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68" r:id="rId4"/>
    <p:sldId id="269" r:id="rId5"/>
    <p:sldId id="270" r:id="rId6"/>
    <p:sldId id="257" r:id="rId7"/>
    <p:sldId id="258" r:id="rId8"/>
    <p:sldId id="264" r:id="rId9"/>
    <p:sldId id="259" r:id="rId10"/>
    <p:sldId id="271" r:id="rId11"/>
    <p:sldId id="263" r:id="rId12"/>
    <p:sldId id="272" r:id="rId13"/>
    <p:sldId id="260" r:id="rId14"/>
    <p:sldId id="265" r:id="rId15"/>
    <p:sldId id="261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0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9230"/>
          </a:xfrm>
        </p:spPr>
        <p:txBody>
          <a:bodyPr/>
          <a:lstStyle/>
          <a:p>
            <a:r>
              <a:rPr lang="en-US" dirty="0"/>
              <a:t>Questions / ambiguities on assignment or other stuff. </a:t>
            </a:r>
          </a:p>
          <a:p>
            <a:r>
              <a:rPr lang="en-US" dirty="0"/>
              <a:t>Class inheritance part 1. (Ch 15-18ish in book, but not all)</a:t>
            </a:r>
          </a:p>
          <a:p>
            <a:pPr lvl="1"/>
            <a:r>
              <a:rPr lang="en-US" dirty="0"/>
              <a:t>Simple intro to inheritance as a concept, with some examples and exercises. </a:t>
            </a:r>
          </a:p>
          <a:p>
            <a:pPr lvl="1"/>
            <a:r>
              <a:rPr lang="en-US" dirty="0"/>
              <a:t>We’ll do some slightly more elaborate stuff next time. </a:t>
            </a:r>
          </a:p>
          <a:p>
            <a:pPr lvl="1"/>
            <a:r>
              <a:rPr lang="en-US" dirty="0"/>
              <a:t>We’ll revisit inheritance in a couple of weeks, and look at the more complex stuff. </a:t>
            </a:r>
          </a:p>
          <a:p>
            <a:pPr lvl="2"/>
            <a:r>
              <a:rPr lang="en-US" dirty="0"/>
              <a:t>The ideas behind this can be confusing and important, so I think having some space is easier. </a:t>
            </a:r>
          </a:p>
          <a:p>
            <a:pPr lvl="1"/>
            <a:r>
              <a:rPr lang="en-US" dirty="0"/>
              <a:t>We’ll ultimately try to do something similar to 18.2 as an exercise next time</a:t>
            </a:r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CFC-F265-549F-F25F-0404691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0B03-171F-D9E6-DBA9-AEC44EE7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30555"/>
            <a:ext cx="9603275" cy="3110841"/>
          </a:xfrm>
        </p:spPr>
        <p:txBody>
          <a:bodyPr/>
          <a:lstStyle/>
          <a:p>
            <a:r>
              <a:rPr lang="en-US" dirty="0"/>
              <a:t>We say that a subclass has an “is a” relationship with its parent. </a:t>
            </a:r>
          </a:p>
          <a:p>
            <a:pPr lvl="1"/>
            <a:r>
              <a:rPr lang="en-US" dirty="0"/>
              <a:t>E.g. a Dog “is an” Animal.  </a:t>
            </a:r>
          </a:p>
          <a:p>
            <a:pPr lvl="1"/>
            <a:r>
              <a:rPr lang="en-US" dirty="0"/>
              <a:t>A dog is a valid animal object, it is just also more than that. </a:t>
            </a:r>
          </a:p>
          <a:p>
            <a:r>
              <a:rPr lang="en-US" dirty="0"/>
              <a:t>When something holds or contains some object, we say it has a “has a” relationship. </a:t>
            </a:r>
          </a:p>
          <a:p>
            <a:pPr lvl="1"/>
            <a:r>
              <a:rPr lang="en-US" dirty="0"/>
              <a:t>E.g. a Dog “has an” string attribute for fur color. </a:t>
            </a:r>
          </a:p>
          <a:p>
            <a:pPr lvl="1"/>
            <a:r>
              <a:rPr lang="en-US" dirty="0"/>
              <a:t>A dog holds another object, in this case it is a string but it could be any object, in its attributes. </a:t>
            </a:r>
          </a:p>
          <a:p>
            <a:pPr lvl="1"/>
            <a:endParaRPr lang="en-US" dirty="0"/>
          </a:p>
        </p:txBody>
      </p:sp>
      <p:pic>
        <p:nvPicPr>
          <p:cNvPr id="7170" name="Picture 2" descr="What is Is-a and Has-a means in Java? - Quora">
            <a:extLst>
              <a:ext uri="{FF2B5EF4-FFF2-40B4-BE49-F238E27FC236}">
                <a16:creationId xmlns:a16="http://schemas.microsoft.com/office/drawing/2014/main" id="{B3DE71BB-340A-9DDC-AD72-EF5BA42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96" y="0"/>
            <a:ext cx="5760203" cy="30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B19-B4A0-8B95-F465-1441020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F80-D840-3D14-7675-75F6CD6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538516" cy="4007846"/>
          </a:xfrm>
        </p:spPr>
        <p:txBody>
          <a:bodyPr>
            <a:normAutofit/>
          </a:bodyPr>
          <a:lstStyle/>
          <a:p>
            <a:r>
              <a:rPr lang="en-US" sz="2400" dirty="0"/>
              <a:t>We can make a subclass by just putting the parent class in the class declaration. </a:t>
            </a:r>
          </a:p>
          <a:p>
            <a:r>
              <a:rPr lang="en-US" sz="2400" dirty="0"/>
              <a:t>Most things about working with a subclass don’t really change, but there are a few special considerations…</a:t>
            </a:r>
          </a:p>
        </p:txBody>
      </p:sp>
      <p:pic>
        <p:nvPicPr>
          <p:cNvPr id="819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1FA8EA5-FD5C-A3C4-FA62-F273818D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45635"/>
            <a:ext cx="5863110" cy="40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061001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creating an object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adding cat stuff on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336" y="1853754"/>
            <a:ext cx="6915664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or float. </a:t>
            </a:r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61" y="1853754"/>
            <a:ext cx="10013004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r>
              <a:rPr lang="en-US" dirty="0"/>
              <a:t>When we create objects, there is no inherent answer on what is a class and subclass. </a:t>
            </a:r>
          </a:p>
          <a:p>
            <a:pPr lvl="1"/>
            <a:r>
              <a:rPr lang="en-US" dirty="0"/>
              <a:t>E.g. should Amazon have books and a type variable, or fiction and non-fiction subclasses? </a:t>
            </a:r>
          </a:p>
          <a:p>
            <a:pPr lvl="1"/>
            <a:r>
              <a:rPr lang="en-US" dirty="0"/>
              <a:t>As a rule of thumb, if we want things to ’behave differently’ we should consider a subclass. </a:t>
            </a:r>
          </a:p>
          <a:p>
            <a:pPr lvl="1"/>
            <a:r>
              <a:rPr lang="en-US" dirty="0"/>
              <a:t>If some methods or actions need to work differently, we can consider a subclass. </a:t>
            </a:r>
          </a:p>
          <a:p>
            <a:pPr lvl="1"/>
            <a:r>
              <a:rPr lang="en-US" dirty="0"/>
              <a:t>If we find ourselves “wrapping” logic around other objects (e.g. if this, then do that), consider it. </a:t>
            </a:r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8A5-EA9C-D533-6F90-031C0F0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B9E-B0E8-E9B1-05F3-F86E3BAB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136"/>
            <a:ext cx="9603275" cy="41533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oriented programming is built on a few concepts, some we’ve looked at. </a:t>
            </a:r>
          </a:p>
          <a:p>
            <a:r>
              <a:rPr lang="en-US" dirty="0"/>
              <a:t>Abstraction:</a:t>
            </a:r>
          </a:p>
          <a:p>
            <a:pPr lvl="1"/>
            <a:r>
              <a:rPr lang="en-US" dirty="0"/>
              <a:t>We can present “user friendly” abstractions of objects, and hide the inner implementation. </a:t>
            </a:r>
          </a:p>
          <a:p>
            <a:pPr lvl="1"/>
            <a:r>
              <a:rPr lang="en-US" dirty="0"/>
              <a:t>E.g. we don’t need to worry about how a list is printed, we can just ask for what we want. </a:t>
            </a:r>
          </a:p>
          <a:p>
            <a:r>
              <a:rPr lang="en-US" dirty="0"/>
              <a:t>Encapsulation:</a:t>
            </a:r>
          </a:p>
          <a:p>
            <a:pPr lvl="1"/>
            <a:r>
              <a:rPr lang="en-US" dirty="0"/>
              <a:t>We can “wrap” an entire object (attributes and methods) into one unitary item.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isn’t a “grid of values” that we interact with, we interact with the object. </a:t>
            </a:r>
          </a:p>
          <a:p>
            <a:r>
              <a:rPr lang="en-US" dirty="0"/>
              <a:t>Polymorphism (a little bit today):</a:t>
            </a:r>
          </a:p>
          <a:p>
            <a:pPr lvl="1"/>
            <a:r>
              <a:rPr lang="en-US" dirty="0"/>
              <a:t>Different objects can be processed different through the same interactions. </a:t>
            </a:r>
          </a:p>
          <a:p>
            <a:pPr lvl="1"/>
            <a:r>
              <a:rPr lang="en-US" dirty="0"/>
              <a:t>E.g. when adding strings and integers, the same operation does different actions. 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We can create subtypes, or extend classes to make them different. More on this now…</a:t>
            </a:r>
          </a:p>
        </p:txBody>
      </p:sp>
    </p:spTree>
    <p:extLst>
      <p:ext uri="{BB962C8B-B14F-4D97-AF65-F5344CB8AC3E}">
        <p14:creationId xmlns:p14="http://schemas.microsoft.com/office/powerpoint/2010/main" val="15177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66-251D-73BF-5BB0-5CF4349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DB64-A28B-6831-FE4D-266439B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pillars are the foundation of object-oriented programming. </a:t>
            </a:r>
          </a:p>
          <a:p>
            <a:pPr lvl="1"/>
            <a:r>
              <a:rPr lang="en-US" dirty="0"/>
              <a:t>In OOP we orient our thinking and code around objects that represent ‘real’ things, and manipulating them. Contrasted with orienting our program around functions. </a:t>
            </a:r>
          </a:p>
          <a:p>
            <a:r>
              <a:rPr lang="en-US" dirty="0"/>
              <a:t>Building code around “capable” objects has many benefits:</a:t>
            </a:r>
          </a:p>
          <a:p>
            <a:pPr lvl="1"/>
            <a:r>
              <a:rPr lang="en-US" dirty="0"/>
              <a:t>Code is more reusable, as we can reuse or adjust objects in many scenarios. </a:t>
            </a:r>
          </a:p>
          <a:p>
            <a:pPr lvl="1"/>
            <a:r>
              <a:rPr lang="en-US" dirty="0"/>
              <a:t>Code is more readable, as we build most of the details into the objects, and present an easier interface with methods and attributes named in more plain language. </a:t>
            </a:r>
          </a:p>
          <a:p>
            <a:pPr lvl="1"/>
            <a:r>
              <a:rPr lang="en-US" dirty="0"/>
              <a:t>Code is easier to debug, as fewer things are “touchable” directly, rather we go through pre-made methods to do things like update variables. These have (presumably) already been tested. </a:t>
            </a:r>
          </a:p>
          <a:p>
            <a:r>
              <a:rPr lang="en-US" dirty="0"/>
              <a:t>In Python, everything is an object, so these thought patterns are inherent. </a:t>
            </a:r>
          </a:p>
          <a:p>
            <a:pPr lvl="1"/>
            <a:r>
              <a:rPr lang="en-US" dirty="0"/>
              <a:t>Data science stuff is less object oriented, in general, than ‘other’ domains. </a:t>
            </a:r>
          </a:p>
        </p:txBody>
      </p:sp>
    </p:spTree>
    <p:extLst>
      <p:ext uri="{BB962C8B-B14F-4D97-AF65-F5344CB8AC3E}">
        <p14:creationId xmlns:p14="http://schemas.microsoft.com/office/powerpoint/2010/main" val="24647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27-59E8-2994-ACB8-39B49FD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01B-D446-1A64-356B-62429E7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concept to explicitly look at when we talk about objects is their state. </a:t>
            </a:r>
          </a:p>
          <a:p>
            <a:r>
              <a:rPr lang="en-US" dirty="0"/>
              <a:t>The state is basically what that specific object “has”, or it’s instance variables. </a:t>
            </a:r>
          </a:p>
          <a:p>
            <a:pPr lvl="1"/>
            <a:r>
              <a:rPr lang="en-US" dirty="0"/>
              <a:t>The state of an object makes up what makes it unique. E.g. two Person objects have different names, ages, addresses – their state is different. </a:t>
            </a:r>
          </a:p>
          <a:p>
            <a:r>
              <a:rPr lang="en-US" dirty="0"/>
              <a:t>The constructor function initializes a new object, or creates its state. </a:t>
            </a:r>
          </a:p>
          <a:p>
            <a:r>
              <a:rPr lang="en-US" dirty="0"/>
              <a:t>Each different object that is created has its own state, that defines it. </a:t>
            </a:r>
          </a:p>
          <a:p>
            <a:pPr lvl="1"/>
            <a:r>
              <a:rPr lang="en-US" dirty="0"/>
              <a:t>When method calls are made to the object, we are (often) modifying its state. </a:t>
            </a:r>
          </a:p>
          <a:p>
            <a:r>
              <a:rPr lang="en-US" dirty="0"/>
              <a:t>In OOP our program creates the objects that model the real scenario at hand, then each step is some manipulation of the state of its objects. </a:t>
            </a:r>
          </a:p>
          <a:p>
            <a:pPr lvl="1"/>
            <a:r>
              <a:rPr lang="en-US" dirty="0"/>
              <a:t>E.g. a sale creates a ”transaction” object, a name change changes an attribute, loading a product on Amazon’s site reads the state of a ”product” object and displays it. </a:t>
            </a:r>
          </a:p>
        </p:txBody>
      </p:sp>
    </p:spTree>
    <p:extLst>
      <p:ext uri="{BB962C8B-B14F-4D97-AF65-F5344CB8AC3E}">
        <p14:creationId xmlns:p14="http://schemas.microsoft.com/office/powerpoint/2010/main" val="12512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502"/>
            <a:ext cx="9603275" cy="4094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We could make classes that model these objects, and they would be very similar. </a:t>
            </a:r>
          </a:p>
          <a:p>
            <a:pPr lvl="1"/>
            <a:r>
              <a:rPr lang="en-US" dirty="0"/>
              <a:t>Most of the attributes would be identical, like time, semester,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Programmers are lazy, and repeating code is bad –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Class object.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79F89-7671-9581-8985-812C8824F350}"/>
              </a:ext>
            </a:extLst>
          </p:cNvPr>
          <p:cNvSpPr/>
          <p:nvPr/>
        </p:nvSpPr>
        <p:spPr>
          <a:xfrm>
            <a:off x="8807587" y="130893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E3902-31D1-FD2D-2963-444D8DE366BE}"/>
              </a:ext>
            </a:extLst>
          </p:cNvPr>
          <p:cNvSpPr/>
          <p:nvPr/>
        </p:nvSpPr>
        <p:spPr>
          <a:xfrm>
            <a:off x="6953661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48E07-61BA-C9A6-CFAD-75F7902149B6}"/>
              </a:ext>
            </a:extLst>
          </p:cNvPr>
          <p:cNvSpPr/>
          <p:nvPr/>
        </p:nvSpPr>
        <p:spPr>
          <a:xfrm>
            <a:off x="8807588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6898-E0A8-7D77-42DF-EC7A55AFFDF6}"/>
              </a:ext>
            </a:extLst>
          </p:cNvPr>
          <p:cNvSpPr/>
          <p:nvPr/>
        </p:nvSpPr>
        <p:spPr>
          <a:xfrm>
            <a:off x="10661515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Self Dir.</a:t>
            </a:r>
          </a:p>
        </p:txBody>
      </p:sp>
      <p:sp>
        <p:nvSpPr>
          <p:cNvPr id="36" name="Connector: Elbow 35">
            <a:extLst>
              <a:ext uri="{FF2B5EF4-FFF2-40B4-BE49-F238E27FC236}">
                <a16:creationId xmlns:a16="http://schemas.microsoft.com/office/drawing/2014/main" id="{66BDE8B3-FE12-42BA-A672-9F22D554508D}"/>
              </a:ext>
            </a:extLst>
          </p:cNvPr>
          <p:cNvSpPr/>
          <p:nvPr/>
        </p:nvSpPr>
        <p:spPr>
          <a:xfrm>
            <a:off x="10380240" y="384480"/>
            <a:ext cx="109728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3ED5F9DC-9497-4E2F-9D90-B0DFA53736B5}"/>
              </a:ext>
            </a:extLst>
          </p:cNvPr>
          <p:cNvSpPr/>
          <p:nvPr/>
        </p:nvSpPr>
        <p:spPr>
          <a:xfrm rot="5400000">
            <a:off x="9371520" y="87498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nector: Elbow 17">
            <a:extLst>
              <a:ext uri="{FF2B5EF4-FFF2-40B4-BE49-F238E27FC236}">
                <a16:creationId xmlns:a16="http://schemas.microsoft.com/office/drawing/2014/main" id="{5F485D2D-D999-4BB1-A188-0C74EB9892EC}"/>
              </a:ext>
            </a:extLst>
          </p:cNvPr>
          <p:cNvSpPr/>
          <p:nvPr/>
        </p:nvSpPr>
        <p:spPr>
          <a:xfrm rot="10800000" flipV="1">
            <a:off x="7788960" y="431640"/>
            <a:ext cx="91440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5330</TotalTime>
  <Words>1803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Inheritance</vt:lpstr>
      <vt:lpstr>Object Oriented Programming</vt:lpstr>
      <vt:lpstr>OOP Building Blocks</vt:lpstr>
      <vt:lpstr>State</vt:lpstr>
      <vt:lpstr>Inheritance</vt:lpstr>
      <vt:lpstr>Hierarchy</vt:lpstr>
      <vt:lpstr>In the Animal Kingdom</vt:lpstr>
      <vt:lpstr>Inheritance</vt:lpstr>
      <vt:lpstr>Is-a and Has-A</vt:lpstr>
      <vt:lpstr>PowerPoint Presentation</vt:lpstr>
      <vt:lpstr>Making Subclasses</vt:lpstr>
      <vt:lpstr>Construction and Super()</vt:lpstr>
      <vt:lpstr>Protected Attributes</vt:lpstr>
      <vt:lpstr>Method Overriding</vt:lpstr>
      <vt:lpstr>Polymorphism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2023-10-21T23:03:33Z</dcterms:created>
  <dcterms:modified xsi:type="dcterms:W3CDTF">2023-10-25T15:53:34Z</dcterms:modified>
</cp:coreProperties>
</file>