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85" r:id="rId3"/>
    <p:sldId id="283" r:id="rId4"/>
    <p:sldId id="256" r:id="rId5"/>
    <p:sldId id="289" r:id="rId6"/>
    <p:sldId id="257" r:id="rId7"/>
    <p:sldId id="280" r:id="rId8"/>
    <p:sldId id="258" r:id="rId9"/>
    <p:sldId id="260" r:id="rId10"/>
    <p:sldId id="259" r:id="rId11"/>
    <p:sldId id="262" r:id="rId12"/>
    <p:sldId id="263" r:id="rId13"/>
    <p:sldId id="281" r:id="rId14"/>
    <p:sldId id="282" r:id="rId15"/>
    <p:sldId id="261" r:id="rId16"/>
    <p:sldId id="274" r:id="rId17"/>
    <p:sldId id="264" r:id="rId18"/>
    <p:sldId id="265" r:id="rId19"/>
    <p:sldId id="290" r:id="rId20"/>
    <p:sldId id="291" r:id="rId21"/>
    <p:sldId id="266" r:id="rId22"/>
    <p:sldId id="279" r:id="rId23"/>
    <p:sldId id="267" r:id="rId24"/>
    <p:sldId id="268" r:id="rId25"/>
    <p:sldId id="269" r:id="rId26"/>
    <p:sldId id="276" r:id="rId27"/>
    <p:sldId id="270" r:id="rId28"/>
    <p:sldId id="273" r:id="rId29"/>
    <p:sldId id="277" r:id="rId30"/>
    <p:sldId id="271" r:id="rId31"/>
    <p:sldId id="278" r:id="rId32"/>
    <p:sldId id="286" r:id="rId33"/>
    <p:sldId id="287" r:id="rId34"/>
    <p:sldId id="288" r:id="rId35"/>
    <p:sldId id="284" r:id="rId36"/>
    <p:sldId id="27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1"/>
    <p:restoredTop sz="96327"/>
  </p:normalViewPr>
  <p:slideViewPr>
    <p:cSldViewPr snapToGrid="0">
      <p:cViewPr varScale="1">
        <p:scale>
          <a:sx n="149" d="100"/>
          <a:sy n="149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7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3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1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7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pywidgets.readthedocs.io/en/8.1.2/examples/Widget%20Basics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B56E-BA37-6531-4A89-F04DF756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B76C-A753-153B-FE41-EB2D4F13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15551"/>
          </a:xfrm>
        </p:spPr>
        <p:txBody>
          <a:bodyPr/>
          <a:lstStyle/>
          <a:p>
            <a:r>
              <a:rPr lang="en-US" dirty="0"/>
              <a:t>Test - Sample solution file is in the repository, pull yours to update. We’ll look at it.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Searching and sorting - generally, pretty simple, little code for you, several examples. </a:t>
            </a:r>
          </a:p>
          <a:p>
            <a:pPr lvl="1"/>
            <a:r>
              <a:rPr lang="en-US" dirty="0"/>
              <a:t>Passing functions in functional coding, more big O, size/speed/cost thoughts. (ch13)</a:t>
            </a:r>
          </a:p>
          <a:p>
            <a:r>
              <a:rPr lang="en-US" dirty="0"/>
              <a:t>End of Class and Next Time:</a:t>
            </a:r>
          </a:p>
          <a:p>
            <a:pPr lvl="1"/>
            <a:r>
              <a:rPr lang="en-US" dirty="0"/>
              <a:t>Look back at the poker example, make sure things are ok in your minds. </a:t>
            </a:r>
          </a:p>
          <a:p>
            <a:pPr lvl="1"/>
            <a:r>
              <a:rPr lang="en-US" dirty="0"/>
              <a:t>Next time we can start to look at creating a GUI that uses that functionality. </a:t>
            </a:r>
          </a:p>
          <a:p>
            <a:pPr lvl="1"/>
            <a:r>
              <a:rPr lang="en-US" dirty="0"/>
              <a:t>Fun reading: </a:t>
            </a:r>
            <a:r>
              <a:rPr lang="en-US" dirty="0">
                <a:hlinkClick r:id="rId2"/>
              </a:rPr>
              <a:t>https://ipywidgets.readthedocs.io/en/8.1.2/examples/Widget%20Basics.html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Similar idea to using any ‘display’ library to make an app, website, dashboard,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9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7F3D-192C-84E1-1714-1CB5337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2DC5-FD36-850A-E32B-C41B1324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4383"/>
          </a:xfrm>
        </p:spPr>
        <p:txBody>
          <a:bodyPr/>
          <a:lstStyle/>
          <a:p>
            <a:r>
              <a:rPr lang="en-US" dirty="0"/>
              <a:t>We can think of the time that it takes to do this in terms of caparisons performed in the sorting process. </a:t>
            </a:r>
          </a:p>
          <a:p>
            <a:r>
              <a:rPr lang="en-US" dirty="0"/>
              <a:t>Selection sort steps:</a:t>
            </a:r>
          </a:p>
          <a:p>
            <a:pPr lvl="1"/>
            <a:r>
              <a:rPr lang="en-US" dirty="0"/>
              <a:t>Finding the smallest element requires N-1 comparisons (each element against each other). </a:t>
            </a:r>
          </a:p>
          <a:p>
            <a:pPr lvl="1"/>
            <a:r>
              <a:rPr lang="en-US" dirty="0"/>
              <a:t>Finding the next smallest requires N-2 (each against each item remaining). </a:t>
            </a:r>
          </a:p>
          <a:p>
            <a:pPr lvl="1"/>
            <a:r>
              <a:rPr lang="en-US" dirty="0"/>
              <a:t>Next requires N-3….</a:t>
            </a:r>
          </a:p>
          <a:p>
            <a:r>
              <a:rPr lang="en-US" dirty="0"/>
              <a:t>As N grows we need to do ~N comparisons per item times ~N items. </a:t>
            </a:r>
          </a:p>
          <a:p>
            <a:r>
              <a:rPr lang="en-US" dirty="0"/>
              <a:t>The performance is N^2 or O(n2). </a:t>
            </a:r>
          </a:p>
          <a:p>
            <a:pPr lvl="1"/>
            <a:r>
              <a:rPr lang="en-US" dirty="0"/>
              <a:t>This is an approximation, we ignore the details and focus on order of magnitude. </a:t>
            </a:r>
          </a:p>
          <a:p>
            <a:pPr lvl="1"/>
            <a:r>
              <a:rPr lang="en-US" dirty="0"/>
              <a:t>This is probably pretty slow for large datasets…</a:t>
            </a:r>
          </a:p>
        </p:txBody>
      </p:sp>
    </p:spTree>
    <p:extLst>
      <p:ext uri="{BB962C8B-B14F-4D97-AF65-F5344CB8AC3E}">
        <p14:creationId xmlns:p14="http://schemas.microsoft.com/office/powerpoint/2010/main" val="5673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1D86-7EF8-9E13-C7C0-0F7A1F56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261" y="462987"/>
            <a:ext cx="9619594" cy="1390768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5E60-A4CD-77D4-CACC-165C122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3240910" cy="4246104"/>
          </a:xfrm>
        </p:spPr>
        <p:txBody>
          <a:bodyPr>
            <a:norm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works by splitting the data in two, then recombining the results. </a:t>
            </a:r>
          </a:p>
          <a:p>
            <a:r>
              <a:rPr lang="en-US" dirty="0"/>
              <a:t>This should trigger fond memories of… recursion!!! </a:t>
            </a:r>
          </a:p>
          <a:p>
            <a:pPr lvl="1"/>
            <a:r>
              <a:rPr lang="en-US" dirty="0"/>
              <a:t>Base – one item, return it. </a:t>
            </a:r>
          </a:p>
          <a:p>
            <a:pPr lvl="1"/>
            <a:r>
              <a:rPr lang="en-US" dirty="0"/>
              <a:t>Recursive – return the result of the two halves, in order. </a:t>
            </a:r>
          </a:p>
          <a:p>
            <a:endParaRPr lang="en-US" dirty="0"/>
          </a:p>
        </p:txBody>
      </p:sp>
      <p:pic>
        <p:nvPicPr>
          <p:cNvPr id="3074" name="Picture 2" descr="Will Rosenbaum | MergeSort Animation">
            <a:extLst>
              <a:ext uri="{FF2B5EF4-FFF2-40B4-BE49-F238E27FC236}">
                <a16:creationId xmlns:a16="http://schemas.microsoft.com/office/drawing/2014/main" id="{6BF59469-0766-A4BA-0E65-A3297700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98" y="1169043"/>
            <a:ext cx="9002301" cy="562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6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C9A9-40B4-E985-FF7E-CF96CA9B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Merge sort Big o</a:t>
            </a:r>
          </a:p>
        </p:txBody>
      </p:sp>
      <p:pic>
        <p:nvPicPr>
          <p:cNvPr id="4098" name="Picture 2" descr="Sorting">
            <a:extLst>
              <a:ext uri="{FF2B5EF4-FFF2-40B4-BE49-F238E27FC236}">
                <a16:creationId xmlns:a16="http://schemas.microsoft.com/office/drawing/2014/main" id="{86FA9D9C-E69E-B58B-B1A0-9C6F2DF5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58761"/>
            <a:ext cx="8021053" cy="53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37F8-8385-B56E-35FD-781A5ED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516" y="2015734"/>
            <a:ext cx="3994484" cy="4130423"/>
          </a:xfrm>
        </p:spPr>
        <p:txBody>
          <a:bodyPr>
            <a:normAutofit/>
          </a:bodyPr>
          <a:lstStyle/>
          <a:p>
            <a:r>
              <a:rPr lang="en-US" sz="2800" dirty="0"/>
              <a:t>Merge sort performance tends better as data grows. </a:t>
            </a:r>
          </a:p>
          <a:p>
            <a:pPr lvl="1"/>
            <a:r>
              <a:rPr lang="en-US" sz="2400" dirty="0"/>
              <a:t>The splitting of data in two is a good indication that the performance may be logarithmic in some way. </a:t>
            </a:r>
          </a:p>
        </p:txBody>
      </p:sp>
    </p:spTree>
    <p:extLst>
      <p:ext uri="{BB962C8B-B14F-4D97-AF65-F5344CB8AC3E}">
        <p14:creationId xmlns:p14="http://schemas.microsoft.com/office/powerpoint/2010/main" val="16709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828F-A0B7-3640-3756-F7734B54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804519"/>
            <a:ext cx="10557143" cy="1049235"/>
          </a:xfrm>
        </p:spPr>
        <p:txBody>
          <a:bodyPr/>
          <a:lstStyle/>
          <a:p>
            <a:r>
              <a:rPr lang="en-US" dirty="0"/>
              <a:t>Quicksort – it is Quick!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00F5-756A-DC19-B9A3-C4468F762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446605"/>
          </a:xfrm>
        </p:spPr>
        <p:txBody>
          <a:bodyPr/>
          <a:lstStyle/>
          <a:p>
            <a:r>
              <a:rPr lang="en-US" dirty="0"/>
              <a:t>Quicksort is one of the most common sorting algorithms. </a:t>
            </a:r>
          </a:p>
          <a:p>
            <a:r>
              <a:rPr lang="en-US" dirty="0"/>
              <a:t>Chooses one value as a ‘pivot’, divides the data less/greater than that, and </a:t>
            </a:r>
            <a:r>
              <a:rPr lang="en-US" dirty="0" err="1"/>
              <a:t>repeates</a:t>
            </a:r>
            <a:r>
              <a:rPr lang="en-US" dirty="0"/>
              <a:t>. </a:t>
            </a:r>
          </a:p>
          <a:p>
            <a:r>
              <a:rPr lang="en-US" dirty="0"/>
              <a:t>N*log(n) on average, ‘in-place’ meaning it doesn’t copy the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9FDFE-658F-7ECC-F965-41C9A442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90" y="0"/>
            <a:ext cx="5420810" cy="212118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01E3CB3-39FA-35F1-AC0A-24E0D9C9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2337"/>
            <a:ext cx="12192000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4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7ADB-79A7-20CC-5251-A2630C02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5091-455B-FAF5-2255-8891BAEB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orting Algorithms (Quick Sort, Merge Sort) | DSA Tutorials">
            <a:extLst>
              <a:ext uri="{FF2B5EF4-FFF2-40B4-BE49-F238E27FC236}">
                <a16:creationId xmlns:a16="http://schemas.microsoft.com/office/drawing/2014/main" id="{56007A49-B73C-9C5F-6F43-CE509F72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0"/>
            <a:ext cx="10904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47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2C55-7720-116C-E510-F6CD40E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3" y="804519"/>
            <a:ext cx="3632661" cy="1049235"/>
          </a:xfrm>
        </p:spPr>
        <p:txBody>
          <a:bodyPr>
            <a:normAutofit/>
          </a:bodyPr>
          <a:lstStyle/>
          <a:p>
            <a:r>
              <a:rPr lang="en-US" dirty="0"/>
              <a:t>Big O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22B5-A115-D5D6-A629-A1F5A6FA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2" y="2015732"/>
            <a:ext cx="3931920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Big O notation is meant to capture a rough estimate of time. </a:t>
            </a:r>
          </a:p>
          <a:p>
            <a:r>
              <a:rPr lang="en-US" dirty="0"/>
              <a:t>The exact details are ignored as they don’t matter much when things grow. </a:t>
            </a:r>
          </a:p>
          <a:p>
            <a:r>
              <a:rPr lang="en-US" dirty="0"/>
              <a:t>Nested looping is the one thing to really try to avoid. </a:t>
            </a:r>
          </a:p>
          <a:p>
            <a:r>
              <a:rPr lang="en-US" dirty="0"/>
              <a:t>For sorting we can think of the number of comparisons as the driver of speed. </a:t>
            </a:r>
          </a:p>
          <a:p>
            <a:pPr lvl="1"/>
            <a:r>
              <a:rPr lang="en-US" dirty="0"/>
              <a:t>Other algorithms are similar – accessing data is an “action”. </a:t>
            </a:r>
          </a:p>
        </p:txBody>
      </p:sp>
      <p:pic>
        <p:nvPicPr>
          <p:cNvPr id="5122" name="Picture 2" descr="Sorting And Searching Algorithms - Time Complexities Cheat Sheet |  HackerEarth">
            <a:extLst>
              <a:ext uri="{FF2B5EF4-FFF2-40B4-BE49-F238E27FC236}">
                <a16:creationId xmlns:a16="http://schemas.microsoft.com/office/drawing/2014/main" id="{94F3D9D9-DE19-A7D1-4A97-A0F54D159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7"/>
          <a:stretch/>
        </p:blipFill>
        <p:spPr bwMode="auto">
          <a:xfrm>
            <a:off x="4286746" y="431214"/>
            <a:ext cx="8193578" cy="599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9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783-E54F-E6FB-4D29-F9A32206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602A-45B3-F892-404B-4113B88B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2996"/>
            <a:ext cx="12191999" cy="3900485"/>
          </a:xfrm>
        </p:spPr>
        <p:txBody>
          <a:bodyPr/>
          <a:lstStyle/>
          <a:p>
            <a:r>
              <a:rPr lang="en-US" dirty="0"/>
              <a:t>Memory is another consideration when sorting. </a:t>
            </a:r>
          </a:p>
          <a:p>
            <a:pPr lvl="1"/>
            <a:r>
              <a:rPr lang="en-US" dirty="0"/>
              <a:t>Some algorithms sort in-place, or they don’t need to store more data in memory. </a:t>
            </a:r>
          </a:p>
          <a:p>
            <a:pPr lvl="1"/>
            <a:r>
              <a:rPr lang="en-US" dirty="0"/>
              <a:t>Others increase memory usage by copying data. </a:t>
            </a:r>
          </a:p>
          <a:p>
            <a:pPr lvl="1"/>
            <a:r>
              <a:rPr lang="en-US" dirty="0"/>
              <a:t>If using very large data, this can be a consideration that matters – we may not be able to double a dataset’s memory space. </a:t>
            </a:r>
          </a:p>
          <a:p>
            <a:r>
              <a:rPr lang="en-US" dirty="0"/>
              <a:t>Stability</a:t>
            </a:r>
          </a:p>
          <a:p>
            <a:pPr lvl="1"/>
            <a:r>
              <a:rPr lang="en-US" dirty="0"/>
              <a:t>If we have ties, the order of the ties may be kept (stable) or ignored (unstable). </a:t>
            </a:r>
          </a:p>
          <a:p>
            <a:pPr lvl="1"/>
            <a:r>
              <a:rPr lang="en-US" dirty="0"/>
              <a:t>This may matter, in some cases. In DS we often split/combine large datasets. This is a consideration in several other places. </a:t>
            </a:r>
          </a:p>
          <a:p>
            <a:pPr lvl="1"/>
            <a:r>
              <a:rPr lang="en-US" dirty="0"/>
              <a:t>Stable sorts maintain order when there are ties. </a:t>
            </a:r>
          </a:p>
        </p:txBody>
      </p:sp>
      <p:pic>
        <p:nvPicPr>
          <p:cNvPr id="7170" name="Picture 2" descr="Stable Vs Unstable Sorts - YouTube">
            <a:extLst>
              <a:ext uri="{FF2B5EF4-FFF2-40B4-BE49-F238E27FC236}">
                <a16:creationId xmlns:a16="http://schemas.microsoft.com/office/drawing/2014/main" id="{0C1DECD6-DC11-C652-18E8-ABDABA17B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8" t="20970" r="4954" b="4606"/>
          <a:stretch/>
        </p:blipFill>
        <p:spPr bwMode="auto">
          <a:xfrm>
            <a:off x="7680706" y="0"/>
            <a:ext cx="4511294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E3A5-2F78-A10E-18D5-2236ADA8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CBC0-86FA-8317-7546-ABB14355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lots of sorting algorithms out there. </a:t>
            </a:r>
          </a:p>
          <a:p>
            <a:pPr lvl="1"/>
            <a:r>
              <a:rPr lang="en-US" dirty="0"/>
              <a:t>If you’re ever “lucky” enough to take math-computer science, nerds love ‘</a:t>
            </a:r>
            <a:r>
              <a:rPr lang="en-US" dirty="0" err="1"/>
              <a:t>em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Wikipedia page for Sorting Algorithms has a solid list. </a:t>
            </a:r>
          </a:p>
          <a:p>
            <a:pPr lvl="1"/>
            <a:r>
              <a:rPr lang="en-US" dirty="0"/>
              <a:t>This used to matter more as resources were precious. </a:t>
            </a:r>
          </a:p>
          <a:p>
            <a:r>
              <a:rPr lang="en-US" dirty="0"/>
              <a:t>Sorting is generally a solved problem for most cases we may encounter. </a:t>
            </a:r>
          </a:p>
          <a:p>
            <a:pPr lvl="1"/>
            <a:r>
              <a:rPr lang="en-US" dirty="0"/>
              <a:t>The default sorts are fine for all by a few edge cases. </a:t>
            </a:r>
          </a:p>
          <a:p>
            <a:pPr lvl="1"/>
            <a:r>
              <a:rPr lang="en-US" dirty="0"/>
              <a:t>We don’t sort all the time in data science work. </a:t>
            </a:r>
          </a:p>
          <a:p>
            <a:pPr lvl="1"/>
            <a:r>
              <a:rPr lang="en-US" dirty="0"/>
              <a:t>If we are able to define </a:t>
            </a:r>
            <a:r>
              <a:rPr lang="en-US" dirty="0" err="1"/>
              <a:t>lt</a:t>
            </a:r>
            <a:r>
              <a:rPr lang="en-US" dirty="0"/>
              <a:t> and eq for our classes, we get the rest for free. </a:t>
            </a:r>
          </a:p>
          <a:p>
            <a:r>
              <a:rPr lang="en-US" dirty="0"/>
              <a:t>It is special cases – frequent sorts, large data, edge case distribution where we may care. </a:t>
            </a:r>
          </a:p>
        </p:txBody>
      </p:sp>
    </p:spTree>
    <p:extLst>
      <p:ext uri="{BB962C8B-B14F-4D97-AF65-F5344CB8AC3E}">
        <p14:creationId xmlns:p14="http://schemas.microsoft.com/office/powerpoint/2010/main" val="38514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48B-F155-CFF8-5140-1EC10D5B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552" y="804519"/>
            <a:ext cx="3405447" cy="1049235"/>
          </a:xfrm>
        </p:spPr>
        <p:txBody>
          <a:bodyPr/>
          <a:lstStyle/>
          <a:p>
            <a:r>
              <a:rPr lang="en-US" dirty="0"/>
              <a:t>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7E29-8AB3-4A46-48DA-94538F0F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692" y="1853754"/>
            <a:ext cx="5379307" cy="4281039"/>
          </a:xfrm>
        </p:spPr>
        <p:txBody>
          <a:bodyPr/>
          <a:lstStyle/>
          <a:p>
            <a:r>
              <a:rPr lang="en-US" dirty="0"/>
              <a:t>Python's sorted method uses a hybrid sorting algorithm called </a:t>
            </a:r>
            <a:r>
              <a:rPr lang="en-US" dirty="0" err="1"/>
              <a:t>Timsort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was made by Tim. </a:t>
            </a:r>
          </a:p>
          <a:p>
            <a:r>
              <a:rPr lang="en-US" dirty="0"/>
              <a:t>This generally performs well in most cases. </a:t>
            </a:r>
          </a:p>
          <a:p>
            <a:pPr lvl="1"/>
            <a:r>
              <a:rPr lang="en-US" dirty="0"/>
              <a:t>Sorted subsets </a:t>
            </a:r>
            <a:r>
              <a:rPr lang="en-US"/>
              <a:t>save time – no moves needed.</a:t>
            </a:r>
            <a:endParaRPr lang="en-US" dirty="0"/>
          </a:p>
          <a:p>
            <a:pPr lvl="1"/>
            <a:r>
              <a:rPr lang="en-US" dirty="0"/>
              <a:t>Reverse sorted subsets are reversed. </a:t>
            </a:r>
          </a:p>
          <a:p>
            <a:r>
              <a:rPr lang="en-US" dirty="0"/>
              <a:t>A hybrid of merge and insert. </a:t>
            </a:r>
          </a:p>
          <a:p>
            <a:r>
              <a:rPr lang="en-US" dirty="0"/>
              <a:t>Data often has sorted parts, this saves time.</a:t>
            </a:r>
          </a:p>
        </p:txBody>
      </p:sp>
      <p:pic>
        <p:nvPicPr>
          <p:cNvPr id="6146" name="Picture 2" descr="Tim Sort — Awesome Algorithms">
            <a:extLst>
              <a:ext uri="{FF2B5EF4-FFF2-40B4-BE49-F238E27FC236}">
                <a16:creationId xmlns:a16="http://schemas.microsoft.com/office/drawing/2014/main" id="{3DD29E2C-3478-1D34-5A43-ACA696357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14093" r="17551"/>
          <a:stretch/>
        </p:blipFill>
        <p:spPr bwMode="auto">
          <a:xfrm>
            <a:off x="-1" y="483242"/>
            <a:ext cx="6812693" cy="63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4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4B4D-9B67-3718-4EAA-D1F13586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264D-058E-BF31-CDEC-2F901E31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xploring Tim Sort Algorithm with Real-Life Applications | by Attar Suhaib  | Medium">
            <a:extLst>
              <a:ext uri="{FF2B5EF4-FFF2-40B4-BE49-F238E27FC236}">
                <a16:creationId xmlns:a16="http://schemas.microsoft.com/office/drawing/2014/main" id="{090947F0-6205-7F49-64DC-1E68AB55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0"/>
            <a:ext cx="7123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4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D820-E225-7346-947A-A7F52CA2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Here on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AEE-D749-4E0D-9C60-E3228942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868462" cy="4199727"/>
          </a:xfrm>
        </p:spPr>
        <p:txBody>
          <a:bodyPr/>
          <a:lstStyle/>
          <a:p>
            <a:r>
              <a:rPr lang="en-US" dirty="0"/>
              <a:t>Solidify code skills:</a:t>
            </a:r>
          </a:p>
          <a:p>
            <a:pPr lvl="1"/>
            <a:r>
              <a:rPr lang="en-US" dirty="0"/>
              <a:t>Most directly required: making/using functions, manipulating data structures (</a:t>
            </a:r>
            <a:r>
              <a:rPr lang="en-US" dirty="0" err="1"/>
              <a:t>df</a:t>
            </a:r>
            <a:r>
              <a:rPr lang="en-US" dirty="0"/>
              <a:t>/series/array), </a:t>
            </a:r>
            <a:r>
              <a:rPr lang="en-US" b="1" dirty="0"/>
              <a:t>using libraries</a:t>
            </a:r>
            <a:r>
              <a:rPr lang="en-US" dirty="0"/>
              <a:t>, testing/troubleshooting. </a:t>
            </a:r>
          </a:p>
          <a:p>
            <a:pPr lvl="1"/>
            <a:r>
              <a:rPr lang="en-US" dirty="0"/>
              <a:t>Workbooks and the think python book have review exercises at the end, these should be ok.</a:t>
            </a:r>
          </a:p>
          <a:p>
            <a:pPr lvl="1"/>
            <a:r>
              <a:rPr lang="en-US" dirty="0"/>
              <a:t>Focus on trying to read from documentation and implement based on that. </a:t>
            </a:r>
          </a:p>
          <a:p>
            <a:pPr lvl="1"/>
            <a:r>
              <a:rPr lang="en-US" dirty="0"/>
              <a:t>Read/review/ask/whatever to make sure that you’re reasonably comfortable. </a:t>
            </a:r>
          </a:p>
          <a:p>
            <a:r>
              <a:rPr lang="en-US" dirty="0"/>
              <a:t>Next week and week after we’ll do some pipelines (good self check) and then visualization. </a:t>
            </a:r>
          </a:p>
          <a:p>
            <a:pPr lvl="1"/>
            <a:r>
              <a:rPr lang="en-US" dirty="0"/>
              <a:t>If there’s specifics that you need/want to cover/review, we can work them in. </a:t>
            </a:r>
          </a:p>
          <a:p>
            <a:pPr lvl="1"/>
            <a:r>
              <a:rPr lang="en-US" dirty="0"/>
              <a:t>The pipeline stuff is at the core of what we need for ML, so it is a good self-check. </a:t>
            </a:r>
          </a:p>
          <a:p>
            <a:r>
              <a:rPr lang="en-US" dirty="0"/>
              <a:t>Exam – code will be multiple inheritance (in some way). </a:t>
            </a:r>
          </a:p>
        </p:txBody>
      </p:sp>
    </p:spTree>
    <p:extLst>
      <p:ext uri="{BB962C8B-B14F-4D97-AF65-F5344CB8AC3E}">
        <p14:creationId xmlns:p14="http://schemas.microsoft.com/office/powerpoint/2010/main" val="1422341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EB58-2957-9D53-EDD3-FBE1F196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4845-387B-D48D-9EBA-D6C18C67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Radix and Tim sort on waitingforcode.com - articles about Apache Spark SQL">
            <a:extLst>
              <a:ext uri="{FF2B5EF4-FFF2-40B4-BE49-F238E27FC236}">
                <a16:creationId xmlns:a16="http://schemas.microsoft.com/office/drawing/2014/main" id="{9B48D4E7-5F78-CD93-161B-EAB9208AD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0"/>
            <a:ext cx="692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3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541B-74E3-F8D0-2C40-D076D12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0029-A3EB-2CFF-0581-4ADB92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 the most part sorting is a solved problem, we can use the built-in tools. </a:t>
            </a:r>
          </a:p>
          <a:p>
            <a:r>
              <a:rPr lang="en-US" dirty="0"/>
              <a:t>There are specific edge conditions where algorithm matters:</a:t>
            </a:r>
          </a:p>
          <a:p>
            <a:pPr lvl="1"/>
            <a:r>
              <a:rPr lang="en-US" dirty="0"/>
              <a:t>“Natural” start of the data is worst case scenario for an algorithm (maximizes actions)</a:t>
            </a:r>
          </a:p>
          <a:p>
            <a:pPr lvl="1"/>
            <a:r>
              <a:rPr lang="en-US" dirty="0"/>
              <a:t>Specific resource constraints such as memory size.</a:t>
            </a:r>
          </a:p>
          <a:p>
            <a:r>
              <a:rPr lang="en-US" dirty="0"/>
              <a:t>In real scenarios, lots of large/expensive sorts are major decisions:</a:t>
            </a:r>
          </a:p>
          <a:p>
            <a:pPr lvl="1"/>
            <a:r>
              <a:rPr lang="en-US" dirty="0"/>
              <a:t>Likely solution will be specific to exact demands in that case. </a:t>
            </a:r>
          </a:p>
          <a:p>
            <a:pPr lvl="1"/>
            <a:r>
              <a:rPr lang="en-US" dirty="0"/>
              <a:t>Likely some combo of storing data in a </a:t>
            </a:r>
            <a:r>
              <a:rPr lang="en-US" dirty="0" err="1"/>
              <a:t>db</a:t>
            </a:r>
            <a:r>
              <a:rPr lang="en-US" dirty="0"/>
              <a:t> with an index, maintaining interim datasets (to batch resorts), and bulk operations to make changes. </a:t>
            </a:r>
          </a:p>
          <a:p>
            <a:pPr lvl="1"/>
            <a:r>
              <a:rPr lang="en-US" dirty="0"/>
              <a:t>E.g. LMS HR data – learners indexed by ID. Changes queued in custom ds, processed at night. </a:t>
            </a:r>
          </a:p>
        </p:txBody>
      </p:sp>
    </p:spTree>
    <p:extLst>
      <p:ext uri="{BB962C8B-B14F-4D97-AF65-F5344CB8AC3E}">
        <p14:creationId xmlns:p14="http://schemas.microsoft.com/office/powerpoint/2010/main" val="984941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75D6-7ECD-8041-0977-57A53A30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4E6A-F161-914F-C68A-A70E22417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6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A73B-1691-70C7-EA5B-CCE00AD9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0499-8B82-2163-09AD-7C3C728D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Closely related to sorting items is searching for them. </a:t>
            </a:r>
          </a:p>
          <a:p>
            <a:r>
              <a:rPr lang="en-US" dirty="0"/>
              <a:t>Just like sorting, performance can vary widely. </a:t>
            </a:r>
          </a:p>
          <a:p>
            <a:r>
              <a:rPr lang="en-US" dirty="0"/>
              <a:t>Suppose we have:</a:t>
            </a:r>
          </a:p>
          <a:p>
            <a:pPr lvl="1"/>
            <a:r>
              <a:rPr lang="en-US" dirty="0"/>
              <a:t>A data structure of numbers. </a:t>
            </a:r>
          </a:p>
          <a:p>
            <a:pPr lvl="1"/>
            <a:r>
              <a:rPr lang="en-US" dirty="0"/>
              <a:t>One value we want to find in that data structure. </a:t>
            </a:r>
          </a:p>
          <a:p>
            <a:r>
              <a:rPr lang="en-US" dirty="0"/>
              <a:t>What can we do? </a:t>
            </a:r>
          </a:p>
        </p:txBody>
      </p:sp>
    </p:spTree>
    <p:extLst>
      <p:ext uri="{BB962C8B-B14F-4D97-AF65-F5344CB8AC3E}">
        <p14:creationId xmlns:p14="http://schemas.microsoft.com/office/powerpoint/2010/main" val="3392245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2406-FBE1-094D-62CB-97AC1E46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4435-03D4-7609-9E59-08DCE173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Basic searching for an item is a Linear Search – we check every item to see if it is what we are looking for. </a:t>
            </a:r>
          </a:p>
          <a:p>
            <a:r>
              <a:rPr lang="en-US" dirty="0"/>
              <a:t>This is, obviously, O(n) – for each item we need to do a thing. </a:t>
            </a:r>
          </a:p>
          <a:p>
            <a:r>
              <a:rPr lang="en-US" dirty="0"/>
              <a:t>In small cases - no worries, mate! In very large datasets, </a:t>
            </a:r>
            <a:r>
              <a:rPr lang="en-US" dirty="0" err="1"/>
              <a:t>crikey</a:t>
            </a:r>
            <a:r>
              <a:rPr lang="en-US" dirty="0"/>
              <a:t>! </a:t>
            </a:r>
          </a:p>
        </p:txBody>
      </p:sp>
      <p:pic>
        <p:nvPicPr>
          <p:cNvPr id="1026" name="Picture 2" descr="Steve Irwin, Remembering a Bad Ass – The Daily Fro">
            <a:extLst>
              <a:ext uri="{FF2B5EF4-FFF2-40B4-BE49-F238E27FC236}">
                <a16:creationId xmlns:a16="http://schemas.microsoft.com/office/drawing/2014/main" id="{8F85A318-FF97-DE76-86F2-2FE0150B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77" y="3911599"/>
            <a:ext cx="3881246" cy="273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36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827E-3F82-75C4-D293-2D1A562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605E-7687-9791-D637-9ACCDCD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It is far quicker to search for something in a sorted list. </a:t>
            </a:r>
          </a:p>
          <a:p>
            <a:pPr lvl="1"/>
            <a:r>
              <a:rPr lang="en-US" dirty="0"/>
              <a:t>We can eliminate half of the possibilities after each check. </a:t>
            </a:r>
          </a:p>
          <a:p>
            <a:r>
              <a:rPr lang="en-US" dirty="0"/>
              <a:t>Binary searching tends towards O(log(n)). </a:t>
            </a:r>
          </a:p>
          <a:p>
            <a:pPr lvl="1"/>
            <a:r>
              <a:rPr lang="en-US" dirty="0"/>
              <a:t>Each comparison divides the amount of data to look at by ~2. </a:t>
            </a:r>
          </a:p>
          <a:p>
            <a:r>
              <a:rPr lang="en-US" dirty="0"/>
              <a:t>If we pay the cost of sorting a data structure, searching is fast. </a:t>
            </a:r>
          </a:p>
          <a:p>
            <a:pPr lvl="1"/>
            <a:r>
              <a:rPr lang="en-US" dirty="0"/>
              <a:t>That sort, or maintaining the order as items are inserted, has a cost. </a:t>
            </a:r>
          </a:p>
          <a:p>
            <a:pPr lvl="1"/>
            <a:r>
              <a:rPr lang="en-US" dirty="0"/>
              <a:t>Balance is determined by real world details.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1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578A-336B-262D-7264-63D416A9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0DB-7C64-00B2-2518-87BE0A6D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Top 5 Programming Animated Gifs | Linear search, Computer programming,  Learn to code">
            <a:extLst>
              <a:ext uri="{FF2B5EF4-FFF2-40B4-BE49-F238E27FC236}">
                <a16:creationId xmlns:a16="http://schemas.microsoft.com/office/drawing/2014/main" id="{43A7ABFA-C874-A0E9-8044-E9B187BB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89000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2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0FE3-5F28-4937-54CB-4CE1774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65F6-47E6-DECC-D0CA-32335E42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Hashing is something we don’t need to focus on in massive detail. </a:t>
            </a:r>
          </a:p>
          <a:p>
            <a:r>
              <a:rPr lang="en-US" dirty="0"/>
              <a:t>Hashing is a mapping performed by a (hash) function. </a:t>
            </a:r>
          </a:p>
          <a:p>
            <a:pPr lvl="1"/>
            <a:r>
              <a:rPr lang="en-US" dirty="0"/>
              <a:t>An object goes into that function. </a:t>
            </a:r>
          </a:p>
          <a:p>
            <a:pPr lvl="1"/>
            <a:r>
              <a:rPr lang="en-US" dirty="0"/>
              <a:t>A value is returned that can be used “like” an index to specify location. </a:t>
            </a:r>
          </a:p>
          <a:p>
            <a:pPr lvl="1"/>
            <a:r>
              <a:rPr lang="en-US" dirty="0"/>
              <a:t>Each object gets a unique hash (there can be conflicts, that’s out of scope). </a:t>
            </a:r>
          </a:p>
          <a:p>
            <a:r>
              <a:rPr lang="en-US" dirty="0"/>
              <a:t>That hashing action always takes the same amount of time – O(1). </a:t>
            </a:r>
          </a:p>
          <a:p>
            <a:r>
              <a:rPr lang="en-US" dirty="0"/>
              <a:t>We can add, remove, or retrieve an item in O(1) time. </a:t>
            </a:r>
          </a:p>
          <a:p>
            <a:r>
              <a:rPr lang="en-US" dirty="0"/>
              <a:t>Requires objects be “</a:t>
            </a:r>
            <a:r>
              <a:rPr lang="en-US" dirty="0" err="1"/>
              <a:t>hashable</a:t>
            </a:r>
            <a:r>
              <a:rPr lang="en-US" dirty="0"/>
              <a:t>” – most items are, data structures may not be. </a:t>
            </a:r>
          </a:p>
          <a:p>
            <a:pPr lvl="1"/>
            <a:r>
              <a:rPr lang="en-US" dirty="0"/>
              <a:t>I.e. they can be put through the function and generate a value. </a:t>
            </a:r>
          </a:p>
          <a:p>
            <a:r>
              <a:rPr lang="en-US" dirty="0"/>
              <a:t>Hash based things are fast at items like lists are fast at </a:t>
            </a:r>
            <a:r>
              <a:rPr lang="en-US" dirty="0" err="1"/>
              <a:t>indicies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8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682-428B-9FD9-60DB-13F72573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2218-115D-3935-BA92-CCB3099E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eep Dive into Data structures using Javascript - Hash Tables (Objects,  Maps, Sets) - Şahin Arslan">
            <a:extLst>
              <a:ext uri="{FF2B5EF4-FFF2-40B4-BE49-F238E27FC236}">
                <a16:creationId xmlns:a16="http://schemas.microsoft.com/office/drawing/2014/main" id="{29623D57-7985-AEE0-FF3D-DCE54CCF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0"/>
            <a:ext cx="9867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97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EE07-7B31-B7CB-A75F-DD5E2FA2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Hashes</a:t>
            </a:r>
          </a:p>
        </p:txBody>
      </p:sp>
      <p:pic>
        <p:nvPicPr>
          <p:cNvPr id="1026" name="Picture 2" descr="A diagram of a hashtag&#10;&#10;Description automatically generated">
            <a:extLst>
              <a:ext uri="{FF2B5EF4-FFF2-40B4-BE49-F238E27FC236}">
                <a16:creationId xmlns:a16="http://schemas.microsoft.com/office/drawing/2014/main" id="{CC43346C-037A-060D-29DC-6CF96C1E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492" y="2263602"/>
            <a:ext cx="5581267" cy="308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483A-5E15-C1B9-2EB8-83EE130D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760" y="1853754"/>
            <a:ext cx="6291748" cy="4199727"/>
          </a:xfrm>
        </p:spPr>
        <p:txBody>
          <a:bodyPr>
            <a:normAutofit/>
          </a:bodyPr>
          <a:lstStyle/>
          <a:p>
            <a:r>
              <a:rPr lang="en-US" dirty="0"/>
              <a:t>Hashing is something that exists, quietly, in several places. </a:t>
            </a:r>
          </a:p>
          <a:p>
            <a:r>
              <a:rPr lang="en-US" dirty="0"/>
              <a:t>Checksums for downloads and file verification.</a:t>
            </a:r>
          </a:p>
          <a:p>
            <a:pPr lvl="1"/>
            <a:r>
              <a:rPr lang="en-US" dirty="0"/>
              <a:t>A slightly changed file will have a different hash. </a:t>
            </a:r>
          </a:p>
          <a:p>
            <a:pPr lvl="1"/>
            <a:r>
              <a:rPr lang="en-US" dirty="0"/>
              <a:t>Can has something ‘with’ the modified date, to safeguard.</a:t>
            </a:r>
          </a:p>
          <a:p>
            <a:r>
              <a:rPr lang="en-US" dirty="0"/>
              <a:t>Storing passwords and other cryptography. </a:t>
            </a:r>
          </a:p>
          <a:p>
            <a:pPr lvl="1"/>
            <a:r>
              <a:rPr lang="en-US" dirty="0"/>
              <a:t>Passwords generate a hash, but knowing the hash doesn’t show the password value. </a:t>
            </a:r>
          </a:p>
          <a:p>
            <a:pPr lvl="1"/>
            <a:r>
              <a:rPr lang="en-US" dirty="0"/>
              <a:t>Potentially partially negated with modern tools.</a:t>
            </a:r>
          </a:p>
          <a:p>
            <a:pPr lvl="1"/>
            <a:r>
              <a:rPr lang="en-US" dirty="0"/>
              <a:t>Used in some crypto mining stuff. </a:t>
            </a:r>
          </a:p>
        </p:txBody>
      </p:sp>
    </p:spTree>
    <p:extLst>
      <p:ext uri="{BB962C8B-B14F-4D97-AF65-F5344CB8AC3E}">
        <p14:creationId xmlns:p14="http://schemas.microsoft.com/office/powerpoint/2010/main" val="207189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E31D-0707-245C-B367-5A4BD2D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6D8B-60AC-FC3C-68D6-17352AE2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424046" cy="4199727"/>
          </a:xfrm>
        </p:spPr>
        <p:txBody>
          <a:bodyPr/>
          <a:lstStyle/>
          <a:p>
            <a:r>
              <a:rPr lang="en-US" dirty="0"/>
              <a:t>Most of the code, by volume, looked ok. </a:t>
            </a:r>
          </a:p>
          <a:p>
            <a:pPr lvl="1"/>
            <a:r>
              <a:rPr lang="en-US" dirty="0"/>
              <a:t>I attempted to estimate a reasonable grade based on the fraction that was done/good. </a:t>
            </a:r>
          </a:p>
          <a:p>
            <a:pPr lvl="1"/>
            <a:r>
              <a:rPr lang="en-US" dirty="0"/>
              <a:t>I capped the “it doesn’t pass tests but looked ok” code to 5.5/7, roughly 80%. </a:t>
            </a:r>
          </a:p>
          <a:p>
            <a:r>
              <a:rPr lang="en-US" dirty="0"/>
              <a:t>Some common things:</a:t>
            </a:r>
          </a:p>
          <a:p>
            <a:pPr lvl="1"/>
            <a:r>
              <a:rPr lang="en-US" dirty="0"/>
              <a:t>A few people just missed return statements at the end of a function. </a:t>
            </a:r>
          </a:p>
          <a:p>
            <a:pPr lvl="1"/>
            <a:r>
              <a:rPr lang="en-US" dirty="0"/>
              <a:t>Error checking – divide by 0. I think this may have caused a fatal error for some. </a:t>
            </a:r>
          </a:p>
          <a:p>
            <a:r>
              <a:rPr lang="en-US" dirty="0"/>
              <a:t>Some people had low # of commits, largely ok-</a:t>
            </a:r>
            <a:r>
              <a:rPr lang="en-US" dirty="0" err="1"/>
              <a:t>ish</a:t>
            </a:r>
            <a:r>
              <a:rPr lang="en-US" dirty="0"/>
              <a:t> code, and passed 0 tests. </a:t>
            </a:r>
          </a:p>
          <a:p>
            <a:pPr lvl="1"/>
            <a:r>
              <a:rPr lang="en-US" dirty="0"/>
              <a:t>Likely did most of it, committed, then saw everything fail (due to error), and it’s hard to pinpoint.</a:t>
            </a:r>
          </a:p>
          <a:p>
            <a:pPr lvl="1"/>
            <a:r>
              <a:rPr lang="en-US" dirty="0"/>
              <a:t>It’s easier to build incrementally, so parts pass and then you can see if changes break it. </a:t>
            </a:r>
          </a:p>
        </p:txBody>
      </p:sp>
    </p:spTree>
    <p:extLst>
      <p:ext uri="{BB962C8B-B14F-4D97-AF65-F5344CB8AC3E}">
        <p14:creationId xmlns:p14="http://schemas.microsoft.com/office/powerpoint/2010/main" val="2829476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D8F5-3443-3130-BCB4-06171E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Stuff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7552-A26E-7D9F-0E7F-54E95097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What we need to do with data determines the correct choice of how to store it. </a:t>
            </a:r>
          </a:p>
          <a:p>
            <a:r>
              <a:rPr lang="en-US" dirty="0"/>
              <a:t>For us in DS, we use DF and arrays, moving to specialized tools as data grows. </a:t>
            </a:r>
          </a:p>
          <a:p>
            <a:r>
              <a:rPr lang="en-US" dirty="0"/>
              <a:t>For other scenarios, other demands dictate what to use:</a:t>
            </a:r>
          </a:p>
          <a:p>
            <a:pPr lvl="1"/>
            <a:r>
              <a:rPr lang="en-US" dirty="0"/>
              <a:t>If things are constantly being added (people registering for a raffle) – a list is good. </a:t>
            </a:r>
          </a:p>
          <a:p>
            <a:pPr lvl="1"/>
            <a:r>
              <a:rPr lang="en-US" dirty="0"/>
              <a:t>If we need to see unique items – a set is good. </a:t>
            </a:r>
          </a:p>
          <a:p>
            <a:pPr lvl="1"/>
            <a:r>
              <a:rPr lang="en-US" dirty="0"/>
              <a:t>We need to do lots of math – an array is good. </a:t>
            </a:r>
          </a:p>
          <a:p>
            <a:pPr lvl="1"/>
            <a:r>
              <a:rPr lang="en-US" dirty="0"/>
              <a:t>Frequent retrieval of arbitrary values – a dictionary may be good. </a:t>
            </a:r>
          </a:p>
          <a:p>
            <a:r>
              <a:rPr lang="en-US" dirty="0"/>
              <a:t>These structures are generally interchangeable, but using their strengths helps us. </a:t>
            </a:r>
          </a:p>
          <a:p>
            <a:pPr lvl="1"/>
            <a:r>
              <a:rPr lang="en-US" dirty="0"/>
              <a:t>We can avoid writing code to simulate what other structures do naturally. </a:t>
            </a:r>
          </a:p>
        </p:txBody>
      </p:sp>
    </p:spTree>
    <p:extLst>
      <p:ext uri="{BB962C8B-B14F-4D97-AF65-F5344CB8AC3E}">
        <p14:creationId xmlns:p14="http://schemas.microsoft.com/office/powerpoint/2010/main" val="528216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0374-E0CF-E0D8-1DB8-AC6F308D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Search, Sort, Structure,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B588-E58C-A626-58A9-BA462E041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Choices on searching, sorting, and storing are both trivial and critical. </a:t>
            </a:r>
          </a:p>
          <a:p>
            <a:pPr lvl="1"/>
            <a:r>
              <a:rPr lang="en-US" dirty="0"/>
              <a:t>For the most part, things will work fine with any option (especially in python). </a:t>
            </a:r>
          </a:p>
          <a:p>
            <a:pPr lvl="1"/>
            <a:r>
              <a:rPr lang="en-US" dirty="0"/>
              <a:t>If we pick something that has worst case scenarios for your code, results can be slow. </a:t>
            </a:r>
          </a:p>
          <a:p>
            <a:r>
              <a:rPr lang="en-US" dirty="0"/>
              <a:t>This allows us to separate concern over making something, and concern on performance.</a:t>
            </a:r>
          </a:p>
          <a:p>
            <a:pPr lvl="1"/>
            <a:r>
              <a:rPr lang="en-US" dirty="0"/>
              <a:t>Start with what works and makes sense, then evaluate if changes are needed. </a:t>
            </a:r>
          </a:p>
          <a:p>
            <a:pPr lvl="1"/>
            <a:r>
              <a:rPr lang="en-US" dirty="0"/>
              <a:t>Performance is usually constrained by a few steps, often looping ones – target those. </a:t>
            </a:r>
          </a:p>
          <a:p>
            <a:r>
              <a:rPr lang="en-US" dirty="0"/>
              <a:t>The real-world constraints will define what to do (if they occur):</a:t>
            </a:r>
          </a:p>
          <a:p>
            <a:pPr lvl="1"/>
            <a:r>
              <a:rPr lang="en-US" dirty="0"/>
              <a:t>In ds, we’ll hit limits on memory size, reading data from disk, preprocessing, and training. </a:t>
            </a:r>
          </a:p>
          <a:p>
            <a:pPr lvl="1"/>
            <a:r>
              <a:rPr lang="en-US" dirty="0"/>
              <a:t>Other programs are likely limited by reading everything, mass updates,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Depending on </a:t>
            </a:r>
            <a:r>
              <a:rPr lang="en-US" dirty="0" err="1"/>
              <a:t>useage</a:t>
            </a:r>
            <a:r>
              <a:rPr lang="en-US" dirty="0"/>
              <a:t>, this can change – e.g. incoming data format for sorting. </a:t>
            </a:r>
          </a:p>
        </p:txBody>
      </p:sp>
    </p:spTree>
    <p:extLst>
      <p:ext uri="{BB962C8B-B14F-4D97-AF65-F5344CB8AC3E}">
        <p14:creationId xmlns:p14="http://schemas.microsoft.com/office/powerpoint/2010/main" val="2449891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D142-6B0C-23B7-0ECC-D64310D7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CE19-5771-776C-D8F6-A3A1E62E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Brief note on generators… a different way to do the same things. </a:t>
            </a:r>
          </a:p>
          <a:p>
            <a:pPr lvl="1"/>
            <a:r>
              <a:rPr lang="en-US" dirty="0"/>
              <a:t>Good example of interchangeable objects. </a:t>
            </a:r>
          </a:p>
          <a:p>
            <a:r>
              <a:rPr lang="en-US" dirty="0"/>
              <a:t>Generators are a data-structure adjacent type of structure. </a:t>
            </a:r>
          </a:p>
          <a:p>
            <a:pPr lvl="1"/>
            <a:r>
              <a:rPr lang="en-US" dirty="0"/>
              <a:t>They provide data to a loop, function, whatever…</a:t>
            </a:r>
          </a:p>
          <a:p>
            <a:pPr lvl="1"/>
            <a:r>
              <a:rPr lang="en-US" dirty="0"/>
              <a:t>Generators work like any other </a:t>
            </a:r>
            <a:r>
              <a:rPr lang="en-US" dirty="0" err="1"/>
              <a:t>iterable</a:t>
            </a:r>
            <a:r>
              <a:rPr lang="en-US" dirty="0"/>
              <a:t> from a user’s perspective. </a:t>
            </a:r>
          </a:p>
          <a:p>
            <a:r>
              <a:rPr lang="en-US" dirty="0"/>
              <a:t>They don’t hold the data like a data structure does, they gather it as it is demanded. </a:t>
            </a:r>
          </a:p>
          <a:p>
            <a:pPr lvl="1"/>
            <a:r>
              <a:rPr lang="en-US" dirty="0"/>
              <a:t>I.e. a generator will read data from disk, but only a chunk at a time, such as each loop. </a:t>
            </a:r>
          </a:p>
          <a:p>
            <a:pPr lvl="1"/>
            <a:r>
              <a:rPr lang="en-US" dirty="0"/>
              <a:t>A data structure would have all data read into it, then used in the loop. </a:t>
            </a:r>
          </a:p>
          <a:p>
            <a:r>
              <a:rPr lang="en-US" dirty="0"/>
              <a:t>Why? Generally to make things faster when the data is large. </a:t>
            </a:r>
          </a:p>
          <a:p>
            <a:pPr lvl="1"/>
            <a:r>
              <a:rPr lang="en-US" dirty="0"/>
              <a:t>If data &gt; memory we can’t load it all, or we can have disk access ‘timed’ for efficiency. </a:t>
            </a:r>
          </a:p>
        </p:txBody>
      </p:sp>
    </p:spTree>
    <p:extLst>
      <p:ext uri="{BB962C8B-B14F-4D97-AF65-F5344CB8AC3E}">
        <p14:creationId xmlns:p14="http://schemas.microsoft.com/office/powerpoint/2010/main" val="1500232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807-5828-8AB4-9AD3-CF80CC9A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B7AC-0D02-2447-258F-1D26D1C0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68F363-A87B-B88A-D6A2-DACAD5EC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63"/>
            <a:ext cx="12192000" cy="550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518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E71F-A18E-2D2C-A838-870DA029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Generator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3609-2B77-47C8-A094-DCAF761F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2" y="1853754"/>
            <a:ext cx="5816619" cy="4199727"/>
          </a:xfrm>
        </p:spPr>
        <p:txBody>
          <a:bodyPr>
            <a:normAutofit/>
          </a:bodyPr>
          <a:lstStyle/>
          <a:p>
            <a:r>
              <a:rPr lang="en-US" dirty="0"/>
              <a:t>Generators generate through the yield keyword. </a:t>
            </a:r>
          </a:p>
          <a:p>
            <a:r>
              <a:rPr lang="en-US" dirty="0"/>
              <a:t>Typically something similar to this. </a:t>
            </a:r>
          </a:p>
          <a:p>
            <a:r>
              <a:rPr lang="en-US" dirty="0"/>
              <a:t>Can build in any action we need:</a:t>
            </a:r>
          </a:p>
          <a:p>
            <a:pPr lvl="1"/>
            <a:r>
              <a:rPr lang="en-US" dirty="0"/>
              <a:t>Processing like the strip() command. </a:t>
            </a:r>
          </a:p>
          <a:p>
            <a:pPr lvl="1"/>
            <a:r>
              <a:rPr lang="en-US" dirty="0"/>
              <a:t>E.g. clean data, transform images to different format, pull a chunk of stuff from a database,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This will happen one chunk at a time, not all at once.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6F7D2-A042-756F-5641-76EA1D28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152892"/>
            <a:ext cx="6089655" cy="26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1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2F6-9828-BD5B-1532-651490E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Data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CEDB-E5F8-241F-9EE6-199763C6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data science, these considerations mainly come up with accessing data. </a:t>
            </a:r>
          </a:p>
          <a:p>
            <a:pPr lvl="1"/>
            <a:r>
              <a:rPr lang="en-US" dirty="0"/>
              <a:t>E.g. a dataset that is many GB, thousands of images, video,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Sorting (or splitting) data can be a substantial time commitment. </a:t>
            </a:r>
          </a:p>
          <a:p>
            <a:pPr lvl="1"/>
            <a:r>
              <a:rPr lang="en-US" dirty="0"/>
              <a:t>Need to minimize and/or plan for accessing data efficiently. </a:t>
            </a:r>
          </a:p>
          <a:p>
            <a:r>
              <a:rPr lang="en-US" dirty="0"/>
              <a:t>“Organizing” data in any way is something that you want to do, at most, once. </a:t>
            </a:r>
          </a:p>
        </p:txBody>
      </p:sp>
    </p:spTree>
    <p:extLst>
      <p:ext uri="{BB962C8B-B14F-4D97-AF65-F5344CB8AC3E}">
        <p14:creationId xmlns:p14="http://schemas.microsoft.com/office/powerpoint/2010/main" val="1083916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DB98-8C40-B584-3370-303994B6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0462-E9E0-7047-D2D3-50158899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1302"/>
            <a:ext cx="9603275" cy="4241991"/>
          </a:xfrm>
        </p:spPr>
        <p:txBody>
          <a:bodyPr/>
          <a:lstStyle/>
          <a:p>
            <a:r>
              <a:rPr lang="en-US" dirty="0"/>
              <a:t>Sorting is something we do, know about, can think about, but is kind of minor for us. </a:t>
            </a:r>
          </a:p>
          <a:p>
            <a:pPr lvl="1"/>
            <a:r>
              <a:rPr lang="en-US" dirty="0"/>
              <a:t>Default to built-in and using method overriding. </a:t>
            </a:r>
          </a:p>
          <a:p>
            <a:r>
              <a:rPr lang="en-US" dirty="0"/>
              <a:t>O-notation is something we can consider as we look at it more:</a:t>
            </a:r>
          </a:p>
          <a:p>
            <a:pPr lvl="1"/>
            <a:r>
              <a:rPr lang="en-US" dirty="0"/>
              <a:t>If we have a lot of data (as we will), am I doing something risky? </a:t>
            </a:r>
          </a:p>
          <a:p>
            <a:pPr lvl="1"/>
            <a:r>
              <a:rPr lang="en-US" dirty="0"/>
              <a:t>Will this duplicate data, do I have nested loops,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There are data prep scenarios in the machine learning part where we need to think of it. </a:t>
            </a:r>
          </a:p>
          <a:p>
            <a:r>
              <a:rPr lang="en-US" dirty="0"/>
              <a:t>We should think about the “number of actions” when doing heavy work. </a:t>
            </a:r>
          </a:p>
          <a:p>
            <a:pPr lvl="1"/>
            <a:r>
              <a:rPr lang="en-US" dirty="0"/>
              <a:t>In cases where we are doing something costly (e.g. n2+), consider alternatives.</a:t>
            </a:r>
          </a:p>
          <a:p>
            <a:pPr lvl="1"/>
            <a:r>
              <a:rPr lang="en-US" dirty="0"/>
              <a:t>Choice of other options should depend on what we want and what we have…</a:t>
            </a:r>
          </a:p>
        </p:txBody>
      </p:sp>
    </p:spTree>
    <p:extLst>
      <p:ext uri="{BB962C8B-B14F-4D97-AF65-F5344CB8AC3E}">
        <p14:creationId xmlns:p14="http://schemas.microsoft.com/office/powerpoint/2010/main" val="228259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53F-5C6F-1BE8-DE22-C5FB0B446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Searching, Sorting, and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3A2E-9159-2215-5197-58F01DBD3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833F-4ED9-AD87-6DEC-BE8B55FD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151" y="804519"/>
            <a:ext cx="9802703" cy="1049235"/>
          </a:xfrm>
        </p:spPr>
        <p:txBody>
          <a:bodyPr/>
          <a:lstStyle/>
          <a:p>
            <a:r>
              <a:rPr lang="en-US" dirty="0"/>
              <a:t>Organizing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9403-37AD-5CB4-B1BD-0E121B3B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88771" cy="3450613"/>
          </a:xfrm>
        </p:spPr>
        <p:txBody>
          <a:bodyPr/>
          <a:lstStyle/>
          <a:p>
            <a:r>
              <a:rPr lang="en-US" dirty="0"/>
              <a:t>We can have large data structures, but how do we find/organize stuff? </a:t>
            </a:r>
          </a:p>
        </p:txBody>
      </p:sp>
      <p:pic>
        <p:nvPicPr>
          <p:cNvPr id="5122" name="Picture 2" descr="Used Clothing Floods Beacon's Closet, Courtesy of Netflix's “Tidying Up  with Marie Kondo” | The New Yorker">
            <a:extLst>
              <a:ext uri="{FF2B5EF4-FFF2-40B4-BE49-F238E27FC236}">
                <a16:creationId xmlns:a16="http://schemas.microsoft.com/office/drawing/2014/main" id="{63E48624-DE1B-7205-2780-2287D442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0"/>
            <a:ext cx="6851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05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70E-F36D-2975-CBC0-D4199D2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C1F2-58D5-F810-E34B-4CAE60D0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Suppose we have some numbers that we want to sort into ascending order. </a:t>
            </a:r>
          </a:p>
          <a:p>
            <a:r>
              <a:rPr lang="en-US" dirty="0"/>
              <a:t>What do we do? </a:t>
            </a:r>
          </a:p>
          <a:p>
            <a:endParaRPr lang="en-US" dirty="0"/>
          </a:p>
          <a:p>
            <a:r>
              <a:rPr lang="en-US" dirty="0"/>
              <a:t>We can likely intuit some reasonable answer, likely something like:</a:t>
            </a:r>
          </a:p>
          <a:p>
            <a:pPr lvl="1"/>
            <a:r>
              <a:rPr lang="en-US" dirty="0"/>
              <a:t>Compare the first value to others. </a:t>
            </a:r>
          </a:p>
          <a:p>
            <a:pPr lvl="1"/>
            <a:r>
              <a:rPr lang="en-US" dirty="0"/>
              <a:t>Place it in its spot. </a:t>
            </a:r>
          </a:p>
          <a:p>
            <a:pPr lvl="1"/>
            <a:r>
              <a:rPr lang="en-US" dirty="0"/>
              <a:t>Or some variant due to ordering…</a:t>
            </a:r>
          </a:p>
          <a:p>
            <a:r>
              <a:rPr lang="en-US" dirty="0"/>
              <a:t>Whatever you thought of is a sorting algorithm. </a:t>
            </a: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EFEDDDA7-F67F-68E2-167B-8DC7584A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60174"/>
              </p:ext>
            </p:extLst>
          </p:nvPr>
        </p:nvGraphicFramePr>
        <p:xfrm>
          <a:off x="6096000" y="962423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3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DF88-D874-515D-D2DC-ADD1BB7C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87-70BF-8A1B-9867-827B295E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Sorting algorithms are the passion project of the nerdiest grad students. </a:t>
            </a:r>
          </a:p>
          <a:p>
            <a:r>
              <a:rPr lang="en-US" dirty="0"/>
              <a:t>We have several different approaches to the idea of sorting. </a:t>
            </a:r>
          </a:p>
          <a:p>
            <a:r>
              <a:rPr lang="en-US" dirty="0"/>
              <a:t>Depending on the data that we have, different approaches might be more efficient. </a:t>
            </a:r>
          </a:p>
          <a:p>
            <a:r>
              <a:rPr lang="en-US" dirty="0"/>
              <a:t>Note, the details of the sort are independent of what less/greater/equals means. </a:t>
            </a:r>
          </a:p>
          <a:p>
            <a:pPr lvl="1"/>
            <a:r>
              <a:rPr lang="en-US" dirty="0"/>
              <a:t>The definition of those comparisons in the object define that.</a:t>
            </a:r>
          </a:p>
          <a:p>
            <a:pPr lvl="1"/>
            <a:r>
              <a:rPr lang="en-US" dirty="0"/>
              <a:t>Sort (generally) can be used with anything that defines its own comparisons. </a:t>
            </a:r>
          </a:p>
          <a:p>
            <a:r>
              <a:rPr lang="en-US" dirty="0"/>
              <a:t>All of these algorithms do the exact same thing, in different ways. </a:t>
            </a:r>
          </a:p>
        </p:txBody>
      </p:sp>
    </p:spTree>
    <p:extLst>
      <p:ext uri="{BB962C8B-B14F-4D97-AF65-F5344CB8AC3E}">
        <p14:creationId xmlns:p14="http://schemas.microsoft.com/office/powerpoint/2010/main" val="31288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C84A-93C2-55D2-B56F-0236C412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AF05-D51E-C638-4605-DD61A928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very simple algorithm is the Selection Sort algorithm. </a:t>
            </a:r>
          </a:p>
          <a:p>
            <a:pPr lvl="1"/>
            <a:r>
              <a:rPr lang="en-US" dirty="0"/>
              <a:t>Find the smallest element in the data. </a:t>
            </a:r>
          </a:p>
          <a:p>
            <a:pPr lvl="1"/>
            <a:r>
              <a:rPr lang="en-US" dirty="0"/>
              <a:t>Swap it with the first element. </a:t>
            </a:r>
          </a:p>
          <a:p>
            <a:pPr lvl="1"/>
            <a:r>
              <a:rPr lang="en-US" dirty="0"/>
              <a:t>Increment the starting point by one, repeat.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F09A1C1-885F-23E8-3849-B9F6715A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16" y="3657600"/>
            <a:ext cx="8128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57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423-868A-240B-C482-079C9034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F755-4732-ECF7-D075-08C75EB7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40C25-4255-5227-C1AA-DFA25259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43575"/>
            <a:ext cx="7772400" cy="51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650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3000</TotalTime>
  <Words>2578</Words>
  <Application>Microsoft Macintosh PowerPoint</Application>
  <PresentationFormat>Widescreen</PresentationFormat>
  <Paragraphs>218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Gill Sans MT</vt:lpstr>
      <vt:lpstr>Gallery</vt:lpstr>
      <vt:lpstr>Housekeeping</vt:lpstr>
      <vt:lpstr>From Here on Out…</vt:lpstr>
      <vt:lpstr>Test Tendencies</vt:lpstr>
      <vt:lpstr>Searching, Sorting, and Stuff</vt:lpstr>
      <vt:lpstr>Organizing Stuff</vt:lpstr>
      <vt:lpstr>Sorting</vt:lpstr>
      <vt:lpstr>Sorting algorithms</vt:lpstr>
      <vt:lpstr>Selection Sort</vt:lpstr>
      <vt:lpstr>PowerPoint Presentation</vt:lpstr>
      <vt:lpstr>Selection Sort Performance</vt:lpstr>
      <vt:lpstr>Merge sort</vt:lpstr>
      <vt:lpstr>Merge sort Big o</vt:lpstr>
      <vt:lpstr>Quicksort – it is Quick!</vt:lpstr>
      <vt:lpstr>PowerPoint Presentation</vt:lpstr>
      <vt:lpstr>Big O Approximations</vt:lpstr>
      <vt:lpstr>Other considerations</vt:lpstr>
      <vt:lpstr>Other Sorting Algorithms</vt:lpstr>
      <vt:lpstr>In Python?</vt:lpstr>
      <vt:lpstr>PowerPoint Presentation</vt:lpstr>
      <vt:lpstr>PowerPoint Presentation</vt:lpstr>
      <vt:lpstr>So what do I use?</vt:lpstr>
      <vt:lpstr>PowerPoint Presentation</vt:lpstr>
      <vt:lpstr>Searching</vt:lpstr>
      <vt:lpstr>Linear Search</vt:lpstr>
      <vt:lpstr>Binary Search</vt:lpstr>
      <vt:lpstr>PowerPoint Presentation</vt:lpstr>
      <vt:lpstr>Hash</vt:lpstr>
      <vt:lpstr>PowerPoint Presentation</vt:lpstr>
      <vt:lpstr>Using Hashes</vt:lpstr>
      <vt:lpstr>Data Structure Stuff Selection</vt:lpstr>
      <vt:lpstr>Search, Sort, Structure, Selection</vt:lpstr>
      <vt:lpstr>Generators</vt:lpstr>
      <vt:lpstr>PowerPoint Presentation</vt:lpstr>
      <vt:lpstr>Generator Parts</vt:lpstr>
      <vt:lpstr>In Data Science…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31</cp:revision>
  <dcterms:created xsi:type="dcterms:W3CDTF">2023-11-28T14:29:46Z</dcterms:created>
  <dcterms:modified xsi:type="dcterms:W3CDTF">2024-11-19T18:46:49Z</dcterms:modified>
</cp:coreProperties>
</file>