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83" r:id="rId3"/>
    <p:sldId id="277" r:id="rId4"/>
    <p:sldId id="282" r:id="rId5"/>
    <p:sldId id="278" r:id="rId6"/>
    <p:sldId id="279" r:id="rId7"/>
    <p:sldId id="280" r:id="rId8"/>
    <p:sldId id="281" r:id="rId9"/>
    <p:sldId id="256" r:id="rId10"/>
    <p:sldId id="257" r:id="rId11"/>
    <p:sldId id="273" r:id="rId12"/>
    <p:sldId id="259" r:id="rId13"/>
    <p:sldId id="266" r:id="rId14"/>
    <p:sldId id="267" r:id="rId15"/>
    <p:sldId id="275" r:id="rId16"/>
    <p:sldId id="276" r:id="rId17"/>
    <p:sldId id="271" r:id="rId18"/>
    <p:sldId id="268" r:id="rId19"/>
    <p:sldId id="258" r:id="rId20"/>
    <p:sldId id="260" r:id="rId21"/>
    <p:sldId id="261" r:id="rId22"/>
    <p:sldId id="269" r:id="rId23"/>
    <p:sldId id="274" r:id="rId24"/>
    <p:sldId id="262" r:id="rId25"/>
    <p:sldId id="263" r:id="rId26"/>
    <p:sldId id="264" r:id="rId27"/>
    <p:sldId id="272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0AF663-26B5-A94E-A532-10FD4C98C2D8}">
          <p14:sldIdLst>
            <p14:sldId id="270"/>
            <p14:sldId id="283"/>
          </p14:sldIdLst>
        </p14:section>
        <p14:section name="Object Review" id="{9BA41C80-6C22-A540-B8E9-3A6D167751FD}">
          <p14:sldIdLst>
            <p14:sldId id="277"/>
            <p14:sldId id="282"/>
            <p14:sldId id="278"/>
            <p14:sldId id="279"/>
            <p14:sldId id="280"/>
            <p14:sldId id="281"/>
          </p14:sldIdLst>
        </p14:section>
        <p14:section name="Data Struct" id="{E745D3C9-01C1-9E4D-8958-134A2FC8B613}">
          <p14:sldIdLst>
            <p14:sldId id="256"/>
            <p14:sldId id="257"/>
            <p14:sldId id="273"/>
            <p14:sldId id="259"/>
          </p14:sldIdLst>
        </p14:section>
        <p14:section name="Mutability" id="{CB33975B-FF2C-4B4D-B79E-B852769E9DF6}">
          <p14:sldIdLst>
            <p14:sldId id="266"/>
            <p14:sldId id="267"/>
            <p14:sldId id="275"/>
            <p14:sldId id="276"/>
          </p14:sldIdLst>
        </p14:section>
        <p14:section name="Data Structures" id="{6DD6C416-F4E3-1044-88E0-4986C7A378EE}">
          <p14:sldIdLst>
            <p14:sldId id="271"/>
            <p14:sldId id="268"/>
            <p14:sldId id="258"/>
            <p14:sldId id="260"/>
            <p14:sldId id="261"/>
            <p14:sldId id="269"/>
          </p14:sldIdLst>
        </p14:section>
        <p14:section name="Less Common Structures" id="{00D2C932-4752-A44B-9AD3-268272353C30}">
          <p14:sldIdLst>
            <p14:sldId id="274"/>
            <p14:sldId id="262"/>
            <p14:sldId id="263"/>
            <p14:sldId id="264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/>
    <p:restoredTop sz="96327"/>
  </p:normalViewPr>
  <p:slideViewPr>
    <p:cSldViewPr snapToGrid="0">
      <p:cViewPr varScale="1">
        <p:scale>
          <a:sx n="193" d="100"/>
          <a:sy n="193" d="100"/>
        </p:scale>
        <p:origin x="2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F0A-8DA5-274F-9961-5C116AFECF3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7EC-DFE1-97E6-9B87-0FF0CCB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294-AB01-313E-163B-7E613C37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1" y="1853754"/>
            <a:ext cx="10048461" cy="4287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for Today – Mo’ Data Structures, Mo’ Problems (P4E ch9/10, TP ch11/12):</a:t>
            </a:r>
          </a:p>
          <a:p>
            <a:pPr lvl="1"/>
            <a:r>
              <a:rPr lang="en-US" dirty="0"/>
              <a:t>Other data structures that we commonly see – easy!</a:t>
            </a:r>
          </a:p>
          <a:p>
            <a:pPr lvl="1"/>
            <a:r>
              <a:rPr lang="en-US" dirty="0"/>
              <a:t>There’s a bit on gather/scatter/arguments in the text, ignore that for now. </a:t>
            </a:r>
          </a:p>
          <a:p>
            <a:r>
              <a:rPr lang="en-US" dirty="0"/>
              <a:t>I transferred the lab marks over to the LMS. </a:t>
            </a:r>
          </a:p>
          <a:p>
            <a:pPr lvl="1"/>
            <a:r>
              <a:rPr lang="en-US" dirty="0"/>
              <a:t>If yours isn’t there, let me know </a:t>
            </a:r>
            <a:r>
              <a:rPr lang="en-US" dirty="0" err="1"/>
              <a:t>Github</a:t>
            </a:r>
            <a:r>
              <a:rPr lang="en-US" dirty="0"/>
              <a:t> account -&gt; name mapping. I likely couldn’t guess it. </a:t>
            </a:r>
          </a:p>
          <a:p>
            <a:pPr lvl="1"/>
            <a:r>
              <a:rPr lang="en-US" dirty="0"/>
              <a:t>If you want to add your name to the GitHub profile, that helps. I get if you </a:t>
            </a:r>
            <a:r>
              <a:rPr lang="en-US"/>
              <a:t>don’t want to. </a:t>
            </a:r>
            <a:endParaRPr lang="en-US" dirty="0"/>
          </a:p>
          <a:p>
            <a:r>
              <a:rPr lang="en-US" dirty="0"/>
              <a:t>Lab repository access issues – there’s an announcement on the LMS. </a:t>
            </a:r>
          </a:p>
          <a:p>
            <a:pPr lvl="1"/>
            <a:r>
              <a:rPr lang="en-US" dirty="0"/>
              <a:t>It appears that it stems from the people who aren’t connected to the GitHub class.</a:t>
            </a:r>
          </a:p>
          <a:p>
            <a:pPr lvl="1"/>
            <a:r>
              <a:rPr lang="en-US" dirty="0"/>
              <a:t>Click yourself when accepting a lab the first time, if you aren’t there let me know. </a:t>
            </a:r>
          </a:p>
          <a:p>
            <a:r>
              <a:rPr lang="en-US" dirty="0"/>
              <a:t>For lab 1 I posted a sample solution to the repository, the sync/pull request thing will get it.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ACF-E011-0A8F-3950-77A42F8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846-CADA-DFA7-56FB-045DDB7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All data structures do, more-or-less, the same thing – hold some data in a “package”. </a:t>
            </a:r>
          </a:p>
          <a:p>
            <a:r>
              <a:rPr lang="en-US" dirty="0"/>
              <a:t>It’s far easier to handle a list of products as a unit, rather than 37 billion individual items. </a:t>
            </a:r>
          </a:p>
          <a:p>
            <a:r>
              <a:rPr lang="en-US" dirty="0"/>
              <a:t>Most scenarios are well suited to familiar data structures:</a:t>
            </a:r>
          </a:p>
          <a:p>
            <a:pPr lvl="1"/>
            <a:r>
              <a:rPr lang="en-US" dirty="0"/>
              <a:t>Lists – many items, totally flexible, find items by index. 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using tabular data, as we commonly do in data science. </a:t>
            </a:r>
          </a:p>
          <a:p>
            <a:pPr lvl="1"/>
            <a:r>
              <a:rPr lang="en-US" dirty="0"/>
              <a:t>Arrays – roughly a ”fixed” list, used a lot for machine learning. (Hopefully you’ll touch these in stats 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r>
              <a:rPr lang="en-US" dirty="0"/>
              <a:t>Other times we may want or need a data structure with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6039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A2DD-9E04-C225-B36C-005C02F3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Functionality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8BD-4F2A-09AC-45E9-18F18A51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things that makes objects useful is the ability to ‘share’ abilities.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987-265A-25BC-49B5-B7338CB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F40-B540-A33A-1379-25582E5A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Later in machine learning, we have some methods that can accept an array, list, or </a:t>
            </a:r>
            <a:r>
              <a:rPr lang="en-US" dirty="0" err="1"/>
              <a:t>dataframe</a:t>
            </a:r>
            <a:r>
              <a:rPr lang="en-US" dirty="0"/>
              <a:t> without any adaptation on our end because of this interoperability. </a:t>
            </a:r>
          </a:p>
          <a:p>
            <a:r>
              <a:rPr lang="en-US" dirty="0"/>
              <a:t>These data structures can be iterated through. </a:t>
            </a:r>
          </a:p>
          <a:p>
            <a:r>
              <a:rPr lang="en-US" dirty="0"/>
              <a:t>Can use a for loop just as we would with a list. </a:t>
            </a:r>
          </a:p>
          <a:p>
            <a:r>
              <a:rPr lang="en-US" dirty="0"/>
              <a:t>Each data structure provides it’s own “next” (internally, we don’t need to worry about it now), so anything asking for the “next item”, like a loop, will 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Step by Step Guide on Iterator in Python">
            <a:extLst>
              <a:ext uri="{FF2B5EF4-FFF2-40B4-BE49-F238E27FC236}">
                <a16:creationId xmlns:a16="http://schemas.microsoft.com/office/drawing/2014/main" id="{9095753C-A229-DF7B-758D-05AEF54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6299"/>
          <a:stretch/>
        </p:blipFill>
        <p:spPr bwMode="auto">
          <a:xfrm>
            <a:off x="3189009" y="4538126"/>
            <a:ext cx="5813981" cy="23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E24-1C11-4ED8-BB7F-BE2F8BF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7B3-289E-3F24-5A07-451F9478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50" y="1853754"/>
            <a:ext cx="7063450" cy="4199727"/>
          </a:xfrm>
        </p:spPr>
        <p:txBody>
          <a:bodyPr>
            <a:normAutofit/>
          </a:bodyPr>
          <a:lstStyle/>
          <a:p>
            <a:r>
              <a:rPr lang="en-US" dirty="0"/>
              <a:t>Another concept that is important in data structures is mutability, or the ability to be changed. </a:t>
            </a:r>
          </a:p>
          <a:p>
            <a:r>
              <a:rPr lang="en-US" dirty="0"/>
              <a:t>Different data structures differ on if items are mutable. </a:t>
            </a:r>
          </a:p>
          <a:p>
            <a:pPr lvl="1"/>
            <a:r>
              <a:rPr lang="en-US" dirty="0"/>
              <a:t>Tuples are immutable – the items in a tuple can’t be changed. </a:t>
            </a:r>
          </a:p>
          <a:p>
            <a:pPr lvl="1"/>
            <a:r>
              <a:rPr lang="en-US" dirty="0"/>
              <a:t>Lists and Dictionaries are mutable – we can change anything. </a:t>
            </a:r>
          </a:p>
          <a:p>
            <a:pPr lvl="1"/>
            <a:r>
              <a:rPr lang="en-US" dirty="0"/>
              <a:t>Strings are immutable – we get a new one back if we change it. </a:t>
            </a:r>
          </a:p>
          <a:p>
            <a:r>
              <a:rPr lang="en-US" dirty="0"/>
              <a:t>The difference is the actual space in memory - mutable things stay where they are, immutable are created elsewhere. </a:t>
            </a:r>
          </a:p>
        </p:txBody>
      </p:sp>
      <p:pic>
        <p:nvPicPr>
          <p:cNvPr id="4098" name="Picture 2" descr="What are Mutable Data Types in Python? - Scaler Topics">
            <a:extLst>
              <a:ext uri="{FF2B5EF4-FFF2-40B4-BE49-F238E27FC236}">
                <a16:creationId xmlns:a16="http://schemas.microsoft.com/office/drawing/2014/main" id="{35DE1998-5576-5113-8953-03185102B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9968" r="16323" b="24013"/>
          <a:stretch/>
        </p:blipFill>
        <p:spPr bwMode="auto">
          <a:xfrm>
            <a:off x="0" y="2225781"/>
            <a:ext cx="5128550" cy="36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73D-CF79-511E-81E7-02BEFAE7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78B-202F-6EE0-A760-B36240A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Why would anyone want an unchanging variable?</a:t>
            </a:r>
          </a:p>
          <a:p>
            <a:r>
              <a:rPr lang="en-US" dirty="0"/>
              <a:t>Immutable objects can allow for:</a:t>
            </a:r>
          </a:p>
          <a:p>
            <a:pPr lvl="1"/>
            <a:r>
              <a:rPr lang="en-US" dirty="0"/>
              <a:t>Provability – if we need to mathematically prove a program works (e.g. mission-critical). </a:t>
            </a:r>
          </a:p>
          <a:p>
            <a:pPr lvl="1"/>
            <a:r>
              <a:rPr lang="en-US" dirty="0"/>
              <a:t>Thread safe – programs that are multithreaded are easier with immutable variables. </a:t>
            </a:r>
          </a:p>
          <a:p>
            <a:pPr lvl="1"/>
            <a:r>
              <a:rPr lang="en-US" dirty="0"/>
              <a:t>Efficiency - since immutable things don’t change, compilers* can allocate exact memory. </a:t>
            </a:r>
          </a:p>
          <a:p>
            <a:r>
              <a:rPr lang="en-US" dirty="0"/>
              <a:t>This stuff can matter a lot when doing lower-level coding. </a:t>
            </a:r>
          </a:p>
          <a:p>
            <a:pPr lvl="1"/>
            <a:r>
              <a:rPr lang="en-US" dirty="0"/>
              <a:t>Can “fix” objects that we know will not need to change. </a:t>
            </a:r>
          </a:p>
          <a:p>
            <a:pPr lvl="1"/>
            <a:r>
              <a:rPr lang="en-US" dirty="0"/>
              <a:t>Compilers can rely on this non-changing rule, and optimize around it. </a:t>
            </a:r>
          </a:p>
          <a:p>
            <a:r>
              <a:rPr lang="en-US" dirty="0"/>
              <a:t>These concerns are usually not super relevant to us using Python for data science.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B593-6B8A-7D72-2DBC-392EFB4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and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AF4E-C26A-4227-E998-20B046A1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7" y="1945341"/>
            <a:ext cx="10228728" cy="4108139"/>
          </a:xfrm>
        </p:spPr>
        <p:txBody>
          <a:bodyPr/>
          <a:lstStyle/>
          <a:p>
            <a:r>
              <a:rPr lang="en-US" dirty="0"/>
              <a:t>In most cases we see putting things in a mutable/immutable structure is minimally impactful. </a:t>
            </a:r>
          </a:p>
          <a:p>
            <a:pPr lvl="1"/>
            <a:r>
              <a:rPr lang="en-US" dirty="0"/>
              <a:t>Worst case Ontario, you can just make a new object with the change. </a:t>
            </a:r>
          </a:p>
          <a:p>
            <a:pPr lvl="1"/>
            <a:r>
              <a:rPr lang="en-US" dirty="0"/>
              <a:t>This is fast if items are small, or you aren’t doing it many times over. </a:t>
            </a:r>
          </a:p>
          <a:p>
            <a:r>
              <a:rPr lang="en-US" dirty="0"/>
              <a:t>There are scenarios where this isn’t true:</a:t>
            </a:r>
          </a:p>
          <a:p>
            <a:pPr lvl="1"/>
            <a:r>
              <a:rPr lang="en-US" dirty="0"/>
              <a:t>The previous examples of wanting immutability. </a:t>
            </a:r>
          </a:p>
          <a:p>
            <a:pPr lvl="1"/>
            <a:r>
              <a:rPr lang="en-US" dirty="0"/>
              <a:t>Changing a very large data (e.g. multi-GB </a:t>
            </a:r>
            <a:r>
              <a:rPr lang="en-US" dirty="0" err="1"/>
              <a:t>dataframe</a:t>
            </a:r>
            <a:r>
              <a:rPr lang="en-US" dirty="0"/>
              <a:t>) mutable data structure is far less costly than making a copy if it were something immutable. </a:t>
            </a:r>
          </a:p>
          <a:p>
            <a:r>
              <a:rPr lang="en-US" dirty="0"/>
              <a:t>One thing to be careful of are side effects of functions…</a:t>
            </a:r>
          </a:p>
        </p:txBody>
      </p:sp>
    </p:spTree>
    <p:extLst>
      <p:ext uri="{BB962C8B-B14F-4D97-AF65-F5344CB8AC3E}">
        <p14:creationId xmlns:p14="http://schemas.microsoft.com/office/powerpoint/2010/main" val="362841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B11-D9D4-687E-157F-A30CA836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449-200C-CE05-4C86-C34AA4FD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437" y="1853752"/>
            <a:ext cx="6014563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thing to be aware of is the potential for side effects.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Possible with mutable data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“Accidental” impacts of your functions.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something is changed outside of the value returned by a function or it’s specific target.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For us, we often have data that we want to explore.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you are starting to do in stats.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don’t want to accidentally change data when trying to do something else.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if we have a function that plots data without outliers, we don’t want those outliers removed from the original data as a </a:t>
            </a:r>
            <a:r>
              <a:rPr lang="en-US" i="1" dirty="0"/>
              <a:t>side effect</a:t>
            </a:r>
            <a:r>
              <a:rPr lang="en-US" dirty="0"/>
              <a:t> of the plotting.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4D1DA-1050-756A-1748-2BF2DF02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2"/>
            <a:ext cx="6188808" cy="3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4B08-CBB4-F998-9552-33D61BD2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70D2-FA25-6E08-FB0E-51B8FD13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6 Best Data Structures and Algorithms Courses for Python Developers to  Learn in 2024 | by javinpaul | Becoming Human: Artificial Intelligence  Magazine">
            <a:extLst>
              <a:ext uri="{FF2B5EF4-FFF2-40B4-BE49-F238E27FC236}">
                <a16:creationId xmlns:a16="http://schemas.microsoft.com/office/drawing/2014/main" id="{66DA513C-5438-3D5B-1BD4-E1737434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84150"/>
            <a:ext cx="94742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2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0CD-8C5C-33E4-5B51-17363D4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Detour – Compliers and 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5BBC-0529-7EE6-262E-727B2A5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51" y="1853754"/>
            <a:ext cx="7670949" cy="4255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an interpreted language – we run code and get results.  </a:t>
            </a:r>
          </a:p>
          <a:p>
            <a:pPr lvl="1"/>
            <a:r>
              <a:rPr lang="en-US" dirty="0"/>
              <a:t>Also JavaScript, Ruby, PHP.  Sometimes called scripting languages. </a:t>
            </a:r>
          </a:p>
          <a:p>
            <a:r>
              <a:rPr lang="en-US" dirty="0"/>
              <a:t>Other languages are compiled – we compile our code into machine code then run that. </a:t>
            </a:r>
          </a:p>
          <a:p>
            <a:pPr lvl="1"/>
            <a:r>
              <a:rPr lang="en-US" dirty="0"/>
              <a:t>E.g. C/C++, Java, C#, most things that you install and run. </a:t>
            </a:r>
          </a:p>
          <a:p>
            <a:r>
              <a:rPr lang="en-US" dirty="0"/>
              <a:t>The compiler creates the code that the computer uses.  </a:t>
            </a:r>
          </a:p>
          <a:p>
            <a:pPr lvl="1"/>
            <a:r>
              <a:rPr lang="en-US" dirty="0"/>
              <a:t>The compiler is very smart – it makes our code better. </a:t>
            </a:r>
          </a:p>
          <a:p>
            <a:pPr lvl="1"/>
            <a:r>
              <a:rPr lang="en-US" dirty="0"/>
              <a:t>It will try to optimize for efficiency, memory use, and errors. </a:t>
            </a:r>
          </a:p>
          <a:p>
            <a:r>
              <a:rPr lang="en-US" dirty="0"/>
              <a:t>Interpreted is easier to write, read, use, and revise. </a:t>
            </a:r>
          </a:p>
          <a:p>
            <a:r>
              <a:rPr lang="en-US" dirty="0"/>
              <a:t>Compiled is faster, more efficient, and better for “large” progs. </a:t>
            </a:r>
          </a:p>
        </p:txBody>
      </p:sp>
      <p:pic>
        <p:nvPicPr>
          <p:cNvPr id="4104" name="Picture 8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120213F4-F074-F5C5-4D3F-A3D1BA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2"/>
            <a:ext cx="4521051" cy="3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AB3-8F30-E97D-B111-21CEA59F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9F4-7DC6-EC62-5846-698947A5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754418"/>
          </a:xfrm>
        </p:spPr>
        <p:txBody>
          <a:bodyPr/>
          <a:lstStyle/>
          <a:p>
            <a:r>
              <a:rPr lang="en-US" dirty="0"/>
              <a:t>Some data structures hold data without maintaining indices or positions for objects. </a:t>
            </a:r>
          </a:p>
          <a:p>
            <a:r>
              <a:rPr lang="en-US" dirty="0"/>
              <a:t>Interactions with unordered structures is different:</a:t>
            </a:r>
          </a:p>
          <a:p>
            <a:pPr lvl="1"/>
            <a:r>
              <a:rPr lang="en-US" dirty="0"/>
              <a:t>Interactions with ordered data structures are oriented around the index. </a:t>
            </a:r>
          </a:p>
          <a:p>
            <a:pPr lvl="1"/>
            <a:r>
              <a:rPr lang="en-US" dirty="0"/>
              <a:t>Interactions with unordered data structures are oriented around the item. </a:t>
            </a:r>
          </a:p>
        </p:txBody>
      </p:sp>
      <p:pic>
        <p:nvPicPr>
          <p:cNvPr id="3074" name="Picture 2" descr="Python Collections — A Quick Comparison | by Sumedh Waghmare | Medium">
            <a:extLst>
              <a:ext uri="{FF2B5EF4-FFF2-40B4-BE49-F238E27FC236}">
                <a16:creationId xmlns:a16="http://schemas.microsoft.com/office/drawing/2014/main" id="{5C891C55-7C12-053F-9BEE-69F42590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46" y="3608173"/>
            <a:ext cx="6716308" cy="32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FF10-0E7D-3204-B04F-B9A2A0C6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Supposed to Have a Test Next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1766-805C-7C12-FAC2-4968CAE2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1926522"/>
            <a:ext cx="10336696" cy="4126959"/>
          </a:xfrm>
        </p:spPr>
        <p:txBody>
          <a:bodyPr/>
          <a:lstStyle/>
          <a:p>
            <a:r>
              <a:rPr lang="en-US" dirty="0"/>
              <a:t>The exams have two parts – theory and applied. </a:t>
            </a:r>
          </a:p>
          <a:p>
            <a:pPr lvl="1"/>
            <a:r>
              <a:rPr lang="en-US" dirty="0"/>
              <a:t>The theory is multiple choice on the concepts we’ve covered. </a:t>
            </a:r>
          </a:p>
          <a:p>
            <a:pPr lvl="2"/>
            <a:r>
              <a:rPr lang="en-US" dirty="0"/>
              <a:t>There’s a review quiz before it on the LMS. This review isn’t exactly the same question banks, but it is close. </a:t>
            </a:r>
          </a:p>
          <a:p>
            <a:pPr lvl="1"/>
            <a:r>
              <a:rPr lang="en-US" dirty="0"/>
              <a:t>There’s an applied part that has a couple of challenges that you need to code. </a:t>
            </a:r>
          </a:p>
          <a:p>
            <a:pPr lvl="2"/>
            <a:r>
              <a:rPr lang="en-US" dirty="0"/>
              <a:t>Please make sure that you’re added to the GitHub class so we can avoid issues. </a:t>
            </a:r>
          </a:p>
          <a:p>
            <a:r>
              <a:rPr lang="en-US" dirty="0"/>
              <a:t>Covers python basics, variables and data types, conditional execution, loops. </a:t>
            </a:r>
          </a:p>
          <a:p>
            <a:pPr lvl="1"/>
            <a:r>
              <a:rPr lang="en-US" dirty="0"/>
              <a:t>No object/class stuff. </a:t>
            </a:r>
          </a:p>
          <a:p>
            <a:r>
              <a:rPr lang="en-US" dirty="0"/>
              <a:t>Open book/internet/whatever, please be good people and don’t communicate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371455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EEA-8A50-BF74-119E-91EC4BE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8A5-C80F-8461-B924-594EF7FB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4" y="1853754"/>
            <a:ext cx="6499220" cy="4278689"/>
          </a:xfrm>
        </p:spPr>
        <p:txBody>
          <a:bodyPr>
            <a:normAutofit/>
          </a:bodyPr>
          <a:lstStyle/>
          <a:p>
            <a:r>
              <a:rPr lang="en-US" dirty="0"/>
              <a:t>Sets are a basic unordered data structure. </a:t>
            </a:r>
          </a:p>
          <a:p>
            <a:r>
              <a:rPr lang="en-US" dirty="0"/>
              <a:t>Sets are largely an implementation of a math set. </a:t>
            </a:r>
          </a:p>
          <a:p>
            <a:r>
              <a:rPr lang="en-US" dirty="0"/>
              <a:t>Set operations allow us a one-step way to do some useful calculations on data. </a:t>
            </a:r>
          </a:p>
          <a:p>
            <a:r>
              <a:rPr lang="en-US" dirty="0"/>
              <a:t>This is also an example of operator overloading – sets redefine operators like “-” to work differently with them.</a:t>
            </a:r>
          </a:p>
          <a:p>
            <a:pPr lvl="1"/>
            <a:r>
              <a:rPr lang="en-US" dirty="0"/>
              <a:t>Operators are often overloaded for data structures. </a:t>
            </a:r>
          </a:p>
          <a:p>
            <a:pPr lvl="1"/>
            <a:r>
              <a:rPr lang="en-US" dirty="0"/>
              <a:t>There is a method in the class that says “here’s how subtraction works for this thing”. </a:t>
            </a:r>
          </a:p>
          <a:p>
            <a:pPr lvl="1"/>
            <a:r>
              <a:rPr lang="en-US" dirty="0"/>
              <a:t>E.g. adding strings concatenates them, adding sets combines.</a:t>
            </a:r>
          </a:p>
        </p:txBody>
      </p:sp>
      <p:pic>
        <p:nvPicPr>
          <p:cNvPr id="1026" name="Picture 2" descr="入門｜一文帶你了解Python集合與基本的集合運算- 每日頭條">
            <a:extLst>
              <a:ext uri="{FF2B5EF4-FFF2-40B4-BE49-F238E27FC236}">
                <a16:creationId xmlns:a16="http://schemas.microsoft.com/office/drawing/2014/main" id="{4734A5A8-A1A3-1109-C475-462081E2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3" y="0"/>
            <a:ext cx="5535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8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8CC-9903-0A7D-058B-1132FBF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ECE-8CFB-C957-327B-44DF271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Dictionaries are an unordered data structure that stores Key - Value pairs. </a:t>
            </a:r>
          </a:p>
          <a:p>
            <a:r>
              <a:rPr lang="en-US" dirty="0"/>
              <a:t>Dictionaries are generally used where:</a:t>
            </a:r>
          </a:p>
          <a:p>
            <a:pPr lvl="1"/>
            <a:r>
              <a:rPr lang="en-US" dirty="0"/>
              <a:t>We know what we are looking for – Key. </a:t>
            </a:r>
          </a:p>
          <a:p>
            <a:pPr lvl="1"/>
            <a:r>
              <a:rPr lang="en-US" dirty="0"/>
              <a:t>We want to know the value of it – Value. </a:t>
            </a:r>
          </a:p>
        </p:txBody>
      </p:sp>
      <p:pic>
        <p:nvPicPr>
          <p:cNvPr id="7170" name="Picture 2" descr="Difference Between List and Dictionary in Python - Scaler Topics">
            <a:extLst>
              <a:ext uri="{FF2B5EF4-FFF2-40B4-BE49-F238E27FC236}">
                <a16:creationId xmlns:a16="http://schemas.microsoft.com/office/drawing/2014/main" id="{2E78AD43-758C-EFF1-007D-A90B50090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0395" r="6212" b="28750"/>
          <a:stretch/>
        </p:blipFill>
        <p:spPr bwMode="auto">
          <a:xfrm>
            <a:off x="2043537" y="3766008"/>
            <a:ext cx="8104926" cy="30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B1E1-B909-5806-8A18-4680FAC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857C-1EC9-B27C-DBA3-C923E470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" y="1853754"/>
            <a:ext cx="10996517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can be made with curly braces or from another data structure. </a:t>
            </a:r>
          </a:p>
          <a:p>
            <a:r>
              <a:rPr lang="en-US" dirty="0"/>
              <a:t>Dictionaries have:</a:t>
            </a:r>
          </a:p>
          <a:p>
            <a:pPr lvl="1"/>
            <a:r>
              <a:rPr lang="en-US" dirty="0"/>
              <a:t>Items() – the key/value pairs. </a:t>
            </a:r>
          </a:p>
          <a:p>
            <a:pPr lvl="1"/>
            <a:r>
              <a:rPr lang="en-US" dirty="0"/>
              <a:t>Keys() – the keys. </a:t>
            </a:r>
          </a:p>
          <a:p>
            <a:pPr lvl="1"/>
            <a:r>
              <a:rPr lang="en-US" dirty="0"/>
              <a:t>Values() – the values. </a:t>
            </a:r>
          </a:p>
          <a:p>
            <a:r>
              <a:rPr lang="en-US" dirty="0"/>
              <a:t>We refer to items by key: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[“Alex”]</a:t>
            </a:r>
          </a:p>
          <a:p>
            <a:r>
              <a:rPr lang="en-US" dirty="0"/>
              <a:t>Dictionaries are great for looking up specific items. </a:t>
            </a:r>
          </a:p>
          <a:p>
            <a:r>
              <a:rPr lang="en-US" dirty="0"/>
              <a:t>Common for providing ‘bundles’ of arguments, where some are optional. E.g. seaborn. </a:t>
            </a:r>
          </a:p>
          <a:p>
            <a:r>
              <a:rPr lang="en-US" dirty="0"/>
              <a:t>Dictionaries are recently ‘ordered’ – meaning that things will stay in the same order, like a list. </a:t>
            </a:r>
          </a:p>
        </p:txBody>
      </p:sp>
      <p:pic>
        <p:nvPicPr>
          <p:cNvPr id="8194" name="Picture 2" descr="Introduction to Python Dictionaries | by Erika D | Medium">
            <a:extLst>
              <a:ext uri="{FF2B5EF4-FFF2-40B4-BE49-F238E27FC236}">
                <a16:creationId xmlns:a16="http://schemas.microsoft.com/office/drawing/2014/main" id="{AC046876-C8C8-E8F0-5607-77583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69823"/>
            <a:ext cx="6036074" cy="21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4962-1A18-6FE5-85A9-F249B050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Common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D3B7-0389-6E5B-33CF-99944DD8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other data structures that we don’t see that often for DS work…</a:t>
            </a:r>
          </a:p>
          <a:p>
            <a:r>
              <a:rPr lang="en-US" dirty="0"/>
              <a:t>These aren’t fundamental built-in types in Python, but there are common. </a:t>
            </a:r>
          </a:p>
        </p:txBody>
      </p:sp>
    </p:spTree>
    <p:extLst>
      <p:ext uri="{BB962C8B-B14F-4D97-AF65-F5344CB8AC3E}">
        <p14:creationId xmlns:p14="http://schemas.microsoft.com/office/powerpoint/2010/main" val="128600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84D-E3F7-7045-BB34-07CDEBF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A50-B3CE-9FAE-A392-4CFAA2EE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3395208"/>
          </a:xfrm>
        </p:spPr>
        <p:txBody>
          <a:bodyPr/>
          <a:lstStyle/>
          <a:p>
            <a:r>
              <a:rPr lang="en-US" dirty="0"/>
              <a:t>Queues are data structures that are, well… queues. </a:t>
            </a:r>
          </a:p>
          <a:p>
            <a:r>
              <a:rPr lang="en-US" dirty="0"/>
              <a:t>Queues are First In First Out:</a:t>
            </a:r>
          </a:p>
          <a:p>
            <a:pPr lvl="1"/>
            <a:r>
              <a:rPr lang="en-US" dirty="0"/>
              <a:t>We can only add items to the back. </a:t>
            </a:r>
          </a:p>
          <a:p>
            <a:pPr lvl="1"/>
            <a:r>
              <a:rPr lang="en-US" dirty="0"/>
              <a:t>We can only remove items from the front. </a:t>
            </a:r>
          </a:p>
          <a:p>
            <a:r>
              <a:rPr lang="en-US" dirty="0"/>
              <a:t>We can import a queue module. </a:t>
            </a:r>
          </a:p>
          <a:p>
            <a:r>
              <a:rPr lang="en-US" dirty="0"/>
              <a:t>Efficiency example – an efficient queue doesn’t shift every item one position every time something is removed, especially as they get large. </a:t>
            </a:r>
          </a:p>
        </p:txBody>
      </p:sp>
      <p:pic>
        <p:nvPicPr>
          <p:cNvPr id="2050" name="Picture 2" descr="Introduction and Array Implementation of Queue - GeeksforGeeks">
            <a:extLst>
              <a:ext uri="{FF2B5EF4-FFF2-40B4-BE49-F238E27FC236}">
                <a16:creationId xmlns:a16="http://schemas.microsoft.com/office/drawing/2014/main" id="{B7626E43-C46F-37D7-6C69-7D77109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9" y="0"/>
            <a:ext cx="7415141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5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37F-64EF-5476-11CA-3E81F48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54D3-5C7E-871A-621A-FA36491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3" y="2015734"/>
            <a:ext cx="4715102" cy="3877920"/>
          </a:xfrm>
        </p:spPr>
        <p:txBody>
          <a:bodyPr>
            <a:normAutofit/>
          </a:bodyPr>
          <a:lstStyle/>
          <a:p>
            <a:r>
              <a:rPr lang="en-US" dirty="0"/>
              <a:t>Stacks are the opposite of a queue. </a:t>
            </a:r>
          </a:p>
          <a:p>
            <a:r>
              <a:rPr lang="en-US" dirty="0"/>
              <a:t>Stacks are Last In First Out. </a:t>
            </a:r>
          </a:p>
          <a:p>
            <a:endParaRPr lang="en-US" dirty="0"/>
          </a:p>
          <a:p>
            <a:r>
              <a:rPr lang="en-US" dirty="0"/>
              <a:t>Both stacks and queues are commonly used in processing “stuff”. </a:t>
            </a:r>
          </a:p>
          <a:p>
            <a:r>
              <a:rPr lang="en-US" dirty="0"/>
              <a:t>In recursion we’ll look at the Call Stack – the stuff the program is about to execute. </a:t>
            </a:r>
          </a:p>
        </p:txBody>
      </p:sp>
      <p:pic>
        <p:nvPicPr>
          <p:cNvPr id="3074" name="Picture 2" descr="Python Stack - TAE">
            <a:extLst>
              <a:ext uri="{FF2B5EF4-FFF2-40B4-BE49-F238E27FC236}">
                <a16:creationId xmlns:a16="http://schemas.microsoft.com/office/drawing/2014/main" id="{A366E21E-EE78-3AFB-DE4D-2D2DF703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51293"/>
            <a:ext cx="5953427" cy="32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4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9DF-7EBD-ED79-DAA5-03470B70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Data Structure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E1FD-D1E3-3903-BD75-BF577554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74" y="1928192"/>
            <a:ext cx="10088217" cy="4125290"/>
          </a:xfrm>
        </p:spPr>
        <p:txBody>
          <a:bodyPr>
            <a:normAutofit/>
          </a:bodyPr>
          <a:lstStyle/>
          <a:p>
            <a:r>
              <a:rPr lang="en-US" dirty="0"/>
              <a:t>We can largely use any data structure to serve any purpose. </a:t>
            </a:r>
          </a:p>
          <a:p>
            <a:pPr lvl="1"/>
            <a:r>
              <a:rPr lang="en-US" dirty="0"/>
              <a:t>We might need to do a lot of work to make that work. </a:t>
            </a:r>
          </a:p>
          <a:p>
            <a:r>
              <a:rPr lang="en-US" dirty="0"/>
              <a:t>Choosing the correct data structure can sometimes make our lives much easier. </a:t>
            </a:r>
          </a:p>
          <a:p>
            <a:pPr lvl="1"/>
            <a:r>
              <a:rPr lang="en-US" dirty="0"/>
              <a:t>If we can’t allow duplicates, using something like a set may make sense. </a:t>
            </a:r>
          </a:p>
          <a:p>
            <a:pPr lvl="1"/>
            <a:r>
              <a:rPr lang="en-US" dirty="0"/>
              <a:t>If we need to track order, a dictionary is less useful than a list. </a:t>
            </a:r>
          </a:p>
          <a:p>
            <a:pPr lvl="1"/>
            <a:r>
              <a:rPr lang="en-US" dirty="0"/>
              <a:t>For DS applications, it is usually pretty obvious. For other scenarios, we need to think. </a:t>
            </a:r>
          </a:p>
          <a:p>
            <a:r>
              <a:rPr lang="en-US" dirty="0"/>
              <a:t>We can normally create one data structure from another easily. </a:t>
            </a:r>
          </a:p>
          <a:p>
            <a:pPr lvl="1"/>
            <a:r>
              <a:rPr lang="en-US" dirty="0"/>
              <a:t>E.g. we can write a “</a:t>
            </a:r>
            <a:r>
              <a:rPr lang="en-US" dirty="0" err="1"/>
              <a:t>to_list</a:t>
            </a:r>
            <a:r>
              <a:rPr lang="en-US" dirty="0"/>
              <a:t>()” or “</a:t>
            </a:r>
            <a:r>
              <a:rPr lang="en-US" dirty="0" err="1"/>
              <a:t>to_dict</a:t>
            </a:r>
            <a:r>
              <a:rPr lang="en-US" dirty="0"/>
              <a:t>()” function if needed. </a:t>
            </a:r>
          </a:p>
          <a:p>
            <a:r>
              <a:rPr lang="en-US" dirty="0"/>
              <a:t>Our new Class skills allow us to make a new data structure of container + what we want.</a:t>
            </a:r>
          </a:p>
        </p:txBody>
      </p:sp>
    </p:spTree>
    <p:extLst>
      <p:ext uri="{BB962C8B-B14F-4D97-AF65-F5344CB8AC3E}">
        <p14:creationId xmlns:p14="http://schemas.microsoft.com/office/powerpoint/2010/main" val="138732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F5F7-7A3F-F4B3-244A-CA9E437D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73" y="804519"/>
            <a:ext cx="6075081" cy="1049235"/>
          </a:xfrm>
        </p:spPr>
        <p:txBody>
          <a:bodyPr/>
          <a:lstStyle/>
          <a:p>
            <a:r>
              <a:rPr lang="en-US" dirty="0"/>
              <a:t>Selecting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30C-DE73-C726-5302-1D1F538D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73" y="1853753"/>
            <a:ext cx="6967062" cy="4199727"/>
          </a:xfrm>
        </p:spPr>
        <p:txBody>
          <a:bodyPr/>
          <a:lstStyle/>
          <a:p>
            <a:r>
              <a:rPr lang="en-US" dirty="0"/>
              <a:t>The ‘right’ data structure depends on usage. </a:t>
            </a:r>
          </a:p>
          <a:p>
            <a:r>
              <a:rPr lang="en-US" dirty="0"/>
              <a:t>Generally defined by ease or cost of doing typical actions:</a:t>
            </a:r>
          </a:p>
          <a:p>
            <a:pPr lvl="1"/>
            <a:r>
              <a:rPr lang="en-US" dirty="0"/>
              <a:t>Looking things up by index is fast in a list. </a:t>
            </a:r>
          </a:p>
          <a:p>
            <a:pPr lvl="1"/>
            <a:r>
              <a:rPr lang="en-US" dirty="0"/>
              <a:t>Searching for things by key is fast in a dictionary. </a:t>
            </a:r>
          </a:p>
          <a:p>
            <a:pPr lvl="1"/>
            <a:r>
              <a:rPr lang="en-US" dirty="0"/>
              <a:t>Ensuring items are unique is fast in a set. </a:t>
            </a:r>
          </a:p>
          <a:p>
            <a:r>
              <a:rPr lang="en-US" dirty="0"/>
              <a:t>Lists, dictionaries, </a:t>
            </a:r>
            <a:r>
              <a:rPr lang="en-US" dirty="0" err="1"/>
              <a:t>dataframes</a:t>
            </a:r>
            <a:r>
              <a:rPr lang="en-US" dirty="0"/>
              <a:t>, and arrays are the main ones we need to do data science stuff. </a:t>
            </a:r>
          </a:p>
          <a:p>
            <a:r>
              <a:rPr lang="en-US" dirty="0"/>
              <a:t>Becomes very important when data is large, and things repeat. </a:t>
            </a:r>
          </a:p>
          <a:p>
            <a:pPr lvl="1"/>
            <a:r>
              <a:rPr lang="en-US" dirty="0"/>
              <a:t>E.g. sorting large datasets, building tools that will be reused elsewhere.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CD6674-54EA-B197-C1C7-B93C4BC0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70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F31-7AEC-4A26-4F6D-F9210889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8A-3D10-2FEF-1794-22C10561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754"/>
            <a:ext cx="10495721" cy="4276701"/>
          </a:xfrm>
        </p:spPr>
        <p:txBody>
          <a:bodyPr>
            <a:normAutofit/>
          </a:bodyPr>
          <a:lstStyle/>
          <a:p>
            <a:r>
              <a:rPr lang="en-US" dirty="0"/>
              <a:t>In data science, we will mainly use </a:t>
            </a:r>
            <a:r>
              <a:rPr lang="en-US" dirty="0" err="1"/>
              <a:t>dataframes</a:t>
            </a:r>
            <a:r>
              <a:rPr lang="en-US" dirty="0"/>
              <a:t>, lists, arrays, and dictionaries. </a:t>
            </a:r>
          </a:p>
          <a:p>
            <a:r>
              <a:rPr lang="en-US" dirty="0"/>
              <a:t>In general, the data structures can be substituted for each other, so we can choose. </a:t>
            </a:r>
          </a:p>
          <a:p>
            <a:r>
              <a:rPr lang="en-US" dirty="0"/>
              <a:t>Considering the need for the data can dictate which container to use and save us time and effort.</a:t>
            </a:r>
          </a:p>
          <a:p>
            <a:pPr lvl="1"/>
            <a:r>
              <a:rPr lang="en-US" dirty="0"/>
              <a:t>We might write a loop for figure out which items or in two lists, or we could make them sets and it’ll do it for us with an intersection command. </a:t>
            </a:r>
          </a:p>
          <a:p>
            <a:pPr lvl="1"/>
            <a:r>
              <a:rPr lang="en-US" dirty="0"/>
              <a:t>If we need to process thing in some order while adding and removing, a stack or queue might be useful. </a:t>
            </a:r>
          </a:p>
          <a:p>
            <a:pPr lvl="1"/>
            <a:r>
              <a:rPr lang="en-US" dirty="0"/>
              <a:t>This often doesn’t matter, but sometimes can </a:t>
            </a:r>
            <a:r>
              <a:rPr lang="en-US" i="1" dirty="0"/>
              <a:t>really</a:t>
            </a:r>
            <a:r>
              <a:rPr lang="en-US" dirty="0"/>
              <a:t> matter. </a:t>
            </a:r>
          </a:p>
          <a:p>
            <a:pPr lvl="1"/>
            <a:r>
              <a:rPr lang="en-US" dirty="0"/>
              <a:t>If we use a container, and there is a lot of work involved in the logistics, maybe a different one is better. </a:t>
            </a:r>
          </a:p>
          <a:p>
            <a:r>
              <a:rPr lang="en-US" dirty="0"/>
              <a:t>The data structures are always well tested and often optimized for performance. </a:t>
            </a:r>
          </a:p>
          <a:p>
            <a:pPr lvl="1"/>
            <a:r>
              <a:rPr lang="en-US" dirty="0"/>
              <a:t>We don’t want to recreate things that data structures already do natively. </a:t>
            </a:r>
          </a:p>
        </p:txBody>
      </p:sp>
    </p:spTree>
    <p:extLst>
      <p:ext uri="{BB962C8B-B14F-4D97-AF65-F5344CB8AC3E}">
        <p14:creationId xmlns:p14="http://schemas.microsoft.com/office/powerpoint/2010/main" val="14129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F395-C99D-8716-CC1F-B498D875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400-EC50-0AD7-565D-A50DA231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python everything that we create is an object. </a:t>
            </a:r>
          </a:p>
          <a:p>
            <a:pPr lvl="1"/>
            <a:r>
              <a:rPr lang="en-US" dirty="0"/>
              <a:t>A “thing” in the memory of the program that we refer to with a variable name. </a:t>
            </a:r>
          </a:p>
          <a:p>
            <a:pPr lvl="1"/>
            <a:r>
              <a:rPr lang="en-US" dirty="0"/>
              <a:t>E.g. Strings, </a:t>
            </a:r>
            <a:r>
              <a:rPr lang="en-US" dirty="0" err="1"/>
              <a:t>dataframes</a:t>
            </a:r>
            <a:r>
              <a:rPr lang="en-US" dirty="0"/>
              <a:t>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An object is defined by a class, where the code for that object lies. </a:t>
            </a:r>
          </a:p>
          <a:p>
            <a:r>
              <a:rPr lang="en-US" dirty="0"/>
              <a:t>In a class, we define an object (mainly) by two things:</a:t>
            </a:r>
          </a:p>
          <a:p>
            <a:pPr lvl="1"/>
            <a:r>
              <a:rPr lang="en-US" dirty="0"/>
              <a:t>What an object “is” – the attributes (data) that it holds.  </a:t>
            </a:r>
          </a:p>
          <a:p>
            <a:pPr lvl="1"/>
            <a:r>
              <a:rPr lang="en-US" dirty="0"/>
              <a:t>What an object “does” – the methods (functions) that we can call. </a:t>
            </a:r>
          </a:p>
          <a:p>
            <a:r>
              <a:rPr lang="en-US" dirty="0"/>
              <a:t>We can make this to model real (or ‘internal’ things) and reuse those things as needed.</a:t>
            </a:r>
          </a:p>
        </p:txBody>
      </p:sp>
    </p:spTree>
    <p:extLst>
      <p:ext uri="{BB962C8B-B14F-4D97-AF65-F5344CB8AC3E}">
        <p14:creationId xmlns:p14="http://schemas.microsoft.com/office/powerpoint/2010/main" val="18645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bject Oriented Python : Class(es) and Object(s) | by Daksh Gupta | Medium">
            <a:extLst>
              <a:ext uri="{FF2B5EF4-FFF2-40B4-BE49-F238E27FC236}">
                <a16:creationId xmlns:a16="http://schemas.microsoft.com/office/drawing/2014/main" id="{8425150A-B995-22F1-BFDC-A8FD028F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0"/>
            <a:ext cx="1071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D65D-F434-4654-54F7-9492FD7E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some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DC6F-46EE-8526-FBD5-8557E378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Static parts of a class. </a:t>
            </a:r>
          </a:p>
          <a:p>
            <a:pPr lvl="1"/>
            <a:r>
              <a:rPr lang="en-US" dirty="0"/>
              <a:t>Classes often also contain static items - both variables and methods. </a:t>
            </a:r>
          </a:p>
          <a:p>
            <a:pPr lvl="1"/>
            <a:r>
              <a:rPr lang="en-US" dirty="0"/>
              <a:t>Static things are the same for all instances of an object, as opposed to instance variables that differ for each new object created. </a:t>
            </a:r>
          </a:p>
          <a:p>
            <a:r>
              <a:rPr lang="en-US" dirty="0"/>
              <a:t>Static example – distances. </a:t>
            </a:r>
          </a:p>
          <a:p>
            <a:pPr lvl="1"/>
            <a:r>
              <a:rPr lang="en-US" dirty="0"/>
              <a:t>Suppose you had some application like Google maps, and an object you kept was a ‘route’.</a:t>
            </a:r>
          </a:p>
          <a:p>
            <a:pPr lvl="1"/>
            <a:r>
              <a:rPr lang="en-US" dirty="0"/>
              <a:t>This object likely has ’starting point’, ‘ending point’, ‘distance’, </a:t>
            </a:r>
            <a:r>
              <a:rPr lang="en-US" dirty="0" err="1"/>
              <a:t>etc</a:t>
            </a:r>
            <a:r>
              <a:rPr lang="en-US" dirty="0"/>
              <a:t>… as attributes. </a:t>
            </a:r>
          </a:p>
          <a:p>
            <a:pPr lvl="1"/>
            <a:r>
              <a:rPr lang="en-US" dirty="0"/>
              <a:t>This class may also have a static method to convert km/mi, and a static var with the rate. </a:t>
            </a:r>
          </a:p>
          <a:p>
            <a:pPr lvl="1"/>
            <a:r>
              <a:rPr lang="en-US" dirty="0"/>
              <a:t>The action of converting is not tied to any instance, nor is the conversion rate.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9D5F-FE9F-4256-A953-ABFC207C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24CE-16F5-BCB2-48A2-023D9F7E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things in an object uses dot notation. </a:t>
            </a:r>
          </a:p>
          <a:p>
            <a:r>
              <a:rPr lang="en-US" dirty="0"/>
              <a:t>For methods it’ll be </a:t>
            </a:r>
            <a:r>
              <a:rPr lang="en-US" dirty="0" err="1"/>
              <a:t>var_name.method</a:t>
            </a:r>
            <a:r>
              <a:rPr lang="en-US" dirty="0"/>
              <a:t>(), for static ones </a:t>
            </a:r>
            <a:r>
              <a:rPr lang="en-US" dirty="0" err="1"/>
              <a:t>class_name.method</a:t>
            </a:r>
            <a:r>
              <a:rPr lang="en-US" dirty="0"/>
              <a:t>(). </a:t>
            </a:r>
          </a:p>
          <a:p>
            <a:r>
              <a:rPr lang="en-US" dirty="0"/>
              <a:t>“Look inside this thing, for this other thing”. </a:t>
            </a:r>
          </a:p>
          <a:p>
            <a:pPr lvl="1"/>
            <a:r>
              <a:rPr lang="en-US" dirty="0" err="1"/>
              <a:t>Pandas.read_csv</a:t>
            </a:r>
            <a:r>
              <a:rPr lang="en-US" dirty="0"/>
              <a:t>() – look inside the class pandas for the method </a:t>
            </a:r>
            <a:r>
              <a:rPr lang="en-US" dirty="0" err="1"/>
              <a:t>read_csv</a:t>
            </a:r>
            <a:r>
              <a:rPr lang="en-US" dirty="0"/>
              <a:t>(). </a:t>
            </a:r>
          </a:p>
          <a:p>
            <a:pPr lvl="1"/>
            <a:r>
              <a:rPr lang="en-US" dirty="0" err="1"/>
              <a:t>Df.info</a:t>
            </a:r>
            <a:r>
              <a:rPr lang="en-US" dirty="0"/>
              <a:t>() – look inside the object </a:t>
            </a:r>
            <a:r>
              <a:rPr lang="en-US" dirty="0" err="1"/>
              <a:t>df</a:t>
            </a:r>
            <a:r>
              <a:rPr lang="en-US" dirty="0"/>
              <a:t> and call its method info().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FE39-CC93-1B94-2C11-39D94226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1997-CAC3-6E71-6371-2F8C6049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784541" cy="4199727"/>
          </a:xfrm>
        </p:spPr>
        <p:txBody>
          <a:bodyPr>
            <a:normAutofit/>
          </a:bodyPr>
          <a:lstStyle/>
          <a:p>
            <a:r>
              <a:rPr lang="en-US" dirty="0"/>
              <a:t>We can create objects to model things in the world that we need to capture. </a:t>
            </a:r>
          </a:p>
          <a:p>
            <a:pPr lvl="1"/>
            <a:r>
              <a:rPr lang="en-US" dirty="0"/>
              <a:t>Can combine attributes and abilities for a real-world thing, into an object. </a:t>
            </a:r>
          </a:p>
          <a:p>
            <a:pPr lvl="1"/>
            <a:r>
              <a:rPr lang="en-US" dirty="0"/>
              <a:t>Thought pattern is weird at first but makes it easier to create complex things. </a:t>
            </a:r>
          </a:p>
          <a:p>
            <a:pPr lvl="1"/>
            <a:r>
              <a:rPr lang="en-US" dirty="0"/>
              <a:t>A “product” in a store “is” a price, description, name, </a:t>
            </a:r>
            <a:r>
              <a:rPr lang="en-US" dirty="0" err="1"/>
              <a:t>etc</a:t>
            </a:r>
            <a:r>
              <a:rPr lang="en-US" dirty="0"/>
              <a:t>… and it can “do” a few things like change price. </a:t>
            </a:r>
          </a:p>
          <a:p>
            <a:r>
              <a:rPr lang="en-US" dirty="0"/>
              <a:t>Small and simple objects can be combined together to model more complex things. </a:t>
            </a:r>
          </a:p>
          <a:p>
            <a:pPr lvl="1"/>
            <a:r>
              <a:rPr lang="en-US" dirty="0"/>
              <a:t>E.g. A school’s course calendar contains many class offerings. A class offering is made up of students, instructors, rooms, resources. A registration is a class and a student. One’s transcript is a collection of completed registrations. An instructor’s workload is a set of assigned classes.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of these objects can also do stuff – register, change major, check prerequisites,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2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CEC6-FB05-68D4-0BD0-A8A9069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029D-0F2F-4E1C-1B96-8D366C52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Most complex modern software is (at least mostly) object oriented. </a:t>
            </a:r>
          </a:p>
          <a:p>
            <a:r>
              <a:rPr lang="en-US" dirty="0"/>
              <a:t>OOP has many benefits and reasons for us to use it, some initial ones:</a:t>
            </a:r>
          </a:p>
          <a:p>
            <a:pPr lvl="1"/>
            <a:r>
              <a:rPr lang="en-US" dirty="0"/>
              <a:t>Encapsulation – we can build all of the required attributes and methods “into” an object. </a:t>
            </a:r>
          </a:p>
          <a:p>
            <a:pPr lvl="1"/>
            <a:r>
              <a:rPr lang="en-US" dirty="0"/>
              <a:t>Abstraction – we can allow user of an object to ignore the details. </a:t>
            </a:r>
          </a:p>
          <a:p>
            <a:pPr lvl="2"/>
            <a:r>
              <a:rPr lang="en-US" dirty="0"/>
              <a:t>E.g. we can ask a </a:t>
            </a:r>
            <a:r>
              <a:rPr lang="en-US" dirty="0" err="1"/>
              <a:t>dataframe</a:t>
            </a:r>
            <a:r>
              <a:rPr lang="en-US" dirty="0"/>
              <a:t> to describe() without calculating stuff ourselves. </a:t>
            </a:r>
          </a:p>
          <a:p>
            <a:pPr lvl="1"/>
            <a:r>
              <a:rPr lang="en-US" dirty="0"/>
              <a:t>Reuse of Code – once we write something for an object, we never need to again. </a:t>
            </a:r>
          </a:p>
          <a:p>
            <a:r>
              <a:rPr lang="en-US" dirty="0"/>
              <a:t>We can focus on the higher level ideas, and embed the details in objects. </a:t>
            </a:r>
          </a:p>
          <a:p>
            <a:pPr lvl="1"/>
            <a:r>
              <a:rPr lang="en-US" dirty="0"/>
              <a:t>We don’t need to care about how to read a csv or excel file, pandas gives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13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D54-E87A-D087-B472-35F98D526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0A2-1B20-D8F1-F3DD-6A8037D4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19949</TotalTime>
  <Words>2576</Words>
  <Application>Microsoft Macintosh PowerPoint</Application>
  <PresentationFormat>Widescreen</PresentationFormat>
  <Paragraphs>195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Housekeeping</vt:lpstr>
      <vt:lpstr>You’re Supposed to Have a Test Next Week!</vt:lpstr>
      <vt:lpstr>Objects and Classes - Review</vt:lpstr>
      <vt:lpstr>PowerPoint Presentation</vt:lpstr>
      <vt:lpstr>Catch some Static</vt:lpstr>
      <vt:lpstr>Dot Notation</vt:lpstr>
      <vt:lpstr>Object Oriented Thinking</vt:lpstr>
      <vt:lpstr>Benefits and Motivations</vt:lpstr>
      <vt:lpstr>Data Structures</vt:lpstr>
      <vt:lpstr>Data Structures in Python</vt:lpstr>
      <vt:lpstr>Shared Functionality in Objects</vt:lpstr>
      <vt:lpstr>Iterability</vt:lpstr>
      <vt:lpstr>Mutability</vt:lpstr>
      <vt:lpstr>Mutability Reasons</vt:lpstr>
      <vt:lpstr>Mutability and You…</vt:lpstr>
      <vt:lpstr>Side Effects</vt:lpstr>
      <vt:lpstr>PowerPoint Presentation</vt:lpstr>
      <vt:lpstr>Computer Science Detour – Compliers and interpreters</vt:lpstr>
      <vt:lpstr>Unordered Data Structures</vt:lpstr>
      <vt:lpstr>Sets</vt:lpstr>
      <vt:lpstr>Dictionaries</vt:lpstr>
      <vt:lpstr>Dictionaries</vt:lpstr>
      <vt:lpstr>Less Common Data Structures</vt:lpstr>
      <vt:lpstr>Queues</vt:lpstr>
      <vt:lpstr>Stacks</vt:lpstr>
      <vt:lpstr>Leveraging Data Structure Properties</vt:lpstr>
      <vt:lpstr>Selecting Data Structures</vt:lpstr>
      <vt:lpstr>Data Structure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43</cp:revision>
  <dcterms:created xsi:type="dcterms:W3CDTF">2023-09-18T18:33:33Z</dcterms:created>
  <dcterms:modified xsi:type="dcterms:W3CDTF">2024-09-24T15:57:39Z</dcterms:modified>
</cp:coreProperties>
</file>