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64" r:id="rId4"/>
    <p:sldId id="257" r:id="rId5"/>
    <p:sldId id="262" r:id="rId6"/>
    <p:sldId id="265" r:id="rId7"/>
    <p:sldId id="269" r:id="rId8"/>
    <p:sldId id="268" r:id="rId9"/>
    <p:sldId id="270" r:id="rId10"/>
    <p:sldId id="258" r:id="rId11"/>
    <p:sldId id="259" r:id="rId12"/>
    <p:sldId id="260" r:id="rId13"/>
    <p:sldId id="261" r:id="rId14"/>
    <p:sldId id="271" r:id="rId15"/>
    <p:sldId id="2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2"/>
    <p:restoredTop sz="96327"/>
  </p:normalViewPr>
  <p:slideViewPr>
    <p:cSldViewPr snapToGrid="0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17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24575,'7'90'0,"1"-1"0,0 1 0,-1 0 0,1-1 0,-1 1 0,1 0 0,1-5 0,0 0-676,-3-11 0,2 20 0,0 11 0,1 2 0,-1-7 0,0-14 0,-1-23 676,8 20 0,-8-25-5695,5 27 5695,-7-44 0,-5-29 1273,5-1-1273,-4 5 0,4 7 0,-5-5-3752,5 18 3752,-4-21 0,4 11 706,0 41-706,-3-28 0,2 36 0,2 5 0,0-13 0,-2 14 0,0 18 0,-1-17 0,4-5 0,-5-6 0,-1 23 0,0-2 0,0-24 0,-1-9 0,0 31 0,2 24 0,1-22 0,3-23 0,-1 23 0,1 22 0,-1-21 0,3-19 0,-1 16 0,1 21 0,-3-27 0,-2-37 0,1 27 0,2-10-1378,-1-52 1378,-4 10 2661,4-10-2661,-5 4 0,0 0 0,0-3 0,0 3 0,0 0 0,0-3-2892,0 25 2892,0-16 0,5 12 2874,-4-18-2874,4-4 0,-5 4 0,10 76 0,-7-46-713,5 44 1,-1-2 712,-6-45-1130,4 41 1,0-3 1129,-3-52 293,0 44 1,1 0-294,-3-46-971,0 32 1,0-2 970,0-36 524,0 70-524,0-69 2179,-5 59-2179,3-58-329,-3 30 1,0 1 328,4-21 0,-2 57 0,1 3 0,2-56-228,0 27 0,0 18 1,0-18 227,0-25-434,0 53 1,0 0 433,0-46 0,2 46 0,1 0 0,-2-49 0,4 24 0,1 17 0,-1-17 0,-3-22 236,4 26 1,1 21 0,0-19-237,1-15-346,0 12 1,2 17 0,-2-18 345,1-16 0,2 13 0,1 17 0,-2-20 0,-6-22 0,7 28 0,4 22 0,-4-20 0,-5-25-194,3 32 1,3 23-1,-3-25 194,-7-34 0,4 31 0,2 23 0,-2-23 0,-3-34 0,2 28 0,0-8 0,-5-47 1554,5 9-1554,-4-8 0,4 3 0,-5 0 0,0-3 0,5 3 0,-3 0 0,3 2 0,-5 4 0,0-5 0,0 17 0,5-14 0,-4 10 2799,4-14-2799,-5 82 4185,0-65-4185,0 49 0,0-1 6258,0-54-6258,1 43 0,-2 1 0,-4-44-3096,4 49 3096,-4-65 0,5 1-516,0-1 516,0 0 0,0 0 0,0 1 0,0-1 0,0 0 0,0 0 0,0 0 0,0 6 0,0-5 0,0 4 0,0-4 0,0 49 0,0-38-5062,-5 73 5062,3-76-808,-7 51 808,7-53 2791,-3 28-2791,5-33-3766,0 29 3766,0-26 4102,0 35-4102,0-35 0,0 30 0,0-31 1076,-5 16-1076,-1-18 0,0 3 0,1-5 6744,0 0-6744,4 1 123,-4-1-123,5 0 0,-5 0 0,3 0 0,-8 6 0,9-5 0,-9 14 0,9-12 0,-4 22 0,5-21 0,-5 26 0,4-26 0,-4 16 0,10-23 0,1 2 0,5-10 0,1 0 0,-1 0 0,0 0 0,26 10-6784,-20-3 6784,20 4 0,-16 4 0,49 8 0,-35-8 0,24 4 0,-1-3 0,-34-13 0,36 10 0,2-1 6784,-36-9-6784,43 7 0,4 0-6784,-27-8 6784,40 8 0,-58-10-1371,-11 0 1371,-5 5 0,10-4 0,-10 4 0,9-5 0,-8 0 0,8 5 0,2-3 0,1 3-2046,3-5 2046,-4 5 0,4-4 0,34 15 0,10-5 0,19-1 0,-4 0 0,-4-2 0,9 2 0,-13-1 0,17 2 0,10 2 0,-1-1 0,-8-1 0,-18-2 0,8-1 0,0 0 0,-11 1 0,17 3 0,8 1 0,-2 0 0,-10 0 0,-19-1 0,-9 1 0,-2 1 0,21-3 0,16 0 0,2 1 0,-17-1 0,-15 3 0,-2-3 0,15-6 0,9-4 0,-15 1 0,1 9 0,-2-18 0,-10-2 5091,-39 7-5091,49-18 0,-54 17 0,34-17 0,-39 13-3948,53-20 3948,-50 18-1816,77-26 1816,-69 30-1591,30-10 0,1 0 1591,-31 12-1064,41-9 0,0-1 1064,-37 9 0,47-6 0,-1 0 0,-44 9-100,52-4 0,0 0 100,-49 4 0,56-4 0,1 0 0,-56 3 0,55 0 0,1-1 0,-58 3 323,61-5-323,-76 4 0,-3-4 0,3 5 1904,-5 0-1904,1 0 0,-1 0 0,0-5 0,1 4 0,9-4 0,-7 5 3132,7 0-3132,-4-5 0,-5 3 4684,10-3-4684,25 0 0,-21 4-517,27-4 0,0 0 517,-26 4-1973,50 0 0,3 2 1973,-47 0-1012,30 3 1,22 2 0,-19-1 1011,-26-3-677,29 3 1,19 1 0,-21-2 676,-31-2 0,58-6 0,-1-2 0,-62 2 0,48-13 0,-1-1 0,-50 7 0,43-9 0,0-1 0,-43 11 0,54-7 0,3 4 0,-46 10 0,26 0 0,18-1 0,-16 1 0,-17 3 0,21 1 0,20 1 0,-21 0 0,-27-1 0,56 2 0,-3-1 0,-66-2 0,32 0 0,-2 0 0,-40 0 1584,47-5-1584,-51 4 0,46-9 0,-44 9 2406,54-4-2406,-53 5 4005,33 0-4005,-39 0 5989,9 0-5989,-11 0 1416,0 0-1416,-4-5 984,3 3-984,-4-3 0,10 0 0,-3 4 0,8-9 0,-8 9 0,3-4 0,-9 0 0,3 3 0,-4-18 0,0 11 0,9-42 0,-12 32-3392,2-31 0,0-2 3392,-5 26-2269,0-50 1,0 0 2268,0 44-1517,-2-64 0,-1-2 1517,2 61-677,-2-36 1,-1-25 0,1 23 676,2 31 0,-1-37 0,0-25 0,1 26 0,1 38 0,-3-34 0,-1-25 0,1 22 0,0 32 0,-2-15 0,-2-24 0,-1-2 0,3 23 0,1 2 0,-2-19 0,-4-31 0,1-1 0,2 27 0,3 0 0,-3 16 0,-2-23 0,-2-9 0,1 9 0,3 24 0,0-14 0,-1 1 0,-3-28 0,1 3 0,3 30 0,4 20 0,-1-15 0,-2-28 0,0 2 0,2 27 0,2 19 0,-3-17 0,-2-26 0,-1 0 0,3 27 0,1 20 0,-2-18 0,-3-26 0,0 0 0,3 25 0,3 13 0,-6-37 0,3 9 0,6 61 0,-12-64 0,-3-8 0,8 37 0,-1-12 0,-5-25 0,1 0 0,4 26 0,4 14 0,-4-19 0,-5-28 0,-1-1 0,3 26 0,-2 8 0,-2-8 0,-4-25 0,-1 0 0,5 28 0,0 13 0,-4-26 0,-6-22 0,8 25 0,11 39 0,-7-20 0,-3-16 0,5 20 0,7 28 0,-9-49 0,1 0 0,10 52 0,-4-42 0,2 0 0,4 45 0,-3-36 0,1 2 0,0 36 0,-5-35 0,0 1 0,4 33 0,-7-34 0,0 1 0,8 34 0,-3-35 0,0 1 0,0 33 0,4-41 0,0-1 0,-4 40 0,2-44 0,1 0 0,1 38 441,-4-45-441,5 62 1720,0 4-1720,0-4 0,0 4 2630,0-5-2630,0 6 4270,0-10-4270,-5 2 0,4-14 0,-4 14 4607,5-2-4607,-5-71 1494,-1 56-1494,2-48 0,2-1 1018,-3 45-1018,-1-49 0,2 0 204,1 50-204,-3-23 0,-2-18 0,2 18 0,4 20 0,-6-54 0,1 1 0,5 60 0,0-39 0,-1 1 0,3 47 0,3-36 0,0 2 0,-2 36 0,4-30 0,0 1 0,-4 30 0,2-30 0,-1-1 0,-2 30 0,2-32 0,1 0-5845,-2 33 5845,4-39 0,0 56-34,-3-4 34,3 3 0,-5-4 0,0-5 0,0 3 0,5-8 0,-4 8 0,4-3 0,-5 4 0,0 1 0,0 0 0,10-41 0,-7 31 0,17-71 0,-18 71 0,13-61 0,-13 63-937,8-43 937,-9 46 32,9-25-32,-9 27 0,4-8 0,-10 16 0,-1 1 0,-5 5 6784,-5 5-6784,3-4 0,-63 4 0,45-5-3392,-54 0 0,-2 0 3392,46 0 0,-30-1 0,-23-1 0,21 0-31,26 1 31,-36-1 0,-26 0 0,25 1 0,28 1 0,-31 0 0,-24 0 0,24 0 0,31 0 0,-34 4 0,-26 2 0,27-1 0,36-1 0,-30 3 0,-23 3 0,25-2 0,37-6 0,-20 3 0,-17 1 0,17-2 0,22-3 0,-56 2 0,2-1 6768,55-2-6768,-49-2 0,2-1 47,60 2-47,-50-2 0,0 1 0,48 2 0,-48-2 0,0-1 0,50 2 0,-45 0 0,0 2 0,45 0 0,-44 6 0,-1 1 0,44-6 0,-46 8 0,-1 0-6784,48-7 6784,-53 7 0,69-10 0,1 0 0,0 0 0,0 5-430,-1-4 430,1 4 0,-5-5 0,-1 0-956,-1 0 956,2 5 0,5-4 0,0 4 0,-1-5 0,-54 5 0,41-4 0,-33 4 0,0 0 0,35-4-2039,-37 2 0,-1-1 2039,35-2-1274,-38-1 0,2 2 1274,42 4-794,-39-5 0,3 2 794,43 8 0,-44-7 0,-1 0 0,38 8 0,-37-2 0,-2-2 0,35 1 0,-36 3 0,-1-2 0,35-7 183,-37 8 0,0 0-183,39-7 0,-30 4 0,2 1 0,30-7 0,-69 4 0,70-5 0,-60 0 0,63 0-366,-49 0 366,50 0 1233,-59 5-1233,55-4 0,-29 2 0,-1-1 0,27-2 0,-37 0 2438,50 0-2438,0 0 0,-1 0 0,1 0 0,-5 0 0,4 5 1161,-10-4-1161,5 4 0,0-5 4422,0 0-4422,-49 0 346,41 0-346,-44 0 0,-2 0 6784,41 0-6784,-55-4 0,-1-2 0,49 4 0,-25-4 0,-17-2 0,16 2 0,15 3 0,-22-5 0,-18-3 0,20 3 0,25 3 0,-23-5 0,-17-3 0,19 4 0,29 5 0,-49-7 0,3 2 0,54 7 0,-29-3 0,1 0 0,34 4 0,-60-9 0,63 9 0,-53-4 0,52 5 0,-22 0 0,29 0 0,1 0 0,-5 0 0,4 0-6784,-5 0 6784,6 0 0,0 0-3809,-40 0 3809,30 0-3275,-75 0 3275,73 0-2190,-73 0 2190,75 0 1265,-60 0-1265,62 0 547,-37 0 1,46 0-1,-10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24575,'11'-5'0,"0"4"0,1-4 0,-1 5 0,-5-5 0,4 4 0,-3-4 0,-1 0 0,4 4 0,11-15 0,-5 14 0,25-13 0,-26 14 0,32-15 0,-36 9 0,49-25 0,-46 22-750,28-15 750,-31 19-6535,0 0 6535,-4-4 0,3 8 0,-4-8 0,5 4 0,1 0 0,-6-4 0,24-22 0,-18 20 0,39-49 0,-39 49 0,33-40 0,-35 42 501,21-15-501,-23 18 0,2 1 0,-10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24575,'12'0'0,"-1"0"0,0 0 0,-5 5 0,5-3 0,-10 8 0,9-9 0,-4 9 0,5-4 0,1 10 0,-6-3 0,14 38 0,-16-31-6784,21 61 6784,-22-61 0,12 61 0,-9-66-4183,5 64 4183,-4-64-3151,8 61 3151,-8-62-653,15 51 653,-15-53 2827,13 34-2827,-17-32 3754,17 17-3754,-17-17 6087,12 12-6087,-9-18 2103,0 12-2103,4-18 0,-8 8 0,3-10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772 215 24575,'-5'-11'0,"-1"0"0,-5 4-958,5-3 958,-4 9 314,-7-19-314,-1 6 0,-40-29 0,34 27 0,-48-29 0,55 40 159,-29-16-159,32 21 0,-12-5 0,14 4 485,-5-4-485,6 5 0,0 5 0,0-4 0,0 9 0,-1-8 0,-4 8 0,9-4 0,-18 25 0,21-15 0,-16 40 0,19-38 0,1 53 0,6-51 0,26 61 0,-21-61-6784,39 51 6784,-38-59 0,34 38 0,-36-40 0,20 21 0,-27-18 0,12-2 0,-14-1 0,4-4 0,0 0 6784,-3 4-6784,3 1 0,-5 2 0,5 18 0,-4-16 0,4 21 0,-5-22 0,-5 7 0,-1-10 0,-1 0 0,-3 1 0,4-1 0,-5-5 0,-10 9 0,7-13 0,-22 13 0,21-13 0,-41 8 0,37-9 0,-42-1 0,45-6 0,-35-6 0,40 1 0,-39-5 0,39 8 0,-35-7 0,36 9 0,-15-1 0,23-3 0,-8 9 0,4-4 0,-5 5 0,5 5 0,1-4 0,5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24575,'5'13'0,"-3"2"0,3-9 0,-5 5 0,0 0 0,0 1 0,0-1 0,5 0 0,-4 0 0,4 1 0,-5-1 0,10 15 0,-8-11-8503,24 76 8503,-23-64-1409,15 53 0,0 1 1409,-13-49-1517,10 59 0,0-1 1517,-13-57-957,6 43 1,0-2 956,-7-49 1167,4 71-1167,-5-77 2530,0 42-2530,0-45 3918,0 20-3918,0-23 5373,-5-2-5373,4-1 734,-9-9 0,8 4 1,-3-5-1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24575,'12'0'0,"14"0"-3377,-16 5 3377,15-4 0,-18 4 0,39-5 0,-26 0-3241,33 3 0,1-1 3241,-27 0-1126,43 3 1,2 0 1125,-43-4-1386,67 2 0,5-1 1386,-56-2-751,49 0 0,-5 0 751,-58 0 974,21-3 1,-3 1-975,-28 0 2994,20-8-2994,-31 9 0,-9-4 0,4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18 24575,'-11'0'0,"0"0"0,-1 0 0,6 5 0,-4-4 0,4 9 0,-5 1 0,0-4 0,-11 28 0,9-23-6784,-9 49 6784,16-43-4537,-4 68 4537,9-63-1680,6 68 1680,-2-71-895,22 46 895,-21-50 3262,31 25-3262,-30-27 4876,30 7-4876,-26-15 3309,12-1-3309,-9-5 0,-1 0 0,0 0 2449,1-5-2449,-1 4 0,15-29 0,-11 18-6784,22-59 6784,-23 49-2269,0-31 1,-2-1 2268,-4 29-847,-2-29 0,-2 1 847,-4 32-281,0-51 281,0 56 3558,-5-26-3558,-1 33 5321,-6-6-5321,6 10 911,-4 4 0,9-4 0,-4 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24575,'5'16'0,"1"-3"0,5 3 0,1 0 0,-1-8 0,-5 6 0,9-2 0,-7 0 0,3 4 0,15 20 0,-6 12 0,4 0 0,1 20 0,-18-36 0,10 27 0,-11-28 0,9 41 0,-12-46 0,12 40 0,-9-56 0,0 15 0,-1-19 0,-5 1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24575,'-12'0'0,"1"0"0,0 0 0,-5 0 0,3 0 0,-3 0 0,-5 5 0,7-4 0,-37 19 0,32-16 0,-42 31 0,50-25 0,-44 61 0,43-49-3392,-14 33 0,1 1 3392,15-31-2269,-10 40 1,0 1 2268,10-39-1517,-2 44 0,3-1 1517,4-42-1015,8 33 1,4-2 1014,-5-36 1098,23 68-1098,-21-71 1898,26 41-1898,-21-46 0,38 21 0,-30-27 0,65 21 0,-59-27 2118,33 12-2118,-44-15 0,-1 0 0,0 0 1006,1 0-1006,4 0 0,2 0 0,-1-5 970,0 4-970,-6-4 0,5 5 0,2-5 0,-1 4 5542,0-9-5542,-1 8 0,-8-3 0,2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24575,'0'8'0,"0"-4"0,0 17 0,0-9 0,0 9 0,0 17 0,-5-10 0,4 22 0,1 1 0,-5-24-4790,5 49 4790,0-65 0,0 1 0,0 19 0,0 0-683,0 4 683,0-9 0,0 30 0,0-34 0,-10 74 0,7-74-4971,-17 64 4971,18-66-1275,-8 66 1275,10-65-1478,0 30 1478,0-40 332,0 0-332,0 0 0,0 1 0,0-1 3771,0 0-3771,0 5 0,0-3 5640,0 3-5640,0 30 0,0-26 0,0 41 0,0-46 0,-10 26 0,7-26 3454,-17 16-3454,18-18 0,-13 3 0,14-5 0,-4 0 0,5-4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1" Type="http://schemas.openxmlformats.org/officeDocument/2006/relationships/customXml" Target="../ink/ink6.xml"/><Relationship Id="rId3" Type="http://schemas.openxmlformats.org/officeDocument/2006/relationships/customXml" Target="../ink/ink1.xml"/><Relationship Id="rId47" Type="http://schemas.openxmlformats.org/officeDocument/2006/relationships/customXml" Target="../ink/ink4.xml"/><Relationship Id="rId50" Type="http://schemas.openxmlformats.org/officeDocument/2006/relationships/image" Target="../media/image29.png"/><Relationship Id="rId55" Type="http://schemas.openxmlformats.org/officeDocument/2006/relationships/customXml" Target="../ink/ink8.xml"/><Relationship Id="rId46" Type="http://schemas.openxmlformats.org/officeDocument/2006/relationships/image" Target="../media/image27.png"/><Relationship Id="rId59" Type="http://schemas.openxmlformats.org/officeDocument/2006/relationships/customXml" Target="../ink/ink10.xml"/><Relationship Id="rId2" Type="http://schemas.openxmlformats.org/officeDocument/2006/relationships/image" Target="../media/image10.png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7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customXml" Target="../ink/ink3.xml"/><Relationship Id="rId49" Type="http://schemas.openxmlformats.org/officeDocument/2006/relationships/customXml" Target="../ink/ink5.xml"/><Relationship Id="rId57" Type="http://schemas.openxmlformats.org/officeDocument/2006/relationships/customXml" Target="../ink/ink9.xml"/><Relationship Id="rId61" Type="http://schemas.openxmlformats.org/officeDocument/2006/relationships/customXml" Target="../ink/ink11.xml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4" Type="http://schemas.openxmlformats.org/officeDocument/2006/relationships/image" Target="../media/image6.png"/><Relationship Id="rId14" Type="http://schemas.openxmlformats.org/officeDocument/2006/relationships/image" Target="../media/image11.png"/><Relationship Id="rId48" Type="http://schemas.openxmlformats.org/officeDocument/2006/relationships/image" Target="../media/image28.png"/><Relationship Id="rId56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A0D-FEE7-357A-72E5-8CB9714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of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EF66-653A-B2C5-6C03-BA3BF8AA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4304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Recursion (Ch 5) (Workbook 008)</a:t>
            </a:r>
          </a:p>
          <a:p>
            <a:pPr lvl="1"/>
            <a:r>
              <a:rPr lang="en-US" dirty="0"/>
              <a:t>Details of strings (Ch 8) (009)</a:t>
            </a:r>
          </a:p>
          <a:p>
            <a:pPr lvl="1"/>
            <a:r>
              <a:rPr lang="en-US" dirty="0"/>
              <a:t>Some large exercises mixed in. </a:t>
            </a:r>
          </a:p>
          <a:p>
            <a:r>
              <a:rPr lang="en-US" dirty="0"/>
              <a:t>Overall Context:</a:t>
            </a:r>
          </a:p>
          <a:p>
            <a:pPr lvl="1"/>
            <a:r>
              <a:rPr lang="en-US" dirty="0"/>
              <a:t>We’ve gone over roughly the first 12 chapters of text content, in lower detail. </a:t>
            </a:r>
          </a:p>
          <a:p>
            <a:pPr lvl="1"/>
            <a:r>
              <a:rPr lang="en-US" dirty="0"/>
              <a:t>We’ll circle back around to some of those concepts, with a more full set of tools. </a:t>
            </a:r>
          </a:p>
          <a:p>
            <a:pPr lvl="1"/>
            <a:r>
              <a:rPr lang="en-US" dirty="0"/>
              <a:t>I think it is much easier, in the long run, to learn through larger scoped tasks. </a:t>
            </a:r>
          </a:p>
          <a:p>
            <a:pPr lvl="1"/>
            <a:r>
              <a:rPr lang="en-US" dirty="0"/>
              <a:t>We have most of the key building blocks of programs, now need to practice. </a:t>
            </a:r>
          </a:p>
        </p:txBody>
      </p:sp>
    </p:spTree>
    <p:extLst>
      <p:ext uri="{BB962C8B-B14F-4D97-AF65-F5344CB8AC3E}">
        <p14:creationId xmlns:p14="http://schemas.microsoft.com/office/powerpoint/2010/main" val="389646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36F0-3E62-BD3B-F612-B0E201E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C6C0-B1EA-CFE2-FCF1-481C37D0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Once concept that recursion touches on is the “stack”. </a:t>
            </a:r>
          </a:p>
          <a:p>
            <a:pPr lvl="1"/>
            <a:r>
              <a:rPr lang="en-US" dirty="0"/>
              <a:t>The stack is a stack data structure. </a:t>
            </a:r>
          </a:p>
          <a:p>
            <a:r>
              <a:rPr lang="en-US" dirty="0"/>
              <a:t>The stack, or “call stack”, is roughly a stack of function calls that a program needs to do. </a:t>
            </a:r>
          </a:p>
          <a:p>
            <a:pPr lvl="1"/>
            <a:r>
              <a:rPr lang="en-US" dirty="0"/>
              <a:t>Every function call that is called gets put on the stack. </a:t>
            </a:r>
          </a:p>
          <a:p>
            <a:pPr lvl="1"/>
            <a:r>
              <a:rPr lang="en-US" dirty="0"/>
              <a:t>The program executes them one-by-one. </a:t>
            </a:r>
          </a:p>
          <a:p>
            <a:pPr lvl="1"/>
            <a:r>
              <a:rPr lang="en-US" dirty="0"/>
              <a:t>The stack is a Last In First Out (LIFO) data structure, the most recent addition is run first. </a:t>
            </a:r>
          </a:p>
          <a:p>
            <a:r>
              <a:rPr lang="en-US" dirty="0"/>
              <a:t>In recursion, each of the “simpler” function calls get piled on the stack as we go. </a:t>
            </a:r>
          </a:p>
        </p:txBody>
      </p:sp>
    </p:spTree>
    <p:extLst>
      <p:ext uri="{BB962C8B-B14F-4D97-AF65-F5344CB8AC3E}">
        <p14:creationId xmlns:p14="http://schemas.microsoft.com/office/powerpoint/2010/main" val="362566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991-8D07-A267-FEA2-ED91EEF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Simple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65F-0199-4418-992E-3285FD73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89332" cy="4199727"/>
          </a:xfrm>
        </p:spPr>
        <p:txBody>
          <a:bodyPr>
            <a:normAutofit/>
          </a:bodyPr>
          <a:lstStyle/>
          <a:p>
            <a:r>
              <a:rPr lang="en-US" dirty="0"/>
              <a:t>Suppose we have this function, a weird calculation.</a:t>
            </a:r>
          </a:p>
          <a:p>
            <a:r>
              <a:rPr lang="en-US" dirty="0"/>
              <a:t>When the function is called, it goes on the stack to be executed (each one is a “stack frame”).   </a:t>
            </a:r>
          </a:p>
          <a:p>
            <a:pPr lvl="1"/>
            <a:r>
              <a:rPr lang="en-US" dirty="0"/>
              <a:t>During execution, the sqrt function is a new call, and goes on the stack to be executed. </a:t>
            </a:r>
          </a:p>
          <a:p>
            <a:pPr lvl="1"/>
            <a:r>
              <a:rPr lang="en-US" dirty="0"/>
              <a:t>During that execution, the log function is a new call to be executed. </a:t>
            </a:r>
          </a:p>
          <a:p>
            <a:r>
              <a:rPr lang="en-US" dirty="0"/>
              <a:t>All 3 functions will be on the stack prior to finishing. </a:t>
            </a:r>
          </a:p>
          <a:p>
            <a:r>
              <a:rPr lang="en-US" dirty="0"/>
              <a:t>The stack executes thing LIFO, so it starts with the log. </a:t>
            </a:r>
          </a:p>
          <a:p>
            <a:pPr lvl="1"/>
            <a:r>
              <a:rPr lang="en-US" dirty="0"/>
              <a:t>As things are executed they are taken off the stack.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FF06-CA3B-3CC5-C99C-FD614E51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-28966"/>
            <a:ext cx="5473700" cy="20447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0E8084-D001-EC7F-2E96-84E7E2333794}"/>
              </a:ext>
            </a:extLst>
          </p:cNvPr>
          <p:cNvGrpSpPr/>
          <p:nvPr/>
        </p:nvGrpSpPr>
        <p:grpSpPr>
          <a:xfrm>
            <a:off x="7653052" y="2200539"/>
            <a:ext cx="3324960" cy="4003560"/>
            <a:chOff x="7653052" y="2200539"/>
            <a:chExt cx="3324960" cy="40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14:cNvPr>
                <p14:cNvContentPartPr/>
                <p14:nvPr/>
              </p14:nvContentPartPr>
              <p14:xfrm>
                <a:off x="7653052" y="2200539"/>
                <a:ext cx="3324960" cy="400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8732" y="2196219"/>
                  <a:ext cx="3333600" cy="40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14:cNvPr>
                <p14:cNvContentPartPr/>
                <p14:nvPr/>
              </p14:nvContentPartPr>
              <p14:xfrm>
                <a:off x="9017812" y="551253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3492" y="55082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6B1BB7-6147-687F-FC5C-1D51A7430F3B}"/>
              </a:ext>
            </a:extLst>
          </p:cNvPr>
          <p:cNvGrpSpPr/>
          <p:nvPr/>
        </p:nvGrpSpPr>
        <p:grpSpPr>
          <a:xfrm>
            <a:off x="8299252" y="2224659"/>
            <a:ext cx="1619640" cy="627840"/>
            <a:chOff x="8299252" y="2224659"/>
            <a:chExt cx="161964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14:cNvPr>
                <p14:cNvContentPartPr/>
                <p14:nvPr/>
              </p14:nvContentPartPr>
              <p14:xfrm>
                <a:off x="8299252" y="2379099"/>
                <a:ext cx="278280" cy="29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94932" y="2374779"/>
                  <a:ext cx="286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14:cNvPr>
                <p14:cNvContentPartPr/>
                <p14:nvPr/>
              </p14:nvContentPartPr>
              <p14:xfrm>
                <a:off x="8920972" y="2336259"/>
                <a:ext cx="57600" cy="40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16652" y="2331939"/>
                  <a:ext cx="66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14:cNvPr>
                <p14:cNvContentPartPr/>
                <p14:nvPr/>
              </p14:nvContentPartPr>
              <p14:xfrm>
                <a:off x="8820532" y="2450739"/>
                <a:ext cx="391320" cy="1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6212" y="2446419"/>
                  <a:ext cx="39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14:cNvPr>
                <p14:cNvContentPartPr/>
                <p14:nvPr/>
              </p14:nvContentPartPr>
              <p14:xfrm>
                <a:off x="9144892" y="2626059"/>
                <a:ext cx="120960" cy="20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0572" y="2621739"/>
                  <a:ext cx="129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14:cNvPr>
                <p14:cNvContentPartPr/>
                <p14:nvPr/>
              </p14:nvContentPartPr>
              <p14:xfrm>
                <a:off x="9238492" y="2601219"/>
                <a:ext cx="9396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4172" y="2596899"/>
                  <a:ext cx="10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14:cNvPr>
                <p14:cNvContentPartPr/>
                <p14:nvPr/>
              </p14:nvContentPartPr>
              <p14:xfrm>
                <a:off x="9358372" y="2472699"/>
                <a:ext cx="191880" cy="37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4052" y="2468379"/>
                  <a:ext cx="200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14:cNvPr>
                <p14:cNvContentPartPr/>
                <p14:nvPr/>
              </p14:nvContentPartPr>
              <p14:xfrm>
                <a:off x="9672652" y="2224659"/>
                <a:ext cx="40680" cy="484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68332" y="2220339"/>
                  <a:ext cx="49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14:cNvPr>
                <p14:cNvContentPartPr/>
                <p14:nvPr/>
              </p14:nvContentPartPr>
              <p14:xfrm>
                <a:off x="9684892" y="2415819"/>
                <a:ext cx="22860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80572" y="2411499"/>
                  <a:ext cx="23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14:cNvPr>
                <p14:cNvContentPartPr/>
                <p14:nvPr/>
              </p14:nvContentPartPr>
              <p14:xfrm>
                <a:off x="9800452" y="2573139"/>
                <a:ext cx="118440" cy="275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96132" y="2568819"/>
                  <a:ext cx="127080" cy="28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E60788-DA41-46D4-1F13-AB4867FDFE92}"/>
              </a:ext>
            </a:extLst>
          </p:cNvPr>
          <p:cNvSpPr txBox="1"/>
          <p:nvPr/>
        </p:nvSpPr>
        <p:spPr>
          <a:xfrm>
            <a:off x="7085476" y="1140007"/>
            <a:ext cx="22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do_weird_calc</a:t>
            </a:r>
            <a:r>
              <a:rPr lang="en-US" dirty="0">
                <a:solidFill>
                  <a:srgbClr val="FFC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57173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5CE-97E1-4427-7E18-3965028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A632-399D-9977-95EF-B621DFB8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stack is something we rarely (especially for DS in Python) think about. </a:t>
            </a:r>
          </a:p>
          <a:p>
            <a:pPr lvl="1"/>
            <a:r>
              <a:rPr lang="en-US" dirty="0"/>
              <a:t>If doing lower-level code, this is something that is more of a consideration. </a:t>
            </a:r>
          </a:p>
          <a:p>
            <a:r>
              <a:rPr lang="en-US" dirty="0"/>
              <a:t>Recursion can generate many additions to the stack. </a:t>
            </a:r>
          </a:p>
          <a:p>
            <a:pPr lvl="1"/>
            <a:r>
              <a:rPr lang="en-US" dirty="0"/>
              <a:t>Our simple example generated 3 function calls on the stack. </a:t>
            </a:r>
          </a:p>
          <a:p>
            <a:pPr lvl="1"/>
            <a:r>
              <a:rPr lang="en-US" dirty="0"/>
              <a:t>Each recursion round generates it’s own function call, at a minimum. </a:t>
            </a:r>
          </a:p>
          <a:p>
            <a:pPr lvl="1"/>
            <a:r>
              <a:rPr lang="en-US" dirty="0"/>
              <a:t>E.g. factorial(1000) would stack 1000 function calls on said stack. </a:t>
            </a:r>
          </a:p>
          <a:p>
            <a:r>
              <a:rPr lang="en-US" dirty="0"/>
              <a:t>There is a possibility for “stack overflow”, or too much stuff in the stack. </a:t>
            </a:r>
          </a:p>
          <a:p>
            <a:pPr lvl="1"/>
            <a:r>
              <a:rPr lang="en-US" dirty="0"/>
              <a:t>Each call of a function generates objects in memory. </a:t>
            </a:r>
          </a:p>
          <a:p>
            <a:pPr lvl="1"/>
            <a:r>
              <a:rPr lang="en-US" dirty="0"/>
              <a:t>Also one of the more useful sites for explanations and examples. </a:t>
            </a:r>
          </a:p>
          <a:p>
            <a:r>
              <a:rPr lang="en-US" dirty="0"/>
              <a:t>Python has a default limit of adding 1000 recursive calls to the stack. </a:t>
            </a:r>
          </a:p>
        </p:txBody>
      </p:sp>
    </p:spTree>
    <p:extLst>
      <p:ext uri="{BB962C8B-B14F-4D97-AF65-F5344CB8AC3E}">
        <p14:creationId xmlns:p14="http://schemas.microsoft.com/office/powerpoint/2010/main" val="427930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6442-EC7B-C00C-6165-CF7C9E4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Recursion vs Iteration (loops)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CitizenChoice">
            <a:extLst>
              <a:ext uri="{FF2B5EF4-FFF2-40B4-BE49-F238E27FC236}">
                <a16:creationId xmlns:a16="http://schemas.microsoft.com/office/drawing/2014/main" id="{34E1AFD2-F361-50AC-094A-D5FDDBFD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66" y="22191"/>
            <a:ext cx="6545277" cy="68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7A5-7FF4-E0A3-FC09-2C2E842F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043" y="2218867"/>
            <a:ext cx="5487653" cy="4511581"/>
          </a:xfrm>
        </p:spPr>
        <p:txBody>
          <a:bodyPr>
            <a:normAutofit/>
          </a:bodyPr>
          <a:lstStyle/>
          <a:p>
            <a:r>
              <a:rPr lang="en-US" dirty="0"/>
              <a:t>Recursion is another tool to accomplish the same tasks as recursion. </a:t>
            </a:r>
          </a:p>
          <a:p>
            <a:r>
              <a:rPr lang="en-US" dirty="0"/>
              <a:t>We don’t really need to do recursion, sometimes it just makes more sense. </a:t>
            </a:r>
          </a:p>
          <a:p>
            <a:pPr lvl="1"/>
            <a:r>
              <a:rPr lang="en-US" dirty="0"/>
              <a:t>Loop/recursion are interchangeable. </a:t>
            </a:r>
          </a:p>
          <a:p>
            <a:r>
              <a:rPr lang="en-US" dirty="0"/>
              <a:t>Each has positives and negatives. </a:t>
            </a:r>
          </a:p>
          <a:p>
            <a:pPr lvl="1"/>
            <a:r>
              <a:rPr lang="en-US" dirty="0"/>
              <a:t>Recursion is usually slower and more resource intensive. </a:t>
            </a:r>
          </a:p>
          <a:p>
            <a:pPr lvl="1"/>
            <a:r>
              <a:rPr lang="en-US" dirty="0"/>
              <a:t>Recursion can make the structure of the code easier for some problems making it easier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55337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F3EC-EB92-AC53-3740-F09FA961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66F7-200C-E173-2C27-8B8DC5D1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ow Recursion Works — explained with flowcharts and a video | by Beau  Carnes | We've moved to freeCodeCamp.org/news | Medium">
            <a:extLst>
              <a:ext uri="{FF2B5EF4-FFF2-40B4-BE49-F238E27FC236}">
                <a16:creationId xmlns:a16="http://schemas.microsoft.com/office/drawing/2014/main" id="{0029AD88-4417-A6DC-7A61-54356A28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0"/>
            <a:ext cx="11139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8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4320-6A52-6B03-4277-57657D4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6108-7E80-3C6C-E28B-24DED9FE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real life, recursion occurs regularly. </a:t>
            </a:r>
          </a:p>
          <a:p>
            <a:r>
              <a:rPr lang="en-US" dirty="0"/>
              <a:t>Trees (and linked-lists and graphs):</a:t>
            </a:r>
          </a:p>
          <a:p>
            <a:pPr lvl="1"/>
            <a:r>
              <a:rPr lang="en-US" dirty="0"/>
              <a:t>We’ll look at trees in machine learning. </a:t>
            </a:r>
          </a:p>
          <a:p>
            <a:pPr lvl="1"/>
            <a:r>
              <a:rPr lang="en-US" dirty="0"/>
              <a:t>Data structures built on the idea of going back and forth to the ”next” item. </a:t>
            </a:r>
          </a:p>
          <a:p>
            <a:pPr lvl="1"/>
            <a:r>
              <a:rPr lang="en-US" dirty="0"/>
              <a:t>Real world things like COVID connection following in places like Korea. </a:t>
            </a:r>
          </a:p>
          <a:p>
            <a:r>
              <a:rPr lang="en-US" dirty="0"/>
              <a:t>File system traversal – similar to tree navigation of up/down folder levels. </a:t>
            </a:r>
          </a:p>
          <a:p>
            <a:r>
              <a:rPr lang="en-US" dirty="0"/>
              <a:t>Objects like JSON – used to pass data around on the internet. </a:t>
            </a:r>
          </a:p>
          <a:p>
            <a:r>
              <a:rPr lang="en-US" dirty="0"/>
              <a:t>Some sorting or searching algorithms. (</a:t>
            </a:r>
            <a:r>
              <a:rPr lang="en-US" dirty="0" err="1"/>
              <a:t>Qicksort</a:t>
            </a:r>
            <a:r>
              <a:rPr lang="en-US" dirty="0"/>
              <a:t> – N*log(n) )</a:t>
            </a:r>
          </a:p>
          <a:p>
            <a:r>
              <a:rPr lang="en-US" dirty="0"/>
              <a:t>Weird languages like Haskell it is the only way to loop. </a:t>
            </a:r>
          </a:p>
          <a:p>
            <a:r>
              <a:rPr lang="en-US" dirty="0"/>
              <a:t>“Should recursion be used” is a debate, recursion can be resource intensive. </a:t>
            </a:r>
          </a:p>
        </p:txBody>
      </p:sp>
      <p:pic>
        <p:nvPicPr>
          <p:cNvPr id="5122" name="Picture 2" descr="A labeled binary tree of size 9 and height 3, with a root node whose value is 1. The above tree is unbalanced and not sorted.">
            <a:extLst>
              <a:ext uri="{FF2B5EF4-FFF2-40B4-BE49-F238E27FC236}">
                <a16:creationId xmlns:a16="http://schemas.microsoft.com/office/drawing/2014/main" id="{12440C29-CAE4-7B41-78EE-71B06084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48" y="367854"/>
            <a:ext cx="2794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B8E7-F0FC-1CA7-01BF-C04FC87F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304F-DA2A-C242-B482-C4B60599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37515" cy="4199727"/>
          </a:xfrm>
        </p:spPr>
        <p:txBody>
          <a:bodyPr/>
          <a:lstStyle/>
          <a:p>
            <a:r>
              <a:rPr lang="en-US" dirty="0"/>
              <a:t>In general, if recursion makes more sense to you in a given scenario, use it. </a:t>
            </a:r>
          </a:p>
          <a:p>
            <a:pPr lvl="1"/>
            <a:r>
              <a:rPr lang="en-US" dirty="0"/>
              <a:t>The choice is more driven by making sensible/clear code than objective performance in most cases. </a:t>
            </a:r>
          </a:p>
          <a:p>
            <a:pPr lvl="1"/>
            <a:r>
              <a:rPr lang="en-US" dirty="0"/>
              <a:t>If you are dealing with massive numbers of rounds of recursion or very complex calculations, recursion’s resource requirements might pose an issue. </a:t>
            </a:r>
          </a:p>
          <a:p>
            <a:r>
              <a:rPr lang="en-US" dirty="0"/>
              <a:t>Things that are hierarchical or linked based lend themselves to recursion. </a:t>
            </a:r>
          </a:p>
          <a:p>
            <a:pPr lvl="1"/>
            <a:r>
              <a:rPr lang="en-US" dirty="0"/>
              <a:t>In DS navigating files or trees as well as association and graph based analysis. </a:t>
            </a:r>
          </a:p>
          <a:p>
            <a:r>
              <a:rPr lang="en-US" dirty="0"/>
              <a:t>(Almost) always default to the choice that is easiest to read and program. </a:t>
            </a:r>
          </a:p>
          <a:p>
            <a:r>
              <a:rPr lang="en-US" dirty="0"/>
              <a:t>If a problem breaks down into smaller versions of itself, consider recursion. </a:t>
            </a:r>
          </a:p>
        </p:txBody>
      </p:sp>
    </p:spTree>
    <p:extLst>
      <p:ext uri="{BB962C8B-B14F-4D97-AF65-F5344CB8AC3E}">
        <p14:creationId xmlns:p14="http://schemas.microsoft.com/office/powerpoint/2010/main" val="41603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CFB-1CC1-3CA6-EE05-F84F86840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5D9-054F-DBCF-0889-41A8833F9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6EF-75CA-4621-5150-4FD7298D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BC17-BB59-7696-25B6-668312D9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s Recursion Worth it? - DEV Community">
            <a:extLst>
              <a:ext uri="{FF2B5EF4-FFF2-40B4-BE49-F238E27FC236}">
                <a16:creationId xmlns:a16="http://schemas.microsoft.com/office/drawing/2014/main" id="{0EA4BB63-C34A-3E82-38BA-89DC8889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EABE-AA5C-38AF-C31A-F15D4126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pic>
        <p:nvPicPr>
          <p:cNvPr id="4098" name="Picture 2" descr="Recursive Functions - GeeksforGeeks">
            <a:extLst>
              <a:ext uri="{FF2B5EF4-FFF2-40B4-BE49-F238E27FC236}">
                <a16:creationId xmlns:a16="http://schemas.microsoft.com/office/drawing/2014/main" id="{467FA2B5-FD92-9991-6D06-954F062B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984578"/>
            <a:ext cx="6056703" cy="368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86CD-C8D8-E03F-A191-21AFE0A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298" y="1984578"/>
            <a:ext cx="6056703" cy="41615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Recursion is another method of repeating something multiple times, like iteration.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Recursion works by breaking large problems into smaller problems. </a:t>
            </a:r>
          </a:p>
          <a:p>
            <a:pPr>
              <a:lnSpc>
                <a:spcPct val="110000"/>
              </a:lnSpc>
            </a:pPr>
            <a:r>
              <a:rPr lang="en-US" dirty="0"/>
              <a:t>Recursive process: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we are at a “base case”, return a value.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we are not, return a call of “itself” with a simpler problem. </a:t>
            </a:r>
          </a:p>
          <a:p>
            <a:pPr>
              <a:lnSpc>
                <a:spcPct val="110000"/>
              </a:lnSpc>
            </a:pPr>
            <a:r>
              <a:rPr lang="en-US" dirty="0"/>
              <a:t>Recursion is best explored via an example…</a:t>
            </a:r>
          </a:p>
        </p:txBody>
      </p:sp>
    </p:spTree>
    <p:extLst>
      <p:ext uri="{BB962C8B-B14F-4D97-AF65-F5344CB8AC3E}">
        <p14:creationId xmlns:p14="http://schemas.microsoft.com/office/powerpoint/2010/main" val="9351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7DD-ACBD-74E0-F79B-19416F9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Factorial!!!!!!!!</a:t>
            </a:r>
          </a:p>
        </p:txBody>
      </p:sp>
      <p:pic>
        <p:nvPicPr>
          <p:cNvPr id="2050" name="Picture 2" descr="YARN | Do you really think we need the exclamation point? | Seinfeld (1989)  - S08E21 The Muffin Tops | Video clips by quotes | b7a1bf75 | 紗">
            <a:extLst>
              <a:ext uri="{FF2B5EF4-FFF2-40B4-BE49-F238E27FC236}">
                <a16:creationId xmlns:a16="http://schemas.microsoft.com/office/drawing/2014/main" id="{DC11ECD4-A72A-7829-81A5-52F2FD4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19" y="2065497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D70-1985-8B6E-3120-6C93D274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588" y="1853754"/>
            <a:ext cx="6525961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Factorials are the easiest and most common example of recursion.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Factorials are indicated by an exclamation point in math.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factorial function gives an answer of ”all the integers &gt;=1, up to the number, multiplied by each other”.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5! = 5 * 4 * 3 * 2 * 1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 * 1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We can also think of it as a nested stack of factorials: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5! = 5 * 4!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   = 5 * 4 * 3!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This makes it a great recursion candidate. </a:t>
            </a:r>
          </a:p>
        </p:txBody>
      </p:sp>
    </p:spTree>
    <p:extLst>
      <p:ext uri="{BB962C8B-B14F-4D97-AF65-F5344CB8AC3E}">
        <p14:creationId xmlns:p14="http://schemas.microsoft.com/office/powerpoint/2010/main" val="3764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72BE4-BF2A-BCE7-9CE2-6F18C15C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 dirty="0"/>
              <a:t>Factorial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FE7-B259-2A4F-4916-96881339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1" y="1928333"/>
            <a:ext cx="5518191" cy="4161571"/>
          </a:xfrm>
        </p:spPr>
        <p:txBody>
          <a:bodyPr>
            <a:normAutofit/>
          </a:bodyPr>
          <a:lstStyle/>
          <a:p>
            <a:r>
              <a:rPr lang="en-US" dirty="0"/>
              <a:t>Each “term” of the factorial can be broken into two parts:</a:t>
            </a:r>
          </a:p>
          <a:p>
            <a:pPr lvl="1"/>
            <a:r>
              <a:rPr lang="en-US" dirty="0"/>
              <a:t>“Current” number.</a:t>
            </a:r>
          </a:p>
          <a:p>
            <a:pPr lvl="1"/>
            <a:r>
              <a:rPr lang="en-US" dirty="0"/>
              <a:t>“The rest” of the numbers.</a:t>
            </a:r>
          </a:p>
          <a:p>
            <a:r>
              <a:rPr lang="en-US" dirty="0"/>
              <a:t>E.g. for 5! those are 5 and 4! </a:t>
            </a:r>
          </a:p>
          <a:p>
            <a:r>
              <a:rPr lang="en-US" dirty="0"/>
              <a:t>1! Is the base case – returns 1. </a:t>
            </a:r>
          </a:p>
          <a:p>
            <a:r>
              <a:rPr lang="en-US" dirty="0"/>
              <a:t>That base case value “fills in” the pending return values up the chain of unrolled recursions. </a:t>
            </a:r>
          </a:p>
          <a:p>
            <a:pPr lvl="1"/>
            <a:r>
              <a:rPr lang="en-US" dirty="0"/>
              <a:t>Now all the factorial cases, will have a hard value and we can calculate the answer. </a:t>
            </a:r>
          </a:p>
        </p:txBody>
      </p:sp>
      <p:pic>
        <p:nvPicPr>
          <p:cNvPr id="4100" name="Picture 4" descr="Recursion I">
            <a:extLst>
              <a:ext uri="{FF2B5EF4-FFF2-40B4-BE49-F238E27FC236}">
                <a16:creationId xmlns:a16="http://schemas.microsoft.com/office/drawing/2014/main" id="{0D1E75BB-5B96-6494-0319-E0BB192F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1118" y="45929"/>
            <a:ext cx="6082381" cy="64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E138-D4A1-757D-DED4-CD541792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 Code</a:t>
            </a:r>
          </a:p>
        </p:txBody>
      </p:sp>
      <p:pic>
        <p:nvPicPr>
          <p:cNvPr id="2050" name="Picture 2" descr="What is Recursion?">
            <a:extLst>
              <a:ext uri="{FF2B5EF4-FFF2-40B4-BE49-F238E27FC236}">
                <a16:creationId xmlns:a16="http://schemas.microsoft.com/office/drawing/2014/main" id="{F03754DB-2E7E-1C95-F933-CC31461A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193811" cy="29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DADB-5F5D-4EB6-BBC4-857DF59E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811" y="2015734"/>
            <a:ext cx="5998189" cy="4037747"/>
          </a:xfrm>
        </p:spPr>
        <p:txBody>
          <a:bodyPr>
            <a:normAutofit/>
          </a:bodyPr>
          <a:lstStyle/>
          <a:p>
            <a:r>
              <a:rPr lang="en-US" dirty="0"/>
              <a:t>Code for recursion can look simple. </a:t>
            </a:r>
          </a:p>
          <a:p>
            <a:pPr lvl="1"/>
            <a:r>
              <a:rPr lang="en-US" dirty="0"/>
              <a:t>The iteration is built in. </a:t>
            </a:r>
          </a:p>
          <a:p>
            <a:r>
              <a:rPr lang="en-US" dirty="0"/>
              <a:t>The base case returns a hard value. </a:t>
            </a:r>
          </a:p>
          <a:p>
            <a:r>
              <a:rPr lang="en-US" dirty="0"/>
              <a:t>The recursive case is a call of itself. </a:t>
            </a:r>
          </a:p>
          <a:p>
            <a:pPr lvl="1"/>
            <a:r>
              <a:rPr lang="en-US" dirty="0"/>
              <a:t>Has the “rest” as an argument. </a:t>
            </a:r>
          </a:p>
          <a:p>
            <a:pPr lvl="1"/>
            <a:r>
              <a:rPr lang="en-US" dirty="0"/>
              <a:t>Current value is “some value” * value of function call.</a:t>
            </a:r>
          </a:p>
          <a:p>
            <a:r>
              <a:rPr lang="en-US" dirty="0"/>
              <a:t>Can be a decent candidate for debugger. </a:t>
            </a:r>
          </a:p>
          <a:p>
            <a:pPr lvl="1"/>
            <a:r>
              <a:rPr lang="en-US" dirty="0"/>
              <a:t>We can watch the stack. </a:t>
            </a:r>
          </a:p>
        </p:txBody>
      </p:sp>
    </p:spTree>
    <p:extLst>
      <p:ext uri="{BB962C8B-B14F-4D97-AF65-F5344CB8AC3E}">
        <p14:creationId xmlns:p14="http://schemas.microsoft.com/office/powerpoint/2010/main" val="68491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3082-9F70-94E2-BBEC-6796BD7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File 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53E9-7461-1914-BA59-F84E2E29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90" y="2015734"/>
            <a:ext cx="6007260" cy="3450613"/>
          </a:xfrm>
        </p:spPr>
        <p:txBody>
          <a:bodyPr>
            <a:normAutofit/>
          </a:bodyPr>
          <a:lstStyle/>
          <a:p>
            <a:r>
              <a:rPr lang="en-US" dirty="0"/>
              <a:t>A function that navigates files is good for recursion. 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Look at each file in this folder.</a:t>
            </a:r>
          </a:p>
          <a:p>
            <a:pPr lvl="1"/>
            <a:r>
              <a:rPr lang="en-US" dirty="0"/>
              <a:t>If you see a folder in that folder, call yourself with that folder as the argument. </a:t>
            </a:r>
          </a:p>
        </p:txBody>
      </p:sp>
      <p:pic>
        <p:nvPicPr>
          <p:cNvPr id="1026" name="Picture 2" descr="How to List All Files and Subdirectory Contents in a Folder on Mac">
            <a:extLst>
              <a:ext uri="{FF2B5EF4-FFF2-40B4-BE49-F238E27FC236}">
                <a16:creationId xmlns:a16="http://schemas.microsoft.com/office/drawing/2014/main" id="{5347DCE0-FE54-9405-F211-ACAF1B02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949" y="2937060"/>
            <a:ext cx="5768052" cy="37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 DAWG I HEAR YOU like recursion so I recursed your recursion so you can  call recursion on your recursion - Xzibit meme - quickmeme">
            <a:extLst>
              <a:ext uri="{FF2B5EF4-FFF2-40B4-BE49-F238E27FC236}">
                <a16:creationId xmlns:a16="http://schemas.microsoft.com/office/drawing/2014/main" id="{F5228A7B-0778-95B4-85F3-3DFF533E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60" y="0"/>
            <a:ext cx="3832950" cy="25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5094-EFF4-E405-CD0A-16B0C9B1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DB1A-7D3F-F358-D3EE-323C6D4D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ower of a Number using Recursion in C | PrepInsta">
            <a:extLst>
              <a:ext uri="{FF2B5EF4-FFF2-40B4-BE49-F238E27FC236}">
                <a16:creationId xmlns:a16="http://schemas.microsoft.com/office/drawing/2014/main" id="{0F1FF87F-F608-F4D4-6371-A963DADA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21" y="0"/>
            <a:ext cx="6019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3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8878</TotalTime>
  <Words>1157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Keeping of House</vt:lpstr>
      <vt:lpstr>Recursion</vt:lpstr>
      <vt:lpstr>PowerPoint Presentation</vt:lpstr>
      <vt:lpstr>Recursion</vt:lpstr>
      <vt:lpstr>Factorial!!!!!!!!</vt:lpstr>
      <vt:lpstr>Factorial</vt:lpstr>
      <vt:lpstr>Factorial Code</vt:lpstr>
      <vt:lpstr>File System Navigation</vt:lpstr>
      <vt:lpstr>Exponents</vt:lpstr>
      <vt:lpstr>Stack</vt:lpstr>
      <vt:lpstr>Simple stack Example</vt:lpstr>
      <vt:lpstr>Stack my Recursion</vt:lpstr>
      <vt:lpstr>Recursion vs Iteration (loops)</vt:lpstr>
      <vt:lpstr>PowerPoint Presentation</vt:lpstr>
      <vt:lpstr>Real Recursion</vt:lpstr>
      <vt:lpstr>So… Do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18</cp:revision>
  <dcterms:created xsi:type="dcterms:W3CDTF">2023-09-15T14:36:22Z</dcterms:created>
  <dcterms:modified xsi:type="dcterms:W3CDTF">2024-09-26T14:18:22Z</dcterms:modified>
</cp:coreProperties>
</file>