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73" r:id="rId3"/>
    <p:sldId id="277" r:id="rId4"/>
    <p:sldId id="256" r:id="rId5"/>
    <p:sldId id="257" r:id="rId6"/>
    <p:sldId id="274" r:id="rId7"/>
    <p:sldId id="258" r:id="rId8"/>
    <p:sldId id="268" r:id="rId9"/>
    <p:sldId id="259" r:id="rId10"/>
    <p:sldId id="261" r:id="rId11"/>
    <p:sldId id="260" r:id="rId12"/>
    <p:sldId id="264" r:id="rId13"/>
    <p:sldId id="275" r:id="rId14"/>
    <p:sldId id="262" r:id="rId15"/>
    <p:sldId id="265" r:id="rId16"/>
    <p:sldId id="266" r:id="rId17"/>
    <p:sldId id="276" r:id="rId18"/>
    <p:sldId id="270" r:id="rId19"/>
    <p:sldId id="271" r:id="rId20"/>
    <p:sldId id="272" r:id="rId21"/>
    <p:sldId id="263" r:id="rId22"/>
    <p:sldId id="269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3"/>
    <p:restoredTop sz="96327"/>
  </p:normalViewPr>
  <p:slideViewPr>
    <p:cSldViewPr snapToGrid="0">
      <p:cViewPr varScale="1">
        <p:scale>
          <a:sx n="182" d="100"/>
          <a:sy n="182" d="100"/>
        </p:scale>
        <p:origin x="192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1635 24575,'11'0'0,"1"0"0,-1 0 0,0 0 0,6 5 0,-5-4 0,35 14 0,-28-12 0,22 7 0,11 5 0,-31-12 0,44 15 0,2-1 0,-35-12-3392,56 12 0,1 1 3392,-57-9-940,49 4 1,0 0 939,-48-6-574,27 2 0,-2-3 574,-31-4 0,60 8 0,-67-9 0,66-1 0,-64-1-677,55-9 677,-60 8 0,40-8 0,-41 9 4950,21-9-4950,-25 9 2375,10-4-2375,-10 5 1863,10 0-1863,-10-5 0,20 3 0,-17 2 0,36 6 0,-33 6 1300,29-6-1300,-34-1 0,9-5 0,-11 0 0,0 0 0,1 0 0,-1-5 0,0-1 0,21-16 0,-16 13 0,31-41 0,-32 36 0,16-63 0,-23 52-6784,2-63 6784,-10 62-2269,0-30 1,0 0 2268,0 29-1517,-1-41 0,-3-1 1517,-2 42-1015,2-40 1,1 2 1014,-2 39 0,5-37 0,0-1 0,0 38 0,0-42 0,0-1 0,0 41 0,3-36 0,0 1 0,-2 39 0,4-32 0,0 0 0,-4 32 0,4-29 0,0-1 0,-4 32 2029,9-50-2029,-3 62 3034,19 0-3034,4 22 0,1 1 0,0 7 0,-18-18 4537,48 33-4537,12-19 0,-4 17 0,-9-21 0,-8-3 0,-28-2 0,68 8 0,-73-13 0,22 3 0,-29-5 0,-1 0 0,0 0 6784,1 5-6784,-1-4 0,5 4 0,-8 0 0,7-4 0,12 9 0,-11-9 0,15 4 0,-24 0 0,-2-9 0,0-2 0,1-1 0,5-19 0,-4 18 0,-2-14 0,0 16 0,-4-9 0,9 7 0,-9-28 0,4 19 0,-5-44 0,0 42 0,0-23 0,0 31 0,-5 5 0,-1 1 0,-5 5 0,0-5 0,-1 3 0,1-3 0,0 5 0,0 0 0,0 0 0,-6 0 0,5 0 0,-9-5 0,8 4 0,-3-4 0,5 5 0,-5-5 0,-7-6 0,4 3 0,-7-12 0,14 17 0,-19-17 0,16 13 0,-11-10 0,24 11 0,4 1 0,9 5 0,0 0 0,1 0 0,14 0 0,-11 0 0,22 0 0,-23 0 0,12 5 0,-13-4 0,23 14 0,-20-12 0,16 12 0,-6 1 0,-11-7 0,7 11 0,-7-14 0,-13 5 0,13 0 0,-8 1 0,-1-1 0,-1 0 0,0 20 0,1-15 0,1 35 0,-2-34 0,0 34 0,-4-35 0,4 35 0,-5-35 0,0 20 0,0-23 0,0 3 0,-5-10 0,4 4 0,-19 16 0,11-9-6784,-37 49 6784,34-46 0,-23 21 0,4 14 0,-17 22 0,5-6 0,12-2 0,5-7 0,16-36 0,-19 65 0,26-75 0,-12 20 0,14-28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3639 6995 24575,'5'-6'0,"-4"-4"0,9 8 0,-3-8 0,-1 4-9831,29-25 8341,-27 14-665,57-44 2155,-51 47-440,34-35 1,1-3 439,-29 26-1015,37-44 1,-3-4 1014,-42 35 0,17-17 0,11-15 0,-11 13 0,-17 11 0,12-21 0,8-19 0,-10 20 0,-14 24 0,4-29 0,5-21 0,-6 21 0,-9 32 0,-1-29 0,-1-19 0,-1 21 0,-1 31 0,-9-26 0,-5-20 0,3 19 0,6 27 0,-11-27 0,-7-19 0,8 20 0,9 26 0,-7-28 0,-6-21 0,5 20 0,6 27 0,-2-29 0,0-20 0,0 20 0,-1 25 0,4-26 0,2-19 0,-1 19 0,-4 25 0,2-24 0,1-20 0,-1 20 0,-4 25 0,-1-27 0,-1-20 0,3 20 0,2 24 0,-7-25 0,-5-20 0,4 21 0,6 31 0,-7-28 0,-4-21 0,4 21 0,3 29 0,-2-24 0,-5-20 0,4 19 0,1 23 0,-6-27 0,-7-20 0,6 18 0,4 17 0,-7-20 0,-6-20 0,6 21 0,8 23 0,-5-21 0,-7-19 0,9 19 0,10 25 0,-7-20 0,-5-17 0,5 19 0,9 28 0,-18-53 0,-1 0 0,18 56 0,-21-54 0,-1 1 0,20 51 0,-29-54 0,-3 0 0,24 54 0,-22-47 0,-1 1 0,26 51 0,-20-45 0,-1 1 0,21 44 0,-25-44 0,0 0 0,22 43 0,-37-43 0,-1 0 0,34 43 0,-46-35 0,-5-1 0,31 31 0,-11-5 0,-16-7 0,11 8 0,-8 0 0,3 2 0,-12-5 0,13 7 0,-2 7 0,-23-6 0,4 2 0,42 19 310,-40-4-310,74 15 1879,-4-5-1879,4 4 0,1-4 0,0 5 0,0 0 0,0 0 0,-1 0 0,-4-5 0,4 3 0,-5-3 0,6 5 0,-15 0 0,11 0 3113,-16 0-3113,-61-5 4655,56 4-4655,-58-3 0,0 3 5482,58 6-5482,-52 1 0,4 4 945,61 4-945,-42 4 0,1 0 0,44-8 0,-33 13 0,0-1 0,32-16 0,-60 44 0,62-39 0,-42 30 0,50-27 0,-39 22 0,38-26 0,-39 35 0,40-34 0,-34 40 0,40-35 0,-30 50 0,32-46 0,-22 41 0,22-41 0,-7 8 0,10-12 0,0-10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11 748 24575,'-5'-31'0,"4"14"0,-4-24 0,5 27 0,0-7 0,5 4 0,2 5 0,24-10 0,-20 10 0,50-5 0,-47 11 0,72-14 0,-63 16 0,25-13 0,1-1 0,-23 13-6784,52-40 6784,-60 33-4537,42-44 4537,-52 38-2701,52-49 2701,-52 49-822,47-49 822,-44 54 2650,31-32-2650,-28 41 4104,7-21-4104,-10 22 5181,-4-12-5181,-2 9 2565,0 0-2565,-4-4 344,9 3-344,-4-4 0,11 0 0,-5 5 0,15-10 0,-13 14 0,7-8 0,-20 10 0,-2 0 0,-10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24575,'12'5'0,"-1"-4"0,0 4 0,1-5 0,9 5 0,-12 1 0,11 1 0,-14-2 0,6-5 0,34 24 0,-21-12-6784,58 39 6784,-58-35-2269,26 19 1,0 1 2268,-26-15-1517,35 27 0,-3 0 1517,-38-25-1015,33 22 1,-3 1 1014,-38-27 0,33 25 0,3-2 0,-31-25 216,31 30 1,3 0-217,-27-29 0,21 22 0,-2 1 0,-23-24 1886,43 34-1886,-51-36 794,24 7 1,-32-17-1,7-5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24575,'0'11'0,"5"-4"0,-4 3 0,9-4 0,-3 0 0,4 4 0,0-4 0,36 25-6915,-27-14 6915,27 9 1471,-11-1-1471,17-10-2490,-6 4 0,2-1 2490,10-4-224,27 6 224,-58-19 3559,41 4-3559,6 5 0,-23-8-2218,16 15 0,-4 1 2218,-29-6 325,58 19-325,-70-25 0,-5 4 0,3-9-783,-9 9 783,10-9 0,-10 9 0,10-3 0,-10-1 0,9 4 0,-3-9 0,0 9 0,3-9 0,16 14 0,-14-12 0,55 30 0,-19-16 0,4 2 0,2 5 0,0 0 0,-2-7 0,3 0 0,25 9 0,-12-5 0,-36-13 0,24 10 0,22 8 0,-6-3-1408,-4-6 1,-4 0 1407,4 7 0,4 0 0,-5-7 0,4-1 0,-21-2 2815,-20 0-2815,26 4 0,20 2 0,-18-4 0,-25-3 0,36 7 0,24 5 0,-22-5 3432,-30-7-3432,14-1 0,25 3 0,1 0 0,-24-4 0,-6-1 0,7 0 0,25 2 0,0 0 0,-25-4 546,-9-2-546,8 2 0,30 5 0,10 2 0,-6-1 0,-25-2 1841,-25-4 0,2 1-1841,17 3 0,26 4 0,15 4 0,6 0 0,-4 0 0,-13-3 0,-25-3-1279,-5-1 0,0 0 1279,1 1 0,23 4 0,14 2 0,8 3 0,0-2 0,-8-1 0,-14-3 0,-23-5 0,0-3 0,-2-1 0,7 4 0,23 4 0,14 4 0,4 0 0,-6-1 0,-15-3 0,-26-6 0,-17-3 0,-2-2 0,23 4 0,23 3 0,6 1 0,-11-2 0,-30-5 378,-13-5-378,16-1 0,16-2 0,-21-1 952,-33 1-952,25-7 0,-5-2 2307,-35 3-2307,27-13 3244,-37 8-3244,12-3 0,-14 4 0,4-4 0,-5 4 0,0-5 0,-30-49 0,23 40 0,-23-28 0,0 1 0,22 32 0,-46-61 0,47 63 0,-21-21 0,-3-1 0,17 19 0,-20-19 0,-3 0 0,13 17 0,-18-12 0,-3 0 0,2 12-3392,-9-11 0,0 3 3392,14 19-2269,-25-18 1,1 2 2268,33 21-1517,-53-16 0,-2-2 1517,52 16-1015,-56-8 1,0 0 1014,57 9 0,-59-5 0,-1 3 0,57 8 0,-52-7 0,2 0 0,55 7 762,-32-2 0,1 0-762,39 5 2784,-30 0-2784,50 0 4163,2 0-4163,10 0 0,1 0 0,49 10 0,-37-7 0,37 6 0,5 2 0,-16-4 0,42 3 0,4 1 0,-32 2-1136,9-2 0,15 2 0,-20-1 1136,-24-1-1012,24 6 1,21 3 0,-22-5 1011,-30-8-1015,51 16 1,-2 1 1014,-60-14 0,24 8 0,-3 1 0,-30-11 2029,30 17-2029,-38-17 0,11 3 3034,-14-6-3034,6 5 4537,-1-8-4537,10 23 6784,-7-16-6784,18 17 0,-24-13 0,12-2 0,-13-6 0,-1 0 0,-1 1 0,10 20 0,-6-16 0,38 45 0,-35-41-6784,59 52 6784,-56-54-685,25 25 1,1 1 684,-20-22 0,30 40 0,-43-43 0,7-2 0,-9-6 0,0 0 0,4-4 0,2 9 0,0-9 6106,10 9-6106,-10-8 2047,0 8-2047,-7 6 0,-5-3 0,0 9 0,0 4 0,0-11 0,-5 46 0,3-41 0,-17 61 0,10-61 0,-27 51 0,26-54 0,-50 49 0,45-52-3392,-34 21 0,-3 0 3392,27-22-2269,-39 22 1,2 2 2268,41-19-1517,-39 15 0,0 0 1517,42-15-1015,-39 20 1,-2 0 1014,34-22 0,-40 38 0,-1 2 0,39-35 0,-29 32 0,6 0 0,36-33 1852,-21 26-1852,30-40 0,4 4 2946,-9-9-2946,9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144 24575,'8'3'0,"-1"0"0,2 0 0,2 5 0,-1-6 0,2 6 0,-4-5 0,1 0 0,35 16 0,19 0 0,4 1 0,4 8 0,14-4 0,-14-4 0,-56-13 0,57 7 0,-58-10 0,34 4 0,-39-7 0,10 2 0,-13-3 0,0 2 0,0-1 0,16 10 0,-1-1 0,46 26 0,5 2 0,-2 0-5619,-19-10 5619,-35-22 0,-13-3-31,22 7 31,-14-7 0,21 13 0,-24-15 0,9 7 0,-8-5 5607,3 3-5607,-3-2 43,2-2-43,-7 1 0,12-2 0,-10 1 0,13-2 0,-12 0 0,18 0 0,-16 0 0,21 0 0,-19 0 0,19-5 0,-18 1 0,23-13 0,-25 12 0,20-14 0,-22 17 0,17-17 0,-17 14 0,22-20 0,-21 19 0,27-23 0,-27 25 0,29-26 0,-28 27 0,23-18 0,-25 16 0,19-9 0,-18 10 0,16-7 0,-17 10 0,16-13 0,-15 12 0,21-14 0,-21 14 0,23-14 0,-22 12 0,27-10 0,-26 10 0,35-5 0,-35 9 0,37-3 0,-36 6 0,41 3 0,-32 0 0,13 0 0,26 11 0,-29-5-3392,32 10 0,2 0 3392,-25-7-983,36 12 1,0-1 982,-33-12 0,30 12 0,7 3 0,-30-8 0,-3 0 0,44 16 0,-32-12 0,-12-2 4054,-30-12-4054,34 10 2644,-44-15-2644,17 2 0,-14 0 0,12 0 0,-19-2 0,3-6 2051,-3 6-2051,3-6 0,-3 6 0,3-6 0,-3 3 0,0-1 0,2-1 0,4 7 0,-2-7 0,5 7 0,-6-7 0,-3 4 0,2-4 0,1 4 0,1-4 0,-1 4 0,-1-4 0,-2 2 0,9 2 0,-5-4 0,4 5 0,0-1 0,-3-4 0,8 7 0,-8-7 0,8 7 0,-6-7 0,26 28 0,-16-12 0,11 12 0,-1 6 0,-20-26 0,23 28 0,-25-31 0,16 21 0,-18-18 0,16 12 0,-18-13 0,23 27 0,-19-23 0,26 36 0,-27-37 0,30 40 0,-29-39 0,35 45 0,-35-43 0,27 38 0,-29-38 0,18 40 0,-19-42 0,12 50 0,-13-41 0,1 51 0,-5-50-6784,-8 70 6784,3-73-2269,-6 40 1,-1 1 2268,6-38-367,-6 39 0,2 3 367,6-31 0,-1 39 0,0 2 0,2-26-1396,2 37 1,2-1 1395,2-48 0,2 35 0,1-4 0,2-46 1876,12 76-1876,-14-81-2051,19 71 2051,-22-71 2171,16 48-2171,-18-53 0,12 32 0,-11-33 3780,11 36-3780,-9-27 0,10 42 0,-6-39 0,11 50 0,-14-57-1425,9 33 1,0 1 1424,-10-29 0,14 35 0,0 1 0,-13-36-861,29 69 861,-27-69-2551,28 55 2551,-28-57 356,27 46-356,-30-52 2219,26 36-2219,-24-37 0,21 40 0,-21-39-1579,23 53 1579,-25-51 0,14 26 3044,-17-31-3044,15 40 0,-10-27-594,13 69 594,-12-68-1235,0 32 0,0 0 1235,-3-32 0,6 51 0,-1 2 0,-6-46-1015,4 64 1,-1 1 1014,-6-63 0,5 63 0,-1-2 0,-2-63 0,0 55 0,-1 1 0,-1-56 0,-4 52 0,0-1 0,2-50 0,-3 63 0,0 3 0,3-52 0,-2 23 0,-1 19 0,1-18 0,2-18 0,-2 26 0,0 20 0,1-19 0,2-21 0,1 28 0,-2 22 0,2-22 0,0-27 0,-1 28 0,-1 25 0,1-24 0,0-28 0,0 21 0,-1 21 0,1-22 0,1-27 0,1 14 0,0 16 0,0-18 0,-1-24 909,2 35 1,-1-1-910,-1-34 0,0 12 0,0 1 0,0-13 0,0 18 0,0-3 0,0-25 0,0 37 0,0-3 0,0-40 0,0 40 0,0-1 0,0-42-910,0 42 1,0 0 909,0-42 0,0 38 0,0-1 0,0-39 0,-1 33 0,-1 0 0,2-34 0,-11 81 0,9-82 0,-10 39 0,-1 1 0,8-36 0,-13 47 0,0 0 0,13-45 0,-13 48 0,0 1 0,14-46 0,-13 55 0,0 2 0,13-50 0,-12 53 0,1-1 0,12-54 0,-7 48 0,1-1 0,8-49 0,-4 43 0,-1-1 0,5-43 352,-5 29 0,-1-2-352,2-33 0,-12 62 0,12-65 0,-8 54 0,12-56 418,-7 63-418,7-63 0,-2 73 0,3-73 0,3 76 0,-2-75 801,1 67-801,-2-65 0,0 22 2981,0-31-2981,0 16 0,0-15 0,-2 41 0,1-40 0,-2 56 0,3-53 3380,3 61-3380,0-54 6132,1 22-6132,4 4-4816,-7 3 4816,4-3-3675,-5 17 3675,-3-53-2163,-3 49 2163,0-52-553,-6 51 553,8-51 0,-12 52 0,14-49 0,-22 62 0,18-59 0,-25 64 0,22-65 0,-21 52 0,24-55 0,-18 39 0,18-40 0,-16 35 0,17-35 2088,-19 37-2088,21-37 0,-21 41 0,21-41 0,-19 40 0,17-42 2446,-17 39-2446,14-40 0,-17 33 0,17-35 896,-20 24-896,19-24 0,-18 15 0,18-13 0,-7 0 6308,10-2-6308,-22 2 0,17-3 0,-57 11 0,52-14-2754,-38 0 1,-3 0 2753,32-3-2189,-48-8 1,-1-1 2188,43 7-1517,-62-14 0,-3-1 1517,61 11-677,-26-3 1,-17-2 0,18 2 676,30 2 0,-50-3 0,2 0 0,53 6 0,-33-6 0,1 1 0,40 7 1218,-70-24-1218,72 23 0,-50-20 0,56 19 2214,-42-9-2214,42 10 0,-51-4 0,47 8 0,-60-6 0,58 6 0,-74-11 0,71 9 0,-31-7 0,-1-1 0,32 7 0,-79-21 0,80 18 3,-66-16-3,68 18-372,-58-13 372,59 15 0,-54-14 0,58 12 0,-63-21 0,61 18 0,-72-28 0,68 31-1643,-65-31 1643,66 31-412,-57-25 412,57 23 0,-60-25 0,59 22 0,-67-26 0,67 27 0,-76-32 0,75 35 0,-69-33 0,71 34 350,-61-25-350,62 23 0,-59-19 0,59 17 0,-51-14 0,52 17 2702,-33-11-2702,37 14 0,-19-11 0,23 8 4040,-19-12-4040,12 7 0,-19-7 0,16 7 0,-23-4 0,30 7 6041,-32-7-6041,33 9 2243,-32-16-2243,29 15 0,-25-16 0,26 15 0,-19-10 0,20 9 0,-19-11 0,20 11 0,-41-19 0,37 20 0,-48-20 0,41 19 0,-37-17 0,37 16 0,-25-15 0,36 19 0,-9-9 0,13 10 0,0-1 0,0 1 0,-3-2 0,-8-8 0,6 9 0,-15-11 0,16 12 0,-10-7 0,13 4 0,-12-7 0,11 9 0,-14-11 0,11 11 0,-6-6 0,-11-3 0,14 9-6784,-43-22 6784,40 23 0,-42-23 0,36 19 0,-9-7 0,1 1-904,19 10 904,-8-7 6337,4 8-6337,8-3 0,-26-6 0,21 7 0,-25-16 0,26 18 0,-14-19 0,17 18 0,-6-13 0,6 10 1351,0-5-1351,3 6 0,3 0 0,0 0 0,0 0 0,0 0 0,0 0 0,3-5 0,0-21 0,0 15 0,3-45 0,-6 45 0,6-49 0,-6 46 0,3-15 0,2-13-6784,4-11 6784,-1 5-4537,5-43 4537,-12 79-1517,6-36 0,0 0 1517,-5 34-1015,5-39 1,1 0 1014,-3 39 0,6-38 0,1-2 0,-6 38 0,14-30 0,-1 0 0,-13 33 0,18-30 0,1 0 0,-19 31 0,16-34 0,0 0 0,-18 34 0,10-37 0,-1-1 0,-8 36 0,2-36 0,-1 1 0,-2 34 1596,10-74-1596,-10 63 0,16-60 0,-11 53 0,10-53 0,-10 65 0,13-60 0,-16 68 0,12-67 0,-14 70-255,5-68 255,-6 69 0,2-71 0,-4 69 1106,7-69-1106,-7 70 2450,13-65-2450,-10 63 900,10-50-900,-7 51 0,7-46 0,-10 46 0,10-53 0,-13 56 1832,7-62-1832,-7 55-3194,6-75 3194,-3 71-1345,2-26 1,0 2 1344,-2 32 0,6-75 0,-8 76-1746,6-79 1746,-8 78 0,1-34 0,-2-1 0,1 33 0,-7-37 0,0 1 0,4 35 0,-7-39 0,1-1 0,6 36 0,-7-40 0,-1-1 0,5 41 0,-5-39 0,-1 2 0,4 41 0,-5-40 0,1 0 0,6 40 0,-8-33 0,1 0 0,10 36 280,-16-41 1,-3-5-281,9 30 0,-23-55 0,-2-3 0,19 50 0,-23-49 0,1 3 0,26 60 0,-19-47 0,0 1 0,21 50-281,-16-42 1,2 0 280,19 43 0,-15-33 0,3 2 0,15 33 0,-12-33 0,1 0 0,12 33 0,-8-31 0,1 1 0,9 34 0,-8-57 0,9 61 1320,-2-45-1320,3 45 0,-2-48 0,-2 47 0,-10-55 0,9 54 0,-8-27 2683,12 35-2683,-7-24 4011,4 5-4011,-5-41 1586,6 38-1586,0-45 0,3 59 0,-3-64 0,3 62 0,-8-65 0,6 66 0,-6-58 0,8 57 0,0-50 0,0 51 0,8-42 0,-4 45 0,8-50 0,-6 48 0,5-65 0,-7 61 0,4-77 0,-7 72-2269,2-35 1,-1 1 2268,-1 33-663,5-27 0,1 2 663,-1 31-2595,21-52 2595,-21 53 749,23-45-749,-23 52 1046,19-49-1046,-20 49 0,16-52 0,-15 51 471,13-64-471,-14 59 0,11-65 0,-14 64 1035,16-67-1035,-15 67 0,18-61 0,-18 65 0,18-52 0,-19 51 1344,17-53-1344,-14 53 0,14-56 0,-14 55 0,22-57 0,-21 57-2640,32-63 2640,-27 62 0,29-67 0,-30 67-1674,23-76 1674,-28 72-737,6-29 1,-2-1 736,-7 27 0,7-73 0,-8 77 83,4-70-83,-4 73 0,4-78 0,-4 76 0,0-35 0,0 1 0,-1 33 0,8-81 0,-6 81 37,14-70-37,-14 70 0,11-70 0,-9 72 0,5-74 0,-6 74 0,5-69 0,-6 70 1480,14-57-1480,-14 60 2068,17-46-2068,-17 47 0,11-45 0,-9 44 0,7-55 0,-7 54 0,7-59 0,-10 59 311,12-59-311,-8 58 194,12-50-194,-13 53 0,10-47 0,-13 45 0,7-51 0,-5 52 0,3-49 0,-3 49 103,3-36-103,-3 42 4147,3-23-4147,-3 25 5481,3-9-5481,-6 8 1453,8 0-1453,-6 0 1027,11-3-1027,-9 5 0,13-9 0,-4 6 0,2-6 0,-6 5 0,7-1 0,-11 5 0,15-4 0,-13 7 0,4-1 0,-2 2 0,-3 0 0,3 0 0,0 0 0,-3 0 0,5 2 0,-4-1 0,2 4 0,-3-4 0,0 2 0,0-1 0,0-1 0,7 7 0,-7-4 0,15 7 0,-16-7 0,17 9 0,-14-5 0,11 9 0,-11-5 0,19 22 0,-17-23 0,14 21 0,-17-28 0,9 16 0,-8-15 0,4 5 0,-10-10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2320 24575,'16'-16'0,"-2"2"0,-8 11 0,-3-2 0,2 1 0,-1-2 0,2 3 0,-3-2 0,2 4 0,-4-4 0,17-9 0,-11 5 0,12-8 0,3-5 0,-12 12 0,41-42 0,-16 18-3392,7-10 0,1 0 3392,-5 5-2269,18-15 1,-4 3 2268,-32 29-1105,34-25 1,5-4 1104,-16 12-1151,22-9 0,2-1 1151,-17 10 0,20-10 0,-2 1 0,-29 16 0,24-16 0,1-2 0,-12 0-276,6-1 0,-3 2 276,-21 15 0,16-16 0,-4 3 0,-30 30 0,29-35 0,-1-1 0,-29 34 0,33-44 0,1 0 0,-31 40 0,21-31 0,-3 3 0,-25 40 1719,24-53-1719,-27 54 0,12-39 0,-16 39 0,9-31 0,-11 30 0,11-30 0,-12 31 2880,7-25-2880,-4 26 0,-1-30 0,0 29 4307,-3-34-4307,0 34 6441,0-29-6441,0 30 1037,0-18-1037,0 19 0,0-12 0,0 13 0,0-5 0,-3 9 0,2-2 0,-1 1 0,-1 1 0,2-2 0,-4 4 0,4-4 0,-4 4 0,1-2 0,-7 3 0,6-2 0,-21-2 0,18 1 0,-33-2 0,31 1 0,-42-4 0,40 4 0,-56-7 0,51 7 0,-65-2 0,63 3-6784,-75 3 6784,76 0-2269,-34 2 1,-1 1 2268,34-1-1517,-38 3 0,-2 0 1517,35-3-1015,-29 0 1,2 1 1014,33 0 2029,-39 0-2029,53 0 0,-11-3 3034,23 0-3034,4-6 4537,12 0-4537,28-6 0,-21 2 6784,22-1-6784,18-2 0,-37 8 0,28-3 0,-1 1 0,-39 6 0,36-2 0,4 1 0,-18 2 0,25 0 0,-34 0 0,-28 0 0,4 0 0,-5 0 0,8 0 0,-6 0 0,19-3 0,-17 2 0,17-1 0,-19 2 0,11 0 0,-14-3 0,5 2 0,-7-1 0,3 2 0,0 0 0,0 0 0,0 0 0,0 0 0,0 0 0,3 0 0,3-3 0,3 2 0,0-1 0,5 2 0,-7 0 0,23 0 0,-25 2 0,21-1 0,-30 4 0,17-1 0,-14-1 0,12 2 0,-11-4 0,6 2 0,-8-1 0,3-1 0,5 2 0,1 2 0,2-4 0,2 10 0,-10-10 0,10 10 0,-13-7 0,10 7 0,-10-7 0,4 9 0,-2-11 0,-3 9 0,8 5 0,-6 4 0,11 34 0,-8 10 0,0-13-6784,-3 40 6784,-4-71-2269,1 32 1,-1 1 2268,-1-31-1517,0 31 0,0 0 1517,0-30-2029,0 71 2029,0-75 313,2 66-313,-1-69 1100,7 51-1100,-7-56 2728,10 35-2728,-10-36 4080,7 12-4080,-7-16 0,2-3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0.png"/><Relationship Id="rId1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2727"/>
          </a:xfrm>
        </p:spPr>
        <p:txBody>
          <a:bodyPr>
            <a:normAutofit/>
          </a:bodyPr>
          <a:lstStyle/>
          <a:p>
            <a:r>
              <a:rPr lang="en-US" dirty="0"/>
              <a:t>Lab 2 – solutions up, common issues. </a:t>
            </a:r>
          </a:p>
          <a:p>
            <a:r>
              <a:rPr lang="en-US" dirty="0"/>
              <a:t>Algorithms and designing interfaces (superset of TP chapter 4 stuff). (012…)</a:t>
            </a:r>
          </a:p>
          <a:p>
            <a:pPr lvl="1"/>
            <a:r>
              <a:rPr lang="en-US" dirty="0"/>
              <a:t>Inputs and outputs, Encapsulation, 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a concept. </a:t>
            </a:r>
          </a:p>
          <a:p>
            <a:r>
              <a:rPr lang="en-US" dirty="0"/>
              <a:t>Assignment – look at details. Fits into the ‘design’ ideas of these few classes. </a:t>
            </a:r>
          </a:p>
          <a:p>
            <a:pPr lvl="1"/>
            <a:r>
              <a:rPr lang="en-US" dirty="0"/>
              <a:t>Self managed testing and coding to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5F89-0319-9958-6B07-F97D940F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0B6D-60CA-F01F-C1D8-F48FF08E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05281"/>
          </a:xfrm>
        </p:spPr>
        <p:txBody>
          <a:bodyPr/>
          <a:lstStyle/>
          <a:p>
            <a:r>
              <a:rPr lang="en-US" dirty="0"/>
              <a:t>There are several levels of testing, relating to how limited the scope is. </a:t>
            </a:r>
          </a:p>
          <a:p>
            <a:r>
              <a:rPr lang="en-US" dirty="0"/>
              <a:t>Lower test levels are more frequent (cheaper, easier, faster). </a:t>
            </a:r>
          </a:p>
        </p:txBody>
      </p:sp>
      <p:pic>
        <p:nvPicPr>
          <p:cNvPr id="4098" name="Picture 2" descr="What is Unit Testing? Importance of Unit Testing &amp; Best Practices">
            <a:extLst>
              <a:ext uri="{FF2B5EF4-FFF2-40B4-BE49-F238E27FC236}">
                <a16:creationId xmlns:a16="http://schemas.microsoft.com/office/drawing/2014/main" id="{1A2A70B5-FED4-1095-BE4D-7F745D67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035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AE2-BFA5-F18E-F56A-51D9E08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A083-7036-76C9-36EA-716E3448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015734"/>
            <a:ext cx="5461734" cy="4037747"/>
          </a:xfrm>
        </p:spPr>
        <p:txBody>
          <a:bodyPr>
            <a:normAutofit/>
          </a:bodyPr>
          <a:lstStyle/>
          <a:p>
            <a:r>
              <a:rPr lang="en-US" dirty="0"/>
              <a:t>In ‘real’ code, the error handing in except/finally may be varied and complex:</a:t>
            </a:r>
          </a:p>
          <a:p>
            <a:pPr lvl="1"/>
            <a:r>
              <a:rPr lang="en-US" dirty="0"/>
              <a:t>Loop back to the start somehow, to ask for a new input/selection. </a:t>
            </a:r>
          </a:p>
          <a:p>
            <a:pPr lvl="1"/>
            <a:r>
              <a:rPr lang="en-US" dirty="0"/>
              <a:t>Log the error and gracefully proceed. </a:t>
            </a:r>
          </a:p>
          <a:p>
            <a:pPr lvl="1"/>
            <a:r>
              <a:rPr lang="en-US" dirty="0"/>
              <a:t>Substitute some placeholder. </a:t>
            </a:r>
          </a:p>
          <a:p>
            <a:pPr lvl="1"/>
            <a:r>
              <a:rPr lang="en-US" dirty="0"/>
              <a:t>Go down a totally different path. </a:t>
            </a:r>
          </a:p>
          <a:p>
            <a:r>
              <a:rPr lang="en-US" dirty="0"/>
              <a:t>You can do anything, but if you were relying on the error-value later, you need to ‘make’ it. </a:t>
            </a:r>
          </a:p>
        </p:txBody>
      </p:sp>
      <p:pic>
        <p:nvPicPr>
          <p:cNvPr id="5122" name="Picture 2" descr="Python Try Except: Step-By-Step Examples – Master Data Skills + AI">
            <a:extLst>
              <a:ext uri="{FF2B5EF4-FFF2-40B4-BE49-F238E27FC236}">
                <a16:creationId xmlns:a16="http://schemas.microsoft.com/office/drawing/2014/main" id="{35FAFEC3-D76B-5BA9-FA24-51B9579A2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614135" y="2126883"/>
            <a:ext cx="6577865" cy="345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4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92B-F1CB-9EC5-CA25-6B02696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2644-93AF-77AE-757B-1A10EAC8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testing uses a suite called </a:t>
            </a:r>
            <a:r>
              <a:rPr lang="en-US" dirty="0" err="1"/>
              <a:t>pytest</a:t>
            </a:r>
            <a:r>
              <a:rPr lang="en-US" dirty="0"/>
              <a:t>. </a:t>
            </a:r>
          </a:p>
          <a:p>
            <a:r>
              <a:rPr lang="en-US" dirty="0"/>
              <a:t>By default, and functions in a file named “test…” is run as a test. </a:t>
            </a:r>
          </a:p>
          <a:p>
            <a:pPr lvl="1"/>
            <a:r>
              <a:rPr lang="en-US" dirty="0"/>
              <a:t>There are more elaborate setups with more tests. </a:t>
            </a:r>
          </a:p>
          <a:p>
            <a:r>
              <a:rPr lang="en-US" dirty="0"/>
              <a:t>We can run these tests on demand or automatically (e.g. on commit). </a:t>
            </a:r>
          </a:p>
          <a:p>
            <a:r>
              <a:rPr lang="en-US" dirty="0"/>
              <a:t>If we are smart and plan ahead, we can built tests first.</a:t>
            </a:r>
          </a:p>
          <a:p>
            <a:pPr lvl="1"/>
            <a:r>
              <a:rPr lang="en-US" dirty="0"/>
              <a:t>Create tests that define what your code needs to do. </a:t>
            </a:r>
          </a:p>
          <a:p>
            <a:pPr lvl="1"/>
            <a:r>
              <a:rPr lang="en-US" dirty="0"/>
              <a:t>As long as we can pass the tests, we are good!</a:t>
            </a:r>
          </a:p>
          <a:p>
            <a:r>
              <a:rPr lang="en-US" dirty="0"/>
              <a:t>Makes it easier to do integration testing – does this work with the other stuff. </a:t>
            </a:r>
          </a:p>
        </p:txBody>
      </p:sp>
      <p:pic>
        <p:nvPicPr>
          <p:cNvPr id="1026" name="Picture 2" descr="Python Unit Tests with pytest Guide | Avel Docquin | Medium">
            <a:extLst>
              <a:ext uri="{FF2B5EF4-FFF2-40B4-BE49-F238E27FC236}">
                <a16:creationId xmlns:a16="http://schemas.microsoft.com/office/drawing/2014/main" id="{89B09B4A-3D66-2638-7E25-E28F3248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57" y="0"/>
            <a:ext cx="508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48D2-B532-FC5D-5CAB-4F28050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4776-6601-E6C2-E291-833146C4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concept of creating tests first is called TDD. </a:t>
            </a:r>
          </a:p>
          <a:p>
            <a:r>
              <a:rPr lang="en-US" dirty="0"/>
              <a:t>More popular in recent years. </a:t>
            </a:r>
          </a:p>
          <a:p>
            <a:r>
              <a:rPr lang="en-US" dirty="0"/>
              <a:t>Like OOP, helps with modularity and large projects. </a:t>
            </a:r>
          </a:p>
          <a:p>
            <a:pPr lvl="1"/>
            <a:r>
              <a:rPr lang="en-US" dirty="0"/>
              <a:t>As long as the requirements are met, we can keep changing code. </a:t>
            </a:r>
          </a:p>
          <a:p>
            <a:r>
              <a:rPr lang="en-US" dirty="0"/>
              <a:t>In many/most cases, I’d recommend this (at least to some extent):</a:t>
            </a:r>
          </a:p>
          <a:p>
            <a:pPr lvl="1"/>
            <a:r>
              <a:rPr lang="en-US" dirty="0"/>
              <a:t>Defining the required tests clarifies (often muddy) requirements. </a:t>
            </a:r>
          </a:p>
          <a:p>
            <a:pPr lvl="1"/>
            <a:r>
              <a:rPr lang="en-US" dirty="0"/>
              <a:t>This helps to understand the problem, potentially better than starting to work. </a:t>
            </a:r>
          </a:p>
          <a:p>
            <a:pPr lvl="1"/>
            <a:r>
              <a:rPr lang="en-US" dirty="0"/>
              <a:t>Distributing portions of work is more simple, as people know exactly what they must do. </a:t>
            </a:r>
          </a:p>
          <a:p>
            <a:pPr lvl="1"/>
            <a:r>
              <a:rPr lang="en-US" dirty="0"/>
              <a:t>Defines a clear goal for everyone to work towards. </a:t>
            </a:r>
          </a:p>
          <a:p>
            <a:r>
              <a:rPr lang="en-US" dirty="0"/>
              <a:t>The downside is that it can be hard to be complete, especially if things are open-ended.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8AB760-2657-2C0A-24DA-41261E4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should Know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8BC80-4B76-2D54-2F6D-E7B9FFC4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2010878"/>
            <a:ext cx="5708575" cy="4042233"/>
          </a:xfrm>
        </p:spPr>
        <p:txBody>
          <a:bodyPr>
            <a:normAutofit/>
          </a:bodyPr>
          <a:lstStyle/>
          <a:p>
            <a:r>
              <a:rPr lang="en-US" dirty="0"/>
              <a:t>Def’s Know This:</a:t>
            </a:r>
          </a:p>
          <a:p>
            <a:pPr lvl="1"/>
            <a:r>
              <a:rPr lang="en-US" dirty="0"/>
              <a:t>Python basics – variables, types,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Functions – using, making, arguments, return values.</a:t>
            </a:r>
          </a:p>
          <a:p>
            <a:pPr lvl="1"/>
            <a:r>
              <a:rPr lang="en-US" dirty="0"/>
              <a:t>Data structure – index, key, ordered, mutable, choosing a good one. </a:t>
            </a:r>
          </a:p>
          <a:p>
            <a:pPr lvl="1"/>
            <a:r>
              <a:rPr lang="en-US" dirty="0"/>
              <a:t>Reading data – input, read, pandas. </a:t>
            </a:r>
          </a:p>
          <a:p>
            <a:pPr lvl="1"/>
            <a:r>
              <a:rPr lang="en-US" dirty="0"/>
              <a:t>Conditional execution – loops, if/else. </a:t>
            </a:r>
          </a:p>
          <a:p>
            <a:pPr lvl="1"/>
            <a:r>
              <a:rPr lang="en-US" dirty="0"/>
              <a:t>Basic debugging – check values during execution to find error. </a:t>
            </a:r>
          </a:p>
          <a:p>
            <a:pPr lvl="1"/>
            <a:r>
              <a:rPr lang="en-US" dirty="0"/>
              <a:t>Commenting and documentation.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78A41-B235-7AC2-DD53-AFE5BCD2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708574" cy="3441520"/>
          </a:xfrm>
        </p:spPr>
        <p:txBody>
          <a:bodyPr>
            <a:normAutofit/>
          </a:bodyPr>
          <a:lstStyle/>
          <a:p>
            <a:r>
              <a:rPr lang="en-US" dirty="0"/>
              <a:t>Maybe Shaky on This:</a:t>
            </a:r>
          </a:p>
          <a:p>
            <a:pPr lvl="1"/>
            <a:r>
              <a:rPr lang="en-US" dirty="0"/>
              <a:t>Recursion - how and when to use. </a:t>
            </a:r>
          </a:p>
          <a:p>
            <a:pPr lvl="1"/>
            <a:r>
              <a:rPr lang="en-US" dirty="0"/>
              <a:t>Objects – creating classes and OOP.</a:t>
            </a:r>
          </a:p>
          <a:p>
            <a:pPr lvl="1"/>
            <a:r>
              <a:rPr lang="en-US" dirty="0"/>
              <a:t>Functions – making more complex ones. </a:t>
            </a:r>
          </a:p>
          <a:p>
            <a:pPr lvl="1"/>
            <a:r>
              <a:rPr lang="en-US" dirty="0"/>
              <a:t>Testing – defining how to verify that things work. </a:t>
            </a:r>
          </a:p>
          <a:p>
            <a:pPr lvl="1"/>
            <a:r>
              <a:rPr lang="en-US" dirty="0"/>
              <a:t>Algorithm design – make (orderly) code to accomplish ‘real’ tasks. </a:t>
            </a:r>
          </a:p>
        </p:txBody>
      </p:sp>
    </p:spTree>
    <p:extLst>
      <p:ext uri="{BB962C8B-B14F-4D97-AF65-F5344CB8AC3E}">
        <p14:creationId xmlns:p14="http://schemas.microsoft.com/office/powerpoint/2010/main" val="351968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3F7-7510-5259-ADC7-91690927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28C9-4197-14A9-416F-968AC502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riction Between Developers and Customers - Tom McFarlin | Tom McFarlin">
            <a:extLst>
              <a:ext uri="{FF2B5EF4-FFF2-40B4-BE49-F238E27FC236}">
                <a16:creationId xmlns:a16="http://schemas.microsoft.com/office/drawing/2014/main" id="{60D3A3EF-23CA-944D-05FC-A1C7FA05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-54316"/>
            <a:ext cx="9216421" cy="69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1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E9C162-D317-CB62-00AC-3E5BC0F1464D}"/>
              </a:ext>
            </a:extLst>
          </p:cNvPr>
          <p:cNvGrpSpPr/>
          <p:nvPr/>
        </p:nvGrpSpPr>
        <p:grpSpPr>
          <a:xfrm>
            <a:off x="3122230" y="3862351"/>
            <a:ext cx="5389428" cy="1162878"/>
            <a:chOff x="1938129" y="3210339"/>
            <a:chExt cx="5389428" cy="1162878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5DAC55D0-F14E-633D-0D8B-93A0D01A0C24}"/>
                </a:ext>
              </a:extLst>
            </p:cNvPr>
            <p:cNvSpPr/>
            <p:nvPr/>
          </p:nvSpPr>
          <p:spPr>
            <a:xfrm>
              <a:off x="3458817" y="3210339"/>
              <a:ext cx="1918253" cy="116287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Our Function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F0EF564-C3E6-6AF8-380D-028735BECA30}"/>
                </a:ext>
              </a:extLst>
            </p:cNvPr>
            <p:cNvSpPr/>
            <p:nvPr/>
          </p:nvSpPr>
          <p:spPr>
            <a:xfrm>
              <a:off x="1938129" y="3533361"/>
              <a:ext cx="1520687" cy="5196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667EA6F-8574-A18C-BFF2-E828B9B2AE9B}"/>
                </a:ext>
              </a:extLst>
            </p:cNvPr>
            <p:cNvSpPr/>
            <p:nvPr/>
          </p:nvSpPr>
          <p:spPr>
            <a:xfrm flipV="1">
              <a:off x="5496339" y="3583849"/>
              <a:ext cx="1831218" cy="6050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Outputs</a:t>
              </a:r>
            </a:p>
          </p:txBody>
        </p:sp>
      </p:grpSp>
      <p:sp>
        <p:nvSpPr>
          <p:cNvPr id="7" name="Process 6">
            <a:extLst>
              <a:ext uri="{FF2B5EF4-FFF2-40B4-BE49-F238E27FC236}">
                <a16:creationId xmlns:a16="http://schemas.microsoft.com/office/drawing/2014/main" id="{B5D505A0-795D-9FD0-4C8E-03AAAB2FBD2F}"/>
              </a:ext>
            </a:extLst>
          </p:cNvPr>
          <p:cNvSpPr/>
          <p:nvPr/>
        </p:nvSpPr>
        <p:spPr>
          <a:xfrm>
            <a:off x="1977888" y="1814085"/>
            <a:ext cx="7678112" cy="4017021"/>
          </a:xfrm>
          <a:prstGeom prst="flowChartProcess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59C41DD-B1C8-99B7-2D20-F8F29C97141E}"/>
              </a:ext>
            </a:extLst>
          </p:cNvPr>
          <p:cNvSpPr/>
          <p:nvPr/>
        </p:nvSpPr>
        <p:spPr>
          <a:xfrm>
            <a:off x="27401" y="4279190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test inputs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BE77B3-E1B4-D591-BA36-201EBDEB28C4}"/>
              </a:ext>
            </a:extLst>
          </p:cNvPr>
          <p:cNvSpPr/>
          <p:nvPr/>
        </p:nvSpPr>
        <p:spPr>
          <a:xfrm>
            <a:off x="9775269" y="300161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results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D87604-8FDB-4513-CC40-7FECA527F571}"/>
              </a:ext>
            </a:extLst>
          </p:cNvPr>
          <p:cNvSpPr/>
          <p:nvPr/>
        </p:nvSpPr>
        <p:spPr>
          <a:xfrm>
            <a:off x="19880" y="155090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correct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14:cNvPr>
              <p14:cNvContentPartPr/>
              <p14:nvPr/>
            </p14:nvContentPartPr>
            <p14:xfrm>
              <a:off x="2073772" y="4269819"/>
              <a:ext cx="1012320" cy="65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32" y="4260819"/>
                <a:ext cx="10299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3B73-846D-60F4-C80D-1C7AE6194F0C}"/>
              </a:ext>
            </a:extLst>
          </p:cNvPr>
          <p:cNvGrpSpPr/>
          <p:nvPr/>
        </p:nvGrpSpPr>
        <p:grpSpPr>
          <a:xfrm>
            <a:off x="7251652" y="2028099"/>
            <a:ext cx="1618920" cy="2579040"/>
            <a:chOff x="7251652" y="2028099"/>
            <a:chExt cx="1618920" cy="25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14:cNvPr>
                <p14:cNvContentPartPr/>
                <p14:nvPr/>
              </p14:nvContentPartPr>
              <p14:xfrm>
                <a:off x="7333372" y="2088939"/>
                <a:ext cx="1537200" cy="251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4372" y="2080299"/>
                  <a:ext cx="155484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14:cNvPr>
                <p14:cNvContentPartPr/>
                <p14:nvPr/>
              </p14:nvContentPartPr>
              <p14:xfrm>
                <a:off x="7272532" y="2028099"/>
                <a:ext cx="314640" cy="269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3532" y="2019459"/>
                  <a:ext cx="33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14:cNvPr>
                <p14:cNvContentPartPr/>
                <p14:nvPr/>
              </p14:nvContentPartPr>
              <p14:xfrm>
                <a:off x="7251652" y="2290539"/>
                <a:ext cx="403920" cy="31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652" y="2281899"/>
                  <a:ext cx="4215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14:cNvPr>
              <p14:cNvContentPartPr/>
              <p14:nvPr/>
            </p14:nvContentPartPr>
            <p14:xfrm>
              <a:off x="1982692" y="2168859"/>
              <a:ext cx="3015720" cy="91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2" y="2159859"/>
                <a:ext cx="3033360" cy="935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FD41E907-1563-F366-96BC-3B52E27C2196}"/>
              </a:ext>
            </a:extLst>
          </p:cNvPr>
          <p:cNvSpPr/>
          <p:nvPr/>
        </p:nvSpPr>
        <p:spPr>
          <a:xfrm>
            <a:off x="4998412" y="1958009"/>
            <a:ext cx="2098127" cy="1202634"/>
          </a:xfrm>
          <a:prstGeom prst="hexag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 test to correct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24E42-53C9-2C8C-695A-D1BDF94EFB19}"/>
              </a:ext>
            </a:extLst>
          </p:cNvPr>
          <p:cNvSpPr txBox="1"/>
          <p:nvPr/>
        </p:nvSpPr>
        <p:spPr>
          <a:xfrm>
            <a:off x="1977888" y="5178287"/>
            <a:ext cx="206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one input at a time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3053-8C72-44ED-05A4-F897A19771EE}"/>
              </a:ext>
            </a:extLst>
          </p:cNvPr>
          <p:cNvSpPr txBox="1"/>
          <p:nvPr/>
        </p:nvSpPr>
        <p:spPr>
          <a:xfrm>
            <a:off x="3490552" y="1440498"/>
            <a:ext cx="36276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Harness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BCBB7-7F8B-8AA6-2657-0B7FF8D53064}"/>
              </a:ext>
            </a:extLst>
          </p:cNvPr>
          <p:cNvGrpSpPr/>
          <p:nvPr/>
        </p:nvGrpSpPr>
        <p:grpSpPr>
          <a:xfrm>
            <a:off x="-27150" y="503732"/>
            <a:ext cx="1956960" cy="5174640"/>
            <a:chOff x="-27150" y="503732"/>
            <a:chExt cx="1956960" cy="51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14:cNvPr>
                <p14:cNvContentPartPr/>
                <p14:nvPr/>
              </p14:nvContentPartPr>
              <p14:xfrm>
                <a:off x="-27150" y="1301132"/>
                <a:ext cx="1956960" cy="437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1470" y="1296812"/>
                  <a:ext cx="1965600" cy="43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14:cNvPr>
                <p14:cNvContentPartPr/>
                <p14:nvPr/>
              </p14:nvContentPartPr>
              <p14:xfrm>
                <a:off x="587730" y="503732"/>
                <a:ext cx="804960" cy="83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410" y="499412"/>
                  <a:ext cx="813600" cy="84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D2CB6-57D1-CB21-748D-A9F2FA4BB8F0}"/>
              </a:ext>
            </a:extLst>
          </p:cNvPr>
          <p:cNvSpPr txBox="1"/>
          <p:nvPr/>
        </p:nvSpPr>
        <p:spPr>
          <a:xfrm>
            <a:off x="1580379" y="327704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supply these test cases.</a:t>
            </a:r>
          </a:p>
        </p:txBody>
      </p:sp>
    </p:spTree>
    <p:extLst>
      <p:ext uri="{BB962C8B-B14F-4D97-AF65-F5344CB8AC3E}">
        <p14:creationId xmlns:p14="http://schemas.microsoft.com/office/powerpoint/2010/main" val="372282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702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F52-2E18-0E7E-3D80-02A3D596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8596-3C56-9E05-0AA4-3737A7FE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Create two classes:</a:t>
            </a:r>
          </a:p>
          <a:p>
            <a:pPr lvl="1"/>
            <a:r>
              <a:rPr lang="en-US" dirty="0" err="1"/>
              <a:t>myProduct</a:t>
            </a:r>
            <a:r>
              <a:rPr lang="en-US" dirty="0"/>
              <a:t> – represents a product, and a line of a CSV. </a:t>
            </a:r>
          </a:p>
          <a:p>
            <a:pPr lvl="1"/>
            <a:r>
              <a:rPr lang="en-US" dirty="0" err="1"/>
              <a:t>myInventory</a:t>
            </a:r>
            <a:r>
              <a:rPr lang="en-US" dirty="0"/>
              <a:t> – represents an inventory of products, and an entire CSV table. </a:t>
            </a:r>
          </a:p>
          <a:p>
            <a:r>
              <a:rPr lang="en-US" dirty="0"/>
              <a:t>Fill in their ability to interact. </a:t>
            </a:r>
          </a:p>
          <a:p>
            <a:pPr lvl="1"/>
            <a:r>
              <a:rPr lang="en-US" dirty="0"/>
              <a:t>Add attributes to store needed data. </a:t>
            </a:r>
          </a:p>
          <a:p>
            <a:pPr lvl="1"/>
            <a:r>
              <a:rPr lang="en-US" dirty="0"/>
              <a:t>Add (or complete) methods to add functionality. </a:t>
            </a:r>
          </a:p>
          <a:p>
            <a:r>
              <a:rPr lang="en-US" dirty="0"/>
              <a:t>Show the classes working in a demonstration notebook. </a:t>
            </a:r>
          </a:p>
          <a:p>
            <a:r>
              <a:rPr lang="en-US" dirty="0"/>
              <a:t>Create tests to manage your progress. </a:t>
            </a:r>
          </a:p>
          <a:p>
            <a:pPr lvl="1"/>
            <a:r>
              <a:rPr lang="en-US" dirty="0"/>
              <a:t>Functions have in/out defined in their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8443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54ECDA-4B82-4209-CAB2-ADC99B8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B51D1-6F9D-8BF1-30AF-4FF1B126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4" y="1853754"/>
            <a:ext cx="5172422" cy="4199727"/>
          </a:xfrm>
        </p:spPr>
        <p:txBody>
          <a:bodyPr/>
          <a:lstStyle/>
          <a:p>
            <a:r>
              <a:rPr lang="en-US" dirty="0"/>
              <a:t>Sample solution in repository, you can access with the pull request/sync on web. </a:t>
            </a:r>
          </a:p>
          <a:p>
            <a:r>
              <a:rPr lang="en-US" dirty="0"/>
              <a:t>Mostly good, lots of 100% marks. </a:t>
            </a:r>
          </a:p>
          <a:p>
            <a:r>
              <a:rPr lang="en-US" dirty="0"/>
              <a:t>Some common errors:</a:t>
            </a:r>
          </a:p>
          <a:p>
            <a:pPr lvl="1"/>
            <a:r>
              <a:rPr lang="en-US" dirty="0"/>
              <a:t>Defining functions. </a:t>
            </a:r>
          </a:p>
          <a:p>
            <a:pPr lvl="1"/>
            <a:r>
              <a:rPr lang="en-US" dirty="0"/>
              <a:t>The name is prescribed (usually). </a:t>
            </a:r>
          </a:p>
          <a:p>
            <a:pPr lvl="1"/>
            <a:r>
              <a:rPr lang="en-US" dirty="0"/>
              <a:t>The in/out is fixed. </a:t>
            </a:r>
          </a:p>
          <a:p>
            <a:r>
              <a:rPr lang="en-US" dirty="0"/>
              <a:t>A few had more complex and incorrect function definitions.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D02FA-408B-1B3A-BAFA-5314316B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30"/>
          <a:stretch/>
        </p:blipFill>
        <p:spPr>
          <a:xfrm>
            <a:off x="5290956" y="2634948"/>
            <a:ext cx="6901044" cy="27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1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05A2-38E4-9A89-1C80-9CA9EB63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-&gt;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F0E-6A64-3FF5-F645-C20479DD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 Black Box Model? Definition, Uses, and Examples">
            <a:extLst>
              <a:ext uri="{FF2B5EF4-FFF2-40B4-BE49-F238E27FC236}">
                <a16:creationId xmlns:a16="http://schemas.microsoft.com/office/drawing/2014/main" id="{F43EB90C-314A-468B-8A4E-0381A243D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9" b="18767"/>
          <a:stretch/>
        </p:blipFill>
        <p:spPr bwMode="auto">
          <a:xfrm>
            <a:off x="0" y="2427673"/>
            <a:ext cx="1219200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4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(Or </a:t>
            </a:r>
            <a:r>
              <a:rPr lang="en-US" dirty="0" err="1"/>
              <a:t>att</a:t>
            </a:r>
            <a:r>
              <a:rPr lang="en-US" dirty="0"/>
              <a:t>/meth into object).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370-0272-EA6C-ADE7-B0FEF8F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2C5-D0C0-D974-5D21-BE28FD29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70DD99B3-A97F-A2CE-97FA-AB8F53C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463</TotalTime>
  <Words>1829</Words>
  <Application>Microsoft Macintosh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Housekeeping</vt:lpstr>
      <vt:lpstr>Stuff We should Know</vt:lpstr>
      <vt:lpstr>Lab 2</vt:lpstr>
      <vt:lpstr>Algorithm Structure and Testing</vt:lpstr>
      <vt:lpstr>Algorithms</vt:lpstr>
      <vt:lpstr>Algorithms -&gt; A Black Box</vt:lpstr>
      <vt:lpstr>Algorithms in Python</vt:lpstr>
      <vt:lpstr>PowerPoint Presentation</vt:lpstr>
      <vt:lpstr>Constructing Algorithms</vt:lpstr>
      <vt:lpstr>Type Hinting</vt:lpstr>
      <vt:lpstr>Bonus Recursion Fun!</vt:lpstr>
      <vt:lpstr>Testing</vt:lpstr>
      <vt:lpstr>Test Types</vt:lpstr>
      <vt:lpstr>Error Catching</vt:lpstr>
      <vt:lpstr>PowerPoint Presentation</vt:lpstr>
      <vt:lpstr>Error management</vt:lpstr>
      <vt:lpstr>Error Catching</vt:lpstr>
      <vt:lpstr>Pytest</vt:lpstr>
      <vt:lpstr>Test Driven Development</vt:lpstr>
      <vt:lpstr>PowerPoint Presentation</vt:lpstr>
      <vt:lpstr>Break it down, Build it up</vt:lpstr>
      <vt:lpstr>PowerPoint Presentation</vt:lpstr>
      <vt:lpstr>PowerPoint Presentation</vt:lpstr>
      <vt:lpstr>Assignment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20</cp:revision>
  <dcterms:created xsi:type="dcterms:W3CDTF">2023-09-28T15:09:03Z</dcterms:created>
  <dcterms:modified xsi:type="dcterms:W3CDTF">2024-10-01T17:53:34Z</dcterms:modified>
</cp:coreProperties>
</file>