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56" r:id="rId3"/>
    <p:sldId id="279" r:id="rId4"/>
    <p:sldId id="268" r:id="rId5"/>
    <p:sldId id="269" r:id="rId6"/>
    <p:sldId id="270" r:id="rId7"/>
    <p:sldId id="257" r:id="rId8"/>
    <p:sldId id="280" r:id="rId9"/>
    <p:sldId id="283" r:id="rId10"/>
    <p:sldId id="258" r:id="rId11"/>
    <p:sldId id="264" r:id="rId12"/>
    <p:sldId id="259" r:id="rId13"/>
    <p:sldId id="284" r:id="rId14"/>
    <p:sldId id="271" r:id="rId15"/>
    <p:sldId id="263" r:id="rId16"/>
    <p:sldId id="272" r:id="rId17"/>
    <p:sldId id="260" r:id="rId18"/>
    <p:sldId id="282" r:id="rId19"/>
    <p:sldId id="281" r:id="rId20"/>
    <p:sldId id="265" r:id="rId21"/>
    <p:sldId id="273" r:id="rId22"/>
    <p:sldId id="274" r:id="rId23"/>
    <p:sldId id="261" r:id="rId24"/>
    <p:sldId id="275" r:id="rId25"/>
    <p:sldId id="267" r:id="rId26"/>
    <p:sldId id="276" r:id="rId27"/>
    <p:sldId id="277" r:id="rId28"/>
    <p:sldId id="278" r:id="rId29"/>
    <p:sldId id="26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7"/>
    <p:restoredTop sz="96327"/>
  </p:normalViewPr>
  <p:slideViewPr>
    <p:cSldViewPr snapToGrid="0">
      <p:cViewPr varScale="1">
        <p:scale>
          <a:sx n="125" d="100"/>
          <a:sy n="125" d="100"/>
        </p:scale>
        <p:origin x="3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3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71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33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6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1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36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86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2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72833C-0CEE-6248-8FEE-2F3118375CB5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6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833C-0CEE-6248-8FEE-2F3118375CB5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7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47BE-3C83-AB2A-1763-28B86531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B048-4085-8EBB-FAEE-276778796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/>
          <a:lstStyle/>
          <a:p>
            <a:r>
              <a:rPr lang="en-US" dirty="0"/>
              <a:t>Today – inheritance and more object stuff:</a:t>
            </a:r>
          </a:p>
          <a:p>
            <a:pPr lvl="1"/>
            <a:r>
              <a:rPr lang="en-US" dirty="0"/>
              <a:t>Encapsulation, private/protected items, setting and getting attributes. </a:t>
            </a:r>
          </a:p>
          <a:p>
            <a:pPr lvl="1"/>
            <a:r>
              <a:rPr lang="en-US" dirty="0"/>
              <a:t>Inheritance – basic theory, overload/ride, polymorphism. </a:t>
            </a:r>
          </a:p>
          <a:p>
            <a:r>
              <a:rPr lang="en-US" dirty="0"/>
              <a:t>Assignment – ask questions if it doesn’t make sense. </a:t>
            </a:r>
          </a:p>
          <a:p>
            <a:pPr lvl="1"/>
            <a:r>
              <a:rPr lang="en-US" dirty="0"/>
              <a:t>Use test tools to build tests as (or ahead of) you progress. </a:t>
            </a:r>
          </a:p>
          <a:p>
            <a:pPr lvl="1"/>
            <a:r>
              <a:rPr lang="en-US" dirty="0"/>
              <a:t>What must I do? How do I determine it is correct? Can I write that as a test?</a:t>
            </a:r>
          </a:p>
          <a:p>
            <a:pPr lvl="1"/>
            <a:r>
              <a:rPr lang="en-US" dirty="0"/>
              <a:t>The test bit is the other half of the logic. You could even build tests first…</a:t>
            </a:r>
          </a:p>
          <a:p>
            <a:pPr lvl="1"/>
            <a:r>
              <a:rPr lang="en-US" dirty="0"/>
              <a:t>Think about test cases – both “sides”, at boundaries, invalid values, “special” inputs. 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This stuff will likely take the week. Next week we’ll use the ideas to do a practice project.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8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8FA1-9CD2-29F6-BF9A-BA21DA12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E90B-70D4-125F-6D31-18C274954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9" y="1853754"/>
            <a:ext cx="8727743" cy="4199727"/>
          </a:xfrm>
        </p:spPr>
        <p:txBody>
          <a:bodyPr/>
          <a:lstStyle/>
          <a:p>
            <a:r>
              <a:rPr lang="en-US" dirty="0"/>
              <a:t>We can approach this problem by looking at objects in a hierarchy. </a:t>
            </a:r>
          </a:p>
          <a:p>
            <a:pPr lvl="1"/>
            <a:r>
              <a:rPr lang="en-US" dirty="0"/>
              <a:t>In-person and virtual classes are both classes. </a:t>
            </a:r>
          </a:p>
          <a:p>
            <a:pPr lvl="1"/>
            <a:r>
              <a:rPr lang="en-US" dirty="0"/>
              <a:t>In-person and virtual classes are not really the same type of thing. </a:t>
            </a:r>
          </a:p>
          <a:p>
            <a:r>
              <a:rPr lang="en-US" dirty="0"/>
              <a:t>We have a type of thing, a Class, that has some features. </a:t>
            </a:r>
          </a:p>
          <a:p>
            <a:pPr lvl="1"/>
            <a:r>
              <a:rPr lang="en-US" dirty="0"/>
              <a:t>Time, instructor, semester, course…</a:t>
            </a:r>
          </a:p>
          <a:p>
            <a:r>
              <a:rPr lang="en-US" dirty="0"/>
              <a:t>We have two other types of things, ILT and Virtual, that are subtypes of a Class. </a:t>
            </a:r>
          </a:p>
          <a:p>
            <a:pPr lvl="1"/>
            <a:r>
              <a:rPr lang="en-US" dirty="0"/>
              <a:t>Each one is a class, yet each one is a different object. </a:t>
            </a:r>
          </a:p>
          <a:p>
            <a:r>
              <a:rPr lang="en-US" dirty="0"/>
              <a:t>We say that an ILT class extends, is a child of, or inherits from the base class. </a:t>
            </a:r>
          </a:p>
          <a:p>
            <a:pPr lvl="1"/>
            <a:r>
              <a:rPr lang="en-US" dirty="0"/>
              <a:t>The parent is the base class.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179F89-7671-9581-8985-812C8824F350}"/>
              </a:ext>
            </a:extLst>
          </p:cNvPr>
          <p:cNvSpPr/>
          <p:nvPr/>
        </p:nvSpPr>
        <p:spPr>
          <a:xfrm>
            <a:off x="8807587" y="130893"/>
            <a:ext cx="1530485" cy="53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E3902-31D1-FD2D-2963-444D8DE366BE}"/>
              </a:ext>
            </a:extLst>
          </p:cNvPr>
          <p:cNvSpPr/>
          <p:nvPr/>
        </p:nvSpPr>
        <p:spPr>
          <a:xfrm>
            <a:off x="6953661" y="1072059"/>
            <a:ext cx="1530485" cy="53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ILT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848E07-61BA-C9A6-CFAD-75F7902149B6}"/>
              </a:ext>
            </a:extLst>
          </p:cNvPr>
          <p:cNvSpPr/>
          <p:nvPr/>
        </p:nvSpPr>
        <p:spPr>
          <a:xfrm>
            <a:off x="8807588" y="1072059"/>
            <a:ext cx="1530485" cy="53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36898-E0A8-7D77-42DF-EC7A55AFFDF6}"/>
              </a:ext>
            </a:extLst>
          </p:cNvPr>
          <p:cNvSpPr/>
          <p:nvPr/>
        </p:nvSpPr>
        <p:spPr>
          <a:xfrm>
            <a:off x="10661515" y="1072059"/>
            <a:ext cx="1530485" cy="53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Self Dir.</a:t>
            </a:r>
          </a:p>
        </p:txBody>
      </p:sp>
      <p:sp>
        <p:nvSpPr>
          <p:cNvPr id="36" name="Connector: Elbow 35">
            <a:extLst>
              <a:ext uri="{FF2B5EF4-FFF2-40B4-BE49-F238E27FC236}">
                <a16:creationId xmlns:a16="http://schemas.microsoft.com/office/drawing/2014/main" id="{66BDE8B3-FE12-42BA-A672-9F22D554508D}"/>
              </a:ext>
            </a:extLst>
          </p:cNvPr>
          <p:cNvSpPr/>
          <p:nvPr/>
        </p:nvSpPr>
        <p:spPr>
          <a:xfrm>
            <a:off x="10380240" y="384480"/>
            <a:ext cx="1097280" cy="548640"/>
          </a:xfrm>
          <a:prstGeom prst="bentConnector2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Straight Connector 29">
            <a:extLst>
              <a:ext uri="{FF2B5EF4-FFF2-40B4-BE49-F238E27FC236}">
                <a16:creationId xmlns:a16="http://schemas.microsoft.com/office/drawing/2014/main" id="{3ED5F9DC-9497-4E2F-9D90-B0DFA53736B5}"/>
              </a:ext>
            </a:extLst>
          </p:cNvPr>
          <p:cNvSpPr/>
          <p:nvPr/>
        </p:nvSpPr>
        <p:spPr>
          <a:xfrm rot="5400000">
            <a:off x="9371520" y="874980"/>
            <a:ext cx="36576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Connector: Elbow 17">
            <a:extLst>
              <a:ext uri="{FF2B5EF4-FFF2-40B4-BE49-F238E27FC236}">
                <a16:creationId xmlns:a16="http://schemas.microsoft.com/office/drawing/2014/main" id="{5F485D2D-D999-4BB1-A188-0C74EB9892EC}"/>
              </a:ext>
            </a:extLst>
          </p:cNvPr>
          <p:cNvSpPr/>
          <p:nvPr/>
        </p:nvSpPr>
        <p:spPr>
          <a:xfrm rot="10800000" flipV="1">
            <a:off x="7788960" y="431640"/>
            <a:ext cx="914400" cy="548640"/>
          </a:xfrm>
          <a:prstGeom prst="bentConnector2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3074" name="Picture 2" descr="An inheritance hierarchy | Download Scientific Diagram">
            <a:extLst>
              <a:ext uri="{FF2B5EF4-FFF2-40B4-BE49-F238E27FC236}">
                <a16:creationId xmlns:a16="http://schemas.microsoft.com/office/drawing/2014/main" id="{68C0E0C7-B1BA-88B8-4490-212AB8D54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892" y="1845484"/>
            <a:ext cx="3341482" cy="239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43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B5AB-F47A-DD9C-32E3-D5AAFBF0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Animal Kingdom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ABA5-F7CF-E109-6999-E1E7E980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Khuyen Tran on X: &quot;If you want to create class diagrams to explain your # Python classes, use Mermaid. Mermaid lets you create diagrams and  visualizations using text and code. For example, you">
            <a:extLst>
              <a:ext uri="{FF2B5EF4-FFF2-40B4-BE49-F238E27FC236}">
                <a16:creationId xmlns:a16="http://schemas.microsoft.com/office/drawing/2014/main" id="{29699950-2244-5342-074D-9657D4BD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1853754"/>
            <a:ext cx="5499100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49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E9EE-1A41-7AC3-A42A-5FC3C3C1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01D9-2C11-A4C1-E2E2-D0D3D6A4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145" y="1853754"/>
            <a:ext cx="7718855" cy="42799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 programming, this hierarchical relationship is inheritance. </a:t>
            </a:r>
          </a:p>
          <a:p>
            <a:r>
              <a:rPr lang="en-US" sz="2400" dirty="0"/>
              <a:t>We can make a class that inherits some other class:</a:t>
            </a:r>
          </a:p>
          <a:p>
            <a:pPr lvl="1"/>
            <a:r>
              <a:rPr lang="en-US" sz="2000" dirty="0"/>
              <a:t>The original is called the parent class, the new one is a child. </a:t>
            </a:r>
          </a:p>
          <a:p>
            <a:pPr lvl="1"/>
            <a:r>
              <a:rPr lang="en-US" sz="2000" dirty="0"/>
              <a:t>Our new class is everything the parent is, along with whatever else we want to add or change. </a:t>
            </a:r>
          </a:p>
          <a:p>
            <a:r>
              <a:rPr lang="en-US" sz="2400" dirty="0"/>
              <a:t>Inheritance is indicated by putting the parent class in the class signature. </a:t>
            </a:r>
          </a:p>
          <a:p>
            <a:pPr lvl="1"/>
            <a:r>
              <a:rPr lang="en-US" sz="2200" dirty="0"/>
              <a:t>An Animal can eat and sleep. </a:t>
            </a:r>
          </a:p>
          <a:p>
            <a:pPr lvl="1"/>
            <a:r>
              <a:rPr lang="en-US" sz="2200" dirty="0"/>
              <a:t>A bird can eat, sleep, fly, and sing. </a:t>
            </a:r>
          </a:p>
          <a:p>
            <a:pPr lvl="1"/>
            <a:r>
              <a:rPr lang="en-US" sz="2200" dirty="0"/>
              <a:t>A bird “is an” animal, but an animal isn’t necessarily a bird. </a:t>
            </a:r>
          </a:p>
        </p:txBody>
      </p:sp>
      <p:pic>
        <p:nvPicPr>
          <p:cNvPr id="3074" name="Picture 2" descr="Inheritance and Composition in Python | by Carbone Nicolas | Medium">
            <a:extLst>
              <a:ext uri="{FF2B5EF4-FFF2-40B4-BE49-F238E27FC236}">
                <a16:creationId xmlns:a16="http://schemas.microsoft.com/office/drawing/2014/main" id="{C9F8D18E-4397-DFF7-9D92-4F996E33F3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25"/>
          <a:stretch/>
        </p:blipFill>
        <p:spPr bwMode="auto">
          <a:xfrm>
            <a:off x="0" y="1853754"/>
            <a:ext cx="4337393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98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BF50-07F6-A18A-DE9B-566280E7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TL;DR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0368-9EA8-F4FC-39B8-DC54DBC6A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853754"/>
            <a:ext cx="10881359" cy="4199727"/>
          </a:xfrm>
        </p:spPr>
        <p:txBody>
          <a:bodyPr>
            <a:normAutofit/>
          </a:bodyPr>
          <a:lstStyle/>
          <a:p>
            <a:r>
              <a:rPr lang="en-US" dirty="0"/>
              <a:t>Inheritance allows us to make special types of existing objects. </a:t>
            </a:r>
          </a:p>
          <a:p>
            <a:pPr lvl="1"/>
            <a:r>
              <a:rPr lang="en-US" dirty="0"/>
              <a:t>We can ‘extend’ a thing, add the changes we want, and have a new object. </a:t>
            </a:r>
          </a:p>
          <a:p>
            <a:pPr lvl="1"/>
            <a:r>
              <a:rPr lang="en-US" dirty="0"/>
              <a:t>The new object is both types of objects – the base and the child, and has the info and methods of both. </a:t>
            </a:r>
          </a:p>
          <a:p>
            <a:r>
              <a:rPr lang="en-US" dirty="0"/>
              <a:t>E.g. - ‘hist’ objects in the </a:t>
            </a:r>
            <a:r>
              <a:rPr lang="en-US" dirty="0" err="1"/>
              <a:t>thinkstats</a:t>
            </a:r>
            <a:r>
              <a:rPr lang="en-US" dirty="0"/>
              <a:t> stuff (and other </a:t>
            </a:r>
            <a:r>
              <a:rPr lang="en-US" dirty="0" err="1"/>
              <a:t>thinkstats</a:t>
            </a:r>
            <a:r>
              <a:rPr lang="en-US" dirty="0"/>
              <a:t> </a:t>
            </a:r>
            <a:r>
              <a:rPr lang="en-US" dirty="0" err="1"/>
              <a:t>objs</a:t>
            </a:r>
            <a:r>
              <a:rPr lang="en-US" dirty="0"/>
              <a:t>.)</a:t>
            </a:r>
          </a:p>
          <a:p>
            <a:pPr lvl="1"/>
            <a:r>
              <a:rPr lang="en-US" dirty="0"/>
              <a:t>It is basically just a dictionary of values, with a little more added on. </a:t>
            </a:r>
          </a:p>
          <a:p>
            <a:pPr lvl="1"/>
            <a:r>
              <a:rPr lang="en-US" dirty="0"/>
              <a:t>Your grades are basically a dictionary, with a little extra logic (pass, credit, </a:t>
            </a:r>
            <a:r>
              <a:rPr lang="en-US" dirty="0" err="1"/>
              <a:t>redos</a:t>
            </a:r>
            <a:r>
              <a:rPr lang="en-US" dirty="0"/>
              <a:t>, etc..)</a:t>
            </a:r>
          </a:p>
          <a:p>
            <a:r>
              <a:rPr lang="en-US" dirty="0"/>
              <a:t>The thing inherited from is the base class. </a:t>
            </a:r>
          </a:p>
          <a:p>
            <a:r>
              <a:rPr lang="en-US" dirty="0"/>
              <a:t>The thing inheriting is the child class. </a:t>
            </a:r>
          </a:p>
          <a:p>
            <a:r>
              <a:rPr lang="en-US" dirty="0"/>
              <a:t>Allows us to model closer to how we think, share and reuse code, and test easier. </a:t>
            </a:r>
          </a:p>
        </p:txBody>
      </p:sp>
    </p:spTree>
    <p:extLst>
      <p:ext uri="{BB962C8B-B14F-4D97-AF65-F5344CB8AC3E}">
        <p14:creationId xmlns:p14="http://schemas.microsoft.com/office/powerpoint/2010/main" val="386575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8CFC-F265-549F-F25F-04046910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 and Has-A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0B03-171F-D9E6-DBA9-AEC44EE7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7264065" cy="4199727"/>
          </a:xfrm>
        </p:spPr>
        <p:txBody>
          <a:bodyPr/>
          <a:lstStyle/>
          <a:p>
            <a:r>
              <a:rPr lang="en-US" dirty="0"/>
              <a:t>We say that a subclass has an “is a” relationship with its parent. </a:t>
            </a:r>
          </a:p>
          <a:p>
            <a:pPr lvl="1"/>
            <a:r>
              <a:rPr lang="en-US" dirty="0"/>
              <a:t>This is inheritance. </a:t>
            </a:r>
          </a:p>
          <a:p>
            <a:pPr lvl="1"/>
            <a:r>
              <a:rPr lang="en-US" dirty="0"/>
              <a:t>E.g. a Dog “is an” Animal.  </a:t>
            </a:r>
          </a:p>
          <a:p>
            <a:pPr lvl="1"/>
            <a:r>
              <a:rPr lang="en-US" dirty="0"/>
              <a:t>A dog is a valid animal object, it is just also more than that. </a:t>
            </a:r>
          </a:p>
          <a:p>
            <a:r>
              <a:rPr lang="en-US" dirty="0"/>
              <a:t>When something holds or contains some object, we say it has a “has a” relationship. </a:t>
            </a:r>
          </a:p>
          <a:p>
            <a:pPr lvl="1"/>
            <a:r>
              <a:rPr lang="en-US" dirty="0"/>
              <a:t>This is composition, an object is composed of these things…</a:t>
            </a:r>
          </a:p>
          <a:p>
            <a:pPr lvl="1"/>
            <a:r>
              <a:rPr lang="en-US" dirty="0"/>
              <a:t>E.g. a Dog “has an” string attribute for fur color. </a:t>
            </a:r>
          </a:p>
          <a:p>
            <a:pPr lvl="1"/>
            <a:r>
              <a:rPr lang="en-US" dirty="0"/>
              <a:t>A dog holds another object, in this case it is a string but it could be any object, in its attributes. </a:t>
            </a:r>
          </a:p>
          <a:p>
            <a:pPr lvl="1"/>
            <a:endParaRPr lang="en-US" dirty="0"/>
          </a:p>
        </p:txBody>
      </p:sp>
      <p:pic>
        <p:nvPicPr>
          <p:cNvPr id="7170" name="Picture 2" descr="What is Is-a and Has-a means in Java? - Quora">
            <a:extLst>
              <a:ext uri="{FF2B5EF4-FFF2-40B4-BE49-F238E27FC236}">
                <a16:creationId xmlns:a16="http://schemas.microsoft.com/office/drawing/2014/main" id="{B3DE71BB-340A-9DDC-AD72-EF5BA429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064" y="2852530"/>
            <a:ext cx="4927936" cy="259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692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F216-5A24-9200-B8D2-48F60B77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36AD-0B81-FCEA-53FA-418A3B6F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pply Inheritance in Python Code - Learn Programming With Python -  OpenClassrooms">
            <a:extLst>
              <a:ext uri="{FF2B5EF4-FFF2-40B4-BE49-F238E27FC236}">
                <a16:creationId xmlns:a16="http://schemas.microsoft.com/office/drawing/2014/main" id="{3F21D0B7-1DF6-2E46-980F-0110CE810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628650"/>
            <a:ext cx="886460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712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BB19-B4A0-8B95-F465-14410208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Making Subclasses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0F80-D840-3D14-7675-75F6CD6D5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2" y="1928191"/>
            <a:ext cx="5542834" cy="409538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 can code a subclass by just putting the parent class in the class declaration. </a:t>
            </a:r>
          </a:p>
          <a:p>
            <a:r>
              <a:rPr lang="en-US" sz="2400" dirty="0"/>
              <a:t>Most things about working with a subclass don’t really change, but there are a few special considerations…</a:t>
            </a:r>
          </a:p>
          <a:p>
            <a:r>
              <a:rPr lang="en-US" sz="2400" dirty="0"/>
              <a:t>Before anything else is done in the code, the child object ‘is’ a blank parent, once instantiated. We then need to add the code to create the different bits. </a:t>
            </a:r>
          </a:p>
        </p:txBody>
      </p:sp>
      <p:pic>
        <p:nvPicPr>
          <p:cNvPr id="8194" name="Picture 2" descr="Inheritance and Composition in Python | by Carbone Nicolas | Medium">
            <a:extLst>
              <a:ext uri="{FF2B5EF4-FFF2-40B4-BE49-F238E27FC236}">
                <a16:creationId xmlns:a16="http://schemas.microsoft.com/office/drawing/2014/main" id="{C1FA8EA5-FD5C-A3C4-FA62-F273818DA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045635"/>
            <a:ext cx="5863110" cy="400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94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CFED-9390-1B74-CF69-AB3F47E2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and Super()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EB45-FE96-C54E-5D11-79720EB2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3" y="1853754"/>
            <a:ext cx="11747157" cy="4199727"/>
          </a:xfrm>
        </p:spPr>
        <p:txBody>
          <a:bodyPr>
            <a:normAutofit fontScale="92500"/>
          </a:bodyPr>
          <a:lstStyle/>
          <a:p>
            <a:r>
              <a:rPr lang="en-US" dirty="0"/>
              <a:t>When creating an object, we call the constructor to set the initial state. </a:t>
            </a:r>
          </a:p>
          <a:p>
            <a:pPr lvl="1"/>
            <a:r>
              <a:rPr lang="en-US" dirty="0"/>
              <a:t>State is what the object “is” - mainly setting the instance variables. </a:t>
            </a:r>
          </a:p>
          <a:p>
            <a:r>
              <a:rPr lang="en-US" dirty="0"/>
              <a:t>When creating a child object, we have a 2 (or more) step process:</a:t>
            </a:r>
          </a:p>
          <a:p>
            <a:pPr lvl="1"/>
            <a:r>
              <a:rPr lang="en-US" dirty="0"/>
              <a:t>Make the parent. </a:t>
            </a:r>
          </a:p>
          <a:p>
            <a:pPr lvl="1"/>
            <a:r>
              <a:rPr lang="en-US" dirty="0"/>
              <a:t>Add the child parts. </a:t>
            </a:r>
          </a:p>
          <a:p>
            <a:pPr lvl="1"/>
            <a:r>
              <a:rPr lang="en-US" dirty="0"/>
              <a:t>I.e. when we create a “Cat” we are making an animal, and then personalize our animal by adding on cat stuff like meow(). </a:t>
            </a:r>
          </a:p>
          <a:p>
            <a:r>
              <a:rPr lang="en-US" dirty="0"/>
              <a:t>The super() function call will go call the method in the parent. </a:t>
            </a:r>
          </a:p>
          <a:p>
            <a:pPr lvl="1"/>
            <a:r>
              <a:rPr lang="en-US" dirty="0"/>
              <a:t>Super is an inheritance specific special method that will find “this method” in the parent. </a:t>
            </a:r>
          </a:p>
          <a:p>
            <a:pPr lvl="1"/>
            <a:r>
              <a:rPr lang="en-US" dirty="0"/>
              <a:t>Super can also be called in other methods, and will call the parent version directly. </a:t>
            </a:r>
          </a:p>
          <a:p>
            <a:r>
              <a:rPr lang="en-US" dirty="0"/>
              <a:t>In a constructer we usually super(), then set any child specific attributes. </a:t>
            </a:r>
          </a:p>
        </p:txBody>
      </p:sp>
      <p:pic>
        <p:nvPicPr>
          <p:cNvPr id="5122" name="Picture 2" descr="What does the super()._init() function do in Python? - Quora">
            <a:extLst>
              <a:ext uri="{FF2B5EF4-FFF2-40B4-BE49-F238E27FC236}">
                <a16:creationId xmlns:a16="http://schemas.microsoft.com/office/drawing/2014/main" id="{9E2B8500-406A-9ED4-AE97-5B37557F7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7" r="48599"/>
          <a:stretch/>
        </p:blipFill>
        <p:spPr bwMode="auto">
          <a:xfrm>
            <a:off x="8262208" y="0"/>
            <a:ext cx="3929792" cy="340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60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9332-9167-10B4-4EAB-9018BB2F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61" y="804519"/>
            <a:ext cx="7754153" cy="1049235"/>
          </a:xfrm>
        </p:spPr>
        <p:txBody>
          <a:bodyPr/>
          <a:lstStyle/>
          <a:p>
            <a:r>
              <a:rPr lang="en-US" dirty="0"/>
              <a:t>Using the Children as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46E05-A727-7BE2-7760-A15AF35A6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60" y="1853754"/>
            <a:ext cx="10798462" cy="4199727"/>
          </a:xfrm>
        </p:spPr>
        <p:txBody>
          <a:bodyPr/>
          <a:lstStyle/>
          <a:p>
            <a:r>
              <a:rPr lang="en-US" dirty="0"/>
              <a:t>Once we have a subclass created, instances of it are two things:</a:t>
            </a:r>
          </a:p>
          <a:p>
            <a:pPr lvl="1"/>
            <a:r>
              <a:rPr lang="en-US" dirty="0"/>
              <a:t>An example of their parent, or base, class object. </a:t>
            </a:r>
          </a:p>
          <a:p>
            <a:pPr lvl="1"/>
            <a:r>
              <a:rPr lang="en-US" dirty="0"/>
              <a:t>An example of the child class object. </a:t>
            </a:r>
          </a:p>
          <a:p>
            <a:r>
              <a:rPr lang="en-US" dirty="0"/>
              <a:t>The child object will work anywhere a parent is expected – as it is one. </a:t>
            </a:r>
          </a:p>
          <a:p>
            <a:pPr lvl="1"/>
            <a:r>
              <a:rPr lang="en-US" dirty="0"/>
              <a:t>The child has all of the attributes/methods that the parent has. </a:t>
            </a:r>
          </a:p>
          <a:p>
            <a:pPr lvl="1"/>
            <a:r>
              <a:rPr lang="en-US" dirty="0"/>
              <a:t>We can choose to redefine these in our code, or leave them as is. </a:t>
            </a:r>
          </a:p>
          <a:p>
            <a:r>
              <a:rPr lang="en-US" dirty="0"/>
              <a:t>A parent object may or may not work where a child is expected – depends on what is called. </a:t>
            </a:r>
          </a:p>
          <a:p>
            <a:pPr lvl="1"/>
            <a:r>
              <a:rPr lang="en-US" dirty="0"/>
              <a:t>Also depends on how we write it, we can structure a base class to make it more likely to work. </a:t>
            </a:r>
          </a:p>
          <a:p>
            <a:pPr lvl="1"/>
            <a:r>
              <a:rPr lang="en-US" dirty="0"/>
              <a:t>E.g. we can’t ask a cow to meow, or a dog to moo, but we can ask each to “talk” and get their resp.</a:t>
            </a:r>
          </a:p>
        </p:txBody>
      </p:sp>
      <p:pic>
        <p:nvPicPr>
          <p:cNvPr id="6146" name="Picture 2" descr="Method Overriding in Python - GeeksforGeeks">
            <a:extLst>
              <a:ext uri="{FF2B5EF4-FFF2-40B4-BE49-F238E27FC236}">
                <a16:creationId xmlns:a16="http://schemas.microsoft.com/office/drawing/2014/main" id="{C9807CE2-2635-72BB-51E0-B921AAB5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214" y="0"/>
            <a:ext cx="4029385" cy="307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52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E707-6AB9-400D-6290-C56A2A5F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85" y="804519"/>
            <a:ext cx="5804655" cy="1049235"/>
          </a:xfrm>
        </p:spPr>
        <p:txBody>
          <a:bodyPr>
            <a:normAutofit/>
          </a:bodyPr>
          <a:lstStyle/>
          <a:p>
            <a:r>
              <a:rPr lang="en-US" dirty="0"/>
              <a:t>Succession – Too Much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6634-D69F-7741-D588-A4CDAD69E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6694340" cy="4199727"/>
          </a:xfrm>
        </p:spPr>
        <p:txBody>
          <a:bodyPr>
            <a:normAutofit/>
          </a:bodyPr>
          <a:lstStyle/>
          <a:p>
            <a:r>
              <a:rPr lang="en-US" dirty="0"/>
              <a:t>Inheritance hierarchies can be arbitrarily large and complex. </a:t>
            </a:r>
          </a:p>
          <a:p>
            <a:pPr lvl="1"/>
            <a:r>
              <a:rPr lang="en-US" dirty="0"/>
              <a:t>The flow of relationships works the same layer to layer. </a:t>
            </a:r>
          </a:p>
          <a:p>
            <a:r>
              <a:rPr lang="en-US" dirty="0"/>
              <a:t>Try to avoid complex ones, unless the situation merits it. </a:t>
            </a:r>
          </a:p>
          <a:p>
            <a:pPr lvl="1"/>
            <a:r>
              <a:rPr lang="en-US" dirty="0"/>
              <a:t>The more tree like the thing you’re modelling is, the more likely it is that lots of inheritance makes sense. </a:t>
            </a:r>
          </a:p>
          <a:p>
            <a:pPr lvl="1"/>
            <a:r>
              <a:rPr lang="en-US" dirty="0"/>
              <a:t>Can get hard to debug errors, as values/methods can come from many places and side effects can be very confusing. </a:t>
            </a:r>
          </a:p>
          <a:p>
            <a:pPr lvl="1"/>
            <a:r>
              <a:rPr lang="en-US" dirty="0"/>
              <a:t>The #1 priority is usually programmer readability. </a:t>
            </a:r>
          </a:p>
        </p:txBody>
      </p:sp>
      <p:pic>
        <p:nvPicPr>
          <p:cNvPr id="5122" name="Picture 2" descr="Python Tutorials - Inheritance and its types">
            <a:extLst>
              <a:ext uri="{FF2B5EF4-FFF2-40B4-BE49-F238E27FC236}">
                <a16:creationId xmlns:a16="http://schemas.microsoft.com/office/drawing/2014/main" id="{B3E385D2-0B5B-8D71-CB38-90DF700B69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" t="5374" r="7056" b="3486"/>
          <a:stretch/>
        </p:blipFill>
        <p:spPr bwMode="auto">
          <a:xfrm>
            <a:off x="6694340" y="36830"/>
            <a:ext cx="5497660" cy="68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94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B444-F7E2-7792-1726-8EFDE5FE4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65D78-28F9-F21B-3B12-A7665F141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Ruins Society!</a:t>
            </a:r>
          </a:p>
        </p:txBody>
      </p:sp>
    </p:spTree>
    <p:extLst>
      <p:ext uri="{BB962C8B-B14F-4D97-AF65-F5344CB8AC3E}">
        <p14:creationId xmlns:p14="http://schemas.microsoft.com/office/powerpoint/2010/main" val="4031656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CF27-BCD7-2B80-97F4-18FDA263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6A279-4C4C-A64F-D3CC-74711F6A2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7" y="1853753"/>
            <a:ext cx="11877262" cy="4199727"/>
          </a:xfrm>
        </p:spPr>
        <p:txBody>
          <a:bodyPr/>
          <a:lstStyle/>
          <a:p>
            <a:r>
              <a:rPr lang="en-US" dirty="0"/>
              <a:t>Inheritance is also the place where the third type of variable is used.</a:t>
            </a:r>
          </a:p>
          <a:p>
            <a:pPr lvl="1"/>
            <a:r>
              <a:rPr lang="en-US" dirty="0"/>
              <a:t>Public (normal) variables are available outside classes. </a:t>
            </a:r>
          </a:p>
          <a:p>
            <a:pPr lvl="1"/>
            <a:r>
              <a:rPr lang="en-US" dirty="0"/>
              <a:t>Private variables are only available within a class (nominally). </a:t>
            </a:r>
          </a:p>
          <a:p>
            <a:r>
              <a:rPr lang="en-US" dirty="0"/>
              <a:t>Protected variables are available within a class and its subclasses. </a:t>
            </a:r>
          </a:p>
          <a:p>
            <a:pPr lvl="1"/>
            <a:r>
              <a:rPr lang="en-US" dirty="0"/>
              <a:t>Like private variables from the outside, and normal variables from the subclass perspective. </a:t>
            </a:r>
          </a:p>
          <a:p>
            <a:r>
              <a:rPr lang="en-US" dirty="0"/>
              <a:t>For example, consider employees at Air Canada (more or less actually true):</a:t>
            </a:r>
          </a:p>
          <a:p>
            <a:pPr lvl="1"/>
            <a:r>
              <a:rPr lang="en-US" dirty="0"/>
              <a:t>Employees have normal attributes like name, ID,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“Flight Crew” (pilots and flight attendants) add additional security permissions and ‘protected’ clearance information. </a:t>
            </a:r>
          </a:p>
          <a:p>
            <a:pPr lvl="1"/>
            <a:r>
              <a:rPr lang="en-US" dirty="0"/>
              <a:t>Pilots add even more private information for security clearance. </a:t>
            </a:r>
          </a:p>
          <a:p>
            <a:pPr lvl="1"/>
            <a:r>
              <a:rPr lang="en-US" dirty="0"/>
              <a:t>The lesser clearance level information for pilots is visible to the Pilot object, but hidden to the outside world.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72328-4F84-F3C5-63DD-9DD050307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95"/>
          <a:stretch/>
        </p:blipFill>
        <p:spPr>
          <a:xfrm>
            <a:off x="9156724" y="0"/>
            <a:ext cx="30352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55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1E0E-9AB1-7320-0A3C-5EFC71DB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ACAA-8808-18B8-71B9-700C3AE03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8629"/>
          </a:xfrm>
        </p:spPr>
        <p:txBody>
          <a:bodyPr/>
          <a:lstStyle/>
          <a:p>
            <a:r>
              <a:rPr lang="en-US" dirty="0"/>
              <a:t>Basic dot notation:</a:t>
            </a:r>
          </a:p>
          <a:p>
            <a:pPr lvl="1"/>
            <a:r>
              <a:rPr lang="en-US" dirty="0"/>
              <a:t>Attributes inside an object can be accessed through dot notation: </a:t>
            </a:r>
            <a:r>
              <a:rPr lang="en-US" dirty="0" err="1"/>
              <a:t>object.attribute</a:t>
            </a:r>
            <a:endParaRPr lang="en-US" dirty="0"/>
          </a:p>
          <a:p>
            <a:r>
              <a:rPr lang="en-US" dirty="0"/>
              <a:t>Setter and getter methods. </a:t>
            </a:r>
          </a:p>
          <a:p>
            <a:pPr lvl="1"/>
            <a:r>
              <a:rPr lang="en-US" dirty="0"/>
              <a:t>The ‘classic’ way to access internal variables is through setter and getter methods. </a:t>
            </a:r>
          </a:p>
          <a:p>
            <a:pPr lvl="1"/>
            <a:r>
              <a:rPr lang="en-US" dirty="0"/>
              <a:t>These simple methods serve to either return a value, or update it. </a:t>
            </a:r>
          </a:p>
          <a:p>
            <a:pPr lvl="1"/>
            <a:r>
              <a:rPr lang="en-US" dirty="0"/>
              <a:t>The attribute itself is hidden, or </a:t>
            </a:r>
            <a:r>
              <a:rPr lang="en-US" b="1" dirty="0"/>
              <a:t>protected,</a:t>
            </a:r>
            <a:r>
              <a:rPr lang="en-US" dirty="0"/>
              <a:t> from the outside, only these methods access it. </a:t>
            </a:r>
          </a:p>
          <a:p>
            <a:r>
              <a:rPr lang="en-US" dirty="0"/>
              <a:t>Get entry and set entry:</a:t>
            </a:r>
          </a:p>
          <a:p>
            <a:pPr lvl="1"/>
            <a:r>
              <a:rPr lang="en-US" dirty="0"/>
              <a:t>Get and set entry are more hidden methods, like __str__. </a:t>
            </a:r>
          </a:p>
          <a:p>
            <a:pPr lvl="1"/>
            <a:r>
              <a:rPr lang="en-US" dirty="0"/>
              <a:t>We can write methods that are automatically called when using dot notation.</a:t>
            </a:r>
          </a:p>
          <a:p>
            <a:pPr lvl="1"/>
            <a:r>
              <a:rPr lang="en-US" dirty="0"/>
              <a:t>Can then define a ‘property’ that ties the variable to the methods. </a:t>
            </a:r>
          </a:p>
        </p:txBody>
      </p:sp>
    </p:spTree>
    <p:extLst>
      <p:ext uri="{BB962C8B-B14F-4D97-AF65-F5344CB8AC3E}">
        <p14:creationId xmlns:p14="http://schemas.microsoft.com/office/powerpoint/2010/main" val="413204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6D4-8E09-3229-D70E-997A02EE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it and set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B42A-80E6-2466-F317-D36CC420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7411566" cy="4308507"/>
          </a:xfrm>
        </p:spPr>
        <p:txBody>
          <a:bodyPr>
            <a:normAutofit/>
          </a:bodyPr>
          <a:lstStyle/>
          <a:p>
            <a:r>
              <a:rPr lang="en-US" dirty="0"/>
              <a:t>The ‘pythonic’ way to do this is to use properties as needed:</a:t>
            </a:r>
          </a:p>
          <a:p>
            <a:pPr lvl="1"/>
            <a:r>
              <a:rPr lang="en-US" dirty="0"/>
              <a:t>A property is an attribute, that python applies set/get/del methods to. </a:t>
            </a:r>
          </a:p>
          <a:p>
            <a:r>
              <a:rPr lang="en-US" dirty="0"/>
              <a:t>Effectively ‘builds in’ rules of an attribute. </a:t>
            </a:r>
          </a:p>
          <a:p>
            <a:pPr lvl="1"/>
            <a:r>
              <a:rPr lang="en-US" dirty="0"/>
              <a:t>Set/get methods are run transparently when the object is set/got. </a:t>
            </a:r>
          </a:p>
          <a:p>
            <a:r>
              <a:rPr lang="en-US" dirty="0"/>
              <a:t>Can also be triggered using decorator - @property.</a:t>
            </a:r>
          </a:p>
          <a:p>
            <a:pPr lvl="1"/>
            <a:r>
              <a:rPr lang="en-US" dirty="0"/>
              <a:t>Decorators wrap a function with other functionality. </a:t>
            </a:r>
          </a:p>
          <a:p>
            <a:pPr lvl="1"/>
            <a:r>
              <a:rPr lang="en-US" dirty="0"/>
              <a:t>Like the static method decorator. </a:t>
            </a:r>
          </a:p>
          <a:p>
            <a:r>
              <a:rPr lang="en-US" dirty="0"/>
              <a:t>Abstract away the usage rules of an object from an end user. </a:t>
            </a:r>
          </a:p>
          <a:p>
            <a:pPr lvl="1"/>
            <a:r>
              <a:rPr lang="en-US" dirty="0"/>
              <a:t>User doesn’t need to do anything different from a normal attribute. </a:t>
            </a:r>
          </a:p>
        </p:txBody>
      </p:sp>
      <p:pic>
        <p:nvPicPr>
          <p:cNvPr id="7170" name="Picture 2" descr="Python Property &amp; Descriptor: Zero to Expert">
            <a:extLst>
              <a:ext uri="{FF2B5EF4-FFF2-40B4-BE49-F238E27FC236}">
                <a16:creationId xmlns:a16="http://schemas.microsoft.com/office/drawing/2014/main" id="{0624865A-B1C5-321E-7791-999AA949A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85"/>
          <a:stretch/>
        </p:blipFill>
        <p:spPr bwMode="auto">
          <a:xfrm>
            <a:off x="7411566" y="0"/>
            <a:ext cx="47804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92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0C93-4A7C-A896-D9FA-72AF667F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D23B-443D-D5FC-E3DC-FD0D8BB37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479" y="1853754"/>
            <a:ext cx="7021521" cy="4287554"/>
          </a:xfrm>
        </p:spPr>
        <p:txBody>
          <a:bodyPr>
            <a:normAutofit/>
          </a:bodyPr>
          <a:lstStyle/>
          <a:p>
            <a:r>
              <a:rPr lang="en-US" dirty="0"/>
              <a:t>Like with operators and string functions, child classes can override their parent’s methods. </a:t>
            </a:r>
          </a:p>
          <a:p>
            <a:r>
              <a:rPr lang="en-US" dirty="0"/>
              <a:t>If declared, the child methods will take precedence. </a:t>
            </a:r>
          </a:p>
          <a:p>
            <a:r>
              <a:rPr lang="en-US" dirty="0"/>
              <a:t>If the child doesn’t provide a method, the interpreter will look up the chain (including things above us) until it finds a match. </a:t>
            </a:r>
          </a:p>
          <a:p>
            <a:r>
              <a:rPr lang="en-US" dirty="0"/>
              <a:t>We can change or redefine behavior for a child:</a:t>
            </a:r>
          </a:p>
          <a:p>
            <a:pPr lvl="1"/>
            <a:r>
              <a:rPr lang="en-US" dirty="0"/>
              <a:t>We’re used to this for “generic” things like eq, str, add,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Any other method that a parent class provides can be overridden in the same way. </a:t>
            </a:r>
          </a:p>
        </p:txBody>
      </p:sp>
      <p:pic>
        <p:nvPicPr>
          <p:cNvPr id="6146" name="Picture 2" descr="Method Overriding in Python - Scaler Topics">
            <a:extLst>
              <a:ext uri="{FF2B5EF4-FFF2-40B4-BE49-F238E27FC236}">
                <a16:creationId xmlns:a16="http://schemas.microsoft.com/office/drawing/2014/main" id="{7DE32ABC-620A-BBDA-AB2C-48DC2A927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t="7747" r="16541" b="22703"/>
          <a:stretch/>
        </p:blipFill>
        <p:spPr bwMode="auto">
          <a:xfrm>
            <a:off x="0" y="1853754"/>
            <a:ext cx="5170479" cy="401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822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914D-463E-DC78-E2F5-588D4756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Polymorphing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D373-6FB5-D880-160C-63CF56F84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015732"/>
            <a:ext cx="6649453" cy="4037749"/>
          </a:xfrm>
        </p:spPr>
        <p:txBody>
          <a:bodyPr/>
          <a:lstStyle/>
          <a:p>
            <a:r>
              <a:rPr lang="en-US" dirty="0"/>
              <a:t>The function called will be the “most specific”. </a:t>
            </a:r>
          </a:p>
          <a:p>
            <a:r>
              <a:rPr lang="en-US" dirty="0"/>
              <a:t>This allows us to make code more readable and testable. </a:t>
            </a:r>
          </a:p>
          <a:p>
            <a:pPr lvl="1"/>
            <a:r>
              <a:rPr lang="en-US" dirty="0"/>
              <a:t>The idea of </a:t>
            </a:r>
            <a:r>
              <a:rPr lang="en-US" dirty="0" err="1"/>
              <a:t>len</a:t>
            </a:r>
            <a:r>
              <a:rPr lang="en-US" dirty="0"/>
              <a:t>() is the same across different objects. </a:t>
            </a:r>
          </a:p>
          <a:p>
            <a:pPr lvl="1"/>
            <a:r>
              <a:rPr lang="en-US" dirty="0"/>
              <a:t>Better than a </a:t>
            </a:r>
            <a:r>
              <a:rPr lang="en-US" dirty="0" err="1"/>
              <a:t>dict_len</a:t>
            </a:r>
            <a:r>
              <a:rPr lang="en-US" dirty="0"/>
              <a:t>(), </a:t>
            </a:r>
            <a:r>
              <a:rPr lang="en-US" dirty="0" err="1"/>
              <a:t>str_len</a:t>
            </a:r>
            <a:r>
              <a:rPr lang="en-US" dirty="0"/>
              <a:t>(), </a:t>
            </a:r>
            <a:r>
              <a:rPr lang="en-US" dirty="0" err="1"/>
              <a:t>list_len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r>
              <a:rPr lang="en-US" dirty="0"/>
              <a:t>As long as our code meets certain expectations, it works.</a:t>
            </a:r>
          </a:p>
          <a:p>
            <a:r>
              <a:rPr lang="en-US" dirty="0"/>
              <a:t>We can abstract away the back-end logic:</a:t>
            </a:r>
          </a:p>
          <a:p>
            <a:pPr lvl="1"/>
            <a:r>
              <a:rPr lang="en-US" dirty="0"/>
              <a:t>Someone using our object only needs to understand the call.</a:t>
            </a:r>
          </a:p>
          <a:p>
            <a:pPr lvl="1"/>
            <a:r>
              <a:rPr lang="en-US" dirty="0"/>
              <a:t>We can figure out how our object differs and code it in. </a:t>
            </a:r>
          </a:p>
          <a:p>
            <a:pPr lvl="1"/>
            <a:r>
              <a:rPr lang="en-US" dirty="0"/>
              <a:t>The end result is what a user is already used to. </a:t>
            </a:r>
          </a:p>
        </p:txBody>
      </p:sp>
      <p:pic>
        <p:nvPicPr>
          <p:cNvPr id="1026" name="Picture 2" descr="Polymorphism in Python(with Examples)">
            <a:extLst>
              <a:ext uri="{FF2B5EF4-FFF2-40B4-BE49-F238E27FC236}">
                <a16:creationId xmlns:a16="http://schemas.microsoft.com/office/drawing/2014/main" id="{26B3B8C5-F6E4-3B53-D52A-B25920FBF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452" y="2015732"/>
            <a:ext cx="5542548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331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9DDF-87D9-E8CF-A2A0-F72E67B9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4679C-9FC1-8AEF-EF80-BB0ECA21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When we redefine methods to work differently for different objects we are using a concept called polymorphism. </a:t>
            </a:r>
          </a:p>
          <a:p>
            <a:r>
              <a:rPr lang="en-US" dirty="0"/>
              <a:t>Polymorphism is the theory that a single interface can act differently with different types. </a:t>
            </a:r>
          </a:p>
          <a:p>
            <a:pPr lvl="1"/>
            <a:r>
              <a:rPr lang="en-US" dirty="0"/>
              <a:t>E.g. adding strings and adding integers is the same interface, different actions. </a:t>
            </a:r>
          </a:p>
          <a:p>
            <a:r>
              <a:rPr lang="en-US" dirty="0"/>
              <a:t>In Python, this touches on the idea of the Duck Test. </a:t>
            </a:r>
          </a:p>
          <a:p>
            <a:pPr lvl="1"/>
            <a:r>
              <a:rPr lang="en-US" dirty="0"/>
              <a:t>Everything is an object, and we often inherit from base classes, and we have weak types. </a:t>
            </a:r>
          </a:p>
          <a:p>
            <a:pPr lvl="1"/>
            <a:r>
              <a:rPr lang="en-US" dirty="0"/>
              <a:t>Methods and operators can be overridden to redefine actions for each object. </a:t>
            </a:r>
          </a:p>
          <a:p>
            <a:pPr lvl="1"/>
            <a:r>
              <a:rPr lang="en-US" dirty="0"/>
              <a:t>So, it is a duck as long as it can do all the duck stuff. Or if it looks and quacks like one. </a:t>
            </a:r>
          </a:p>
          <a:p>
            <a:pPr lvl="1"/>
            <a:r>
              <a:rPr lang="en-US" dirty="0"/>
              <a:t>Or, an object is a certain type as long as it is never asked to do something it can’t. </a:t>
            </a:r>
          </a:p>
          <a:p>
            <a:pPr lvl="1"/>
            <a:r>
              <a:rPr lang="en-US" dirty="0"/>
              <a:t>E.g. if we read a value from a CSV into a variable and print it, that var could be string or float. </a:t>
            </a:r>
          </a:p>
        </p:txBody>
      </p:sp>
    </p:spTree>
    <p:extLst>
      <p:ext uri="{BB962C8B-B14F-4D97-AF65-F5344CB8AC3E}">
        <p14:creationId xmlns:p14="http://schemas.microsoft.com/office/powerpoint/2010/main" val="3726373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27AE-9603-EF2C-463F-4CA27565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3A09-8A98-54E9-C117-29527B5F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391" y="1853754"/>
            <a:ext cx="9978887" cy="4199727"/>
          </a:xfrm>
        </p:spPr>
        <p:txBody>
          <a:bodyPr/>
          <a:lstStyle/>
          <a:p>
            <a:r>
              <a:rPr lang="en-US" dirty="0"/>
              <a:t>For our objects, we can just inherit them as we please. </a:t>
            </a:r>
          </a:p>
          <a:p>
            <a:r>
              <a:rPr lang="en-US" dirty="0"/>
              <a:t>When inheriting to extend built-in types, we may not be as direct. </a:t>
            </a:r>
          </a:p>
          <a:p>
            <a:pPr lvl="1"/>
            <a:r>
              <a:rPr lang="en-US" dirty="0"/>
              <a:t>In many cases, we may inherit from a different base class. </a:t>
            </a:r>
          </a:p>
          <a:p>
            <a:pPr lvl="1"/>
            <a:r>
              <a:rPr lang="en-US" dirty="0"/>
              <a:t>E.g. making a custom container likely inherits from some part of “collections” not a list. </a:t>
            </a:r>
          </a:p>
          <a:p>
            <a:r>
              <a:rPr lang="en-US" dirty="0"/>
              <a:t>Google “inherit from CLASS NAME” if unsure and the docs will show what to inherit from. </a:t>
            </a:r>
          </a:p>
          <a:p>
            <a:r>
              <a:rPr lang="en-US" dirty="0"/>
              <a:t>Some of these classes may be generic, or abstract:</a:t>
            </a:r>
          </a:p>
          <a:p>
            <a:pPr lvl="1"/>
            <a:r>
              <a:rPr lang="en-US" dirty="0"/>
              <a:t>Define the standard for the type of thing. </a:t>
            </a:r>
          </a:p>
          <a:p>
            <a:pPr lvl="1"/>
            <a:r>
              <a:rPr lang="en-US" dirty="0"/>
              <a:t>Require someone to create the actual item before it can be used. </a:t>
            </a:r>
          </a:p>
          <a:p>
            <a:pPr lvl="1"/>
            <a:r>
              <a:rPr lang="en-US" dirty="0"/>
              <a:t>E.g. ”all ordered containers must do these things, but there’s no generic ‘container’ to create…”</a:t>
            </a:r>
          </a:p>
        </p:txBody>
      </p:sp>
    </p:spTree>
    <p:extLst>
      <p:ext uri="{BB962C8B-B14F-4D97-AF65-F5344CB8AC3E}">
        <p14:creationId xmlns:p14="http://schemas.microsoft.com/office/powerpoint/2010/main" val="664338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FF99-0B7E-DF10-9400-4D353933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break for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4192-DA98-B78A-D27D-C5997367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9603275" cy="4115351"/>
          </a:xfrm>
        </p:spPr>
        <p:txBody>
          <a:bodyPr/>
          <a:lstStyle/>
          <a:p>
            <a:r>
              <a:rPr lang="en-US" dirty="0"/>
              <a:t>Some classes are abstract – meaning they can be instantiated themselves. </a:t>
            </a:r>
          </a:p>
          <a:p>
            <a:pPr lvl="1"/>
            <a:r>
              <a:rPr lang="en-US" dirty="0"/>
              <a:t>A child class must be created to make objects of the abstract type. 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Define what a type of object does/has, even if we can’t make one. </a:t>
            </a:r>
          </a:p>
          <a:p>
            <a:pPr lvl="1"/>
            <a:r>
              <a:rPr lang="en-US" dirty="0"/>
              <a:t>Set a standard that other objects can follow.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Reality – we can’t make a mammal, but all mammals give birth, eat,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Code – we can’t make a “collection”, but lists, dictionaries, etc... Are all one. </a:t>
            </a:r>
          </a:p>
          <a:p>
            <a:pPr lvl="2"/>
            <a:r>
              <a:rPr lang="en-US" dirty="0"/>
              <a:t>The collection class defines a bunch of data structure stuff, but we can’t make one. </a:t>
            </a:r>
          </a:p>
          <a:p>
            <a:pPr lvl="2"/>
            <a:r>
              <a:rPr lang="en-US" dirty="0"/>
              <a:t>We must provide an implementation of __</a:t>
            </a:r>
            <a:r>
              <a:rPr lang="en-US" dirty="0" err="1"/>
              <a:t>len</a:t>
            </a:r>
            <a:r>
              <a:rPr lang="en-US" dirty="0"/>
              <a:t>__, as it is required by the base class. </a:t>
            </a:r>
          </a:p>
        </p:txBody>
      </p:sp>
      <p:pic>
        <p:nvPicPr>
          <p:cNvPr id="8194" name="Picture 2" descr="Abstract class Shape">
            <a:extLst>
              <a:ext uri="{FF2B5EF4-FFF2-40B4-BE49-F238E27FC236}">
                <a16:creationId xmlns:a16="http://schemas.microsoft.com/office/drawing/2014/main" id="{0C2B2366-DC26-36F3-8314-79C6BA72F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306" y="2409567"/>
            <a:ext cx="3371694" cy="223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363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FDDA-786A-EB63-BB0E-47E61323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4136-BEFD-D7DE-3D1E-037AEB612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974" y="1853754"/>
            <a:ext cx="10515599" cy="4199727"/>
          </a:xfrm>
        </p:spPr>
        <p:txBody>
          <a:bodyPr>
            <a:normAutofit/>
          </a:bodyPr>
          <a:lstStyle/>
          <a:p>
            <a:r>
              <a:rPr lang="en-US" dirty="0"/>
              <a:t>A similar concept to inheriting (from other languages) is implementing. </a:t>
            </a:r>
          </a:p>
          <a:p>
            <a:pPr lvl="1"/>
            <a:r>
              <a:rPr lang="en-US" dirty="0"/>
              <a:t>Conceptually similar to the duck type idea – we can ‘implement’ something if we meet requirements. </a:t>
            </a:r>
          </a:p>
          <a:p>
            <a:pPr lvl="1"/>
            <a:r>
              <a:rPr lang="en-US" dirty="0"/>
              <a:t>An object can ‘implement’, or fulfill the needs of different types of objects. </a:t>
            </a:r>
          </a:p>
          <a:p>
            <a:pPr lvl="1"/>
            <a:r>
              <a:rPr lang="en-US" dirty="0"/>
              <a:t>I think of implementing as “can behave as a…” or “can be used as a…”. </a:t>
            </a:r>
          </a:p>
          <a:p>
            <a:r>
              <a:rPr lang="en-US" dirty="0"/>
              <a:t>We can compose an object that meets many needs, depending on what is ‘called’:</a:t>
            </a:r>
          </a:p>
          <a:p>
            <a:pPr lvl="1"/>
            <a:r>
              <a:rPr lang="en-US" dirty="0"/>
              <a:t>With the duck-typing that is in Python, we can build very capable objects. (if it quacks…)</a:t>
            </a:r>
          </a:p>
          <a:p>
            <a:pPr lvl="1"/>
            <a:r>
              <a:rPr lang="en-US" dirty="0"/>
              <a:t>We can implement several the things to let our class ‘be’ what it needs to be. </a:t>
            </a:r>
          </a:p>
          <a:p>
            <a:pPr lvl="1"/>
            <a:r>
              <a:rPr lang="en-US" dirty="0"/>
              <a:t>Because we can swap objects out for each other, lots of code works unchanged. </a:t>
            </a:r>
          </a:p>
          <a:p>
            <a:pPr lvl="2"/>
            <a:r>
              <a:rPr lang="en-US" dirty="0"/>
              <a:t>E.g. a pandas series can be swapped in for other data structures almost anywhere. </a:t>
            </a:r>
          </a:p>
          <a:p>
            <a:pPr lvl="1"/>
            <a:r>
              <a:rPr lang="en-US" dirty="0"/>
              <a:t>Allows flexibility of OOP while avoiding some drawbacks with multiple inheritance. </a:t>
            </a:r>
          </a:p>
        </p:txBody>
      </p:sp>
    </p:spTree>
    <p:extLst>
      <p:ext uri="{BB962C8B-B14F-4D97-AF65-F5344CB8AC3E}">
        <p14:creationId xmlns:p14="http://schemas.microsoft.com/office/powerpoint/2010/main" val="1652280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F72F-77E3-68B4-FB2B-2665B975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(for 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ADDD-732A-5FA1-266D-651E4D8E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261" y="1853754"/>
            <a:ext cx="10013004" cy="4199727"/>
          </a:xfrm>
        </p:spPr>
        <p:txBody>
          <a:bodyPr>
            <a:normAutofit/>
          </a:bodyPr>
          <a:lstStyle/>
          <a:p>
            <a:r>
              <a:rPr lang="en-US" dirty="0"/>
              <a:t>Inheritance is a key building block of object-oriented programming. </a:t>
            </a:r>
          </a:p>
          <a:p>
            <a:r>
              <a:rPr lang="en-US" dirty="0"/>
              <a:t>There are several ‘extensions’ to this simple inheritance that we’ll look at later. </a:t>
            </a:r>
          </a:p>
          <a:p>
            <a:pPr lvl="1"/>
            <a:r>
              <a:rPr lang="en-US" dirty="0"/>
              <a:t>Classes can inherit from multiple other classes. </a:t>
            </a:r>
          </a:p>
          <a:p>
            <a:pPr lvl="1"/>
            <a:r>
              <a:rPr lang="en-US" dirty="0"/>
              <a:t>Syntactical “sugar” to make things more streamlined. </a:t>
            </a:r>
          </a:p>
          <a:p>
            <a:r>
              <a:rPr lang="en-US" dirty="0"/>
              <a:t>When we create objects, there is no inherent answer on what is a class and subclass. </a:t>
            </a:r>
          </a:p>
          <a:p>
            <a:pPr lvl="1"/>
            <a:r>
              <a:rPr lang="en-US" dirty="0"/>
              <a:t>E.g. should Amazon have books and a type variable, or fiction and non-fiction subclasses? </a:t>
            </a:r>
          </a:p>
          <a:p>
            <a:pPr lvl="1"/>
            <a:r>
              <a:rPr lang="en-US" dirty="0"/>
              <a:t>As a rule of thumb, if we want things to ’behave differently’ we should consider a subclass. </a:t>
            </a:r>
          </a:p>
          <a:p>
            <a:pPr lvl="1"/>
            <a:r>
              <a:rPr lang="en-US" dirty="0"/>
              <a:t>If some methods or actions need to work differently, we can consider a subclass. </a:t>
            </a:r>
          </a:p>
          <a:p>
            <a:pPr lvl="1"/>
            <a:r>
              <a:rPr lang="en-US" dirty="0"/>
              <a:t>Sensibility and logic to the programmer is more important than abstract ”correctness”. </a:t>
            </a:r>
          </a:p>
        </p:txBody>
      </p:sp>
    </p:spTree>
    <p:extLst>
      <p:ext uri="{BB962C8B-B14F-4D97-AF65-F5344CB8AC3E}">
        <p14:creationId xmlns:p14="http://schemas.microsoft.com/office/powerpoint/2010/main" val="102100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3280-811A-339C-AD4E-ABE26B47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Don’t Get Bit by Python!</a:t>
            </a:r>
          </a:p>
        </p:txBody>
      </p:sp>
      <p:pic>
        <p:nvPicPr>
          <p:cNvPr id="2050" name="Picture 2" descr="What Is Python? - The New Stack">
            <a:extLst>
              <a:ext uri="{FF2B5EF4-FFF2-40B4-BE49-F238E27FC236}">
                <a16:creationId xmlns:a16="http://schemas.microsoft.com/office/drawing/2014/main" id="{3B7DCDDC-BEC6-8E48-3F58-B6406E7A9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36" y="2015735"/>
            <a:ext cx="5550383" cy="357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C430-1707-38DD-070C-C9C661A56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719" y="1853754"/>
            <a:ext cx="6549281" cy="4199728"/>
          </a:xfrm>
        </p:spPr>
        <p:txBody>
          <a:bodyPr>
            <a:normAutofit/>
          </a:bodyPr>
          <a:lstStyle/>
          <a:p>
            <a:r>
              <a:rPr lang="en-US" dirty="0"/>
              <a:t>Python is generally pretty loose with many things. </a:t>
            </a:r>
          </a:p>
          <a:p>
            <a:pPr lvl="1"/>
            <a:r>
              <a:rPr lang="en-US" dirty="0"/>
              <a:t>E.g. weakly typed, few type declarations. </a:t>
            </a:r>
          </a:p>
          <a:p>
            <a:r>
              <a:rPr lang="en-US" dirty="0"/>
              <a:t>This is true here in inheritance. </a:t>
            </a:r>
          </a:p>
          <a:p>
            <a:pPr lvl="1"/>
            <a:r>
              <a:rPr lang="en-US" dirty="0"/>
              <a:t>Other languages can be very strict with terminology. </a:t>
            </a:r>
          </a:p>
          <a:p>
            <a:pPr lvl="1"/>
            <a:r>
              <a:rPr lang="en-US" dirty="0"/>
              <a:t>Python is more flexible, if it works, it is good. </a:t>
            </a:r>
          </a:p>
          <a:p>
            <a:r>
              <a:rPr lang="en-US" dirty="0"/>
              <a:t>Ideas are the same everywhere, implementation varies.</a:t>
            </a:r>
          </a:p>
          <a:p>
            <a:r>
              <a:rPr lang="en-US" dirty="0"/>
              <a:t>You won’t be tested on the specific small details. </a:t>
            </a:r>
          </a:p>
          <a:p>
            <a:r>
              <a:rPr lang="en-US" dirty="0"/>
              <a:t>If the ideas make sense and you can use them, you’re good – DS doesn’t generally need complex hierarchies.</a:t>
            </a:r>
          </a:p>
        </p:txBody>
      </p:sp>
    </p:spTree>
    <p:extLst>
      <p:ext uri="{BB962C8B-B14F-4D97-AF65-F5344CB8AC3E}">
        <p14:creationId xmlns:p14="http://schemas.microsoft.com/office/powerpoint/2010/main" val="367559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C8A5-EA9C-D533-6F90-031C0F00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6B9E-B0E8-E9B1-05F3-F86E3BAB5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0136"/>
            <a:ext cx="9603275" cy="41533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Objects oriented programming is built on a few concepts, some we’ve looked at. </a:t>
            </a:r>
          </a:p>
          <a:p>
            <a:r>
              <a:rPr lang="en-US" dirty="0"/>
              <a:t>Abstraction:</a:t>
            </a:r>
          </a:p>
          <a:p>
            <a:pPr lvl="1"/>
            <a:r>
              <a:rPr lang="en-US" dirty="0"/>
              <a:t>We can present “user friendly” abstractions of objects, and hide the inner implementation. </a:t>
            </a:r>
          </a:p>
          <a:p>
            <a:pPr lvl="1"/>
            <a:r>
              <a:rPr lang="en-US" dirty="0"/>
              <a:t>E.g. we don’t need to worry about how a list is printed, we can just ask for what we want. </a:t>
            </a:r>
          </a:p>
          <a:p>
            <a:r>
              <a:rPr lang="en-US" dirty="0"/>
              <a:t>Encapsulation:</a:t>
            </a:r>
          </a:p>
          <a:p>
            <a:pPr lvl="1"/>
            <a:r>
              <a:rPr lang="en-US" dirty="0"/>
              <a:t>We can “wrap” an entire object (attributes and methods) into one unitary item. </a:t>
            </a:r>
          </a:p>
          <a:p>
            <a:pPr lvl="1"/>
            <a:r>
              <a:rPr lang="en-US" dirty="0"/>
              <a:t>E.g. a </a:t>
            </a:r>
            <a:r>
              <a:rPr lang="en-US" dirty="0" err="1"/>
              <a:t>dataframe</a:t>
            </a:r>
            <a:r>
              <a:rPr lang="en-US" dirty="0"/>
              <a:t> isn’t a “grid of values” that we interact with, we interact with the object as an item. </a:t>
            </a:r>
          </a:p>
          <a:p>
            <a:r>
              <a:rPr lang="en-US" dirty="0"/>
              <a:t>Polymorphism (a little bit today):</a:t>
            </a:r>
          </a:p>
          <a:p>
            <a:pPr lvl="1"/>
            <a:r>
              <a:rPr lang="en-US" dirty="0"/>
              <a:t>Different objects can be processed different through the same interactions. </a:t>
            </a:r>
          </a:p>
          <a:p>
            <a:pPr lvl="1"/>
            <a:r>
              <a:rPr lang="en-US" dirty="0"/>
              <a:t>E.g. when adding strings and integers, the same operation does different actions, without different outside code.</a:t>
            </a:r>
          </a:p>
          <a:p>
            <a:r>
              <a:rPr lang="en-US" dirty="0"/>
              <a:t>Inheritance:</a:t>
            </a:r>
          </a:p>
          <a:p>
            <a:pPr lvl="1"/>
            <a:r>
              <a:rPr lang="en-US" dirty="0"/>
              <a:t>We can create subtypes, or extend classes to make them different. More on this now…</a:t>
            </a:r>
          </a:p>
        </p:txBody>
      </p:sp>
    </p:spTree>
    <p:extLst>
      <p:ext uri="{BB962C8B-B14F-4D97-AF65-F5344CB8AC3E}">
        <p14:creationId xmlns:p14="http://schemas.microsoft.com/office/powerpoint/2010/main" val="151770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5266-251D-73BF-5BB0-5CF43495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DB64-A28B-6831-FE4D-266439B4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487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These pillars are the foundation of object-oriented programming. </a:t>
            </a:r>
          </a:p>
          <a:p>
            <a:pPr lvl="1"/>
            <a:r>
              <a:rPr lang="en-US" dirty="0"/>
              <a:t>In OOP we orient our thinking and code around objects that represent ‘real’ things, and manipulating them. Contrasted with orienting our program around functions. </a:t>
            </a:r>
          </a:p>
          <a:p>
            <a:r>
              <a:rPr lang="en-US" dirty="0"/>
              <a:t>Building code around “capable” objects has many benefits:</a:t>
            </a:r>
          </a:p>
          <a:p>
            <a:pPr lvl="1"/>
            <a:r>
              <a:rPr lang="en-US" dirty="0"/>
              <a:t>Code is more reusable, as we can reuse or adjust objects in many scenarios. </a:t>
            </a:r>
          </a:p>
          <a:p>
            <a:pPr lvl="1"/>
            <a:r>
              <a:rPr lang="en-US" dirty="0"/>
              <a:t>Code is more readable, as we build most of the details into the objects, and present an easier interface with methods and attributes named in more plain language. </a:t>
            </a:r>
          </a:p>
          <a:p>
            <a:pPr lvl="1"/>
            <a:r>
              <a:rPr lang="en-US" dirty="0"/>
              <a:t>Code is easier to debug, as fewer things are “touchable” directly, rather we go through pre-made methods to do things like update variables. These have (presumably) already been tested. </a:t>
            </a:r>
          </a:p>
          <a:p>
            <a:r>
              <a:rPr lang="en-US" dirty="0"/>
              <a:t>In Python, everything is an object, so these thought patterns are inherent. </a:t>
            </a:r>
          </a:p>
          <a:p>
            <a:pPr lvl="1"/>
            <a:r>
              <a:rPr lang="en-US" dirty="0"/>
              <a:t>Data science stuff is less object oriented, in general, than ‘other’ domains. </a:t>
            </a:r>
          </a:p>
        </p:txBody>
      </p:sp>
    </p:spTree>
    <p:extLst>
      <p:ext uri="{BB962C8B-B14F-4D97-AF65-F5344CB8AC3E}">
        <p14:creationId xmlns:p14="http://schemas.microsoft.com/office/powerpoint/2010/main" val="246472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CB27-59E8-2994-ACB8-39B49FDF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B01B-D446-1A64-356B-62429E7E0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552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concept to explicitly look at when we talk about objects is their state. </a:t>
            </a:r>
          </a:p>
          <a:p>
            <a:r>
              <a:rPr lang="en-US" dirty="0"/>
              <a:t>The state is basically what that specific object “has”, or it’s instance variables. </a:t>
            </a:r>
          </a:p>
          <a:p>
            <a:pPr lvl="1"/>
            <a:r>
              <a:rPr lang="en-US" dirty="0"/>
              <a:t>The state of an object makes up what makes it unique. E.g. two Person objects have different names, ages, addresses – their state is different. </a:t>
            </a:r>
          </a:p>
          <a:p>
            <a:r>
              <a:rPr lang="en-US" dirty="0"/>
              <a:t>The constructor function initializes a new object, or creates its state. </a:t>
            </a:r>
          </a:p>
          <a:p>
            <a:r>
              <a:rPr lang="en-US" dirty="0"/>
              <a:t>Each different object that is created has its own state, that defines it. </a:t>
            </a:r>
          </a:p>
          <a:p>
            <a:pPr lvl="1"/>
            <a:r>
              <a:rPr lang="en-US" dirty="0"/>
              <a:t>When method calls are made to the object, we are (often) modifying its state. </a:t>
            </a:r>
          </a:p>
          <a:p>
            <a:r>
              <a:rPr lang="en-US" dirty="0"/>
              <a:t>In OOP our program creates the objects that model the real scenario at hand, then each step is some manipulation of the state of its objects. </a:t>
            </a:r>
          </a:p>
          <a:p>
            <a:pPr lvl="1"/>
            <a:r>
              <a:rPr lang="en-US" dirty="0"/>
              <a:t>E.g. a sale creates a ”transaction” object, a name change changes an attribute, loading a product on Amazon’s site reads the state of a ”product” object and displays it. </a:t>
            </a:r>
          </a:p>
        </p:txBody>
      </p:sp>
    </p:spTree>
    <p:extLst>
      <p:ext uri="{BB962C8B-B14F-4D97-AF65-F5344CB8AC3E}">
        <p14:creationId xmlns:p14="http://schemas.microsoft.com/office/powerpoint/2010/main" val="125128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156D-B6D3-CCA7-8374-6593E78D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57E8-6C4C-CEA2-E173-D32DBA44D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We have used classes to make objects that can hold information and abilities. </a:t>
            </a:r>
          </a:p>
          <a:p>
            <a:r>
              <a:rPr lang="en-US" dirty="0"/>
              <a:t>Sometimes we have classes of things that are very similar or have overlapping qualities. </a:t>
            </a:r>
          </a:p>
          <a:p>
            <a:r>
              <a:rPr lang="en-US" dirty="0"/>
              <a:t>For example, in an LMS like Moodle there are many types of classes:</a:t>
            </a:r>
          </a:p>
          <a:p>
            <a:pPr lvl="1"/>
            <a:r>
              <a:rPr lang="en-US" dirty="0"/>
              <a:t>Some are normal in-person classes. </a:t>
            </a:r>
          </a:p>
          <a:p>
            <a:pPr lvl="1"/>
            <a:r>
              <a:rPr lang="en-US" dirty="0"/>
              <a:t>Some are online virtual ones like this. </a:t>
            </a:r>
          </a:p>
          <a:p>
            <a:pPr lvl="1"/>
            <a:r>
              <a:rPr lang="en-US" dirty="0"/>
              <a:t>These classes share lots of things (id number, time, semester) but differ in others (room, sharing URL, etc..)</a:t>
            </a:r>
          </a:p>
          <a:p>
            <a:r>
              <a:rPr lang="en-US" dirty="0"/>
              <a:t>Each of these classes is two things – a class, and a specific type of class.</a:t>
            </a:r>
          </a:p>
          <a:p>
            <a:r>
              <a:rPr lang="en-US" dirty="0"/>
              <a:t>These hierarchies often exist – animal classifications, employee types, qualifications,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31971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E239-58DD-17D8-9587-0D467B14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Inheritance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30A9-A6F5-C4A7-4028-2DF086510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630" y="2004940"/>
            <a:ext cx="7008371" cy="404854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We could make classes that model these objects, and they would be very similar.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Most of the attributes would be identical, like time, semester, course,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 few things would be different, like location or ‘start class’.</a:t>
            </a:r>
          </a:p>
          <a:p>
            <a:pPr>
              <a:lnSpc>
                <a:spcPct val="110000"/>
              </a:lnSpc>
            </a:pPr>
            <a:r>
              <a:rPr lang="en-US" dirty="0"/>
              <a:t>We’d end up repeating logic and code between the objects.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Programmers are lazy, and repeating code is bad – there’s </a:t>
            </a:r>
            <a:r>
              <a:rPr lang="en-US" sz="2000" dirty="0" err="1"/>
              <a:t>gotta</a:t>
            </a:r>
            <a:r>
              <a:rPr lang="en-US" sz="2000" dirty="0"/>
              <a:t> be a better way!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4804A8F-AA95-915B-3877-488CF24D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48" y="2015734"/>
            <a:ext cx="4799182" cy="404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28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B48C-B9C9-EBD3-0049-E8333B95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Redoing work is Boring!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836B-32D7-058B-84CC-A84FF573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hill. — Hi, it's Vince with Slap Chop!">
            <a:extLst>
              <a:ext uri="{FF2B5EF4-FFF2-40B4-BE49-F238E27FC236}">
                <a16:creationId xmlns:a16="http://schemas.microsoft.com/office/drawing/2014/main" id="{74DA2ABF-E714-2BD5-E0DC-FD76C84FA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810" y="2062391"/>
            <a:ext cx="4818380" cy="362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7113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6597</TotalTime>
  <Words>3266</Words>
  <Application>Microsoft Macintosh PowerPoint</Application>
  <PresentationFormat>Widescreen</PresentationFormat>
  <Paragraphs>245</Paragraphs>
  <Slides>29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Gill Sans MT</vt:lpstr>
      <vt:lpstr>Gallery</vt:lpstr>
      <vt:lpstr>Housekeeping</vt:lpstr>
      <vt:lpstr>Inheritance</vt:lpstr>
      <vt:lpstr>Don’t Get Bit by Python!</vt:lpstr>
      <vt:lpstr>Object Oriented Programming</vt:lpstr>
      <vt:lpstr>OOP Building Blocks</vt:lpstr>
      <vt:lpstr>State</vt:lpstr>
      <vt:lpstr>Inheritance</vt:lpstr>
      <vt:lpstr>Inheritance Cont.</vt:lpstr>
      <vt:lpstr>Redoing work is Boring!</vt:lpstr>
      <vt:lpstr>Hierarchy</vt:lpstr>
      <vt:lpstr>In the Animal Kingdom</vt:lpstr>
      <vt:lpstr>Inheritance</vt:lpstr>
      <vt:lpstr>Inheritance TL;DR</vt:lpstr>
      <vt:lpstr>Is-a and Has-A</vt:lpstr>
      <vt:lpstr>PowerPoint Presentation</vt:lpstr>
      <vt:lpstr>Making Subclasses</vt:lpstr>
      <vt:lpstr>Construction and Super()</vt:lpstr>
      <vt:lpstr>Using the Children as Objects</vt:lpstr>
      <vt:lpstr>Succession – Too Much Inheritance</vt:lpstr>
      <vt:lpstr>Protected Attributes</vt:lpstr>
      <vt:lpstr>Accessing Variables</vt:lpstr>
      <vt:lpstr>Get it and set it!</vt:lpstr>
      <vt:lpstr>Method Overriding</vt:lpstr>
      <vt:lpstr>Polymorphing Yourself</vt:lpstr>
      <vt:lpstr>Polymorphism</vt:lpstr>
      <vt:lpstr>Inheritance Tax</vt:lpstr>
      <vt:lpstr>A brief break for Abstraction</vt:lpstr>
      <vt:lpstr>Implementation and Composition</vt:lpstr>
      <vt:lpstr>Conclusion (for Now)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35</cp:revision>
  <dcterms:created xsi:type="dcterms:W3CDTF">2023-10-21T23:03:33Z</dcterms:created>
  <dcterms:modified xsi:type="dcterms:W3CDTF">2024-10-15T15:53:48Z</dcterms:modified>
</cp:coreProperties>
</file>