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6" r:id="rId4"/>
    <p:sldId id="257" r:id="rId5"/>
    <p:sldId id="258" r:id="rId6"/>
    <p:sldId id="282" r:id="rId7"/>
    <p:sldId id="283" r:id="rId8"/>
    <p:sldId id="262" r:id="rId9"/>
    <p:sldId id="278" r:id="rId10"/>
    <p:sldId id="281" r:id="rId11"/>
    <p:sldId id="260" r:id="rId12"/>
    <p:sldId id="287" r:id="rId13"/>
    <p:sldId id="290" r:id="rId14"/>
    <p:sldId id="261" r:id="rId15"/>
    <p:sldId id="286" r:id="rId16"/>
    <p:sldId id="263" r:id="rId17"/>
    <p:sldId id="284" r:id="rId18"/>
    <p:sldId id="267" r:id="rId19"/>
    <p:sldId id="285" r:id="rId20"/>
    <p:sldId id="264" r:id="rId21"/>
    <p:sldId id="265" r:id="rId22"/>
    <p:sldId id="266" r:id="rId23"/>
    <p:sldId id="268" r:id="rId24"/>
    <p:sldId id="269" r:id="rId25"/>
    <p:sldId id="270" r:id="rId26"/>
    <p:sldId id="271" r:id="rId27"/>
    <p:sldId id="273" r:id="rId28"/>
    <p:sldId id="272" r:id="rId29"/>
    <p:sldId id="289" r:id="rId30"/>
    <p:sldId id="274" r:id="rId31"/>
    <p:sldId id="275" r:id="rId32"/>
    <p:sldId id="279" r:id="rId33"/>
    <p:sldId id="288"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11"/>
    <p:restoredTop sz="96327"/>
  </p:normalViewPr>
  <p:slideViewPr>
    <p:cSldViewPr snapToGrid="0">
      <p:cViewPr varScale="1">
        <p:scale>
          <a:sx n="143" d="100"/>
          <a:sy n="143" d="100"/>
        </p:scale>
        <p:origin x="208"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9/5/24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19C1A299-30EB-F333-007C-AD8E6526195A}"/>
              </a:ext>
            </a:extLst>
          </p:cNvPr>
          <p:cNvPicPr>
            <a:picLocks noChangeAspect="1"/>
          </p:cNvPicPr>
          <p:nvPr/>
        </p:nvPicPr>
        <p:blipFill>
          <a:blip r:embed="rId3"/>
          <a:srcRect t="29498" r="-1" b="12808"/>
          <a:stretch/>
        </p:blipFill>
        <p:spPr>
          <a:xfrm>
            <a:off x="2" y="10"/>
            <a:ext cx="12191695" cy="6857990"/>
          </a:xfrm>
          <a:prstGeom prst="rect">
            <a:avLst/>
          </a:prstGeom>
        </p:spPr>
      </p:pic>
      <p:sp>
        <p:nvSpPr>
          <p:cNvPr id="17" name="Rectangle 16">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792EE-1E7C-5789-A19F-7CDAF1B6792F}"/>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Data Structures</a:t>
            </a:r>
          </a:p>
        </p:txBody>
      </p:sp>
      <p:cxnSp>
        <p:nvCxnSpPr>
          <p:cNvPr id="19" name="Straight Connector 18">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53FF7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03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A10-E311-4352-4098-17F3EE7E0FEF}"/>
              </a:ext>
            </a:extLst>
          </p:cNvPr>
          <p:cNvSpPr>
            <a:spLocks noGrp="1"/>
          </p:cNvSpPr>
          <p:nvPr>
            <p:ph type="title"/>
          </p:nvPr>
        </p:nvSpPr>
        <p:spPr/>
        <p:txBody>
          <a:bodyPr/>
          <a:lstStyle/>
          <a:p>
            <a:r>
              <a:rPr lang="en-US" dirty="0"/>
              <a:t>Data Structure Choice</a:t>
            </a:r>
          </a:p>
        </p:txBody>
      </p:sp>
      <p:sp>
        <p:nvSpPr>
          <p:cNvPr id="3" name="Content Placeholder 2">
            <a:extLst>
              <a:ext uri="{FF2B5EF4-FFF2-40B4-BE49-F238E27FC236}">
                <a16:creationId xmlns:a16="http://schemas.microsoft.com/office/drawing/2014/main" id="{E3261550-4114-50AB-2F6D-B7D97148AAD6}"/>
              </a:ext>
            </a:extLst>
          </p:cNvPr>
          <p:cNvSpPr>
            <a:spLocks noGrp="1"/>
          </p:cNvSpPr>
          <p:nvPr>
            <p:ph idx="1"/>
          </p:nvPr>
        </p:nvSpPr>
        <p:spPr>
          <a:xfrm>
            <a:off x="1451579" y="1853754"/>
            <a:ext cx="9603275" cy="4199727"/>
          </a:xfrm>
        </p:spPr>
        <p:txBody>
          <a:bodyPr/>
          <a:lstStyle/>
          <a:p>
            <a:r>
              <a:rPr lang="en-US" dirty="0"/>
              <a:t>There are several different data structures, we’ll look at others later. </a:t>
            </a:r>
          </a:p>
          <a:p>
            <a:r>
              <a:rPr lang="en-US" dirty="0"/>
              <a:t>In python, data structures are often mostly interchangeable – we can swap between them with few or no other changes or impacts to code. </a:t>
            </a:r>
          </a:p>
          <a:p>
            <a:r>
              <a:rPr lang="en-US" dirty="0"/>
              <a:t>They are primarily differentiated by:</a:t>
            </a:r>
          </a:p>
          <a:p>
            <a:pPr lvl="1"/>
            <a:r>
              <a:rPr lang="en-US" dirty="0"/>
              <a:t>The ease of certain operations. </a:t>
            </a:r>
          </a:p>
          <a:p>
            <a:pPr lvl="1"/>
            <a:r>
              <a:rPr lang="en-US" dirty="0"/>
              <a:t>The speed to do certain things. </a:t>
            </a:r>
          </a:p>
          <a:p>
            <a:r>
              <a:rPr lang="en-US" dirty="0"/>
              <a:t>In short, some are good at finding an object by value, some prevent duplicates, some can access all items quickly, </a:t>
            </a:r>
            <a:r>
              <a:rPr lang="en-US" dirty="0" err="1"/>
              <a:t>etc</a:t>
            </a:r>
            <a:r>
              <a:rPr lang="en-US" dirty="0"/>
              <a:t>…</a:t>
            </a:r>
          </a:p>
        </p:txBody>
      </p:sp>
    </p:spTree>
    <p:extLst>
      <p:ext uri="{BB962C8B-B14F-4D97-AF65-F5344CB8AC3E}">
        <p14:creationId xmlns:p14="http://schemas.microsoft.com/office/powerpoint/2010/main" val="100925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3029-275E-7A23-9F57-C925644E3757}"/>
              </a:ext>
            </a:extLst>
          </p:cNvPr>
          <p:cNvSpPr>
            <a:spLocks noGrp="1"/>
          </p:cNvSpPr>
          <p:nvPr>
            <p:ph type="title"/>
          </p:nvPr>
        </p:nvSpPr>
        <p:spPr>
          <a:xfrm>
            <a:off x="1451579" y="804519"/>
            <a:ext cx="9603275" cy="1049235"/>
          </a:xfrm>
        </p:spPr>
        <p:txBody>
          <a:bodyPr>
            <a:normAutofit/>
          </a:bodyPr>
          <a:lstStyle/>
          <a:p>
            <a:r>
              <a:rPr lang="en-US" dirty="0"/>
              <a:t>Lists are Cool!</a:t>
            </a:r>
          </a:p>
        </p:txBody>
      </p:sp>
      <p:sp>
        <p:nvSpPr>
          <p:cNvPr id="3" name="Content Placeholder 2">
            <a:extLst>
              <a:ext uri="{FF2B5EF4-FFF2-40B4-BE49-F238E27FC236}">
                <a16:creationId xmlns:a16="http://schemas.microsoft.com/office/drawing/2014/main" id="{32A04670-380F-F5AE-B87C-A71F266DB48F}"/>
              </a:ext>
            </a:extLst>
          </p:cNvPr>
          <p:cNvSpPr>
            <a:spLocks noGrp="1"/>
          </p:cNvSpPr>
          <p:nvPr>
            <p:ph idx="1"/>
          </p:nvPr>
        </p:nvSpPr>
        <p:spPr>
          <a:xfrm>
            <a:off x="31079" y="2015734"/>
            <a:ext cx="5583055" cy="4037747"/>
          </a:xfrm>
        </p:spPr>
        <p:txBody>
          <a:bodyPr>
            <a:normAutofit/>
          </a:bodyPr>
          <a:lstStyle/>
          <a:p>
            <a:r>
              <a:rPr lang="en-US" dirty="0"/>
              <a:t>Lists can contain any number of any item. </a:t>
            </a:r>
          </a:p>
          <a:p>
            <a:r>
              <a:rPr lang="en-US" dirty="0"/>
              <a:t>The items can be other data structures or complex objects. </a:t>
            </a:r>
          </a:p>
          <a:p>
            <a:r>
              <a:rPr lang="en-US" dirty="0"/>
              <a:t>We can access items via their index. </a:t>
            </a:r>
          </a:p>
          <a:p>
            <a:r>
              <a:rPr lang="en-US" dirty="0"/>
              <a:t>The list itself is an object, inside of it are other objects. </a:t>
            </a:r>
          </a:p>
          <a:p>
            <a:r>
              <a:rPr lang="en-US" dirty="0"/>
              <a:t>Lists are 0-indexed. (The first position is 0)</a:t>
            </a:r>
          </a:p>
          <a:p>
            <a:r>
              <a:rPr lang="en-US" dirty="0"/>
              <a:t>Can add to list via the .append(OBJ) method. </a:t>
            </a:r>
          </a:p>
        </p:txBody>
      </p:sp>
      <p:pic>
        <p:nvPicPr>
          <p:cNvPr id="4098" name="Picture 2" descr="Python Lists – PYnative">
            <a:extLst>
              <a:ext uri="{FF2B5EF4-FFF2-40B4-BE49-F238E27FC236}">
                <a16:creationId xmlns:a16="http://schemas.microsoft.com/office/drawing/2014/main" id="{03A9E216-D758-5163-65A3-A6B203D32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4134" y="2015734"/>
            <a:ext cx="6546787" cy="382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2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32A-63B5-6D37-6334-80BE62604FDC}"/>
              </a:ext>
            </a:extLst>
          </p:cNvPr>
          <p:cNvSpPr>
            <a:spLocks noGrp="1"/>
          </p:cNvSpPr>
          <p:nvPr>
            <p:ph type="title"/>
          </p:nvPr>
        </p:nvSpPr>
        <p:spPr/>
        <p:txBody>
          <a:bodyPr/>
          <a:lstStyle/>
          <a:p>
            <a:r>
              <a:rPr lang="en-US" dirty="0"/>
              <a:t>Using Lists</a:t>
            </a:r>
          </a:p>
        </p:txBody>
      </p:sp>
      <p:sp>
        <p:nvSpPr>
          <p:cNvPr id="3" name="Content Placeholder 2">
            <a:extLst>
              <a:ext uri="{FF2B5EF4-FFF2-40B4-BE49-F238E27FC236}">
                <a16:creationId xmlns:a16="http://schemas.microsoft.com/office/drawing/2014/main" id="{C252AC5A-2A0F-5A9C-6FA4-CB802C7F74C5}"/>
              </a:ext>
            </a:extLst>
          </p:cNvPr>
          <p:cNvSpPr>
            <a:spLocks noGrp="1"/>
          </p:cNvSpPr>
          <p:nvPr>
            <p:ph idx="1"/>
          </p:nvPr>
        </p:nvSpPr>
        <p:spPr>
          <a:xfrm>
            <a:off x="870155" y="1853753"/>
            <a:ext cx="10530348" cy="4199727"/>
          </a:xfrm>
        </p:spPr>
        <p:txBody>
          <a:bodyPr/>
          <a:lstStyle/>
          <a:p>
            <a:r>
              <a:rPr lang="en-US" dirty="0"/>
              <a:t>Lists are the most common data structure that we use. </a:t>
            </a:r>
          </a:p>
          <a:p>
            <a:pPr lvl="1"/>
            <a:r>
              <a:rPr lang="en-US" dirty="0"/>
              <a:t>We can put anything into a list, or remove/rearrange. </a:t>
            </a:r>
          </a:p>
          <a:p>
            <a:pPr lvl="1"/>
            <a:r>
              <a:rPr lang="en-US" dirty="0"/>
              <a:t>We can get things easily by an index. </a:t>
            </a:r>
          </a:p>
          <a:p>
            <a:pPr lvl="1"/>
            <a:r>
              <a:rPr lang="en-US" dirty="0"/>
              <a:t>They are reasonably quick, but not super fast (arrays – later). </a:t>
            </a:r>
          </a:p>
          <a:p>
            <a:pPr lvl="1"/>
            <a:r>
              <a:rPr lang="en-US" dirty="0"/>
              <a:t>Lists are the workhorse of the data structure world. </a:t>
            </a:r>
          </a:p>
          <a:p>
            <a:r>
              <a:rPr lang="en-US" dirty="0"/>
              <a:t>We commonly use lists to:</a:t>
            </a:r>
          </a:p>
          <a:p>
            <a:pPr lvl="1"/>
            <a:r>
              <a:rPr lang="en-US" dirty="0"/>
              <a:t>Hold multiple versions of something – e.g. a course roster has a list of students. </a:t>
            </a:r>
          </a:p>
          <a:p>
            <a:pPr lvl="1"/>
            <a:r>
              <a:rPr lang="en-US" dirty="0"/>
              <a:t>Compile things from some data source – e.g. we need to extract the price from a DB of products. </a:t>
            </a:r>
          </a:p>
          <a:p>
            <a:pPr lvl="1"/>
            <a:r>
              <a:rPr lang="en-US" dirty="0"/>
              <a:t>Handle a generic number of things – e.g. we can have a function to add ‘everything in a list’ instead of a specific number of items. </a:t>
            </a:r>
          </a:p>
        </p:txBody>
      </p:sp>
    </p:spTree>
    <p:extLst>
      <p:ext uri="{BB962C8B-B14F-4D97-AF65-F5344CB8AC3E}">
        <p14:creationId xmlns:p14="http://schemas.microsoft.com/office/powerpoint/2010/main" val="237916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2015732"/>
            <a:ext cx="6079524" cy="4037749"/>
          </a:xfrm>
        </p:spPr>
        <p:txBody>
          <a:bodyPr>
            <a:normAutofit/>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B549-5F61-F117-BE66-091E8B360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9152B-6498-EC28-C178-AD2842ECD3F8}"/>
              </a:ext>
            </a:extLst>
          </p:cNvPr>
          <p:cNvSpPr>
            <a:spLocks noGrp="1"/>
          </p:cNvSpPr>
          <p:nvPr>
            <p:ph idx="1"/>
          </p:nvPr>
        </p:nvSpPr>
        <p:spPr/>
        <p:txBody>
          <a:bodyPr/>
          <a:lstStyle/>
          <a:p>
            <a:endParaRPr lang="en-US"/>
          </a:p>
        </p:txBody>
      </p:sp>
      <p:pic>
        <p:nvPicPr>
          <p:cNvPr id="3074" name="Picture 2" descr="Lists vs Tuples in Python - The Engineering Projects">
            <a:extLst>
              <a:ext uri="{FF2B5EF4-FFF2-40B4-BE49-F238E27FC236}">
                <a16:creationId xmlns:a16="http://schemas.microsoft.com/office/drawing/2014/main" id="{0820D1DD-EE1A-27FE-909C-83DF6E7841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31" b="20292"/>
          <a:stretch/>
        </p:blipFill>
        <p:spPr bwMode="auto">
          <a:xfrm>
            <a:off x="8588" y="649941"/>
            <a:ext cx="12183412" cy="555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88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 and Reuse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descr="Vibrant multicolour checkered floor design">
            <a:extLst>
              <a:ext uri="{FF2B5EF4-FFF2-40B4-BE49-F238E27FC236}">
                <a16:creationId xmlns:a16="http://schemas.microsoft.com/office/drawing/2014/main" id="{9EE474A4-78D9-EA21-3233-DD6CEDCE09D0}"/>
              </a:ext>
            </a:extLst>
          </p:cNvPr>
          <p:cNvPicPr>
            <a:picLocks noChangeAspect="1"/>
          </p:cNvPicPr>
          <p:nvPr/>
        </p:nvPicPr>
        <p:blipFill>
          <a:blip r:embed="rId3"/>
          <a:srcRect t="16665" r="-1" b="-1"/>
          <a:stretch/>
        </p:blipFill>
        <p:spPr>
          <a:xfrm>
            <a:off x="20" y="10"/>
            <a:ext cx="12191675" cy="6857990"/>
          </a:xfrm>
          <a:prstGeom prst="rect">
            <a:avLst/>
          </a:prstGeom>
        </p:spPr>
      </p:pic>
      <p:sp>
        <p:nvSpPr>
          <p:cNvPr id="26" name="Rectangle 25">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4EE22-8F4E-A51E-4A59-CF339485F5C8}"/>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Controlling Program Flow</a:t>
            </a:r>
          </a:p>
        </p:txBody>
      </p:sp>
      <p:cxnSp>
        <p:nvCxnSpPr>
          <p:cNvPr id="27" name="Straight Connector 26">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6CBD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78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1451579" y="1853754"/>
            <a:ext cx="9603275" cy="4199727"/>
          </a:xfrm>
        </p:spPr>
        <p:txBody>
          <a:bodyPr>
            <a:normAutofit/>
          </a:bodyPr>
          <a:lstStyle/>
          <a:p>
            <a:r>
              <a:rPr lang="en-US" dirty="0"/>
              <a:t>Today (P4E – Ch2 + start of Ch3. </a:t>
            </a:r>
            <a:r>
              <a:rPr lang="en-US" dirty="0" err="1"/>
              <a:t>ThinkPython</a:t>
            </a:r>
            <a:r>
              <a:rPr lang="en-US" dirty="0"/>
              <a:t> – Ch2):</a:t>
            </a:r>
          </a:p>
          <a:p>
            <a:pPr lvl="1"/>
            <a:r>
              <a:rPr lang="en-US" dirty="0"/>
              <a:t>Review/questions – variables, VS Code, Python, GitHub basics</a:t>
            </a:r>
          </a:p>
          <a:p>
            <a:pPr lvl="1"/>
            <a:r>
              <a:rPr lang="en-US" dirty="0"/>
              <a:t>Data Structures &amp; Conditional Execution</a:t>
            </a:r>
          </a:p>
          <a:p>
            <a:r>
              <a:rPr lang="en-US" dirty="0"/>
              <a:t>Lab repositories – I need ~2 or 3 testers to try, I’ll need your GitHub emails first though. </a:t>
            </a:r>
          </a:p>
          <a:p>
            <a:r>
              <a:rPr lang="en-US" dirty="0"/>
              <a:t>The first parts feel a bit disjointed, after a week or two we’ll have covered enough basics to have more of a logical flow. This part is a bit dry, I know. </a:t>
            </a:r>
          </a:p>
          <a:p>
            <a:r>
              <a:rPr lang="en-US" dirty="0"/>
              <a:t>By next time:</a:t>
            </a:r>
          </a:p>
          <a:p>
            <a:pPr lvl="1"/>
            <a:r>
              <a:rPr lang="en-US" dirty="0"/>
              <a:t>Logic and looping. </a:t>
            </a:r>
          </a:p>
        </p:txBody>
      </p:sp>
      <p:sp>
        <p:nvSpPr>
          <p:cNvPr id="4" name="Title 1">
            <a:extLst>
              <a:ext uri="{FF2B5EF4-FFF2-40B4-BE49-F238E27FC236}">
                <a16:creationId xmlns:a16="http://schemas.microsoft.com/office/drawing/2014/main" id="{82513DAA-65A9-14DC-0014-CEA341AC8BA4}"/>
              </a:ext>
            </a:extLst>
          </p:cNvPr>
          <p:cNvSpPr txBox="1">
            <a:spLocks/>
          </p:cNvSpPr>
          <p:nvPr/>
        </p:nvSpPr>
        <p:spPr>
          <a:xfrm>
            <a:off x="5633883" y="619433"/>
            <a:ext cx="528577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dirty="0"/>
              <a:t>We’ll Start classes at 12:05, to let people login</a:t>
            </a:r>
          </a:p>
        </p:txBody>
      </p:sp>
    </p:spTree>
    <p:extLst>
      <p:ext uri="{BB962C8B-B14F-4D97-AF65-F5344CB8AC3E}">
        <p14:creationId xmlns:p14="http://schemas.microsoft.com/office/powerpoint/2010/main" val="41968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Pipette adding DNA sample to a petri dish">
            <a:extLst>
              <a:ext uri="{FF2B5EF4-FFF2-40B4-BE49-F238E27FC236}">
                <a16:creationId xmlns:a16="http://schemas.microsoft.com/office/drawing/2014/main" id="{34D07F16-2C4A-CBA4-C4EC-E2B77D16277D}"/>
              </a:ext>
            </a:extLst>
          </p:cNvPr>
          <p:cNvPicPr>
            <a:picLocks noChangeAspect="1"/>
          </p:cNvPicPr>
          <p:nvPr/>
        </p:nvPicPr>
        <p:blipFill>
          <a:blip r:embed="rId3"/>
          <a:srcRect t="24998" r="-1" b="-1"/>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35D4-702F-098B-1FC1-4DCC9D9C66DD}"/>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Refresher – Pseudocode and Testing</a:t>
            </a:r>
          </a:p>
        </p:txBody>
      </p:sp>
      <p:cxnSp>
        <p:nvCxnSpPr>
          <p:cNvPr id="19" name="Straight Connector 18">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89E4F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3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C321-7F14-3CE9-4B14-DBF677D3995C}"/>
              </a:ext>
            </a:extLst>
          </p:cNvPr>
          <p:cNvSpPr>
            <a:spLocks noGrp="1"/>
          </p:cNvSpPr>
          <p:nvPr>
            <p:ph type="title"/>
          </p:nvPr>
        </p:nvSpPr>
        <p:spPr>
          <a:xfrm>
            <a:off x="1451579" y="784641"/>
            <a:ext cx="9603275" cy="1049235"/>
          </a:xfrm>
        </p:spPr>
        <p:txBody>
          <a:bodyPr/>
          <a:lstStyle/>
          <a:p>
            <a:r>
              <a:rPr lang="en-US" dirty="0"/>
              <a:t>But First, More GitHub</a:t>
            </a:r>
          </a:p>
        </p:txBody>
      </p:sp>
      <p:sp>
        <p:nvSpPr>
          <p:cNvPr id="3" name="Content Placeholder 2">
            <a:extLst>
              <a:ext uri="{FF2B5EF4-FFF2-40B4-BE49-F238E27FC236}">
                <a16:creationId xmlns:a16="http://schemas.microsoft.com/office/drawing/2014/main" id="{22C47EB5-B612-D529-DE20-22FCB488086A}"/>
              </a:ext>
            </a:extLst>
          </p:cNvPr>
          <p:cNvSpPr>
            <a:spLocks noGrp="1"/>
          </p:cNvSpPr>
          <p:nvPr>
            <p:ph idx="1"/>
          </p:nvPr>
        </p:nvSpPr>
        <p:spPr>
          <a:xfrm>
            <a:off x="1451579" y="1833876"/>
            <a:ext cx="9603275" cy="4239483"/>
          </a:xfrm>
        </p:spPr>
        <p:txBody>
          <a:bodyPr>
            <a:normAutofit lnSpcReduction="10000"/>
          </a:bodyPr>
          <a:lstStyle/>
          <a:p>
            <a:r>
              <a:rPr lang="en-US" dirty="0"/>
              <a:t>First, try to “pull” my updates. </a:t>
            </a:r>
          </a:p>
          <a:p>
            <a:pPr lvl="1"/>
            <a:r>
              <a:rPr lang="en-US" dirty="0"/>
              <a:t>Source Control -&gt; 3 dots -&gt; pull. </a:t>
            </a:r>
          </a:p>
          <a:p>
            <a:pPr lvl="1"/>
            <a:r>
              <a:rPr lang="en-US" dirty="0"/>
              <a:t>We may need to resolve conflicts for some, that’s fine, we’ll stop and do so here. </a:t>
            </a:r>
          </a:p>
          <a:p>
            <a:r>
              <a:rPr lang="en-US" dirty="0"/>
              <a:t>We can publish your version of this repository on your </a:t>
            </a:r>
            <a:r>
              <a:rPr lang="en-US" dirty="0" err="1"/>
              <a:t>github</a:t>
            </a:r>
            <a:r>
              <a:rPr lang="en-US" dirty="0"/>
              <a:t>. </a:t>
            </a:r>
          </a:p>
          <a:p>
            <a:pPr lvl="1"/>
            <a:r>
              <a:rPr lang="en-US" dirty="0"/>
              <a:t>Requires that you “fork”, or create your own personal branch from my tree. </a:t>
            </a:r>
          </a:p>
          <a:p>
            <a:pPr lvl="1"/>
            <a:r>
              <a:rPr lang="en-US" dirty="0"/>
              <a:t>If you click “commit” (the check) it will ask if you want to branch. </a:t>
            </a:r>
          </a:p>
          <a:p>
            <a:pPr lvl="1"/>
            <a:r>
              <a:rPr lang="en-US" dirty="0"/>
              <a:t>It will publish from your computer to your own GitHub profile page. </a:t>
            </a:r>
          </a:p>
          <a:p>
            <a:r>
              <a:rPr lang="en-US" dirty="0"/>
              <a:t>Workflow will be Me -&gt; my rep. -&gt; your PC (pull) -&gt; your GH (commit/push). </a:t>
            </a:r>
          </a:p>
          <a:p>
            <a:r>
              <a:rPr lang="en-US" dirty="0"/>
              <a:t>This will end up causing a few random errors over the semester. </a:t>
            </a:r>
          </a:p>
          <a:p>
            <a:pPr lvl="1"/>
            <a:r>
              <a:rPr lang="en-US" dirty="0"/>
              <a:t>Try not to modify future files, that’ll minimize conflicts. </a:t>
            </a:r>
          </a:p>
        </p:txBody>
      </p:sp>
    </p:spTree>
    <p:extLst>
      <p:ext uri="{BB962C8B-B14F-4D97-AF65-F5344CB8AC3E}">
        <p14:creationId xmlns:p14="http://schemas.microsoft.com/office/powerpoint/2010/main" val="1756719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4160-4FF9-9D3C-6D7F-A14643CDCBD4}"/>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5810FDA9-F3F9-185A-0C1E-39CE1D68E4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29225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055B-200E-6299-1EB9-AB04C7DF0079}"/>
              </a:ext>
            </a:extLst>
          </p:cNvPr>
          <p:cNvSpPr>
            <a:spLocks noGrp="1"/>
          </p:cNvSpPr>
          <p:nvPr>
            <p:ph type="title"/>
          </p:nvPr>
        </p:nvSpPr>
        <p:spPr/>
        <p:txBody>
          <a:bodyPr/>
          <a:lstStyle/>
          <a:p>
            <a:r>
              <a:rPr lang="en-US" dirty="0"/>
              <a:t>Variable Types</a:t>
            </a:r>
          </a:p>
        </p:txBody>
      </p:sp>
      <p:sp>
        <p:nvSpPr>
          <p:cNvPr id="3" name="Content Placeholder 2">
            <a:extLst>
              <a:ext uri="{FF2B5EF4-FFF2-40B4-BE49-F238E27FC236}">
                <a16:creationId xmlns:a16="http://schemas.microsoft.com/office/drawing/2014/main" id="{68964CCE-A320-B241-447A-642D47D1166D}"/>
              </a:ext>
            </a:extLst>
          </p:cNvPr>
          <p:cNvSpPr>
            <a:spLocks noGrp="1"/>
          </p:cNvSpPr>
          <p:nvPr>
            <p:ph idx="1"/>
          </p:nvPr>
        </p:nvSpPr>
        <p:spPr>
          <a:xfrm>
            <a:off x="1451579" y="1853754"/>
            <a:ext cx="9603275" cy="4199727"/>
          </a:xfrm>
        </p:spPr>
        <p:txBody>
          <a:bodyPr/>
          <a:lstStyle/>
          <a:p>
            <a:r>
              <a:rPr lang="en-US" dirty="0"/>
              <a:t>Variables can ‘hold’ any type of ‘thing’ – or object. </a:t>
            </a:r>
          </a:p>
          <a:p>
            <a:r>
              <a:rPr lang="en-US" dirty="0"/>
              <a:t>Python is ‘weakly typed’, meaning that we don’t need to predeclare a variable to only hold a “string” or “integer”. </a:t>
            </a:r>
          </a:p>
          <a:p>
            <a:r>
              <a:rPr lang="en-US" dirty="0"/>
              <a:t>Several basic, or ‘primitive’ variables are built into Python. They are building blocks. </a:t>
            </a:r>
          </a:p>
          <a:p>
            <a:endParaRPr lang="en-US" dirty="0"/>
          </a:p>
        </p:txBody>
      </p:sp>
      <p:pic>
        <p:nvPicPr>
          <p:cNvPr id="1026" name="Picture 2" descr="Python Data Types - GeeksforGeeks">
            <a:extLst>
              <a:ext uri="{FF2B5EF4-FFF2-40B4-BE49-F238E27FC236}">
                <a16:creationId xmlns:a16="http://schemas.microsoft.com/office/drawing/2014/main" id="{6B050752-B13B-D2D5-86F7-0E6E0BC70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21" b="16765"/>
          <a:stretch/>
        </p:blipFill>
        <p:spPr bwMode="auto">
          <a:xfrm>
            <a:off x="2181934" y="3716863"/>
            <a:ext cx="7828131" cy="31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7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387-0993-9C61-0179-DFF6A3707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F4CA42-07A5-00E8-67DA-B5A497722996}"/>
              </a:ext>
            </a:extLst>
          </p:cNvPr>
          <p:cNvSpPr>
            <a:spLocks noGrp="1"/>
          </p:cNvSpPr>
          <p:nvPr>
            <p:ph idx="1"/>
          </p:nvPr>
        </p:nvSpPr>
        <p:spPr/>
        <p:txBody>
          <a:bodyPr/>
          <a:lstStyle/>
          <a:p>
            <a:endParaRPr lang="en-US"/>
          </a:p>
        </p:txBody>
      </p:sp>
      <p:pic>
        <p:nvPicPr>
          <p:cNvPr id="2050" name="Picture 2" descr="Python variables (a diagram that is not a concept map)">
            <a:extLst>
              <a:ext uri="{FF2B5EF4-FFF2-40B4-BE49-F238E27FC236}">
                <a16:creationId xmlns:a16="http://schemas.microsoft.com/office/drawing/2014/main" id="{77D98E4A-5870-7840-D71A-B7F352F05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306"/>
            <a:ext cx="121920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9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606287" y="1853754"/>
            <a:ext cx="11221278"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Each object holds data + functions – or things that it can ‘do’.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a:xfrm>
            <a:off x="7555992" y="707475"/>
            <a:ext cx="4376032" cy="1312001"/>
          </a:xfrm>
        </p:spPr>
        <p:txBody>
          <a:bodyPr anchor="t">
            <a:normAutofit/>
          </a:bodyPr>
          <a:lstStyle/>
          <a:p>
            <a:r>
              <a:rPr lang="en-US" sz="2800" dirty="0"/>
              <a:t>Object Hierarchy</a:t>
            </a:r>
          </a:p>
        </p:txBody>
      </p:sp>
      <p:cxnSp>
        <p:nvCxnSpPr>
          <p:cNvPr id="9227" name="Straight Connector 922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22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61"/>
            <a:ext cx="6856239" cy="68562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a:xfrm>
            <a:off x="7019365" y="2273608"/>
            <a:ext cx="5029199" cy="4243729"/>
          </a:xfrm>
        </p:spPr>
        <p:txBody>
          <a:bodyPr>
            <a:normAutofit/>
          </a:bodyPr>
          <a:lstStyle/>
          <a:p>
            <a:r>
              <a:rPr lang="en-US" dirty="0"/>
              <a:t>We can make complex objects by combining other objects. </a:t>
            </a:r>
          </a:p>
          <a:p>
            <a:r>
              <a:rPr lang="en-US" dirty="0"/>
              <a:t>For example, your ‘Student’ object in NAIT’s system is made of your name, id, address, </a:t>
            </a:r>
            <a:r>
              <a:rPr lang="en-US" dirty="0" err="1"/>
              <a:t>etc</a:t>
            </a:r>
            <a:r>
              <a:rPr lang="en-US" dirty="0"/>
              <a:t>… Along with more complex stuff like a list of your credits and grades. </a:t>
            </a:r>
          </a:p>
          <a:p>
            <a:r>
              <a:rPr lang="en-US" dirty="0"/>
              <a:t>This is how (most) complex software is built – we build slightly more complex objects from simpler ones, and repeat…</a:t>
            </a:r>
          </a:p>
        </p:txBody>
      </p:sp>
    </p:spTree>
    <p:extLst>
      <p:ext uri="{BB962C8B-B14F-4D97-AF65-F5344CB8AC3E}">
        <p14:creationId xmlns:p14="http://schemas.microsoft.com/office/powerpoint/2010/main" val="1274290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6847</TotalTime>
  <Words>2575</Words>
  <Application>Microsoft Macintosh PowerPoint</Application>
  <PresentationFormat>Widescreen</PresentationFormat>
  <Paragraphs>208</Paragraphs>
  <Slides>34</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Lucida Grande</vt:lpstr>
      <vt:lpstr>Gallery</vt:lpstr>
      <vt:lpstr>Programming</vt:lpstr>
      <vt:lpstr>Logistics</vt:lpstr>
      <vt:lpstr>But First, More GitHub</vt:lpstr>
      <vt:lpstr>Variables</vt:lpstr>
      <vt:lpstr>Variables</vt:lpstr>
      <vt:lpstr>Variable Types</vt:lpstr>
      <vt:lpstr>PowerPoint Presentation</vt:lpstr>
      <vt:lpstr>Object Orientations</vt:lpstr>
      <vt:lpstr>Object Hierarchy</vt:lpstr>
      <vt:lpstr>Data Structures</vt:lpstr>
      <vt:lpstr>Data Structures</vt:lpstr>
      <vt:lpstr>Data Structure Choice</vt:lpstr>
      <vt:lpstr>Lists are Cool!</vt:lpstr>
      <vt:lpstr>List Indexing</vt:lpstr>
      <vt:lpstr>Using Lists</vt:lpstr>
      <vt:lpstr>Tuples</vt:lpstr>
      <vt:lpstr>PowerPoint Presentation</vt:lpstr>
      <vt:lpstr>Data Structure Use and Reuse</vt:lpstr>
      <vt:lpstr>Controlling Program Flow</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Refresher – Pseudocode and Testing</vt:lpstr>
      <vt:lpstr>Testing</vt:lpstr>
      <vt:lpstr>Testing and Debugging</vt:lpstr>
      <vt:lpstr>Pseudocode</vt:lpstr>
      <vt:lpstr>Documentation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28</cp:revision>
  <dcterms:created xsi:type="dcterms:W3CDTF">2023-09-07T03:06:08Z</dcterms:created>
  <dcterms:modified xsi:type="dcterms:W3CDTF">2024-09-09T18:21:07Z</dcterms:modified>
</cp:coreProperties>
</file>