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71" r:id="rId4"/>
    <p:sldId id="269" r:id="rId5"/>
    <p:sldId id="270" r:id="rId6"/>
    <p:sldId id="272" r:id="rId7"/>
    <p:sldId id="273" r:id="rId8"/>
    <p:sldId id="257" r:id="rId9"/>
    <p:sldId id="268" r:id="rId10"/>
    <p:sldId id="258" r:id="rId11"/>
    <p:sldId id="259" r:id="rId12"/>
    <p:sldId id="260" r:id="rId13"/>
    <p:sldId id="261" r:id="rId14"/>
    <p:sldId id="262" r:id="rId15"/>
    <p:sldId id="266" r:id="rId16"/>
    <p:sldId id="274" r:id="rId17"/>
    <p:sldId id="263" r:id="rId18"/>
    <p:sldId id="264" r:id="rId19"/>
    <p:sldId id="26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6"/>
    <p:restoredTop sz="96327"/>
  </p:normalViewPr>
  <p:slideViewPr>
    <p:cSldViewPr snapToGrid="0">
      <p:cViewPr varScale="1">
        <p:scale>
          <a:sx n="191" d="100"/>
          <a:sy n="191" d="100"/>
        </p:scale>
        <p:origin x="216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5553-BA6D-E449-B244-9E82488F93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3C5-EB37-76AC-349B-C2AEFC93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2CA7-E9F7-C943-AFA1-B399644A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go Around</a:t>
            </a:r>
          </a:p>
        </p:txBody>
      </p:sp>
    </p:spTree>
    <p:extLst>
      <p:ext uri="{BB962C8B-B14F-4D97-AF65-F5344CB8AC3E}">
        <p14:creationId xmlns:p14="http://schemas.microsoft.com/office/powerpoint/2010/main" val="101001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4-B882-852C-2A64-2765D7B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DE-D1BE-58EF-8957-095ED0B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6" y="1853754"/>
            <a:ext cx="7070536" cy="4199727"/>
          </a:xfrm>
        </p:spPr>
        <p:txBody>
          <a:bodyPr>
            <a:normAutofit/>
          </a:bodyPr>
          <a:lstStyle/>
          <a:p>
            <a:r>
              <a:rPr lang="en-US" dirty="0"/>
              <a:t>While loops are the simplest type of loop. </a:t>
            </a:r>
          </a:p>
          <a:p>
            <a:pPr lvl="1"/>
            <a:r>
              <a:rPr lang="en-US" dirty="0"/>
              <a:t>Check a Boolean test in our condition. </a:t>
            </a:r>
          </a:p>
          <a:p>
            <a:pPr lvl="1"/>
            <a:r>
              <a:rPr lang="en-US" dirty="0"/>
              <a:t>If it is true, do the body of the loop, then repeat the test. </a:t>
            </a:r>
          </a:p>
          <a:p>
            <a:pPr lvl="1"/>
            <a:r>
              <a:rPr lang="en-US" dirty="0"/>
              <a:t>If it is false, exit the loop and go on to whatever is below. </a:t>
            </a:r>
          </a:p>
          <a:p>
            <a:r>
              <a:rPr lang="en-US" dirty="0"/>
              <a:t>Often paired with a counter.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</a:t>
            </a:r>
            <a:r>
              <a:rPr lang="en-US" dirty="0"/>
              <a:t>=0 before loop, </a:t>
            </a:r>
            <a:r>
              <a:rPr lang="en-US" dirty="0" err="1"/>
              <a:t>i</a:t>
            </a:r>
            <a:r>
              <a:rPr lang="en-US" dirty="0"/>
              <a:t> &lt; length as condition, </a:t>
            </a:r>
            <a:r>
              <a:rPr lang="en-US" dirty="0" err="1"/>
              <a:t>i</a:t>
            </a:r>
            <a:r>
              <a:rPr lang="en-US" dirty="0"/>
              <a:t> =+ 1 at the end. </a:t>
            </a:r>
          </a:p>
          <a:p>
            <a:pPr lvl="1"/>
            <a:r>
              <a:rPr lang="en-US" b="1" dirty="0"/>
              <a:t>You must manage ‘progress’ through the loop. </a:t>
            </a:r>
          </a:p>
          <a:p>
            <a:r>
              <a:rPr lang="en-US" dirty="0"/>
              <a:t>Note: the test is performed first, so there could be 0 executions. </a:t>
            </a: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B104A627-A48D-A96A-492A-476325E9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0602" y="1838895"/>
            <a:ext cx="4911398" cy="50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3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146-1CF1-98AD-5F6A-E695C6E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625-E97E-5119-55DE-DC1D5E3E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" y="1853753"/>
            <a:ext cx="6454793" cy="4199727"/>
          </a:xfrm>
        </p:spPr>
        <p:txBody>
          <a:bodyPr>
            <a:normAutofit/>
          </a:bodyPr>
          <a:lstStyle/>
          <a:p>
            <a:r>
              <a:rPr lang="en-US" dirty="0"/>
              <a:t>The structure of a while loop is very similar to an “if”. </a:t>
            </a:r>
          </a:p>
          <a:p>
            <a:r>
              <a:rPr lang="en-US" dirty="0"/>
              <a:t>Indentation denotes the body of the loop. </a:t>
            </a:r>
          </a:p>
          <a:p>
            <a:r>
              <a:rPr lang="en-US" dirty="0"/>
              <a:t>While loops require that </a:t>
            </a:r>
            <a:r>
              <a:rPr lang="en-US" b="1" dirty="0"/>
              <a:t>you manage the condition</a:t>
            </a:r>
            <a:r>
              <a:rPr lang="en-US" dirty="0"/>
              <a:t>. </a:t>
            </a:r>
          </a:p>
          <a:p>
            <a:r>
              <a:rPr lang="en-US" dirty="0"/>
              <a:t>Print statements that tell you which execution you’re in are helpful to debug. </a:t>
            </a:r>
          </a:p>
          <a:p>
            <a:r>
              <a:rPr lang="en-US" dirty="0"/>
              <a:t>Loops can be Infinite, or non-terminating, so make sure your condition makes sense.</a:t>
            </a:r>
          </a:p>
          <a:p>
            <a:pPr lvl="1"/>
            <a:r>
              <a:rPr lang="en-US" dirty="0"/>
              <a:t>If there’s a counter, make sure it updates. </a:t>
            </a:r>
          </a:p>
          <a:p>
            <a:r>
              <a:rPr lang="en-US" dirty="0"/>
              <a:t>Common when we need to do something X times. </a:t>
            </a:r>
          </a:p>
        </p:txBody>
      </p:sp>
      <p:pic>
        <p:nvPicPr>
          <p:cNvPr id="2050" name="Picture 2" descr="While loops in Python">
            <a:extLst>
              <a:ext uri="{FF2B5EF4-FFF2-40B4-BE49-F238E27FC236}">
                <a16:creationId xmlns:a16="http://schemas.microsoft.com/office/drawing/2014/main" id="{6E360B07-B232-D8CC-1509-518AD223D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6310" r="25598" b="16085"/>
          <a:stretch/>
        </p:blipFill>
        <p:spPr bwMode="auto">
          <a:xfrm>
            <a:off x="6623669" y="2009058"/>
            <a:ext cx="5498757" cy="4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888-1C11-99E9-5AA8-A093B8E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9C3D-59DA-1BC2-8795-972E40FD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2015734"/>
            <a:ext cx="6014897" cy="4037747"/>
          </a:xfrm>
        </p:spPr>
        <p:txBody>
          <a:bodyPr>
            <a:normAutofit/>
          </a:bodyPr>
          <a:lstStyle/>
          <a:p>
            <a:r>
              <a:rPr lang="en-US" dirty="0"/>
              <a:t>For loops are another common loop type, probably the most common in DS. </a:t>
            </a:r>
          </a:p>
          <a:p>
            <a:r>
              <a:rPr lang="en-US" dirty="0"/>
              <a:t>For loops are normally done to items in a data structure – collections of objects. </a:t>
            </a:r>
          </a:p>
          <a:p>
            <a:pPr lvl="1"/>
            <a:r>
              <a:rPr lang="en-US" dirty="0"/>
              <a:t>“For each item in this container, do this stuff”. </a:t>
            </a:r>
          </a:p>
          <a:p>
            <a:r>
              <a:rPr lang="en-US" dirty="0"/>
              <a:t>Since we will end up dealing mostly with big stacks of data, this makes sense for us. </a:t>
            </a:r>
          </a:p>
          <a:p>
            <a:r>
              <a:rPr lang="en-US" dirty="0"/>
              <a:t>A for loop manages the ‘progress’ on its own. </a:t>
            </a:r>
          </a:p>
        </p:txBody>
      </p:sp>
      <p:pic>
        <p:nvPicPr>
          <p:cNvPr id="3074" name="Picture 2" descr="Python For Loops - GeeksforGeeks">
            <a:extLst>
              <a:ext uri="{FF2B5EF4-FFF2-40B4-BE49-F238E27FC236}">
                <a16:creationId xmlns:a16="http://schemas.microsoft.com/office/drawing/2014/main" id="{DA758AE6-514B-5633-01D8-A9876B27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01395"/>
            <a:ext cx="6110568" cy="3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1BC-98D4-6D8B-80E1-EAC29B9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420-2286-DB4D-BA88-5020EDFC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928192"/>
            <a:ext cx="6406411" cy="4125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loops “grab” items one by one from some data structure. </a:t>
            </a:r>
          </a:p>
          <a:p>
            <a:pPr lvl="1"/>
            <a:r>
              <a:rPr lang="en-US" dirty="0"/>
              <a:t>We then do the body to the item that we grabbed. Repeat. </a:t>
            </a:r>
          </a:p>
          <a:p>
            <a:pPr lvl="1"/>
            <a:r>
              <a:rPr lang="en-US" dirty="0"/>
              <a:t>“variable” is the name of the </a:t>
            </a:r>
            <a:r>
              <a:rPr lang="en-US" dirty="0" err="1"/>
              <a:t>curr</a:t>
            </a:r>
            <a:r>
              <a:rPr lang="en-US" dirty="0"/>
              <a:t>. item in the loop here. </a:t>
            </a:r>
          </a:p>
          <a:p>
            <a:pPr lvl="1"/>
            <a:r>
              <a:rPr lang="en-US" dirty="0"/>
              <a:t>Each iteration does something to “variable”, then it advances variable to the next item for the next iteration.</a:t>
            </a:r>
          </a:p>
          <a:p>
            <a:r>
              <a:rPr lang="en-US" dirty="0"/>
              <a:t>The data structure itself can be anything that is “</a:t>
            </a:r>
            <a:r>
              <a:rPr lang="en-CA" b="1" i="0" dirty="0" err="1">
                <a:solidFill>
                  <a:srgbClr val="242424"/>
                </a:solidFill>
                <a:effectLst/>
                <a:latin typeface="sohne"/>
              </a:rPr>
              <a:t>Iterable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capable of returning its items one by one. </a:t>
            </a:r>
          </a:p>
          <a:p>
            <a:pPr lvl="1"/>
            <a:r>
              <a:rPr lang="en-US" dirty="0"/>
              <a:t>Lists, strings, and tuples are all </a:t>
            </a:r>
            <a:r>
              <a:rPr lang="en-US" dirty="0" err="1"/>
              <a:t>iterable</a:t>
            </a:r>
            <a:r>
              <a:rPr lang="en-US" dirty="0"/>
              <a:t>. Many data structures in Python are, making them largely interchangeable. </a:t>
            </a:r>
          </a:p>
        </p:txBody>
      </p:sp>
      <p:pic>
        <p:nvPicPr>
          <p:cNvPr id="4098" name="Picture 2" descr="Python for Loops: A Kid-Friendly Guide">
            <a:extLst>
              <a:ext uri="{FF2B5EF4-FFF2-40B4-BE49-F238E27FC236}">
                <a16:creationId xmlns:a16="http://schemas.microsoft.com/office/drawing/2014/main" id="{7D6B5FBA-5EC4-C01E-DF8E-4B4E8330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0545" r="3976" b="7740"/>
          <a:stretch/>
        </p:blipFill>
        <p:spPr bwMode="auto">
          <a:xfrm>
            <a:off x="6406411" y="1853754"/>
            <a:ext cx="5785588" cy="2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6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A11F-5011-F20A-330E-8CABD7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In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71-4DB0-3A89-14A1-57876CF6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853754"/>
            <a:ext cx="5438762" cy="4781815"/>
          </a:xfrm>
        </p:spPr>
        <p:txBody>
          <a:bodyPr>
            <a:normAutofit/>
          </a:bodyPr>
          <a:lstStyle/>
          <a:p>
            <a:r>
              <a:rPr lang="en-US" dirty="0"/>
              <a:t>Here’s a nested example in code. </a:t>
            </a:r>
          </a:p>
          <a:p>
            <a:r>
              <a:rPr lang="en-US" dirty="0"/>
              <a:t>Each for loop declaration specifies:</a:t>
            </a:r>
          </a:p>
          <a:p>
            <a:pPr lvl="1"/>
            <a:r>
              <a:rPr lang="en-US" dirty="0"/>
              <a:t>The data structure we’re looping over (after the “in”). </a:t>
            </a:r>
          </a:p>
          <a:p>
            <a:pPr lvl="1"/>
            <a:r>
              <a:rPr lang="en-US" dirty="0"/>
              <a:t>The name of the specific object we grab each time (before the ”in”). </a:t>
            </a:r>
          </a:p>
          <a:p>
            <a:r>
              <a:rPr lang="en-US" dirty="0"/>
              <a:t>We do the thing in the body. </a:t>
            </a:r>
          </a:p>
          <a:p>
            <a:r>
              <a:rPr lang="en-US" dirty="0"/>
              <a:t>We don’t need to manually update a counter (unless we need it for something else). </a:t>
            </a:r>
          </a:p>
          <a:p>
            <a:pPr lvl="1"/>
            <a:r>
              <a:rPr lang="en-US" dirty="0"/>
              <a:t>The loop manages progress automatically. </a:t>
            </a:r>
          </a:p>
          <a:p>
            <a:pPr lvl="1"/>
            <a:r>
              <a:rPr lang="en-US" dirty="0"/>
              <a:t>One less thing that can fail.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4951-564D-1CD8-1BC6-64361FA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0" y="10119"/>
            <a:ext cx="5764146" cy="66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D8DE-3A15-BA17-3B67-6AC6E546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A670-3DF7-7A3A-846F-FF9DBC42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2" y="2015732"/>
            <a:ext cx="9144000" cy="3818538"/>
          </a:xfrm>
        </p:spPr>
        <p:txBody>
          <a:bodyPr/>
          <a:lstStyle/>
          <a:p>
            <a:r>
              <a:rPr lang="en-US" dirty="0"/>
              <a:t>There are also a handful of loop control statements that are less common. </a:t>
            </a:r>
          </a:p>
          <a:p>
            <a:pPr lvl="1"/>
            <a:r>
              <a:rPr lang="en-US" dirty="0"/>
              <a:t>Break – stop the loop’s operation. </a:t>
            </a:r>
          </a:p>
          <a:p>
            <a:pPr lvl="1"/>
            <a:r>
              <a:rPr lang="en-US" dirty="0"/>
              <a:t>Pass – do nothing and keep going. Often seen with unimplemented features. </a:t>
            </a:r>
          </a:p>
          <a:p>
            <a:pPr lvl="1"/>
            <a:r>
              <a:rPr lang="en-US" dirty="0"/>
              <a:t>Continue – skip the current iteration and continue looping at the next iteration. </a:t>
            </a:r>
          </a:p>
          <a:p>
            <a:r>
              <a:rPr lang="en-US" dirty="0"/>
              <a:t>These statements are less common but can be very useful on occasion. </a:t>
            </a:r>
          </a:p>
          <a:p>
            <a:pPr lvl="1"/>
            <a:r>
              <a:rPr lang="en-US" dirty="0"/>
              <a:t>Can provide one-off differences from the normal condition of the loop. </a:t>
            </a:r>
          </a:p>
          <a:p>
            <a:r>
              <a:rPr lang="en-US" dirty="0"/>
              <a:t>“If some special case, then override the loop condition”. </a:t>
            </a:r>
          </a:p>
        </p:txBody>
      </p:sp>
      <p:pic>
        <p:nvPicPr>
          <p:cNvPr id="2050" name="Picture 2" descr="Python break and continue (With Examples)">
            <a:extLst>
              <a:ext uri="{FF2B5EF4-FFF2-40B4-BE49-F238E27FC236}">
                <a16:creationId xmlns:a16="http://schemas.microsoft.com/office/drawing/2014/main" id="{A30AC92E-954A-CE57-F3BC-9DC2DA8A4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2"/>
          <a:stretch/>
        </p:blipFill>
        <p:spPr bwMode="auto">
          <a:xfrm>
            <a:off x="9069860" y="1853754"/>
            <a:ext cx="3010930" cy="43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26FA-A275-DEC1-F670-5EA107B1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C092-5B98-9490-A467-856CCD92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893"/>
            <a:ext cx="9603275" cy="4144587"/>
          </a:xfrm>
        </p:spPr>
        <p:txBody>
          <a:bodyPr/>
          <a:lstStyle/>
          <a:p>
            <a:r>
              <a:rPr lang="en-US" dirty="0"/>
              <a:t>Between ifs and loops we can write code that can ‘flow’ however we need. </a:t>
            </a:r>
          </a:p>
          <a:p>
            <a:pPr lvl="1"/>
            <a:r>
              <a:rPr lang="en-US" dirty="0"/>
              <a:t>If statements control what we do, based on some input (value of variables, input captured from user, incoming data from outside connection,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Loop statements allow us to repeat actions – do it for each object in a collection, repeat up until some specified time, keep going until something happens (common in a GUI – sit in this loop until a button press takes up to some other action). </a:t>
            </a:r>
          </a:p>
          <a:p>
            <a:r>
              <a:rPr lang="en-US" dirty="0"/>
              <a:t>These control devices are a prime spot for bugs – especially around cutoffs. </a:t>
            </a:r>
          </a:p>
          <a:p>
            <a:r>
              <a:rPr lang="en-US" dirty="0"/>
              <a:t>Build logic in pseudocode, then map to actual code. </a:t>
            </a:r>
          </a:p>
          <a:p>
            <a:pPr lvl="1"/>
            <a:r>
              <a:rPr lang="en-US" dirty="0"/>
              <a:t>We can use these simple things to make complex actions – it’s easier to deal with the logic and code separately, especially if the code part is confusing. </a:t>
            </a:r>
          </a:p>
        </p:txBody>
      </p:sp>
    </p:spTree>
    <p:extLst>
      <p:ext uri="{BB962C8B-B14F-4D97-AF65-F5344CB8AC3E}">
        <p14:creationId xmlns:p14="http://schemas.microsoft.com/office/powerpoint/2010/main" val="217341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181-64C3-1A29-D589-312656EA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542A-D6DD-DC93-4D35-985AC39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Loops can also introduce errors to our code pretty easily. </a:t>
            </a:r>
          </a:p>
          <a:p>
            <a:r>
              <a:rPr lang="en-US" dirty="0"/>
              <a:t>Some common concerns that we should think to test for are:</a:t>
            </a:r>
          </a:p>
          <a:p>
            <a:pPr lvl="1"/>
            <a:r>
              <a:rPr lang="en-US" dirty="0"/>
              <a:t>Correct number of executions - +/- 1, first and last items captured, infinite execution, invalid item in collection.  </a:t>
            </a:r>
          </a:p>
          <a:p>
            <a:r>
              <a:rPr lang="en-US" dirty="0"/>
              <a:t>Print statements are the easy way to debug. </a:t>
            </a:r>
          </a:p>
          <a:p>
            <a:pPr lvl="1"/>
            <a:r>
              <a:rPr lang="en-US" dirty="0"/>
              <a:t>Print loop number, key values, other things that matter. </a:t>
            </a:r>
          </a:p>
          <a:p>
            <a:pPr lvl="1"/>
            <a:r>
              <a:rPr lang="en-US" dirty="0"/>
              <a:t>Can be every loop, every X loops, or some critical values like first/last. </a:t>
            </a:r>
          </a:p>
          <a:p>
            <a:r>
              <a:rPr lang="en-US" dirty="0"/>
              <a:t>Nested loops especially can explode in run time. </a:t>
            </a:r>
          </a:p>
          <a:p>
            <a:pPr lvl="1"/>
            <a:r>
              <a:rPr lang="en-US" dirty="0"/>
              <a:t>Particularly when we have large machine learning datasets. </a:t>
            </a:r>
          </a:p>
          <a:p>
            <a:pPr lvl="1"/>
            <a:r>
              <a:rPr lang="en-US" dirty="0"/>
              <a:t>One of the few things we really need to consider for efficiency…</a:t>
            </a:r>
          </a:p>
        </p:txBody>
      </p:sp>
    </p:spTree>
    <p:extLst>
      <p:ext uri="{BB962C8B-B14F-4D97-AF65-F5344CB8AC3E}">
        <p14:creationId xmlns:p14="http://schemas.microsoft.com/office/powerpoint/2010/main" val="217993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AFC-1088-0106-A491-0AA5870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EF2-E1F9-4A25-BC81-2B0CE493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527637" cy="416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Notation or Big O Notation is a way to express a rough estimate of speed of an algorithm. </a:t>
            </a:r>
          </a:p>
          <a:p>
            <a:pPr lvl="1"/>
            <a:r>
              <a:rPr lang="en-US" dirty="0"/>
              <a:t>Algorithm – set of steps to achieve a goal. </a:t>
            </a:r>
          </a:p>
          <a:p>
            <a:r>
              <a:rPr lang="en-US" dirty="0"/>
              <a:t>We don’t need to memorize this, but it is a good way to start to consider efficiency when we are looping over massive things many times. </a:t>
            </a:r>
          </a:p>
          <a:p>
            <a:pPr lvl="1"/>
            <a:r>
              <a:rPr lang="en-US" dirty="0"/>
              <a:t>Care mainly with large data sets, such as NN. </a:t>
            </a:r>
          </a:p>
          <a:p>
            <a:r>
              <a:rPr lang="en-US" dirty="0"/>
              <a:t>O(1) – it take the same time no matter what. </a:t>
            </a:r>
          </a:p>
          <a:p>
            <a:r>
              <a:rPr lang="en-US" dirty="0"/>
              <a:t>O(n) – it take the same time for each item. </a:t>
            </a:r>
          </a:p>
          <a:p>
            <a:r>
              <a:rPr lang="en-US" dirty="0"/>
              <a:t>O(n2) – it takes time times time. Nested linear. </a:t>
            </a:r>
          </a:p>
          <a:p>
            <a:r>
              <a:rPr lang="en-US" dirty="0"/>
              <a:t>O(2n) – it takes time to the time. Find all subsets. </a:t>
            </a:r>
          </a:p>
        </p:txBody>
      </p:sp>
      <p:pic>
        <p:nvPicPr>
          <p:cNvPr id="5122" name="Picture 2" descr="Big O Notation: What Is It?. Note that when evaluating the… | by Mohit  Varikuti | Towards AI">
            <a:extLst>
              <a:ext uri="{FF2B5EF4-FFF2-40B4-BE49-F238E27FC236}">
                <a16:creationId xmlns:a16="http://schemas.microsoft.com/office/drawing/2014/main" id="{69A8AC54-DA02-9163-EE3E-91FC5DD3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34" y="1890616"/>
            <a:ext cx="6632017" cy="4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5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21F2-9163-E24B-0E80-B54308D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1080-D366-F9F4-FCB7-13DA335A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1853754"/>
            <a:ext cx="11221278" cy="4199727"/>
          </a:xfrm>
        </p:spPr>
        <p:txBody>
          <a:bodyPr>
            <a:normAutofit/>
          </a:bodyPr>
          <a:lstStyle/>
          <a:p>
            <a:r>
              <a:rPr lang="en-US" dirty="0"/>
              <a:t>Loops are another tool that will be ubiquitous for us. </a:t>
            </a:r>
          </a:p>
          <a:p>
            <a:r>
              <a:rPr lang="en-US" dirty="0"/>
              <a:t>Loops allow for automatic repetition and completing actions over entire sets of objects. </a:t>
            </a:r>
          </a:p>
          <a:p>
            <a:r>
              <a:rPr lang="en-US" dirty="0"/>
              <a:t>Looping can potentially introduce some concerns:</a:t>
            </a:r>
          </a:p>
          <a:p>
            <a:pPr lvl="1"/>
            <a:r>
              <a:rPr lang="en-US" dirty="0"/>
              <a:t>Execution time can run away. </a:t>
            </a:r>
          </a:p>
          <a:p>
            <a:pPr lvl="1"/>
            <a:r>
              <a:rPr lang="en-US" dirty="0"/>
              <a:t>Conditions can be erroneous, especially around edge cases. </a:t>
            </a:r>
          </a:p>
          <a:p>
            <a:r>
              <a:rPr lang="en-US" dirty="0"/>
              <a:t>We have different types of loops, depending on what we’re doing. </a:t>
            </a:r>
          </a:p>
          <a:p>
            <a:pPr lvl="1"/>
            <a:r>
              <a:rPr lang="en-US" dirty="0"/>
              <a:t>“For” looping through all of something. </a:t>
            </a:r>
          </a:p>
          <a:p>
            <a:pPr lvl="1"/>
            <a:r>
              <a:rPr lang="en-US" dirty="0"/>
              <a:t>“While” looping until some condition you define. </a:t>
            </a:r>
          </a:p>
          <a:p>
            <a:pPr lvl="1"/>
            <a:r>
              <a:rPr lang="en-US" dirty="0"/>
              <a:t>They can be made interchangeable, and do the same thing, use whichever is easier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38777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CD5E-7D6D-6D42-1FE8-BE5C8EB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CBA-ABEB-CACE-B404-046F8AC2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Is anything in other classes (stats) a current sticking point? </a:t>
            </a:r>
          </a:p>
          <a:p>
            <a:r>
              <a:rPr lang="en-US" dirty="0"/>
              <a:t>Lab 1 – we’ll be able to tackle it in its entirety post-functions. Most is OK now. </a:t>
            </a:r>
          </a:p>
          <a:p>
            <a:pPr lvl="1"/>
            <a:r>
              <a:rPr lang="en-US" dirty="0"/>
              <a:t>Lab 0. Not due. For fun only. I forgot to clear the dates, so it showed in your calendar.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Chapters 3 + 7 in text. End of chapters have extra exercises. </a:t>
            </a:r>
          </a:p>
          <a:p>
            <a:pPr lvl="1"/>
            <a:r>
              <a:rPr lang="en-US" dirty="0"/>
              <a:t>Maybe some file access stuff, depending on time.  </a:t>
            </a:r>
          </a:p>
          <a:p>
            <a:r>
              <a:rPr lang="en-US" dirty="0"/>
              <a:t>By the end of today….</a:t>
            </a:r>
          </a:p>
          <a:p>
            <a:pPr lvl="1"/>
            <a:r>
              <a:rPr lang="en-US" dirty="0"/>
              <a:t>Comfortable opening/editing/running notebooks. Good with flow control. OK on functions. </a:t>
            </a:r>
          </a:p>
        </p:txBody>
      </p:sp>
    </p:spTree>
    <p:extLst>
      <p:ext uri="{BB962C8B-B14F-4D97-AF65-F5344CB8AC3E}">
        <p14:creationId xmlns:p14="http://schemas.microsoft.com/office/powerpoint/2010/main" val="184609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99C7-CDDC-8464-46A5-94E9790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Loop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3F5D-E9BF-2373-D7BB-3475449F0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09" y="1915568"/>
            <a:ext cx="10560945" cy="41379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write pseudocode, then real code (try these via a loop, not the relevant </a:t>
            </a:r>
            <a:r>
              <a:rPr lang="en-US" dirty="0" err="1"/>
              <a:t>func</a:t>
            </a:r>
            <a:r>
              <a:rPr lang="en-US" dirty="0"/>
              <a:t>.)</a:t>
            </a:r>
          </a:p>
          <a:p>
            <a:r>
              <a:rPr lang="en-US" dirty="0"/>
              <a:t>Loop to do running sum and count:</a:t>
            </a:r>
          </a:p>
          <a:p>
            <a:pPr lvl="1"/>
            <a:r>
              <a:rPr lang="en-US" dirty="0"/>
              <a:t>Input – List of numbers. </a:t>
            </a:r>
          </a:p>
          <a:p>
            <a:pPr lvl="1"/>
            <a:r>
              <a:rPr lang="en-US" dirty="0"/>
              <a:t>Output – sum of said numbers and count of number of items. </a:t>
            </a:r>
          </a:p>
          <a:p>
            <a:r>
              <a:rPr lang="en-US" dirty="0"/>
              <a:t>Get the longest (or shortest):</a:t>
            </a:r>
          </a:p>
          <a:p>
            <a:pPr lvl="1"/>
            <a:r>
              <a:rPr lang="en-US" dirty="0"/>
              <a:t>Input – List of strings. </a:t>
            </a:r>
          </a:p>
          <a:p>
            <a:pPr lvl="1"/>
            <a:r>
              <a:rPr lang="en-US" dirty="0"/>
              <a:t>Output – the longest string. </a:t>
            </a:r>
          </a:p>
          <a:p>
            <a:pPr lvl="1"/>
            <a:r>
              <a:rPr lang="en-US" dirty="0"/>
              <a:t>Bonus – make a loop to calculate the length of strings. </a:t>
            </a:r>
          </a:p>
          <a:p>
            <a:r>
              <a:rPr lang="en-US" dirty="0"/>
              <a:t>If you feel comfortable, you can try to write these in functions, not required though. </a:t>
            </a:r>
          </a:p>
          <a:p>
            <a:pPr lvl="1"/>
            <a:r>
              <a:rPr lang="en-US" dirty="0"/>
              <a:t>Make the longest/shortest switchable based on an argument if you can.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B1BC3-9C44-4F81-5AAD-6ECEF11F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41"/>
          <a:stretch/>
        </p:blipFill>
        <p:spPr>
          <a:xfrm>
            <a:off x="6992615" y="3090276"/>
            <a:ext cx="5199386" cy="19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BEE3-ADE6-26C5-F892-875E228B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DEAF-4283-8EFE-B34B-F5FA9C07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33230"/>
          </a:xfrm>
        </p:spPr>
        <p:txBody>
          <a:bodyPr/>
          <a:lstStyle/>
          <a:p>
            <a:r>
              <a:rPr lang="en-US" dirty="0"/>
              <a:t>Labs:</a:t>
            </a:r>
          </a:p>
          <a:p>
            <a:pPr lvl="1"/>
            <a:r>
              <a:rPr lang="en-US" dirty="0"/>
              <a:t>I revised lab 0 and 1, please someone test – new links on the LMS and in chat (put in the chat if you are – only need a couple of people). </a:t>
            </a:r>
          </a:p>
          <a:p>
            <a:pPr lvl="1"/>
            <a:r>
              <a:rPr lang="en-US" dirty="0"/>
              <a:t>If this doesn’t work I’ll have you work on it, and figure out submission differently. </a:t>
            </a:r>
          </a:p>
          <a:p>
            <a:r>
              <a:rPr lang="en-US" dirty="0"/>
              <a:t>To now:</a:t>
            </a:r>
          </a:p>
          <a:p>
            <a:pPr lvl="1"/>
            <a:r>
              <a:rPr lang="en-US" dirty="0"/>
              <a:t>Understand basics of notebooks and python, pseudocode, create and manipulate variables, use conditional statements, use </a:t>
            </a:r>
            <a:r>
              <a:rPr lang="en-US"/>
              <a:t>some functions, simple </a:t>
            </a:r>
            <a:r>
              <a:rPr lang="en-US" dirty="0"/>
              <a:t>debugging (e.g.. print var </a:t>
            </a:r>
            <a:r>
              <a:rPr lang="en-US" dirty="0" err="1"/>
              <a:t>vals</a:t>
            </a:r>
            <a:r>
              <a:rPr lang="en-US" dirty="0"/>
              <a:t> or use variable monitor to check), starting to read docs and implement in code.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More flow control – loops. (P4E ch5, TP ch7)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B9B6-99AA-90E9-6D66-7075E8A7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0D38-0A4A-0053-586B-5EEC9F7A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ython if, if...else Statement (With Examples)">
            <a:extLst>
              <a:ext uri="{FF2B5EF4-FFF2-40B4-BE49-F238E27FC236}">
                <a16:creationId xmlns:a16="http://schemas.microsoft.com/office/drawing/2014/main" id="{893F28FA-7CBB-9098-7C58-3D0882BE3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" t="9190" r="7065" b="4684"/>
          <a:stretch/>
        </p:blipFill>
        <p:spPr bwMode="auto">
          <a:xfrm>
            <a:off x="2323751" y="1836595"/>
            <a:ext cx="7544497" cy="42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8BE6-72FF-61F5-645B-8DB76FF5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B5B5-A43E-55C6-8072-B0191C01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855" y="1853754"/>
            <a:ext cx="5389404" cy="4199727"/>
          </a:xfrm>
        </p:spPr>
        <p:txBody>
          <a:bodyPr>
            <a:normAutofit/>
          </a:bodyPr>
          <a:lstStyle/>
          <a:p>
            <a:r>
              <a:rPr lang="en-US" dirty="0"/>
              <a:t>If statements allow code to run based on a test. </a:t>
            </a:r>
          </a:p>
          <a:p>
            <a:r>
              <a:rPr lang="en-US" dirty="0"/>
              <a:t>Any Boolean condition can be the test.</a:t>
            </a:r>
          </a:p>
          <a:p>
            <a:pPr lvl="1"/>
            <a:r>
              <a:rPr lang="en-US" dirty="0"/>
              <a:t>Evaluates to T/F in the end.</a:t>
            </a:r>
          </a:p>
          <a:p>
            <a:pPr lvl="1"/>
            <a:r>
              <a:rPr lang="en-US" dirty="0"/>
              <a:t>Logic can be arbitrarily complex. </a:t>
            </a:r>
          </a:p>
          <a:p>
            <a:r>
              <a:rPr lang="en-US" dirty="0"/>
              <a:t>Else/</a:t>
            </a:r>
            <a:r>
              <a:rPr lang="en-US" dirty="0" err="1"/>
              <a:t>elif</a:t>
            </a:r>
            <a:r>
              <a:rPr lang="en-US" dirty="0"/>
              <a:t> can add additional options for action.</a:t>
            </a:r>
          </a:p>
          <a:p>
            <a:r>
              <a:rPr lang="en-US" dirty="0"/>
              <a:t>Simple mechanics – big power!</a:t>
            </a:r>
          </a:p>
          <a:p>
            <a:pPr lvl="1"/>
            <a:r>
              <a:rPr lang="en-US" dirty="0"/>
              <a:t>Write code to handle any case, run it as req.</a:t>
            </a:r>
          </a:p>
          <a:p>
            <a:pPr lvl="1"/>
            <a:r>
              <a:rPr lang="en-US" dirty="0"/>
              <a:t>Can string statements together or make complex conditions to build almost any logic. </a:t>
            </a:r>
          </a:p>
          <a:p>
            <a:pPr lvl="1"/>
            <a:endParaRPr lang="en-US" dirty="0"/>
          </a:p>
        </p:txBody>
      </p:sp>
      <p:pic>
        <p:nvPicPr>
          <p:cNvPr id="4100" name="Picture 4" descr="Python If Else Statements - Conditional Statements - GeeksforGeeks">
            <a:extLst>
              <a:ext uri="{FF2B5EF4-FFF2-40B4-BE49-F238E27FC236}">
                <a16:creationId xmlns:a16="http://schemas.microsoft.com/office/drawing/2014/main" id="{587868E4-52B7-D7BD-BCA6-FC2D99550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5259" y="1764493"/>
            <a:ext cx="3215227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ython if statement | What is Python if else statement? | Examples">
            <a:extLst>
              <a:ext uri="{FF2B5EF4-FFF2-40B4-BE49-F238E27FC236}">
                <a16:creationId xmlns:a16="http://schemas.microsoft.com/office/drawing/2014/main" id="{056FB31B-9538-892A-7984-BD33692C5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1302" r="17115" b="11731"/>
          <a:stretch/>
        </p:blipFill>
        <p:spPr bwMode="auto">
          <a:xfrm>
            <a:off x="41513" y="1853754"/>
            <a:ext cx="3504342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2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3204-5AD3-20A2-4F2E-C7F4E11C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Boolean Logic</a:t>
            </a:r>
          </a:p>
        </p:txBody>
      </p:sp>
      <p:pic>
        <p:nvPicPr>
          <p:cNvPr id="5122" name="Picture 2" descr="Using Booleans in VEXcode Pro V5 – VEX Library">
            <a:extLst>
              <a:ext uri="{FF2B5EF4-FFF2-40B4-BE49-F238E27FC236}">
                <a16:creationId xmlns:a16="http://schemas.microsoft.com/office/drawing/2014/main" id="{BDD6AF57-DC6B-F9F4-D59A-A65AB6EA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64" y="2015734"/>
            <a:ext cx="6385382" cy="29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B532-3A35-EE93-B96A-D546D1A9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546" y="1853754"/>
            <a:ext cx="5642291" cy="4199727"/>
          </a:xfrm>
        </p:spPr>
        <p:txBody>
          <a:bodyPr>
            <a:normAutofit/>
          </a:bodyPr>
          <a:lstStyle/>
          <a:p>
            <a:r>
              <a:rPr lang="en-US" dirty="0"/>
              <a:t>If statements are controlled by some Boolean condition. </a:t>
            </a:r>
          </a:p>
          <a:p>
            <a:r>
              <a:rPr lang="en-US" dirty="0"/>
              <a:t>This can be anything we can imagine, as long as it evaluates to true or false. </a:t>
            </a:r>
          </a:p>
          <a:p>
            <a:pPr lvl="1"/>
            <a:r>
              <a:rPr lang="en-US" dirty="0"/>
              <a:t>Often simple, is something null? Is the length over some cutoff? Is this value larger than this other one? Is this list empty? Are these two things equal? </a:t>
            </a:r>
          </a:p>
          <a:p>
            <a:r>
              <a:rPr lang="en-US" dirty="0"/>
              <a:t>For complex logic we can combine tests (e.g. and, or) or nest if statements. </a:t>
            </a:r>
          </a:p>
          <a:p>
            <a:pPr lvl="1"/>
            <a:r>
              <a:rPr lang="en-US" dirty="0"/>
              <a:t>Nesting tends to be logically simpler if complex. </a:t>
            </a:r>
          </a:p>
        </p:txBody>
      </p:sp>
    </p:spTree>
    <p:extLst>
      <p:ext uri="{BB962C8B-B14F-4D97-AF65-F5344CB8AC3E}">
        <p14:creationId xmlns:p14="http://schemas.microsoft.com/office/powerpoint/2010/main" val="37569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n abstract digital swirl">
            <a:extLst>
              <a:ext uri="{FF2B5EF4-FFF2-40B4-BE49-F238E27FC236}">
                <a16:creationId xmlns:a16="http://schemas.microsoft.com/office/drawing/2014/main" id="{284D9343-907F-6834-FD66-51F7AC08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98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4C52B-75EB-682B-F715-8C808574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Loops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2C7-34F5-216C-867E-8CC8BC5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C70-C2F6-AC0B-0C4D-F81CEEED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core piece of flow control. </a:t>
            </a:r>
          </a:p>
          <a:p>
            <a:r>
              <a:rPr lang="en-US" dirty="0"/>
              <a:t>Loops repeat some block of code until some condition (Boolean test) is met. </a:t>
            </a:r>
          </a:p>
          <a:p>
            <a:r>
              <a:rPr lang="en-US" dirty="0"/>
              <a:t>Loops allow us to write some action in a block of code, then do that over and over as many times as needed. </a:t>
            </a:r>
          </a:p>
          <a:p>
            <a:pPr lvl="1"/>
            <a:r>
              <a:rPr lang="en-US" dirty="0"/>
              <a:t>E.g. increase the price of this list of products by 10%</a:t>
            </a:r>
          </a:p>
          <a:p>
            <a:r>
              <a:rPr lang="en-US" dirty="0"/>
              <a:t>Commonly used to do something a preset number of times, or do something to every item in a data structure. </a:t>
            </a:r>
          </a:p>
          <a:p>
            <a:r>
              <a:rPr lang="en-US" dirty="0"/>
              <a:t>Conditional statements branch, loop statements “branch” back to the start of a block. </a:t>
            </a:r>
          </a:p>
        </p:txBody>
      </p:sp>
    </p:spTree>
    <p:extLst>
      <p:ext uri="{BB962C8B-B14F-4D97-AF65-F5344CB8AC3E}">
        <p14:creationId xmlns:p14="http://schemas.microsoft.com/office/powerpoint/2010/main" val="424132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E35F-F317-C5D6-2B0C-6F6F20B5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FC71-119C-0D75-7851-67D56FE2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oops In Python and It's Examples | Blogs | Fireblaze AI School">
            <a:extLst>
              <a:ext uri="{FF2B5EF4-FFF2-40B4-BE49-F238E27FC236}">
                <a16:creationId xmlns:a16="http://schemas.microsoft.com/office/drawing/2014/main" id="{9E85F93A-20D9-AE99-E7E4-B131118D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021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16172</TotalTime>
  <Words>1682</Words>
  <Application>Microsoft Macintosh PowerPoint</Application>
  <PresentationFormat>Widescreen</PresentationFormat>
  <Paragraphs>141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sohne</vt:lpstr>
      <vt:lpstr>Gallery</vt:lpstr>
      <vt:lpstr>Loops</vt:lpstr>
      <vt:lpstr>Housekeeping</vt:lpstr>
      <vt:lpstr>Housekeeping</vt:lpstr>
      <vt:lpstr>Review – If Statements</vt:lpstr>
      <vt:lpstr>If</vt:lpstr>
      <vt:lpstr>Boolean Logic</vt:lpstr>
      <vt:lpstr>Loops</vt:lpstr>
      <vt:lpstr>Loops are Fun!</vt:lpstr>
      <vt:lpstr>PowerPoint Presentation</vt:lpstr>
      <vt:lpstr>While Loops</vt:lpstr>
      <vt:lpstr>While Loop Syntax</vt:lpstr>
      <vt:lpstr>For Loops</vt:lpstr>
      <vt:lpstr>For Loop Syntax</vt:lpstr>
      <vt:lpstr>In Code</vt:lpstr>
      <vt:lpstr>Loop Control Statements</vt:lpstr>
      <vt:lpstr>Control the Flow</vt:lpstr>
      <vt:lpstr>Loop Concerns</vt:lpstr>
      <vt:lpstr>O-Notation</vt:lpstr>
      <vt:lpstr>Looping Back</vt:lpstr>
      <vt:lpstr>Simple Loop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32</cp:revision>
  <dcterms:created xsi:type="dcterms:W3CDTF">2023-09-07T15:17:32Z</dcterms:created>
  <dcterms:modified xsi:type="dcterms:W3CDTF">2024-09-10T15:55:36Z</dcterms:modified>
</cp:coreProperties>
</file>