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68" r:id="rId3"/>
    <p:sldId id="256" r:id="rId4"/>
    <p:sldId id="257" r:id="rId5"/>
    <p:sldId id="261" r:id="rId6"/>
    <p:sldId id="260" r:id="rId7"/>
    <p:sldId id="269" r:id="rId8"/>
    <p:sldId id="264" r:id="rId9"/>
    <p:sldId id="266" r:id="rId10"/>
    <p:sldId id="267" r:id="rId11"/>
    <p:sldId id="265" r:id="rId12"/>
    <p:sldId id="259" r:id="rId13"/>
    <p:sldId id="273" r:id="rId14"/>
    <p:sldId id="272" r:id="rId15"/>
    <p:sldId id="275" r:id="rId16"/>
    <p:sldId id="258" r:id="rId17"/>
    <p:sldId id="270" r:id="rId18"/>
    <p:sldId id="271" r:id="rId19"/>
    <p:sldId id="262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19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DC28-C371-4B4F-86CD-26E0B0697F5F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B6469D9-2F65-AC4D-9819-579E63DA3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32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DC28-C371-4B4F-86CD-26E0B0697F5F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9D9-2F65-AC4D-9819-579E63DA342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90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DC28-C371-4B4F-86CD-26E0B0697F5F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9D9-2F65-AC4D-9819-579E63DA3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90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DC28-C371-4B4F-86CD-26E0B0697F5F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9D9-2F65-AC4D-9819-579E63DA342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50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DC28-C371-4B4F-86CD-26E0B0697F5F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9D9-2F65-AC4D-9819-579E63DA3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61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DC28-C371-4B4F-86CD-26E0B0697F5F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9D9-2F65-AC4D-9819-579E63DA342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88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DC28-C371-4B4F-86CD-26E0B0697F5F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9D9-2F65-AC4D-9819-579E63DA342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71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DC28-C371-4B4F-86CD-26E0B0697F5F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9D9-2F65-AC4D-9819-579E63DA342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03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DC28-C371-4B4F-86CD-26E0B0697F5F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9D9-2F65-AC4D-9819-579E63DA3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4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DC28-C371-4B4F-86CD-26E0B0697F5F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9D9-2F65-AC4D-9819-579E63DA3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72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2B7DC28-C371-4B4F-86CD-26E0B0697F5F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9D9-2F65-AC4D-9819-579E63DA342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61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7DC28-C371-4B4F-86CD-26E0B0697F5F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B6469D9-2F65-AC4D-9819-579E63DA3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76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74704-FA98-D53E-81EE-275266D7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E83DC-636F-9BF9-8C9F-FE26DDE11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Today – let’s make some maps. </a:t>
            </a:r>
          </a:p>
          <a:p>
            <a:pPr lvl="1"/>
            <a:r>
              <a:rPr lang="en-US" dirty="0"/>
              <a:t>Installing </a:t>
            </a:r>
            <a:r>
              <a:rPr lang="en-US" dirty="0" err="1"/>
              <a:t>geopandas</a:t>
            </a:r>
            <a:r>
              <a:rPr lang="en-US" dirty="0"/>
              <a:t> and making a backup environment just in case. </a:t>
            </a:r>
          </a:p>
          <a:p>
            <a:pPr lvl="1"/>
            <a:r>
              <a:rPr lang="en-US" dirty="0"/>
              <a:t>Spatial </a:t>
            </a:r>
            <a:r>
              <a:rPr lang="en-US"/>
              <a:t>data basics.</a:t>
            </a:r>
            <a:endParaRPr lang="en-US" dirty="0"/>
          </a:p>
          <a:p>
            <a:pPr lvl="1"/>
            <a:r>
              <a:rPr lang="en-US" dirty="0"/>
              <a:t>Geospatial and </a:t>
            </a:r>
            <a:r>
              <a:rPr lang="en-US" dirty="0" err="1"/>
              <a:t>geopandas</a:t>
            </a:r>
            <a:r>
              <a:rPr lang="en-US" dirty="0"/>
              <a:t> basics in tableau – load, map, calculate. </a:t>
            </a:r>
          </a:p>
          <a:p>
            <a:r>
              <a:rPr lang="en-US" dirty="0"/>
              <a:t>Otherwise:</a:t>
            </a:r>
          </a:p>
          <a:p>
            <a:pPr lvl="1"/>
            <a:r>
              <a:rPr lang="en-US" dirty="0"/>
              <a:t>Next time, or two, we’ll cover pipelines and clean this data more efficiently. </a:t>
            </a:r>
          </a:p>
          <a:p>
            <a:pPr lvl="2"/>
            <a:r>
              <a:rPr lang="en-US" dirty="0"/>
              <a:t>That’ll require some inheritance and fun object stuff. </a:t>
            </a:r>
          </a:p>
          <a:p>
            <a:pPr lvl="2"/>
            <a:r>
              <a:rPr lang="en-US" dirty="0"/>
              <a:t>Take a look at the doc for “</a:t>
            </a:r>
            <a:r>
              <a:rPr lang="en-US" dirty="0" err="1"/>
              <a:t>sklearn</a:t>
            </a:r>
            <a:r>
              <a:rPr lang="en-US" dirty="0"/>
              <a:t> pipelines” for info, there’s a readable article. </a:t>
            </a:r>
          </a:p>
          <a:p>
            <a:pPr lvl="1"/>
            <a:r>
              <a:rPr lang="en-US" dirty="0"/>
              <a:t>If things seem ok, keep chugging, if something is confusing, please ask so we can target it. </a:t>
            </a:r>
          </a:p>
        </p:txBody>
      </p:sp>
    </p:spTree>
    <p:extLst>
      <p:ext uri="{BB962C8B-B14F-4D97-AF65-F5344CB8AC3E}">
        <p14:creationId xmlns:p14="http://schemas.microsoft.com/office/powerpoint/2010/main" val="238418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79C5-6B96-63A2-FF81-FEF4AC80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FD779-FADC-778B-5C7C-8E931DDED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839273" cy="4199727"/>
          </a:xfrm>
        </p:spPr>
        <p:txBody>
          <a:bodyPr/>
          <a:lstStyle/>
          <a:p>
            <a:r>
              <a:rPr lang="en-US" dirty="0"/>
              <a:t>In general, there’s a little data manipulation needed, which we don’t care about much. </a:t>
            </a:r>
          </a:p>
          <a:p>
            <a:pPr lvl="1"/>
            <a:r>
              <a:rPr lang="en-US" dirty="0"/>
              <a:t>There are different formats, and sometimes we need to convert between them. 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Convert </a:t>
            </a:r>
            <a:r>
              <a:rPr lang="en-US" dirty="0" err="1"/>
              <a:t>lat</a:t>
            </a:r>
            <a:r>
              <a:rPr lang="en-US" dirty="0"/>
              <a:t> and </a:t>
            </a:r>
            <a:r>
              <a:rPr lang="en-US" dirty="0" err="1"/>
              <a:t>lon</a:t>
            </a:r>
            <a:r>
              <a:rPr lang="en-US" dirty="0"/>
              <a:t> into a point, using a gpd function. </a:t>
            </a:r>
          </a:p>
          <a:p>
            <a:pPr lvl="1"/>
            <a:r>
              <a:rPr lang="en-US" dirty="0"/>
              <a:t>There are different encoding systems, we can use gpd functions to swap between them. </a:t>
            </a:r>
          </a:p>
          <a:p>
            <a:pPr lvl="1"/>
            <a:r>
              <a:rPr lang="en-US" dirty="0"/>
              <a:t>We might need to investigate options to ensure our data is properly interpreted. </a:t>
            </a:r>
          </a:p>
          <a:p>
            <a:r>
              <a:rPr lang="en-US" dirty="0"/>
              <a:t>We won’t really worry about this much, unless needed. </a:t>
            </a:r>
          </a:p>
          <a:p>
            <a:pPr lvl="1"/>
            <a:r>
              <a:rPr lang="en-US" dirty="0"/>
              <a:t>Assume that if something valid gets an error, we need to do some investigation and correction.</a:t>
            </a:r>
          </a:p>
          <a:p>
            <a:r>
              <a:rPr lang="en-US" dirty="0"/>
              <a:t>The ‘geometry’ column is what will be automatically mapped by default – not magic. </a:t>
            </a:r>
          </a:p>
        </p:txBody>
      </p:sp>
    </p:spTree>
    <p:extLst>
      <p:ext uri="{BB962C8B-B14F-4D97-AF65-F5344CB8AC3E}">
        <p14:creationId xmlns:p14="http://schemas.microsoft.com/office/powerpoint/2010/main" val="244554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8B9B-8649-E060-2B47-E272909D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7BACB-83DF-4A30-AFB5-CFDA74402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Points are pretty simple, an </a:t>
            </a:r>
            <a:r>
              <a:rPr lang="en-US" dirty="0" err="1"/>
              <a:t>xy</a:t>
            </a:r>
            <a:r>
              <a:rPr lang="en-US" dirty="0"/>
              <a:t> location on a plot. </a:t>
            </a:r>
          </a:p>
          <a:p>
            <a:r>
              <a:rPr lang="en-US" dirty="0"/>
              <a:t>We can create points from the latitude and longitude with a gpd function. </a:t>
            </a:r>
          </a:p>
        </p:txBody>
      </p:sp>
    </p:spTree>
    <p:extLst>
      <p:ext uri="{BB962C8B-B14F-4D97-AF65-F5344CB8AC3E}">
        <p14:creationId xmlns:p14="http://schemas.microsoft.com/office/powerpoint/2010/main" val="736571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0833E-9AE4-4F2F-BECD-67D9E0E85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Polygons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5D1CD-2877-134F-A3D7-F0023AB38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6" y="1853754"/>
            <a:ext cx="6758177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most unique data we need to deal with are polygons. </a:t>
            </a:r>
          </a:p>
          <a:p>
            <a:r>
              <a:rPr lang="en-US" dirty="0"/>
              <a:t>These define areas on a map – neighborhoods, countries,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Effectively a series of coordinates that draw an outline. </a:t>
            </a:r>
          </a:p>
          <a:p>
            <a:r>
              <a:rPr lang="en-US" dirty="0"/>
              <a:t>Every “region” on a map is defined like this. </a:t>
            </a:r>
          </a:p>
          <a:p>
            <a:pPr lvl="1"/>
            <a:r>
              <a:rPr lang="en-US" dirty="0"/>
              <a:t>There’s no preexisting definition for Canada – it is defined by some outline of points on a map. </a:t>
            </a:r>
          </a:p>
          <a:p>
            <a:r>
              <a:rPr lang="en-US" dirty="0"/>
              <a:t>Can find them by Googling:</a:t>
            </a:r>
          </a:p>
          <a:p>
            <a:pPr lvl="1"/>
            <a:r>
              <a:rPr lang="en-US" dirty="0"/>
              <a:t>“[area] shapefile” or “[area] </a:t>
            </a:r>
            <a:r>
              <a:rPr lang="en-US" dirty="0" err="1"/>
              <a:t>kml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Polygon or </a:t>
            </a:r>
            <a:r>
              <a:rPr lang="en-US" dirty="0" err="1"/>
              <a:t>multipolygon</a:t>
            </a:r>
            <a:r>
              <a:rPr lang="en-US" dirty="0"/>
              <a:t> datatypes. </a:t>
            </a:r>
          </a:p>
        </p:txBody>
      </p:sp>
      <p:pic>
        <p:nvPicPr>
          <p:cNvPr id="1026" name="Picture 2" descr="Geometric Manipulations — GeoPandas 0.12.2+0.gefcb367.dirty documentation">
            <a:extLst>
              <a:ext uri="{FF2B5EF4-FFF2-40B4-BE49-F238E27FC236}">
                <a16:creationId xmlns:a16="http://schemas.microsoft.com/office/drawing/2014/main" id="{944323C3-2F50-3903-3938-052506415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9706" y="1853754"/>
            <a:ext cx="4952294" cy="455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688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211A-91FE-9B07-755A-45BC6D56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and Combine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DFD44-B40C-8825-9DA8-A2A3C321F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184" y="2015732"/>
            <a:ext cx="6038336" cy="3450613"/>
          </a:xfrm>
        </p:spPr>
        <p:txBody>
          <a:bodyPr/>
          <a:lstStyle/>
          <a:p>
            <a:r>
              <a:rPr lang="en-US" dirty="0"/>
              <a:t>We can layer as much stuff on a map as we can read. </a:t>
            </a:r>
          </a:p>
          <a:p>
            <a:r>
              <a:rPr lang="en-US" dirty="0"/>
              <a:t>The </a:t>
            </a:r>
            <a:r>
              <a:rPr lang="en-US" dirty="0" err="1"/>
              <a:t>zorder</a:t>
            </a:r>
            <a:r>
              <a:rPr lang="en-US" dirty="0"/>
              <a:t> controls the top/bottom. </a:t>
            </a:r>
          </a:p>
          <a:p>
            <a:r>
              <a:rPr lang="en-US" dirty="0"/>
              <a:t>Any layer can be colored according to other val. </a:t>
            </a:r>
          </a:p>
          <a:p>
            <a:pPr lvl="1"/>
            <a:r>
              <a:rPr lang="en-US" dirty="0"/>
              <a:t>For a shaded filled map that’s called a choropleth map.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6F14632-740D-3DE6-E085-73CF381A08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2" t="9910" r="23596" b="6306"/>
          <a:stretch/>
        </p:blipFill>
        <p:spPr bwMode="auto">
          <a:xfrm>
            <a:off x="7014519" y="868092"/>
            <a:ext cx="5177481" cy="574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155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0BAE-F8BC-28B8-1F6C-C1DF26A46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Polygon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427F9-D40B-857F-D6A0-947106845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2146747"/>
          </a:xfrm>
        </p:spPr>
        <p:txBody>
          <a:bodyPr/>
          <a:lstStyle/>
          <a:p>
            <a:r>
              <a:rPr lang="en-US" dirty="0"/>
              <a:t>We can also do a lot of math with areas and their overlap with overlay(). </a:t>
            </a:r>
          </a:p>
          <a:p>
            <a:r>
              <a:rPr lang="en-US" dirty="0"/>
              <a:t>This works just like set math. </a:t>
            </a:r>
          </a:p>
          <a:p>
            <a:pPr lvl="1"/>
            <a:r>
              <a:rPr lang="en-US" dirty="0"/>
              <a:t>Overlap of coverage of different fire stations. </a:t>
            </a:r>
          </a:p>
          <a:p>
            <a:pPr lvl="1"/>
            <a:r>
              <a:rPr lang="en-US" dirty="0"/>
              <a:t>Symmetrical difference of places not covered by fire stations.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7A18E96-0D38-C519-90D9-EE96A6342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4000500"/>
            <a:ext cx="119253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79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3850-26BA-B6A5-4F6B-D147B6F6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4CAA3-B7A2-CF99-64E4-EB0B9F7BA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all kinds of other operations we can find in the </a:t>
            </a:r>
            <a:r>
              <a:rPr lang="en-US" dirty="0" err="1"/>
              <a:t>Geopandas</a:t>
            </a:r>
            <a:r>
              <a:rPr lang="en-US" dirty="0"/>
              <a:t> documentation. </a:t>
            </a:r>
          </a:p>
          <a:p>
            <a:r>
              <a:rPr lang="en-US" dirty="0"/>
              <a:t>Some things that might pop up are:</a:t>
            </a:r>
          </a:p>
          <a:p>
            <a:pPr lvl="1"/>
            <a:r>
              <a:rPr lang="en-US" dirty="0"/>
              <a:t>Buffer around an area. </a:t>
            </a:r>
          </a:p>
          <a:p>
            <a:pPr lvl="1"/>
            <a:r>
              <a:rPr lang="en-US" dirty="0"/>
              <a:t>Find the </a:t>
            </a:r>
            <a:r>
              <a:rPr lang="en-US" dirty="0" err="1"/>
              <a:t>centerpoint</a:t>
            </a:r>
            <a:r>
              <a:rPr lang="en-US"/>
              <a:t> of an area. </a:t>
            </a:r>
          </a:p>
        </p:txBody>
      </p:sp>
    </p:spTree>
    <p:extLst>
      <p:ext uri="{BB962C8B-B14F-4D97-AF65-F5344CB8AC3E}">
        <p14:creationId xmlns:p14="http://schemas.microsoft.com/office/powerpoint/2010/main" val="2066055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3D82-6174-CFED-F51E-DF6EC089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in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6F701-F897-7DCE-F2F2-55ECB3084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can use spatial data like any other data, some likely scenarios:</a:t>
            </a:r>
          </a:p>
          <a:p>
            <a:pPr lvl="1"/>
            <a:r>
              <a:rPr lang="en-US" dirty="0"/>
              <a:t>Use points to generate distance.</a:t>
            </a:r>
          </a:p>
          <a:p>
            <a:pPr lvl="1"/>
            <a:r>
              <a:rPr lang="en-US" dirty="0"/>
              <a:t>Use spatial regions to ”bin” bin points into regions. </a:t>
            </a:r>
          </a:p>
          <a:p>
            <a:pPr lvl="1"/>
            <a:r>
              <a:rPr lang="en-US" dirty="0"/>
              <a:t>Determine if areas overlap each other. </a:t>
            </a:r>
          </a:p>
          <a:p>
            <a:r>
              <a:rPr lang="en-US" dirty="0"/>
              <a:t>Any of these constructed values can be a feature, or even a target. </a:t>
            </a:r>
          </a:p>
          <a:p>
            <a:r>
              <a:rPr lang="en-US" dirty="0"/>
              <a:t>Constructing features is probably the most likely use for ML uses. </a:t>
            </a:r>
          </a:p>
        </p:txBody>
      </p:sp>
    </p:spTree>
    <p:extLst>
      <p:ext uri="{BB962C8B-B14F-4D97-AF65-F5344CB8AC3E}">
        <p14:creationId xmlns:p14="http://schemas.microsoft.com/office/powerpoint/2010/main" val="854050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60FD-6860-9A8F-6755-EFC2A4B41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1395E-9CAB-C298-FAF7-E27659AC1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Visualizing geospatial data is obviously useful. </a:t>
            </a:r>
          </a:p>
          <a:p>
            <a:r>
              <a:rPr lang="en-US" dirty="0"/>
              <a:t>We can include interactive GUI bits to make a semi-interactive map. </a:t>
            </a:r>
          </a:p>
          <a:p>
            <a:pPr lvl="1"/>
            <a:r>
              <a:rPr lang="en-US" dirty="0"/>
              <a:t>Other tools can do fancier than the plots here. </a:t>
            </a:r>
          </a:p>
          <a:p>
            <a:pPr lvl="1"/>
            <a:r>
              <a:rPr lang="en-US" dirty="0"/>
              <a:t>Explore is one, if it works for you. </a:t>
            </a:r>
          </a:p>
          <a:p>
            <a:r>
              <a:rPr lang="en-US" dirty="0"/>
              <a:t>Make maps, they impress people. </a:t>
            </a:r>
          </a:p>
          <a:p>
            <a:r>
              <a:rPr lang="en-US" dirty="0"/>
              <a:t>Variations like heatmaps are possible with a little math. </a:t>
            </a:r>
          </a:p>
          <a:p>
            <a:r>
              <a:rPr lang="en-US" dirty="0"/>
              <a:t>Side note: we can also prep and export data for Tableau, </a:t>
            </a:r>
            <a:r>
              <a:rPr lang="en-US" dirty="0" err="1"/>
              <a:t>et.al</a:t>
            </a:r>
            <a:r>
              <a:rPr lang="en-US" dirty="0"/>
              <a:t>.</a:t>
            </a:r>
          </a:p>
        </p:txBody>
      </p:sp>
      <p:pic>
        <p:nvPicPr>
          <p:cNvPr id="2050" name="Picture 2" descr="python - Plot heatmap (kdeplot) with geopandas - Stack Overflow">
            <a:extLst>
              <a:ext uri="{FF2B5EF4-FFF2-40B4-BE49-F238E27FC236}">
                <a16:creationId xmlns:a16="http://schemas.microsoft.com/office/drawing/2014/main" id="{47116F36-EF76-EBF9-91D1-F713D5958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4229100"/>
            <a:ext cx="39370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309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5257-880C-28F2-72CA-144524B4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26F01-EE18-CC76-C603-7DBADD2B6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One of the big things we can do is make features from the spatial data. </a:t>
            </a:r>
          </a:p>
          <a:p>
            <a:pPr lvl="1"/>
            <a:r>
              <a:rPr lang="en-US" dirty="0"/>
              <a:t>E.g. area of a lot for predicting prices, number and distance of fire stations for insurance,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This is an area of creativity, some things are obvious, others aren’t. </a:t>
            </a:r>
          </a:p>
          <a:p>
            <a:pPr lvl="1"/>
            <a:r>
              <a:rPr lang="en-US" dirty="0"/>
              <a:t>E.g. distance to ‘closest’ store or average distance to 3 closest being important for predicting a customer at our bank. </a:t>
            </a:r>
          </a:p>
          <a:p>
            <a:pPr lvl="1"/>
            <a:r>
              <a:rPr lang="en-US" dirty="0"/>
              <a:t>It may make sense to make multiple features - distance to fire station + # within 5km. </a:t>
            </a:r>
          </a:p>
          <a:p>
            <a:r>
              <a:rPr lang="en-US" dirty="0"/>
              <a:t>What is useful will probably vary a lot, likely distance, intersection, or size variants.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27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1A22-E739-6AED-07EC-AE0534D15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Real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90E6-791B-9071-4AF4-43A2C887C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57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GIS - Geographic information systems is an old and large area of study. </a:t>
            </a:r>
          </a:p>
          <a:p>
            <a:pPr lvl="1"/>
            <a:r>
              <a:rPr lang="en-US" dirty="0"/>
              <a:t>”Geography people” have used this data and tools for ages to do spatial tasks. </a:t>
            </a:r>
          </a:p>
          <a:p>
            <a:r>
              <a:rPr lang="en-US" dirty="0"/>
              <a:t>Location based information is emerging as useful in predictive applications. </a:t>
            </a:r>
          </a:p>
          <a:p>
            <a:pPr lvl="1"/>
            <a:r>
              <a:rPr lang="en-US" dirty="0"/>
              <a:t>Predictive policing attempts to forecast where crime is likely to occur. </a:t>
            </a:r>
          </a:p>
          <a:p>
            <a:pPr lvl="1"/>
            <a:r>
              <a:rPr lang="en-US" dirty="0"/>
              <a:t>Applications like Google Maps forecast traffic patterns. </a:t>
            </a:r>
          </a:p>
          <a:p>
            <a:pPr lvl="1"/>
            <a:r>
              <a:rPr lang="en-US" dirty="0"/>
              <a:t>Farmers have predictive tools to optimize crop growth via things like soil hydration. </a:t>
            </a:r>
          </a:p>
          <a:p>
            <a:pPr lvl="1"/>
            <a:r>
              <a:rPr lang="en-US" dirty="0"/>
              <a:t>Location data from cell phones was used to predict COVID spread.</a:t>
            </a:r>
          </a:p>
          <a:p>
            <a:pPr lvl="2"/>
            <a:r>
              <a:rPr lang="en-US" dirty="0"/>
              <a:t>I saw this in a documentary that I don’t remember the name of, so grain of salt. </a:t>
            </a:r>
          </a:p>
          <a:p>
            <a:pPr lvl="1"/>
            <a:r>
              <a:rPr lang="en-US" dirty="0"/>
              <a:t>The CIA allegedly uses movement patterns to identify people to drone strike. </a:t>
            </a:r>
          </a:p>
          <a:p>
            <a:r>
              <a:rPr lang="en-US" dirty="0"/>
              <a:t>GPS data being embedded in almost all person movements will open the door to far more applications in the near future. </a:t>
            </a:r>
          </a:p>
        </p:txBody>
      </p:sp>
    </p:spTree>
    <p:extLst>
      <p:ext uri="{BB962C8B-B14F-4D97-AF65-F5344CB8AC3E}">
        <p14:creationId xmlns:p14="http://schemas.microsoft.com/office/powerpoint/2010/main" val="358780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628F4-CC5A-D78F-303F-DD3ABFF7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 notes….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6BA9E-ABDE-0ED8-2D39-47317E2D4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I had weird errors trying to install dependencies on </a:t>
            </a:r>
            <a:r>
              <a:rPr lang="en-US" dirty="0" err="1"/>
              <a:t>osx</a:t>
            </a:r>
            <a:r>
              <a:rPr lang="en-US" dirty="0"/>
              <a:t> – the </a:t>
            </a:r>
            <a:r>
              <a:rPr lang="en-US" dirty="0" err="1"/>
              <a:t>os</a:t>
            </a:r>
            <a:r>
              <a:rPr lang="en-US" dirty="0"/>
              <a:t> version was wrong. </a:t>
            </a:r>
          </a:p>
          <a:p>
            <a:r>
              <a:rPr lang="en-US" dirty="0"/>
              <a:t>This means that some stuff under the explore() function won’t work for me. </a:t>
            </a:r>
          </a:p>
          <a:p>
            <a:r>
              <a:rPr lang="en-US" dirty="0"/>
              <a:t>It’ll probably work for you, particularly on windows. </a:t>
            </a:r>
          </a:p>
          <a:p>
            <a:r>
              <a:rPr lang="en-US" dirty="0"/>
              <a:t>I’ll try to figure this out over Christmas and we can do it next semester.</a:t>
            </a:r>
          </a:p>
          <a:p>
            <a:r>
              <a:rPr lang="en-US" dirty="0"/>
              <a:t>In any case, you can try </a:t>
            </a:r>
            <a:r>
              <a:rPr lang="en-US" dirty="0" err="1"/>
              <a:t>geopandas_dataframe.explore</a:t>
            </a:r>
            <a:r>
              <a:rPr lang="en-US" dirty="0"/>
              <a:t>():</a:t>
            </a:r>
          </a:p>
          <a:p>
            <a:pPr lvl="1"/>
            <a:r>
              <a:rPr lang="en-US" dirty="0"/>
              <a:t>It is more modern-map like. </a:t>
            </a:r>
          </a:p>
          <a:p>
            <a:pPr lvl="1"/>
            <a:r>
              <a:rPr lang="en-US" dirty="0"/>
              <a:t>You’ll probably need to install some stuff, the error message will give a pip command. </a:t>
            </a:r>
          </a:p>
        </p:txBody>
      </p:sp>
    </p:spTree>
    <p:extLst>
      <p:ext uri="{BB962C8B-B14F-4D97-AF65-F5344CB8AC3E}">
        <p14:creationId xmlns:p14="http://schemas.microsoft.com/office/powerpoint/2010/main" val="1190868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159A-D1EB-2B16-C201-25AEEA617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Us... Well… For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5A1C8-985F-6CE2-F72F-81DBF02A5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10574769" cy="4199727"/>
          </a:xfrm>
        </p:spPr>
        <p:txBody>
          <a:bodyPr/>
          <a:lstStyle/>
          <a:p>
            <a:r>
              <a:rPr lang="en-US" dirty="0"/>
              <a:t>The project next semester will involve you using real estate data as a source. </a:t>
            </a:r>
          </a:p>
          <a:p>
            <a:r>
              <a:rPr lang="en-US" dirty="0"/>
              <a:t>You’ll need to ultimately do two things:</a:t>
            </a:r>
          </a:p>
          <a:p>
            <a:pPr lvl="1"/>
            <a:r>
              <a:rPr lang="en-US" dirty="0"/>
              <a:t>Some analytics stuff and present it. </a:t>
            </a:r>
          </a:p>
          <a:p>
            <a:r>
              <a:rPr lang="en-US" dirty="0"/>
              <a:t>Mapping will obviously be a big thing for the presentation part. </a:t>
            </a:r>
          </a:p>
          <a:p>
            <a:r>
              <a:rPr lang="en-US" dirty="0"/>
              <a:t>Constructing features from location data is likely to be a big thing for analysis. </a:t>
            </a:r>
          </a:p>
          <a:p>
            <a:pPr lvl="1"/>
            <a:r>
              <a:rPr lang="en-US" dirty="0"/>
              <a:t>Try to be a bit comfortable with using and manipulating data now, so the analysis part is easy. </a:t>
            </a:r>
          </a:p>
          <a:p>
            <a:pPr lvl="1"/>
            <a:r>
              <a:rPr lang="en-US" dirty="0"/>
              <a:t>You’ll likely need to learn a little about whatever specific aspect you need. </a:t>
            </a:r>
          </a:p>
          <a:p>
            <a:r>
              <a:rPr lang="en-US" dirty="0"/>
              <a:t>Side note: I’d consider planning, from the start, making something presentable for portfolio. </a:t>
            </a:r>
          </a:p>
          <a:p>
            <a:pPr lvl="1"/>
            <a:r>
              <a:rPr lang="en-US" dirty="0"/>
              <a:t>People like and relate to real estate, maps are appealing, and it is easier to make something cool. </a:t>
            </a:r>
          </a:p>
        </p:txBody>
      </p:sp>
    </p:spTree>
    <p:extLst>
      <p:ext uri="{BB962C8B-B14F-4D97-AF65-F5344CB8AC3E}">
        <p14:creationId xmlns:p14="http://schemas.microsoft.com/office/powerpoint/2010/main" val="65026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02867-14C8-7832-45A5-738F82AA65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Spatial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3461B-27B4-C71C-F670-66B47F5BC9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7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2AFA-647A-3CC3-B7B3-D3AF9F12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Spatial Data?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786FD-C73D-B755-20F8-9A4D061B8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6468"/>
          </a:xfrm>
        </p:spPr>
        <p:txBody>
          <a:bodyPr/>
          <a:lstStyle/>
          <a:p>
            <a:r>
              <a:rPr lang="en-US" dirty="0"/>
              <a:t>Spatial data describes the position in physical space:</a:t>
            </a:r>
          </a:p>
          <a:p>
            <a:pPr lvl="1"/>
            <a:r>
              <a:rPr lang="en-US" dirty="0"/>
              <a:t>Where someone is located on a map. </a:t>
            </a:r>
          </a:p>
          <a:p>
            <a:pPr lvl="1"/>
            <a:r>
              <a:rPr lang="en-US" dirty="0"/>
              <a:t>The boundaries of a city. </a:t>
            </a:r>
          </a:p>
          <a:p>
            <a:r>
              <a:rPr lang="en-US" dirty="0"/>
              <a:t>Two main types of data we’ll look at:</a:t>
            </a:r>
          </a:p>
          <a:p>
            <a:pPr lvl="1"/>
            <a:r>
              <a:rPr lang="en-US" dirty="0"/>
              <a:t>Points – the latitude and longitude of a specific point on a map. </a:t>
            </a:r>
          </a:p>
          <a:p>
            <a:pPr lvl="1"/>
            <a:r>
              <a:rPr lang="en-US" dirty="0"/>
              <a:t>Areas – the boundaries of a region, such as a city, province, or country. </a:t>
            </a:r>
          </a:p>
          <a:p>
            <a:pPr lvl="1"/>
            <a:r>
              <a:rPr lang="en-US" dirty="0"/>
              <a:t>(Bonus) Lines – a connection of points, like a bus route. (We won’t use this much). </a:t>
            </a:r>
          </a:p>
          <a:p>
            <a:r>
              <a:rPr lang="en-US" dirty="0"/>
              <a:t>Spatial data, for our concerns, is relatively simple!</a:t>
            </a:r>
          </a:p>
        </p:txBody>
      </p:sp>
    </p:spTree>
    <p:extLst>
      <p:ext uri="{BB962C8B-B14F-4D97-AF65-F5344CB8AC3E}">
        <p14:creationId xmlns:p14="http://schemas.microsoft.com/office/powerpoint/2010/main" val="1609877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6032-0009-1B05-6395-F84A9C00F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61454-9F75-FDB3-9822-3FB16B170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r>
              <a:rPr lang="en-US" dirty="0" err="1"/>
              <a:t>Geopandas</a:t>
            </a:r>
            <a:r>
              <a:rPr lang="en-US" dirty="0"/>
              <a:t> is the tool that we’ll use to handle spatial data. </a:t>
            </a:r>
          </a:p>
          <a:p>
            <a:r>
              <a:rPr lang="en-US" dirty="0"/>
              <a:t>It is a library that is basically pandas + geospatial capabilities. </a:t>
            </a:r>
          </a:p>
          <a:p>
            <a:pPr lvl="1"/>
            <a:r>
              <a:rPr lang="en-US" dirty="0"/>
              <a:t>We use a similar </a:t>
            </a:r>
            <a:r>
              <a:rPr lang="en-US" dirty="0" err="1"/>
              <a:t>dataframe</a:t>
            </a:r>
            <a:r>
              <a:rPr lang="en-US" dirty="0"/>
              <a:t> to regular pandas. </a:t>
            </a:r>
          </a:p>
          <a:p>
            <a:r>
              <a:rPr lang="en-US" dirty="0" err="1"/>
              <a:t>Geopandas</a:t>
            </a:r>
            <a:r>
              <a:rPr lang="en-US" dirty="0"/>
              <a:t> extends pandas with a few special specific capabilities:</a:t>
            </a:r>
          </a:p>
          <a:p>
            <a:pPr lvl="1"/>
            <a:r>
              <a:rPr lang="en-US" dirty="0"/>
              <a:t>Plotting – it knows that information goes on a map, and will natively plot it. </a:t>
            </a:r>
          </a:p>
          <a:p>
            <a:pPr lvl="1"/>
            <a:r>
              <a:rPr lang="en-US" dirty="0"/>
              <a:t>Spatial joins - we can connect data based on spatial data, such as if a point is in an area. </a:t>
            </a:r>
          </a:p>
          <a:p>
            <a:pPr lvl="1"/>
            <a:r>
              <a:rPr lang="en-US" dirty="0"/>
              <a:t>Distance – we can calculate distance, accounting for the curve of the earth. </a:t>
            </a:r>
          </a:p>
          <a:p>
            <a:r>
              <a:rPr lang="en-US" dirty="0"/>
              <a:t>Outside of the specific stuff, a </a:t>
            </a:r>
            <a:r>
              <a:rPr lang="en-US" dirty="0" err="1"/>
              <a:t>geodataframe</a:t>
            </a:r>
            <a:r>
              <a:rPr lang="en-US" dirty="0"/>
              <a:t> is a pandas </a:t>
            </a:r>
            <a:r>
              <a:rPr lang="en-US" dirty="0" err="1"/>
              <a:t>dataframe</a:t>
            </a:r>
            <a:r>
              <a:rPr lang="en-US" dirty="0"/>
              <a:t>, sans the geo. </a:t>
            </a:r>
          </a:p>
          <a:p>
            <a:pPr lvl="1"/>
            <a:r>
              <a:rPr lang="en-US" dirty="0"/>
              <a:t>The plotting stuff is on top of matplotlib and shapely, common base libraries. </a:t>
            </a:r>
          </a:p>
        </p:txBody>
      </p:sp>
    </p:spTree>
    <p:extLst>
      <p:ext uri="{BB962C8B-B14F-4D97-AF65-F5344CB8AC3E}">
        <p14:creationId xmlns:p14="http://schemas.microsoft.com/office/powerpoint/2010/main" val="4254896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44D0-7738-18C2-2EF4-746C2921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The world is a Scatter Plot</a:t>
            </a:r>
          </a:p>
        </p:txBody>
      </p:sp>
      <p:pic>
        <p:nvPicPr>
          <p:cNvPr id="2050" name="Picture 2" descr="matplotlib - Python: How to plot scatter plot at specific point on map in  cartopy? - Stack Overflow">
            <a:extLst>
              <a:ext uri="{FF2B5EF4-FFF2-40B4-BE49-F238E27FC236}">
                <a16:creationId xmlns:a16="http://schemas.microsoft.com/office/drawing/2014/main" id="{00C86EF8-99BD-3AA2-B564-CF81D4CFC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853753"/>
            <a:ext cx="6677288" cy="372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45BAA-B1FC-F9B5-86DF-E4F0196CE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5092872" cy="4037747"/>
          </a:xfrm>
        </p:spPr>
        <p:txBody>
          <a:bodyPr>
            <a:normAutofit/>
          </a:bodyPr>
          <a:lstStyle/>
          <a:p>
            <a:r>
              <a:rPr lang="en-US" dirty="0"/>
              <a:t>We can think of the globe as being a giant scatterplot. </a:t>
            </a:r>
          </a:p>
          <a:p>
            <a:pPr lvl="1"/>
            <a:r>
              <a:rPr lang="en-US" dirty="0"/>
              <a:t>Latitude and longitude are x and y coordinates. </a:t>
            </a:r>
          </a:p>
          <a:p>
            <a:r>
              <a:rPr lang="en-US" dirty="0"/>
              <a:t>Things are located at certain coordinates. </a:t>
            </a:r>
          </a:p>
          <a:p>
            <a:r>
              <a:rPr lang="en-US" dirty="0"/>
              <a:t>Regions cover spans of the plot canvas.</a:t>
            </a:r>
          </a:p>
          <a:p>
            <a:r>
              <a:rPr lang="en-US" dirty="0" err="1"/>
              <a:t>Geopandas</a:t>
            </a:r>
            <a:r>
              <a:rPr lang="en-US" dirty="0"/>
              <a:t> abstracts out the globe specific stuff like the earth being round.  </a:t>
            </a:r>
          </a:p>
        </p:txBody>
      </p:sp>
    </p:spTree>
    <p:extLst>
      <p:ext uri="{BB962C8B-B14F-4D97-AF65-F5344CB8AC3E}">
        <p14:creationId xmlns:p14="http://schemas.microsoft.com/office/powerpoint/2010/main" val="3095859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B960-9E33-5A97-DB26-DB2C931D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CRS and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B9D37-283C-5055-BFA3-026F3D1A2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192"/>
            <a:ext cx="10028117" cy="4125290"/>
          </a:xfrm>
        </p:spPr>
        <p:txBody>
          <a:bodyPr/>
          <a:lstStyle/>
          <a:p>
            <a:r>
              <a:rPr lang="en-US" dirty="0"/>
              <a:t>The Coordinate Reference System is our most annoying thing to deal with. </a:t>
            </a:r>
          </a:p>
          <a:p>
            <a:pPr lvl="1"/>
            <a:r>
              <a:rPr lang="en-US" dirty="0"/>
              <a:t>This basically tells the system how the points relate to space. </a:t>
            </a:r>
          </a:p>
          <a:p>
            <a:r>
              <a:rPr lang="en-US" dirty="0"/>
              <a:t>We can see and set the CRS, and occasionally need to. </a:t>
            </a:r>
          </a:p>
          <a:p>
            <a:pPr lvl="1"/>
            <a:r>
              <a:rPr lang="en-US" dirty="0"/>
              <a:t>Docs say that when reading in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 we should use .</a:t>
            </a:r>
            <a:r>
              <a:rPr lang="en-US" dirty="0" err="1"/>
              <a:t>set_crs</a:t>
            </a:r>
            <a:r>
              <a:rPr lang="en-US" dirty="0"/>
              <a:t>(</a:t>
            </a:r>
            <a:r>
              <a:rPr lang="en-US" dirty="0" err="1"/>
              <a:t>epsg</a:t>
            </a:r>
            <a:r>
              <a:rPr lang="en-US" dirty="0"/>
              <a:t>=4326)</a:t>
            </a:r>
          </a:p>
          <a:p>
            <a:pPr lvl="1"/>
            <a:r>
              <a:rPr lang="en-US" dirty="0"/>
              <a:t>To get areas and distances in meters, change to 6933</a:t>
            </a:r>
          </a:p>
          <a:p>
            <a:r>
              <a:rPr lang="en-US" dirty="0"/>
              <a:t>This is something that will wait mainly for your specifics to care about. </a:t>
            </a:r>
          </a:p>
          <a:p>
            <a:pPr lvl="1"/>
            <a:r>
              <a:rPr lang="en-US" dirty="0"/>
              <a:t>You need to pick the right thing for good results, but you don’t know yet. </a:t>
            </a:r>
          </a:p>
          <a:p>
            <a:pPr lvl="1"/>
            <a:r>
              <a:rPr lang="en-US" dirty="0"/>
              <a:t>Can vary regionally, so we might need one for our area. (Compare Greenland vs Africa for why)</a:t>
            </a:r>
          </a:p>
        </p:txBody>
      </p:sp>
    </p:spTree>
    <p:extLst>
      <p:ext uri="{BB962C8B-B14F-4D97-AF65-F5344CB8AC3E}">
        <p14:creationId xmlns:p14="http://schemas.microsoft.com/office/powerpoint/2010/main" val="83324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836C5-E110-282E-7FB8-38CCD6D2B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Geospatial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4B035-7082-E665-2449-BF681FF0A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5732"/>
            <a:ext cx="6210300" cy="3915511"/>
          </a:xfrm>
        </p:spPr>
        <p:txBody>
          <a:bodyPr>
            <a:normAutofit/>
          </a:bodyPr>
          <a:lstStyle/>
          <a:p>
            <a:r>
              <a:rPr lang="en-US" sz="2400" dirty="0"/>
              <a:t>Geospatial data is based on geometric objects. </a:t>
            </a:r>
          </a:p>
          <a:p>
            <a:pPr lvl="1"/>
            <a:r>
              <a:rPr lang="en-US" sz="2000" dirty="0"/>
              <a:t>Polygons (areas)</a:t>
            </a:r>
          </a:p>
          <a:p>
            <a:pPr lvl="1"/>
            <a:r>
              <a:rPr lang="en-US" sz="2000" dirty="0"/>
              <a:t>Points</a:t>
            </a:r>
          </a:p>
          <a:p>
            <a:pPr lvl="1"/>
            <a:r>
              <a:rPr lang="en-US" sz="2000" dirty="0"/>
              <a:t>Lines/paths</a:t>
            </a:r>
          </a:p>
          <a:p>
            <a:r>
              <a:rPr lang="en-US" sz="2400" dirty="0"/>
              <a:t>Each of these is a datatype, based on </a:t>
            </a:r>
            <a:r>
              <a:rPr lang="en-US" sz="2400" dirty="0" err="1"/>
              <a:t>lat</a:t>
            </a:r>
            <a:r>
              <a:rPr lang="en-US" sz="2400" dirty="0"/>
              <a:t>/</a:t>
            </a:r>
            <a:r>
              <a:rPr lang="en-US" sz="2400" dirty="0" err="1"/>
              <a:t>lon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A point is a </a:t>
            </a:r>
            <a:r>
              <a:rPr lang="en-US" sz="2000" dirty="0" err="1"/>
              <a:t>lat</a:t>
            </a:r>
            <a:r>
              <a:rPr lang="en-US" sz="2000" dirty="0"/>
              <a:t>/</a:t>
            </a:r>
            <a:r>
              <a:rPr lang="en-US" sz="2000" dirty="0" err="1"/>
              <a:t>lon</a:t>
            </a:r>
            <a:r>
              <a:rPr lang="en-US" sz="2000" dirty="0"/>
              <a:t> combination. </a:t>
            </a:r>
          </a:p>
          <a:p>
            <a:pPr lvl="1"/>
            <a:r>
              <a:rPr lang="en-US" sz="2000" dirty="0"/>
              <a:t>Polygons and paths are assemblies of them.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032485-E5CF-5A7B-C50A-90FAF6760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0" y="1106714"/>
            <a:ext cx="59817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58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DFA3-0CE8-8781-6569-66B47AA3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actual data…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9A8BC-B26F-D72C-14B3-7FD99C38D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772C9-D168-F636-A3BD-580F085D6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15732"/>
            <a:ext cx="7772400" cy="39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959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3177</TotalTime>
  <Words>1578</Words>
  <Application>Microsoft Macintosh PowerPoint</Application>
  <PresentationFormat>Widescreen</PresentationFormat>
  <Paragraphs>142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Gallery</vt:lpstr>
      <vt:lpstr>Housekeeping</vt:lpstr>
      <vt:lpstr>Geopandas notes….</vt:lpstr>
      <vt:lpstr>Spatial Data</vt:lpstr>
      <vt:lpstr>What is Spatial Data? </vt:lpstr>
      <vt:lpstr>Geopandas</vt:lpstr>
      <vt:lpstr>The world is a Scatter Plot</vt:lpstr>
      <vt:lpstr>CRS and Encoding</vt:lpstr>
      <vt:lpstr>Geospatial Objects</vt:lpstr>
      <vt:lpstr>The actual data…</vt:lpstr>
      <vt:lpstr>Dealing With the Data</vt:lpstr>
      <vt:lpstr>Points</vt:lpstr>
      <vt:lpstr>Polygons</vt:lpstr>
      <vt:lpstr>Layer and Combine</vt:lpstr>
      <vt:lpstr>Polygon Math</vt:lpstr>
      <vt:lpstr>Other Stuff</vt:lpstr>
      <vt:lpstr>Spatial in Analytics</vt:lpstr>
      <vt:lpstr>Visualizations</vt:lpstr>
      <vt:lpstr>Constructing Features</vt:lpstr>
      <vt:lpstr>In the Real World</vt:lpstr>
      <vt:lpstr>For Us... Well… For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Akeem Semper</dc:creator>
  <cp:keywords/>
  <dc:description/>
  <cp:lastModifiedBy>Akeem Semper</cp:lastModifiedBy>
  <cp:revision>21</cp:revision>
  <dcterms:created xsi:type="dcterms:W3CDTF">2023-02-12T18:45:01Z</dcterms:created>
  <dcterms:modified xsi:type="dcterms:W3CDTF">2024-11-26T17:40:47Z</dcterms:modified>
  <cp:category/>
</cp:coreProperties>
</file>