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8" r:id="rId13"/>
    <p:sldId id="265" r:id="rId14"/>
    <p:sldId id="266" r:id="rId15"/>
    <p:sldId id="272" r:id="rId16"/>
    <p:sldId id="273" r:id="rId17"/>
    <p:sldId id="267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4"/>
    <p:restoredTop sz="94690"/>
  </p:normalViewPr>
  <p:slideViewPr>
    <p:cSldViewPr snapToGrid="0">
      <p:cViewPr varScale="1">
        <p:scale>
          <a:sx n="142" d="100"/>
          <a:sy n="142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0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2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1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0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80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8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8E4A-9BBC-FEFE-EC78-C632143E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0622-7DCA-5207-AEA5-669F840F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Conference – who’s going?</a:t>
            </a:r>
          </a:p>
          <a:p>
            <a:pPr lvl="1"/>
            <a:r>
              <a:rPr lang="en-US" dirty="0"/>
              <a:t>We are supposed to get counts for Mark, they need to do ticket stuff. There’s a teams poll, please do it if you don’t mind.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Overloading and overriding with inheritance. </a:t>
            </a:r>
          </a:p>
          <a:p>
            <a:pPr lvl="1"/>
            <a:r>
              <a:rPr lang="en-US" dirty="0"/>
              <a:t>Inheritance and objects, for an actual purpose making a poker game. </a:t>
            </a:r>
          </a:p>
          <a:p>
            <a:pPr lvl="1"/>
            <a:r>
              <a:rPr lang="en-US" dirty="0"/>
              <a:t>Modelling reality, basic small-scale project planning, creating object interfaces. </a:t>
            </a:r>
          </a:p>
          <a:p>
            <a:pPr lvl="1"/>
            <a:r>
              <a:rPr lang="en-US" dirty="0"/>
              <a:t>Test driven development ideas, overriding several operators. </a:t>
            </a:r>
          </a:p>
          <a:p>
            <a:r>
              <a:rPr lang="en-US" dirty="0"/>
              <a:t>Grades and other trivialities:</a:t>
            </a:r>
          </a:p>
          <a:p>
            <a:pPr lvl="1"/>
            <a:r>
              <a:rPr lang="en-US" dirty="0"/>
              <a:t>Labs 4 and 5 should be good to go. </a:t>
            </a:r>
          </a:p>
        </p:txBody>
      </p:sp>
    </p:spTree>
    <p:extLst>
      <p:ext uri="{BB962C8B-B14F-4D97-AF65-F5344CB8AC3E}">
        <p14:creationId xmlns:p14="http://schemas.microsoft.com/office/powerpoint/2010/main" val="242017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5E68-AAC4-5020-A474-BE3EFD63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BB49-7426-F89D-0AF8-B806E21F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have an idea now of the core objects we need and how they relate. </a:t>
            </a:r>
          </a:p>
          <a:p>
            <a:r>
              <a:rPr lang="en-US" dirty="0"/>
              <a:t>We can start thinking of development. </a:t>
            </a:r>
          </a:p>
          <a:p>
            <a:pPr lvl="1"/>
            <a:r>
              <a:rPr lang="en-US" dirty="0"/>
              <a:t>What functionality needs to be present in these things? </a:t>
            </a:r>
          </a:p>
          <a:p>
            <a:pPr lvl="2"/>
            <a:r>
              <a:rPr lang="en-US" dirty="0"/>
              <a:t>Make decks, compare cards/decks, shuffle into hands,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Where does each part of the functionality lie?</a:t>
            </a:r>
          </a:p>
          <a:p>
            <a:pPr lvl="1"/>
            <a:r>
              <a:rPr lang="en-US" dirty="0"/>
              <a:t>What can we do to verify that it works – here we are checking if the things we make will both run without error and that they follow the rules/functionality of poker. </a:t>
            </a:r>
          </a:p>
          <a:p>
            <a:r>
              <a:rPr lang="en-US" dirty="0"/>
              <a:t>We can start at the bottom, and move up the chain. </a:t>
            </a:r>
          </a:p>
          <a:p>
            <a:pPr lvl="1"/>
            <a:r>
              <a:rPr lang="en-US" dirty="0"/>
              <a:t>If the card works, we can assume it’ll work when building decks, and so on… </a:t>
            </a:r>
          </a:p>
        </p:txBody>
      </p:sp>
    </p:spTree>
    <p:extLst>
      <p:ext uri="{BB962C8B-B14F-4D97-AF65-F5344CB8AC3E}">
        <p14:creationId xmlns:p14="http://schemas.microsoft.com/office/powerpoint/2010/main" val="332108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CFF7-0470-431C-B694-81788D1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CF3F-365D-A794-DF44-C7FA6BCF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2496"/>
            <a:ext cx="9603275" cy="4120986"/>
          </a:xfrm>
        </p:spPr>
        <p:txBody>
          <a:bodyPr/>
          <a:lstStyle/>
          <a:p>
            <a:r>
              <a:rPr lang="en-US" dirty="0"/>
              <a:t>A card is an object that everything else is build on, it has:</a:t>
            </a:r>
          </a:p>
          <a:p>
            <a:pPr lvl="1"/>
            <a:r>
              <a:rPr lang="en-US" dirty="0"/>
              <a:t>Attributes – suit and value. </a:t>
            </a:r>
          </a:p>
          <a:p>
            <a:pPr lvl="1"/>
            <a:r>
              <a:rPr lang="en-US" dirty="0"/>
              <a:t>Methods – print and compare. </a:t>
            </a:r>
          </a:p>
          <a:p>
            <a:r>
              <a:rPr lang="en-US" dirty="0"/>
              <a:t>We need to have a card that can generate a string that is usable for a ‘game’. </a:t>
            </a:r>
          </a:p>
          <a:p>
            <a:pPr lvl="1"/>
            <a:r>
              <a:rPr lang="en-US" dirty="0"/>
              <a:t>Test by inspection. </a:t>
            </a:r>
          </a:p>
          <a:p>
            <a:r>
              <a:rPr lang="en-US" dirty="0"/>
              <a:t>We need to have cards that can have their values compared:</a:t>
            </a:r>
          </a:p>
          <a:p>
            <a:pPr lvl="1"/>
            <a:r>
              <a:rPr lang="en-US" dirty="0"/>
              <a:t>Each card has a value, and the relative values are important here. </a:t>
            </a:r>
          </a:p>
          <a:p>
            <a:pPr lvl="1"/>
            <a:r>
              <a:rPr lang="en-US" dirty="0"/>
              <a:t>Test by defining </a:t>
            </a:r>
            <a:r>
              <a:rPr lang="en-US" dirty="0" err="1"/>
              <a:t>lt</a:t>
            </a:r>
            <a:r>
              <a:rPr lang="en-US" dirty="0"/>
              <a:t>/</a:t>
            </a:r>
            <a:r>
              <a:rPr lang="en-US" dirty="0" err="1"/>
              <a:t>gt</a:t>
            </a:r>
            <a:r>
              <a:rPr lang="en-US" dirty="0"/>
              <a:t>/eq and testing that sorting is correct in order (</a:t>
            </a:r>
            <a:r>
              <a:rPr lang="en-US" dirty="0" err="1"/>
              <a:t>wrt</a:t>
            </a:r>
            <a:r>
              <a:rPr lang="en-US" dirty="0"/>
              <a:t> poker reality). </a:t>
            </a:r>
          </a:p>
        </p:txBody>
      </p:sp>
    </p:spTree>
    <p:extLst>
      <p:ext uri="{BB962C8B-B14F-4D97-AF65-F5344CB8AC3E}">
        <p14:creationId xmlns:p14="http://schemas.microsoft.com/office/powerpoint/2010/main" val="255829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C059-9765-28D8-D991-0CD48188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Test and construction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3352-49F5-49EA-ECBC-0BE2653B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our current scheme, cards are very simple and very little is asked of them. </a:t>
            </a:r>
          </a:p>
          <a:p>
            <a:pPr lvl="1"/>
            <a:r>
              <a:rPr lang="en-US" dirty="0"/>
              <a:t>They have two attributes. </a:t>
            </a:r>
          </a:p>
          <a:p>
            <a:pPr lvl="1"/>
            <a:r>
              <a:rPr lang="en-US" dirty="0"/>
              <a:t>They can be compared based on those attributes. </a:t>
            </a:r>
          </a:p>
          <a:p>
            <a:r>
              <a:rPr lang="en-US" dirty="0"/>
              <a:t>As long as a card does this, it is good enough for us. </a:t>
            </a:r>
          </a:p>
          <a:p>
            <a:r>
              <a:rPr lang="en-US" dirty="0"/>
              <a:t>Everything else ”belongs” to some other part of playing poker. </a:t>
            </a:r>
          </a:p>
          <a:p>
            <a:pPr lvl="1"/>
            <a:r>
              <a:rPr lang="en-US" dirty="0"/>
              <a:t>E.g. a card doesn’t know there can only be 5 of it in a hand, 52 of it in a deck, or that there are 5 same suited ones in a flush. </a:t>
            </a:r>
          </a:p>
          <a:p>
            <a:r>
              <a:rPr lang="en-US" dirty="0"/>
              <a:t>Keeping attributes/functionality “with its owner” makes constructing large things easier.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1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CD28-A71C-4CA0-815E-3A10B8C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D1FB-47C8-10FB-413F-E16EF89F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Decks are compilations of cards, having:</a:t>
            </a:r>
          </a:p>
          <a:p>
            <a:pPr lvl="1"/>
            <a:r>
              <a:rPr lang="en-US" dirty="0"/>
              <a:t>Attributes: the collection of cards currently in the deck. </a:t>
            </a:r>
          </a:p>
          <a:p>
            <a:pPr lvl="1"/>
            <a:r>
              <a:rPr lang="en-US" dirty="0"/>
              <a:t>Methods: shuffle, deal, print, sort/compare(?), next (iteration),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Deck needs to be able to do what is needed of it in a poker game. </a:t>
            </a:r>
          </a:p>
          <a:p>
            <a:pPr lvl="1"/>
            <a:r>
              <a:rPr lang="en-US" dirty="0"/>
              <a:t>“Fresh deck”, shuffle, deal, print. </a:t>
            </a:r>
          </a:p>
          <a:p>
            <a:r>
              <a:rPr lang="en-US" dirty="0"/>
              <a:t>How can we verify this works?</a:t>
            </a:r>
          </a:p>
          <a:p>
            <a:pPr lvl="1"/>
            <a:r>
              <a:rPr lang="en-US" dirty="0"/>
              <a:t>Create a full deck, check that it is full. </a:t>
            </a:r>
          </a:p>
          <a:p>
            <a:pPr lvl="1"/>
            <a:r>
              <a:rPr lang="en-US" dirty="0"/>
              <a:t>Shuffle, check order is different. </a:t>
            </a:r>
          </a:p>
          <a:p>
            <a:pPr lvl="1"/>
            <a:r>
              <a:rPr lang="en-US" dirty="0"/>
              <a:t>Deal some hands, check that the deck is missing cards, those are in hands. </a:t>
            </a:r>
          </a:p>
          <a:p>
            <a:pPr lvl="1"/>
            <a:r>
              <a:rPr lang="en-US" dirty="0"/>
              <a:t>“Refresh” in some way to deal the next hand (new deck? Reset values,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23500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655E-9B32-EB21-20A5-80A12A59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F7CE-14D4-CE28-E9A8-77D8A5F3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Hands are a child of a deck, also a grouping of cards. </a:t>
            </a:r>
          </a:p>
          <a:p>
            <a:r>
              <a:rPr lang="en-US" dirty="0"/>
              <a:t>Differ from decks because they have a specific value for that hand in poker and size limit.</a:t>
            </a:r>
          </a:p>
          <a:p>
            <a:pPr lvl="1"/>
            <a:r>
              <a:rPr lang="en-US" dirty="0"/>
              <a:t>The class should probably be named </a:t>
            </a:r>
            <a:r>
              <a:rPr lang="en-US" dirty="0" err="1"/>
              <a:t>FiveCardStudHand</a:t>
            </a:r>
            <a:r>
              <a:rPr lang="en-US" dirty="0"/>
              <a:t> or similar to be accurate. </a:t>
            </a:r>
          </a:p>
          <a:p>
            <a:r>
              <a:rPr lang="en-US" dirty="0"/>
              <a:t>They must do everything a hand needs to do in poker. </a:t>
            </a:r>
          </a:p>
          <a:p>
            <a:pPr lvl="1"/>
            <a:r>
              <a:rPr lang="en-US" dirty="0"/>
              <a:t>Compare values with other hands, add/remove cards, print. </a:t>
            </a:r>
          </a:p>
          <a:p>
            <a:pPr lvl="1"/>
            <a:r>
              <a:rPr lang="en-US" dirty="0"/>
              <a:t>The betting rounds aren’t really connected to the hand, it just holds stuff. </a:t>
            </a:r>
          </a:p>
          <a:p>
            <a:r>
              <a:rPr lang="en-US" dirty="0"/>
              <a:t>How do we test that? </a:t>
            </a:r>
          </a:p>
          <a:p>
            <a:pPr lvl="1"/>
            <a:r>
              <a:rPr lang="en-US" dirty="0"/>
              <a:t>Hands have poker values, sort of a set of hands for order checking. </a:t>
            </a:r>
          </a:p>
          <a:p>
            <a:r>
              <a:rPr lang="en-US" dirty="0"/>
              <a:t>Add/remove sounds like is a parental thing here, it is kind of like dealing?</a:t>
            </a:r>
          </a:p>
        </p:txBody>
      </p:sp>
    </p:spTree>
    <p:extLst>
      <p:ext uri="{BB962C8B-B14F-4D97-AF65-F5344CB8AC3E}">
        <p14:creationId xmlns:p14="http://schemas.microsoft.com/office/powerpoint/2010/main" val="143801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A42-DFD3-8DA5-BDAC-72ADFA5C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Station -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879C-AC69-8D98-1871-C28A635C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7188638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We want our decks to be </a:t>
            </a:r>
            <a:r>
              <a:rPr lang="en-US" dirty="0" err="1"/>
              <a:t>iterables</a:t>
            </a:r>
            <a:r>
              <a:rPr lang="en-US" dirty="0"/>
              <a:t> – meaning we can loop through. </a:t>
            </a:r>
          </a:p>
          <a:p>
            <a:pPr lvl="1"/>
            <a:r>
              <a:rPr lang="en-US" dirty="0"/>
              <a:t>For loops, and other functions, will work with </a:t>
            </a:r>
            <a:r>
              <a:rPr lang="en-US" dirty="0" err="1"/>
              <a:t>iterables</a:t>
            </a:r>
            <a:r>
              <a:rPr lang="en-US" dirty="0"/>
              <a:t> natively. </a:t>
            </a:r>
          </a:p>
          <a:p>
            <a:r>
              <a:rPr lang="en-US" dirty="0" err="1"/>
              <a:t>Iterable</a:t>
            </a:r>
            <a:r>
              <a:rPr lang="en-US" dirty="0"/>
              <a:t> objects are capable of being iterated, meaning:</a:t>
            </a:r>
          </a:p>
          <a:p>
            <a:pPr lvl="1"/>
            <a:r>
              <a:rPr lang="en-US" dirty="0"/>
              <a:t>We can get objects one at a time until exhausted. </a:t>
            </a:r>
          </a:p>
          <a:p>
            <a:r>
              <a:rPr lang="en-US" dirty="0"/>
              <a:t>To do this we need to do two* things: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iter</a:t>
            </a:r>
            <a:r>
              <a:rPr lang="en-US" dirty="0"/>
              <a:t> – this just returns the self. </a:t>
            </a:r>
          </a:p>
          <a:p>
            <a:pPr lvl="1"/>
            <a:r>
              <a:rPr lang="en-US" dirty="0"/>
              <a:t>Provie next – this is the next thing to provide if looping. </a:t>
            </a:r>
          </a:p>
          <a:p>
            <a:pPr lvl="1"/>
            <a:r>
              <a:rPr lang="en-US" dirty="0"/>
              <a:t>*this can kind of vary, but stick with this for now. </a:t>
            </a:r>
          </a:p>
          <a:p>
            <a:r>
              <a:rPr lang="en-US" dirty="0"/>
              <a:t>If we do this, our container will be able to “act as” any other </a:t>
            </a:r>
            <a:r>
              <a:rPr lang="en-US" dirty="0" err="1"/>
              <a:t>iterable</a:t>
            </a:r>
            <a:r>
              <a:rPr lang="en-US" dirty="0"/>
              <a:t> container </a:t>
            </a:r>
            <a:r>
              <a:rPr lang="en-US" dirty="0" err="1"/>
              <a:t>w.r.t.</a:t>
            </a:r>
            <a:r>
              <a:rPr lang="en-US" dirty="0"/>
              <a:t> loops, enumeration,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CC1B3-0C67-ACA6-6974-B23CD1E5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37" y="2162432"/>
            <a:ext cx="5003363" cy="29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69B3-D3A6-7692-BC16-BEF9F5A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Usage and Ducks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780B-9F2D-A099-EAC4-3A88A656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58" y="1853754"/>
            <a:ext cx="10180947" cy="4199727"/>
          </a:xfrm>
        </p:spPr>
        <p:txBody>
          <a:bodyPr/>
          <a:lstStyle/>
          <a:p>
            <a:r>
              <a:rPr lang="en-US" dirty="0"/>
              <a:t>In this case, we would call the </a:t>
            </a:r>
            <a:r>
              <a:rPr lang="en-US" dirty="0" err="1"/>
              <a:t>iterable</a:t>
            </a:r>
            <a:r>
              <a:rPr lang="en-US" dirty="0"/>
              <a:t> an interface. </a:t>
            </a:r>
          </a:p>
          <a:p>
            <a:r>
              <a:rPr lang="en-US" dirty="0"/>
              <a:t>An interface is basically a set of rules that a class must adhere to. </a:t>
            </a:r>
          </a:p>
          <a:p>
            <a:pPr lvl="1"/>
            <a:r>
              <a:rPr lang="en-US" dirty="0"/>
              <a:t>Generally, there are specific methods that must be implemented. </a:t>
            </a:r>
          </a:p>
          <a:p>
            <a:r>
              <a:rPr lang="en-US" dirty="0"/>
              <a:t>In, for example, Java, the interface is a strict set of requirements and if our class declares that we will implement it then that object will be allowed to “work as” the interface thing. </a:t>
            </a:r>
          </a:p>
          <a:p>
            <a:pPr lvl="1"/>
            <a:r>
              <a:rPr lang="en-US" dirty="0"/>
              <a:t>E.g. we can say “this deck implements </a:t>
            </a:r>
            <a:r>
              <a:rPr lang="en-US" dirty="0" err="1"/>
              <a:t>iterable</a:t>
            </a:r>
            <a:r>
              <a:rPr lang="en-US" dirty="0"/>
              <a:t>” and it’ll be usable as one. </a:t>
            </a:r>
          </a:p>
          <a:p>
            <a:r>
              <a:rPr lang="en-US" dirty="0"/>
              <a:t>In python, we can do this informally, as we are, thanks to the duck types (and abstract classes).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iterable</a:t>
            </a:r>
            <a:r>
              <a:rPr lang="en-US" dirty="0"/>
              <a:t> requirements are next and </a:t>
            </a:r>
            <a:r>
              <a:rPr lang="en-US" dirty="0" err="1"/>
              <a:t>iter</a:t>
            </a:r>
            <a:r>
              <a:rPr lang="en-US" dirty="0"/>
              <a:t>, as long as those are there, our thing is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don’t need to make it explicit, we just need to make it work. </a:t>
            </a:r>
          </a:p>
        </p:txBody>
      </p:sp>
    </p:spTree>
    <p:extLst>
      <p:ext uri="{BB962C8B-B14F-4D97-AF65-F5344CB8AC3E}">
        <p14:creationId xmlns:p14="http://schemas.microsoft.com/office/powerpoint/2010/main" val="352698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130A-1FE9-255D-F77B-DD64D940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B6-B727-D091-310D-02C9DC13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have a rough outline of what we need to get started. </a:t>
            </a:r>
          </a:p>
          <a:p>
            <a:r>
              <a:rPr lang="en-US" dirty="0"/>
              <a:t>If this works, we should be able to make a deck of cards, deal some hands, determine which one wins, and then ‘reset’ the game to be ready for another hand. </a:t>
            </a:r>
          </a:p>
          <a:p>
            <a:pPr lvl="1"/>
            <a:r>
              <a:rPr lang="en-US" dirty="0"/>
              <a:t>Other concerns to test – size limits? Adding invalid cards? Comparing diff sized hands? </a:t>
            </a:r>
          </a:p>
          <a:p>
            <a:r>
              <a:rPr lang="en-US" dirty="0"/>
              <a:t>If these items and actions work, we can later use them to build a game. </a:t>
            </a:r>
          </a:p>
          <a:p>
            <a:pPr lvl="1"/>
            <a:r>
              <a:rPr lang="en-US" dirty="0"/>
              <a:t>Games have players, players have banks, players hold hands, games have decks,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the components work, we can also make a different card game more easily, how?</a:t>
            </a:r>
          </a:p>
          <a:p>
            <a:r>
              <a:rPr lang="en-US" dirty="0"/>
              <a:t>Not everything is defined or solved yet, but we have a framework to build on. </a:t>
            </a:r>
          </a:p>
          <a:p>
            <a:r>
              <a:rPr lang="en-US" dirty="0"/>
              <a:t>If something is missing, does it belong here or elsewhere (player, game, </a:t>
            </a:r>
            <a:r>
              <a:rPr lang="en-US" dirty="0" err="1"/>
              <a:t>etc</a:t>
            </a:r>
            <a:r>
              <a:rPr lang="en-US" dirty="0"/>
              <a:t>…?)</a:t>
            </a:r>
          </a:p>
        </p:txBody>
      </p:sp>
    </p:spTree>
    <p:extLst>
      <p:ext uri="{BB962C8B-B14F-4D97-AF65-F5344CB8AC3E}">
        <p14:creationId xmlns:p14="http://schemas.microsoft.com/office/powerpoint/2010/main" val="236984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17F-CB5B-F1C5-B82B-2100451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92DA-E075-C9A7-37F3-A68EF8C6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2496"/>
            <a:ext cx="9603275" cy="4120986"/>
          </a:xfrm>
        </p:spPr>
        <p:txBody>
          <a:bodyPr/>
          <a:lstStyle/>
          <a:p>
            <a:r>
              <a:rPr lang="en-US" dirty="0"/>
              <a:t>We’ll use some (lightly) agile processes in creating this exercise. </a:t>
            </a:r>
          </a:p>
          <a:p>
            <a:pPr lvl="1"/>
            <a:r>
              <a:rPr lang="en-US" dirty="0"/>
              <a:t>Quick revisions and improvements – our code sucks now but will improve. </a:t>
            </a:r>
          </a:p>
          <a:p>
            <a:pPr lvl="1"/>
            <a:r>
              <a:rPr lang="en-US" dirty="0"/>
              <a:t>Adding bits of functionality incrementally. </a:t>
            </a:r>
          </a:p>
          <a:p>
            <a:pPr lvl="1"/>
            <a:r>
              <a:rPr lang="en-US" dirty="0"/>
              <a:t>Maintaining a set of tests to ensure we don’t break it. </a:t>
            </a:r>
          </a:p>
          <a:p>
            <a:r>
              <a:rPr lang="en-US" dirty="0"/>
              <a:t>This won’t yield us a game, but it will hopefully make working components. </a:t>
            </a:r>
          </a:p>
          <a:p>
            <a:pPr lvl="1"/>
            <a:r>
              <a:rPr lang="en-US" dirty="0"/>
              <a:t>If this works, we can expand to a persistent game with players and multiple hands. </a:t>
            </a:r>
          </a:p>
          <a:p>
            <a:pPr lvl="1"/>
            <a:r>
              <a:rPr lang="en-US" dirty="0"/>
              <a:t>If that works, we can add betting and a bank. </a:t>
            </a:r>
          </a:p>
          <a:p>
            <a:pPr lvl="1"/>
            <a:r>
              <a:rPr lang="en-US" dirty="0"/>
              <a:t>If that works, we can add multiple rounds of betting/dealing (like hold ‘</a:t>
            </a:r>
            <a:r>
              <a:rPr lang="en-US" dirty="0" err="1"/>
              <a:t>em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If that works, we can add a GUI to display the data in a more usable way. </a:t>
            </a:r>
          </a:p>
          <a:p>
            <a:pPr lvl="2"/>
            <a:r>
              <a:rPr lang="en-US" dirty="0"/>
              <a:t>Same logic - attributes can be pulled to display values, methods can be triggered by buttons. </a:t>
            </a:r>
          </a:p>
        </p:txBody>
      </p:sp>
    </p:spTree>
    <p:extLst>
      <p:ext uri="{BB962C8B-B14F-4D97-AF65-F5344CB8AC3E}">
        <p14:creationId xmlns:p14="http://schemas.microsoft.com/office/powerpoint/2010/main" val="383737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0B23-D8D2-FBB4-6D4A-7854A08A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F4DF-1CDA-92BF-A679-0742973E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853754"/>
            <a:ext cx="10972800" cy="4199727"/>
          </a:xfrm>
        </p:spPr>
        <p:txBody>
          <a:bodyPr>
            <a:normAutofit/>
          </a:bodyPr>
          <a:lstStyle/>
          <a:p>
            <a:r>
              <a:rPr lang="en-US" dirty="0"/>
              <a:t>Focus on the goals – the real goals of the program. </a:t>
            </a:r>
          </a:p>
          <a:p>
            <a:r>
              <a:rPr lang="en-US" dirty="0"/>
              <a:t>Tackle smaller portions at a time, rather than a large-scale project in one shot. </a:t>
            </a:r>
          </a:p>
          <a:p>
            <a:pPr lvl="1"/>
            <a:r>
              <a:rPr lang="en-US" dirty="0"/>
              <a:t>We can create objects, test them, then combine them to meet our goals. </a:t>
            </a:r>
          </a:p>
          <a:p>
            <a:pPr lvl="1"/>
            <a:r>
              <a:rPr lang="en-US" dirty="0"/>
              <a:t>We can have constant, but incomplete, functionality. </a:t>
            </a:r>
          </a:p>
          <a:p>
            <a:pPr lvl="1"/>
            <a:r>
              <a:rPr lang="en-US" dirty="0"/>
              <a:t>If we break something, we’ll know (more or less) right away. </a:t>
            </a:r>
          </a:p>
          <a:p>
            <a:r>
              <a:rPr lang="en-US" dirty="0"/>
              <a:t>We can think about each object we make, and defining a way for others to use it. </a:t>
            </a:r>
          </a:p>
          <a:p>
            <a:pPr lvl="1"/>
            <a:r>
              <a:rPr lang="en-US" dirty="0"/>
              <a:t>We need to define and regulate what someone can do, and explain to them how. </a:t>
            </a:r>
          </a:p>
          <a:p>
            <a:pPr lvl="1"/>
            <a:r>
              <a:rPr lang="en-US" dirty="0"/>
              <a:t>We don’t want to let/encourage people to “dig through” our objects, we need to supply the interface through which someone using our objects can utilize them. </a:t>
            </a:r>
          </a:p>
          <a:p>
            <a:pPr lvl="1"/>
            <a:r>
              <a:rPr lang="en-US" dirty="0"/>
              <a:t>E.g. a user should be able to compare hands to see who wins, not extract cards and determine it themselves. </a:t>
            </a:r>
          </a:p>
        </p:txBody>
      </p:sp>
    </p:spTree>
    <p:extLst>
      <p:ext uri="{BB962C8B-B14F-4D97-AF65-F5344CB8AC3E}">
        <p14:creationId xmlns:p14="http://schemas.microsoft.com/office/powerpoint/2010/main" val="28502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3802-A1E3-CF23-90F2-E95312E80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Play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A5117-9EB4-A3DB-C781-AC975D096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just have to do all the work First</a:t>
            </a:r>
          </a:p>
        </p:txBody>
      </p:sp>
    </p:spTree>
    <p:extLst>
      <p:ext uri="{BB962C8B-B14F-4D97-AF65-F5344CB8AC3E}">
        <p14:creationId xmlns:p14="http://schemas.microsoft.com/office/powerpoint/2010/main" val="308162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A63D-F9D0-CEDD-4716-F4B22CC3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make something useful!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0C73-9A8F-EDDD-7CBA-84A9C553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/>
          <a:lstStyle/>
          <a:p>
            <a:r>
              <a:rPr lang="en-US" dirty="0"/>
              <a:t>Making lists, strings, and functions for no real reason is kind of necessary to learn. </a:t>
            </a:r>
          </a:p>
          <a:p>
            <a:r>
              <a:rPr lang="en-US" dirty="0"/>
              <a:t>We can learn even more when trying to apply the ideas to a real problem.</a:t>
            </a:r>
          </a:p>
          <a:p>
            <a:r>
              <a:rPr lang="en-US" dirty="0"/>
              <a:t>We can build a card game, eventually poker. </a:t>
            </a:r>
          </a:p>
          <a:p>
            <a:r>
              <a:rPr lang="en-US" dirty="0"/>
              <a:t>As we go:</a:t>
            </a:r>
          </a:p>
          <a:p>
            <a:pPr lvl="1"/>
            <a:r>
              <a:rPr lang="en-US" dirty="0"/>
              <a:t>Object orientation – we need to define our own objects, set </a:t>
            </a:r>
            <a:r>
              <a:rPr lang="en-US" dirty="0" err="1"/>
              <a:t>att</a:t>
            </a:r>
            <a:r>
              <a:rPr lang="en-US" dirty="0"/>
              <a:t>/meth, relationships. </a:t>
            </a:r>
          </a:p>
          <a:p>
            <a:pPr lvl="1"/>
            <a:r>
              <a:rPr lang="en-US" dirty="0"/>
              <a:t>Planning and testing – we need to make tangible things, like cards, how to we test them?</a:t>
            </a:r>
          </a:p>
          <a:p>
            <a:pPr lvl="2"/>
            <a:r>
              <a:rPr lang="en-US" dirty="0"/>
              <a:t>I.e. what does a card need to do to satisfy the needs of playing poker?</a:t>
            </a:r>
          </a:p>
          <a:p>
            <a:pPr lvl="1"/>
            <a:r>
              <a:rPr lang="en-US" dirty="0"/>
              <a:t>Revision and future proofing – we’ll expand this over time, so it’s likely we encounter bits that need to be updated or improved. </a:t>
            </a:r>
          </a:p>
          <a:p>
            <a:pPr lvl="1"/>
            <a:r>
              <a:rPr lang="en-US" dirty="0"/>
              <a:t>Generating an interface – each of our objects will be used, we want to make that easy.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B795-4916-86A8-DB40-1B28E6DE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Goal, and Interim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D70A-8B12-2292-2DFF-D58FF9CC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627" y="1853754"/>
            <a:ext cx="6718374" cy="4199727"/>
          </a:xfrm>
        </p:spPr>
        <p:txBody>
          <a:bodyPr>
            <a:normAutofit/>
          </a:bodyPr>
          <a:lstStyle/>
          <a:p>
            <a:r>
              <a:rPr lang="en-US" dirty="0"/>
              <a:t>Final goal – we want to make a working poker game. </a:t>
            </a:r>
          </a:p>
          <a:p>
            <a:r>
              <a:rPr lang="en-US" dirty="0"/>
              <a:t>Along the way, there are parts:</a:t>
            </a:r>
          </a:p>
          <a:p>
            <a:pPr lvl="1"/>
            <a:r>
              <a:rPr lang="en-US" dirty="0"/>
              <a:t>Cards</a:t>
            </a:r>
          </a:p>
          <a:p>
            <a:pPr lvl="1"/>
            <a:r>
              <a:rPr lang="en-US" dirty="0"/>
              <a:t>Decks</a:t>
            </a:r>
          </a:p>
          <a:p>
            <a:pPr lvl="1"/>
            <a:r>
              <a:rPr lang="en-US" dirty="0"/>
              <a:t>Hands</a:t>
            </a:r>
          </a:p>
          <a:p>
            <a:r>
              <a:rPr lang="en-US" dirty="0"/>
              <a:t>These are building blocks of a game. </a:t>
            </a:r>
          </a:p>
          <a:p>
            <a:r>
              <a:rPr lang="en-US" dirty="0"/>
              <a:t>What does each do? How do they relate?</a:t>
            </a:r>
          </a:p>
          <a:p>
            <a:pPr lvl="1"/>
            <a:r>
              <a:rPr lang="en-US" dirty="0"/>
              <a:t>From reality, we are modeling the objects themselves.</a:t>
            </a:r>
          </a:p>
          <a:p>
            <a:r>
              <a:rPr lang="en-US" b="1" dirty="0"/>
              <a:t>Start with basics – deal hands, compare, declare win.</a:t>
            </a:r>
          </a:p>
        </p:txBody>
      </p:sp>
      <p:pic>
        <p:nvPicPr>
          <p:cNvPr id="1026" name="Picture 2" descr="Permutations and Combinations - 5 Card Poker Hands">
            <a:extLst>
              <a:ext uri="{FF2B5EF4-FFF2-40B4-BE49-F238E27FC236}">
                <a16:creationId xmlns:a16="http://schemas.microsoft.com/office/drawing/2014/main" id="{FAF9ECEE-5B34-47C5-C990-3FCA5E8C1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4014"/>
          <a:stretch/>
        </p:blipFill>
        <p:spPr bwMode="auto">
          <a:xfrm>
            <a:off x="0" y="1853754"/>
            <a:ext cx="5473626" cy="45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6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1CAC-90FD-240B-6580-7A40751F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BCFF9-17ED-2856-647C-3C40249DA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Suit</a:t>
            </a:r>
          </a:p>
          <a:p>
            <a:pPr lvl="1"/>
            <a:r>
              <a:rPr lang="en-US" dirty="0"/>
              <a:t>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CA2348-AF20-DFCE-C08D-598CA8D80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Print</a:t>
            </a:r>
          </a:p>
          <a:p>
            <a:pPr lvl="1"/>
            <a:r>
              <a:rPr lang="en-US" dirty="0"/>
              <a:t>Comparison functions</a:t>
            </a:r>
          </a:p>
        </p:txBody>
      </p:sp>
    </p:spTree>
    <p:extLst>
      <p:ext uri="{BB962C8B-B14F-4D97-AF65-F5344CB8AC3E}">
        <p14:creationId xmlns:p14="http://schemas.microsoft.com/office/powerpoint/2010/main" val="385877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01CD-0017-E722-3B75-50BFDA8D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– a deck Has many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779F-83D1-0839-D106-45650C84A2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Cards in the deck.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9471-17C3-05DE-B445-DD5F42C0E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Deal out hands. </a:t>
            </a:r>
          </a:p>
          <a:p>
            <a:pPr lvl="1"/>
            <a:r>
              <a:rPr lang="en-US" dirty="0"/>
              <a:t>Shuffle. </a:t>
            </a:r>
          </a:p>
          <a:p>
            <a:pPr lvl="1"/>
            <a:r>
              <a:rPr lang="en-US" dirty="0"/>
              <a:t>Number of cards (</a:t>
            </a:r>
            <a:r>
              <a:rPr lang="en-US" dirty="0" err="1"/>
              <a:t>len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Add/remove cards. </a:t>
            </a:r>
          </a:p>
          <a:p>
            <a:pPr lvl="1"/>
            <a:r>
              <a:rPr lang="en-US" dirty="0"/>
              <a:t>Able to be looped.</a:t>
            </a:r>
          </a:p>
          <a:p>
            <a:pPr lvl="1"/>
            <a:r>
              <a:rPr lang="en-US" dirty="0"/>
              <a:t>Maybe refresh to a fresh deck. </a:t>
            </a:r>
          </a:p>
        </p:txBody>
      </p:sp>
    </p:spTree>
    <p:extLst>
      <p:ext uri="{BB962C8B-B14F-4D97-AF65-F5344CB8AC3E}">
        <p14:creationId xmlns:p14="http://schemas.microsoft.com/office/powerpoint/2010/main" val="122412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8026-DED7-28E4-21B4-D91CEB87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– a hand is a Special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16BE-2F07-48DD-2DDB-36A304B4E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Size.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0F38D-7E4E-86B1-E0E6-A96A1EFB31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Determine score. (5cd specific)</a:t>
            </a:r>
          </a:p>
          <a:p>
            <a:pPr lvl="1"/>
            <a:r>
              <a:rPr lang="en-US" dirty="0"/>
              <a:t>Comparisons. </a:t>
            </a:r>
          </a:p>
          <a:p>
            <a:pPr lvl="1"/>
            <a:r>
              <a:rPr lang="en-US" dirty="0"/>
              <a:t>Print.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9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429C-B6A8-320F-A7FC-00089E29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with </a:t>
            </a:r>
            <a:r>
              <a:rPr lang="en-US" dirty="0" err="1"/>
              <a:t>KanBan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11CD-3A10-8A24-D8B7-8872BADA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51" y="2015732"/>
            <a:ext cx="5148649" cy="4037749"/>
          </a:xfrm>
        </p:spPr>
        <p:txBody>
          <a:bodyPr/>
          <a:lstStyle/>
          <a:p>
            <a:r>
              <a:rPr lang="en-US" dirty="0"/>
              <a:t>We can manage our simple project, kanban works well for this. </a:t>
            </a:r>
          </a:p>
          <a:p>
            <a:pPr lvl="1"/>
            <a:r>
              <a:rPr lang="en-US" dirty="0"/>
              <a:t>Simple list of goals, broken into status. </a:t>
            </a:r>
          </a:p>
          <a:p>
            <a:r>
              <a:rPr lang="en-US" dirty="0"/>
              <a:t>As we develop, things may change:</a:t>
            </a:r>
          </a:p>
          <a:p>
            <a:pPr lvl="1"/>
            <a:r>
              <a:rPr lang="en-US" dirty="0"/>
              <a:t>New tasks, or larger ones being decomposed into smaller tasks. </a:t>
            </a:r>
          </a:p>
          <a:p>
            <a:pPr lvl="1"/>
            <a:r>
              <a:rPr lang="en-US" dirty="0"/>
              <a:t>Requirements are found or refined.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C5350-11AD-19CF-6C0F-807EFF40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53754"/>
            <a:ext cx="7043351" cy="50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2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6FFE05-9563-8056-8E49-EC352234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thus far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937-6346-52CC-EFAC-2219D877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3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am trying to model the needs of poker into the objects in my code. </a:t>
            </a:r>
          </a:p>
          <a:p>
            <a:r>
              <a:rPr lang="en-US" dirty="0"/>
              <a:t>Start with two main types of objects:</a:t>
            </a:r>
          </a:p>
          <a:p>
            <a:pPr lvl="1"/>
            <a:r>
              <a:rPr lang="en-US" dirty="0"/>
              <a:t>Cards – each card is represented by a card object. </a:t>
            </a:r>
          </a:p>
          <a:p>
            <a:pPr lvl="1"/>
            <a:r>
              <a:rPr lang="en-US" dirty="0"/>
              <a:t>Decks – a grouping of cards. </a:t>
            </a:r>
          </a:p>
          <a:p>
            <a:r>
              <a:rPr lang="en-US" dirty="0"/>
              <a:t>The deck concept can be expanded on:</a:t>
            </a:r>
          </a:p>
          <a:p>
            <a:pPr lvl="1"/>
            <a:r>
              <a:rPr lang="en-US" dirty="0"/>
              <a:t>Any grouping of cards is a deck, and shares key characteristics (holds cards). </a:t>
            </a:r>
          </a:p>
          <a:p>
            <a:pPr lvl="1"/>
            <a:r>
              <a:rPr lang="en-US" dirty="0"/>
              <a:t>A specific type of grouping is a hand – a set of cards a player holds. </a:t>
            </a:r>
          </a:p>
          <a:p>
            <a:pPr lvl="1"/>
            <a:r>
              <a:rPr lang="en-US" dirty="0"/>
              <a:t>Hands add a bunch of stuff like comparisons to allow play to work. </a:t>
            </a:r>
          </a:p>
          <a:p>
            <a:r>
              <a:rPr lang="en-US" dirty="0"/>
              <a:t>What goes where and the relationships between objects may still change. </a:t>
            </a:r>
          </a:p>
          <a:p>
            <a:r>
              <a:rPr lang="en-US" dirty="0"/>
              <a:t>This could be solved differently, e.g. hand and deck don’t need to be child/parent. </a:t>
            </a:r>
          </a:p>
        </p:txBody>
      </p:sp>
    </p:spTree>
    <p:extLst>
      <p:ext uri="{BB962C8B-B14F-4D97-AF65-F5344CB8AC3E}">
        <p14:creationId xmlns:p14="http://schemas.microsoft.com/office/powerpoint/2010/main" val="14672054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4846</TotalTime>
  <Words>1945</Words>
  <Application>Microsoft Macintosh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Housekeeping</vt:lpstr>
      <vt:lpstr>Let’s Play Cards</vt:lpstr>
      <vt:lpstr>WE want to make something useful!</vt:lpstr>
      <vt:lpstr>Set a Goal, and Interim Goals</vt:lpstr>
      <vt:lpstr>Cards</vt:lpstr>
      <vt:lpstr>Deck – a deck Has many Cards</vt:lpstr>
      <vt:lpstr>Hand – a hand is a Special Deck</vt:lpstr>
      <vt:lpstr>Plan with KanBan</vt:lpstr>
      <vt:lpstr>Logic thus far</vt:lpstr>
      <vt:lpstr>Development Process</vt:lpstr>
      <vt:lpstr>Cards</vt:lpstr>
      <vt:lpstr>Card Test and construction Note</vt:lpstr>
      <vt:lpstr>Decks</vt:lpstr>
      <vt:lpstr>Hands</vt:lpstr>
      <vt:lpstr>Implementation Station - Iterable</vt:lpstr>
      <vt:lpstr>Interface Usage and Ducks</vt:lpstr>
      <vt:lpstr>Let’s program!</vt:lpstr>
      <vt:lpstr>Do it Agile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21</cp:revision>
  <dcterms:created xsi:type="dcterms:W3CDTF">2024-10-16T15:27:02Z</dcterms:created>
  <dcterms:modified xsi:type="dcterms:W3CDTF">2024-10-20T18:54:38Z</dcterms:modified>
</cp:coreProperties>
</file>