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70" r:id="rId14"/>
    <p:sldId id="272" r:id="rId15"/>
    <p:sldId id="267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9"/>
    <p:restoredTop sz="94772"/>
  </p:normalViewPr>
  <p:slideViewPr>
    <p:cSldViewPr snapToGrid="0">
      <p:cViewPr varScale="1">
        <p:scale>
          <a:sx n="169" d="100"/>
          <a:sy n="169" d="100"/>
        </p:scale>
        <p:origin x="22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6C957-7691-D248-B200-F2AB634A3480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EC2F3-4D52-D143-BA5D-5B820FC2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EC2F3-4D52-D143-BA5D-5B820FC2DE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0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F70-C374-9947-9FE4-9041E039ECA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84FE408-A42D-914F-A7DF-F070F6B670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36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F70-C374-9947-9FE4-9041E039ECA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408-A42D-914F-A7DF-F070F6B6701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18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F70-C374-9947-9FE4-9041E039ECA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408-A42D-914F-A7DF-F070F6B670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9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F70-C374-9947-9FE4-9041E039ECA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408-A42D-914F-A7DF-F070F6B6701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9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F70-C374-9947-9FE4-9041E039ECA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408-A42D-914F-A7DF-F070F6B670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6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F70-C374-9947-9FE4-9041E039ECA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408-A42D-914F-A7DF-F070F6B6701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65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F70-C374-9947-9FE4-9041E039ECA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408-A42D-914F-A7DF-F070F6B6701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68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F70-C374-9947-9FE4-9041E039ECA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408-A42D-914F-A7DF-F070F6B6701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85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F70-C374-9947-9FE4-9041E039ECA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408-A42D-914F-A7DF-F070F6B67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4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8AF70-C374-9947-9FE4-9041E039ECA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408-A42D-914F-A7DF-F070F6B6701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7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C08AF70-C374-9947-9FE4-9041E039ECA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408-A42D-914F-A7DF-F070F6B6701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0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8AF70-C374-9947-9FE4-9041E039ECA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84FE408-A42D-914F-A7DF-F070F6B670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81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0708-B45A-319C-9315-62517E13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17276-807E-CCB1-908A-B49B6D267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BAB8-4FC0-A7E2-82FC-553538082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Mixed 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A711-7FEB-FE03-157B-34DB2C4C2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5622284" cy="3612593"/>
          </a:xfrm>
        </p:spPr>
        <p:txBody>
          <a:bodyPr>
            <a:normAutofit/>
          </a:bodyPr>
          <a:lstStyle/>
          <a:p>
            <a:r>
              <a:rPr lang="en-US" dirty="0"/>
              <a:t>Often our data is mixed – having both categorical and numerical data. </a:t>
            </a:r>
          </a:p>
          <a:p>
            <a:r>
              <a:rPr lang="en-US" dirty="0"/>
              <a:t>We commonly look at these in comparison of groups. </a:t>
            </a:r>
          </a:p>
          <a:p>
            <a:pPr lvl="1"/>
            <a:r>
              <a:rPr lang="en-US" dirty="0"/>
              <a:t>E.g. income of males vs females. </a:t>
            </a:r>
          </a:p>
          <a:p>
            <a:r>
              <a:rPr lang="en-US" dirty="0"/>
              <a:t>Boxplots and violin plots both provide this.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81E53-56FA-DF44-D493-029B4EC6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0"/>
            <a:ext cx="4267200" cy="3637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D3BF61-CF56-BE1D-8DA8-395B7E718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582" y="3584085"/>
            <a:ext cx="4627417" cy="327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8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C208-9A51-AFCA-F512-6DE46C01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FCB83-C136-DA5D-E050-D4233EF5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5" y="2060690"/>
            <a:ext cx="6392437" cy="43308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A7A9-BA5D-D138-891A-E8B8C3BF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Relationships in numerical data can be seen on a scatter plot, or with an automatic regression line, a </a:t>
            </a:r>
            <a:r>
              <a:rPr lang="en-US" dirty="0" err="1"/>
              <a:t>regplot</a:t>
            </a:r>
            <a:r>
              <a:rPr lang="en-US" dirty="0"/>
              <a:t>. </a:t>
            </a:r>
          </a:p>
          <a:p>
            <a:r>
              <a:rPr lang="en-US" dirty="0"/>
              <a:t>Scatter plots are a good chance for densification – using </a:t>
            </a:r>
            <a:r>
              <a:rPr lang="en-US" dirty="0" err="1"/>
              <a:t>preattentive</a:t>
            </a:r>
            <a:r>
              <a:rPr lang="en-US" dirty="0"/>
              <a:t> attributes like color, shape, and size to encode more data. </a:t>
            </a:r>
          </a:p>
        </p:txBody>
      </p:sp>
    </p:spTree>
    <p:extLst>
      <p:ext uri="{BB962C8B-B14F-4D97-AF65-F5344CB8AC3E}">
        <p14:creationId xmlns:p14="http://schemas.microsoft.com/office/powerpoint/2010/main" val="181743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3B55-DD54-9DCF-8C12-101E5E34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Pre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65DE-4ADE-2B12-7236-A699537D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5769121" cy="4199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Preattentive</a:t>
            </a:r>
            <a:r>
              <a:rPr lang="en-US" dirty="0"/>
              <a:t> or </a:t>
            </a:r>
            <a:r>
              <a:rPr lang="en-US" dirty="0" err="1"/>
              <a:t>preperceptive</a:t>
            </a:r>
            <a:r>
              <a:rPr lang="en-US" dirty="0"/>
              <a:t> attributes are things that your brain processes prior to conscious thought. </a:t>
            </a:r>
          </a:p>
          <a:p>
            <a:pPr lvl="1"/>
            <a:r>
              <a:rPr lang="en-US" dirty="0"/>
              <a:t>Things like seeing a lion moving in the trees out of the corner of your eye. </a:t>
            </a:r>
          </a:p>
          <a:p>
            <a:r>
              <a:rPr lang="en-US" dirty="0"/>
              <a:t>We can start to understand these things ‘for free’ when seeing them on a plot. </a:t>
            </a:r>
          </a:p>
          <a:p>
            <a:pPr lvl="1"/>
            <a:r>
              <a:rPr lang="en-US" dirty="0"/>
              <a:t>The brain doesn’t need to start up to start understanding the meaning. </a:t>
            </a:r>
          </a:p>
          <a:p>
            <a:r>
              <a:rPr lang="en-US" dirty="0"/>
              <a:t>We can use these to actively make things easier to understand and make plots more dense. </a:t>
            </a:r>
          </a:p>
          <a:p>
            <a:endParaRPr lang="en-US" dirty="0"/>
          </a:p>
        </p:txBody>
      </p:sp>
      <p:pic>
        <p:nvPicPr>
          <p:cNvPr id="2050" name="Picture 2" descr="Preattentive Attributes in Visualization - An Example">
            <a:extLst>
              <a:ext uri="{FF2B5EF4-FFF2-40B4-BE49-F238E27FC236}">
                <a16:creationId xmlns:a16="http://schemas.microsoft.com/office/drawing/2014/main" id="{86045C98-49EB-709D-373A-2A1CC2B8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9122" y="1853754"/>
            <a:ext cx="6422878" cy="396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92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4A63-2D95-EFAD-8534-18BEB83D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632A-9C51-6EC1-A48D-A71F6AF2C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9625" y="2015732"/>
            <a:ext cx="2492375" cy="3450613"/>
          </a:xfrm>
        </p:spPr>
        <p:txBody>
          <a:bodyPr/>
          <a:lstStyle/>
          <a:p>
            <a:r>
              <a:rPr lang="en-US" dirty="0"/>
              <a:t>A 2 axis plot shows:</a:t>
            </a:r>
          </a:p>
          <a:p>
            <a:pPr lvl="1"/>
            <a:r>
              <a:rPr lang="en-US" dirty="0"/>
              <a:t>Income 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The corr.</a:t>
            </a:r>
          </a:p>
          <a:p>
            <a:pPr lvl="1"/>
            <a:r>
              <a:rPr lang="en-US" dirty="0"/>
              <a:t>Country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Region</a:t>
            </a:r>
          </a:p>
        </p:txBody>
      </p:sp>
      <p:pic>
        <p:nvPicPr>
          <p:cNvPr id="3076" name="Picture 4" descr="Gapminder World | Gapminder">
            <a:extLst>
              <a:ext uri="{FF2B5EF4-FFF2-40B4-BE49-F238E27FC236}">
                <a16:creationId xmlns:a16="http://schemas.microsoft.com/office/drawing/2014/main" id="{985A30FB-F91F-17F9-6C85-346D81BE3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99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06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D87-64EA-2D1C-6292-E49BFDAA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Grids and Multiple plots</a:t>
            </a:r>
          </a:p>
        </p:txBody>
      </p:sp>
      <p:pic>
        <p:nvPicPr>
          <p:cNvPr id="4098" name="Picture 2" descr="Introduction to Axes (or Subplots) — Matplotlib 3.9.3 documentation">
            <a:extLst>
              <a:ext uri="{FF2B5EF4-FFF2-40B4-BE49-F238E27FC236}">
                <a16:creationId xmlns:a16="http://schemas.microsoft.com/office/drawing/2014/main" id="{F3E77082-00F9-9C08-BF93-18566BC2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61" y="2015733"/>
            <a:ext cx="6384781" cy="456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9852-286B-F7D5-4347-FC15D624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42" y="1853754"/>
            <a:ext cx="5805613" cy="4282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make multiple plots easily with matplotlib and make a grid. </a:t>
            </a:r>
          </a:p>
          <a:p>
            <a:pPr lvl="1"/>
            <a:r>
              <a:rPr lang="en-US" dirty="0"/>
              <a:t>Subplot makes a table of spots for plots to be placed. </a:t>
            </a:r>
          </a:p>
          <a:p>
            <a:r>
              <a:rPr lang="en-US" dirty="0"/>
              <a:t>The axes parameter in a chart inserts it there. </a:t>
            </a:r>
          </a:p>
          <a:p>
            <a:pPr lvl="1"/>
            <a:r>
              <a:rPr lang="en-US" dirty="0"/>
              <a:t>E.g. ax=ax[1,1] is in the bottom right. </a:t>
            </a:r>
          </a:p>
          <a:p>
            <a:r>
              <a:rPr lang="en-US" dirty="0"/>
              <a:t>If you need to plot lots of stuff:</a:t>
            </a:r>
          </a:p>
          <a:p>
            <a:pPr lvl="1"/>
            <a:r>
              <a:rPr lang="en-US" dirty="0"/>
              <a:t>Use some math to make a grid. </a:t>
            </a:r>
          </a:p>
          <a:p>
            <a:pPr lvl="1"/>
            <a:r>
              <a:rPr lang="en-US" dirty="0"/>
              <a:t>Make a function/loop to make the plots. </a:t>
            </a:r>
          </a:p>
          <a:p>
            <a:r>
              <a:rPr lang="en-US" dirty="0"/>
              <a:t>The entire thing is the figure, each plot is an axes. </a:t>
            </a:r>
          </a:p>
          <a:p>
            <a:r>
              <a:rPr lang="en-US" dirty="0"/>
              <a:t>We can mostly put anything in here. </a:t>
            </a:r>
          </a:p>
        </p:txBody>
      </p:sp>
    </p:spTree>
    <p:extLst>
      <p:ext uri="{BB962C8B-B14F-4D97-AF65-F5344CB8AC3E}">
        <p14:creationId xmlns:p14="http://schemas.microsoft.com/office/powerpoint/2010/main" val="145986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023F-0148-9FAD-3D54-19BD8491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All in 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8960-34A0-F330-0D04-5F58B26D0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4" y="2015734"/>
            <a:ext cx="6025950" cy="4107975"/>
          </a:xfrm>
        </p:spPr>
        <p:txBody>
          <a:bodyPr>
            <a:normAutofit/>
          </a:bodyPr>
          <a:lstStyle/>
          <a:p>
            <a:r>
              <a:rPr lang="en-US" dirty="0"/>
              <a:t>Maybe my favorite (how sad is it that this is a thing) plot is the </a:t>
            </a:r>
            <a:r>
              <a:rPr lang="en-US" dirty="0" err="1"/>
              <a:t>pairplot</a:t>
            </a:r>
            <a:r>
              <a:rPr lang="en-US" dirty="0"/>
              <a:t>. </a:t>
            </a:r>
          </a:p>
          <a:p>
            <a:r>
              <a:rPr lang="en-US" dirty="0" err="1"/>
              <a:t>Pairplots</a:t>
            </a:r>
            <a:r>
              <a:rPr lang="en-US" dirty="0"/>
              <a:t> process all numeric columns and provide a grid of scatter and hist plots in one go. </a:t>
            </a:r>
          </a:p>
          <a:p>
            <a:r>
              <a:rPr lang="en-US" dirty="0"/>
              <a:t>For basic exploration, this might give us most of what we need in one line of code. </a:t>
            </a:r>
          </a:p>
          <a:p>
            <a:pPr lvl="1"/>
            <a:r>
              <a:rPr lang="en-US" dirty="0"/>
              <a:t>Identify outliers, range, and distribution. </a:t>
            </a:r>
          </a:p>
          <a:p>
            <a:pPr lvl="1"/>
            <a:r>
              <a:rPr lang="en-US" dirty="0"/>
              <a:t>See any relationships and collinearity.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7617E-AED2-A690-7941-ED75D64F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663" y="997526"/>
            <a:ext cx="613662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2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80D7-8ED0-CAE6-B033-26F8BA5B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notes and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E3B1-5294-07CB-3C78-B95A3F04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7436"/>
          </a:xfrm>
        </p:spPr>
        <p:txBody>
          <a:bodyPr/>
          <a:lstStyle/>
          <a:p>
            <a:r>
              <a:rPr lang="en-US" dirty="0"/>
              <a:t>Things default by data type – we may need to clean this first. </a:t>
            </a:r>
          </a:p>
          <a:p>
            <a:r>
              <a:rPr lang="en-US" dirty="0"/>
              <a:t>With very large data, some plots (</a:t>
            </a:r>
            <a:r>
              <a:rPr lang="en-US" dirty="0" err="1"/>
              <a:t>pairplots</a:t>
            </a:r>
            <a:r>
              <a:rPr lang="en-US" dirty="0"/>
              <a:t>) can be really slow. </a:t>
            </a:r>
          </a:p>
          <a:p>
            <a:pPr lvl="1"/>
            <a:r>
              <a:rPr lang="en-US" dirty="0"/>
              <a:t>Use a sample if needed and get rid of unwanted columns first. </a:t>
            </a:r>
          </a:p>
          <a:p>
            <a:r>
              <a:rPr lang="en-US" dirty="0"/>
              <a:t>Check the axes (stats alert) – things that are exponential are straight in log scale. </a:t>
            </a:r>
          </a:p>
          <a:p>
            <a:pPr lvl="1"/>
            <a:r>
              <a:rPr lang="en-US" dirty="0"/>
              <a:t>See the X axis on </a:t>
            </a:r>
            <a:r>
              <a:rPr lang="en-US" dirty="0" err="1"/>
              <a:t>gapminder</a:t>
            </a:r>
            <a:r>
              <a:rPr lang="en-US" dirty="0"/>
              <a:t> a couple of slides back. </a:t>
            </a:r>
          </a:p>
          <a:p>
            <a:r>
              <a:rPr lang="en-US" dirty="0"/>
              <a:t>What is my mark?</a:t>
            </a:r>
          </a:p>
          <a:p>
            <a:pPr lvl="1"/>
            <a:r>
              <a:rPr lang="en-US" dirty="0"/>
              <a:t>Most plots can change from lines to bars to dots to circles, </a:t>
            </a:r>
            <a:r>
              <a:rPr lang="en-US" dirty="0" err="1"/>
              <a:t>etc</a:t>
            </a:r>
            <a:r>
              <a:rPr lang="en-US" dirty="0"/>
              <a:t>… what works best?</a:t>
            </a:r>
          </a:p>
          <a:p>
            <a:pPr lvl="1"/>
            <a:r>
              <a:rPr lang="en-US" dirty="0"/>
              <a:t>What do I want the reader to get from it? Trend, details, specific records,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notebooks work slightly differently, they show automatically. </a:t>
            </a:r>
          </a:p>
        </p:txBody>
      </p:sp>
    </p:spTree>
    <p:extLst>
      <p:ext uri="{BB962C8B-B14F-4D97-AF65-F5344CB8AC3E}">
        <p14:creationId xmlns:p14="http://schemas.microsoft.com/office/powerpoint/2010/main" val="192865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1B09-6BA3-6718-ACF8-8CDC751D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Getting Started…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F409-50A1-6AB9-CE17-D2C84176A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many, many, many other plots that we can draw. </a:t>
            </a:r>
          </a:p>
          <a:p>
            <a:pPr lvl="1"/>
            <a:r>
              <a:rPr lang="en-US" dirty="0"/>
              <a:t>There are also many variations and options for each one, sometimes drastic changes. </a:t>
            </a:r>
          </a:p>
          <a:p>
            <a:r>
              <a:rPr lang="en-US" dirty="0"/>
              <a:t>For the most part, these are the ones that we need constantly. </a:t>
            </a:r>
          </a:p>
          <a:p>
            <a:r>
              <a:rPr lang="en-US" dirty="0"/>
              <a:t>Look at the docs, this library is easy to understand. </a:t>
            </a:r>
          </a:p>
          <a:p>
            <a:endParaRPr lang="en-US" dirty="0"/>
          </a:p>
          <a:p>
            <a:r>
              <a:rPr lang="en-US" dirty="0"/>
              <a:t>We’ll need to be comfortable with plotting stuff, mostly undirected. </a:t>
            </a:r>
          </a:p>
          <a:p>
            <a:pPr lvl="1"/>
            <a:r>
              <a:rPr lang="en-US" dirty="0"/>
              <a:t>Also add things like color, make grids, manipulate data (clear missing, split data types,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you don’t like seaborn, anything else is fine, but you need to be able to do it. </a:t>
            </a:r>
          </a:p>
        </p:txBody>
      </p:sp>
    </p:spTree>
    <p:extLst>
      <p:ext uri="{BB962C8B-B14F-4D97-AF65-F5344CB8AC3E}">
        <p14:creationId xmlns:p14="http://schemas.microsoft.com/office/powerpoint/2010/main" val="318595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10F0-34F3-BD7F-8D92-DDAE75EF3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Charting, Visualizations, and Seaborn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8B61A-E08E-4B8A-B38A-C2E96E7C1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5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3A4D-D66C-B8A8-0D21-ECAE39EB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2A06-B877-AF26-9A57-82CA8D8B1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data science we commonly use visualizations to explore, analyze, or display data. </a:t>
            </a:r>
          </a:p>
          <a:p>
            <a:r>
              <a:rPr lang="en-US" dirty="0"/>
              <a:t>In exploring and preparing data:</a:t>
            </a:r>
          </a:p>
          <a:p>
            <a:pPr lvl="1"/>
            <a:r>
              <a:rPr lang="en-US" dirty="0"/>
              <a:t>Fining outliers, checking distribution, looking for relationships,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In analyzing data:</a:t>
            </a:r>
          </a:p>
          <a:p>
            <a:pPr lvl="1"/>
            <a:r>
              <a:rPr lang="en-US" dirty="0"/>
              <a:t>Tools to help model choice, tuning. </a:t>
            </a:r>
          </a:p>
          <a:p>
            <a:r>
              <a:rPr lang="en-US" dirty="0"/>
              <a:t>In displaying data:</a:t>
            </a:r>
          </a:p>
          <a:p>
            <a:pPr lvl="1"/>
            <a:r>
              <a:rPr lang="en-US" dirty="0"/>
              <a:t>Showing our results, or the original data with results added. </a:t>
            </a:r>
          </a:p>
          <a:p>
            <a:pPr lvl="1"/>
            <a:r>
              <a:rPr lang="en-US" dirty="0"/>
              <a:t>E.g. a scatter plot, but marks are colored by the result of a prediction (e.g. </a:t>
            </a:r>
            <a:r>
              <a:rPr lang="en-US" dirty="0" err="1"/>
              <a:t>likelness</a:t>
            </a:r>
            <a:r>
              <a:rPr lang="en-US" dirty="0"/>
              <a:t> to buy). </a:t>
            </a:r>
          </a:p>
        </p:txBody>
      </p:sp>
    </p:spTree>
    <p:extLst>
      <p:ext uri="{BB962C8B-B14F-4D97-AF65-F5344CB8AC3E}">
        <p14:creationId xmlns:p14="http://schemas.microsoft.com/office/powerpoint/2010/main" val="253134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2BF3-6743-5C89-24B4-EE0FD28A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1A0D-3C1B-AC39-2BB3-88D4428D4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12778"/>
          </a:xfrm>
        </p:spPr>
        <p:txBody>
          <a:bodyPr>
            <a:normAutofit/>
          </a:bodyPr>
          <a:lstStyle/>
          <a:p>
            <a:r>
              <a:rPr lang="en-US" dirty="0"/>
              <a:t>In python there are many libraries to do visualizations. </a:t>
            </a:r>
          </a:p>
          <a:p>
            <a:r>
              <a:rPr lang="en-US" dirty="0"/>
              <a:t>Matplotlib is the granddaddy of many/most the libraries. </a:t>
            </a:r>
          </a:p>
          <a:p>
            <a:pPr lvl="1"/>
            <a:r>
              <a:rPr lang="en-US" dirty="0"/>
              <a:t>Provides a large amount of flexibility over drawing things in python. </a:t>
            </a:r>
          </a:p>
          <a:p>
            <a:pPr lvl="1"/>
            <a:r>
              <a:rPr lang="en-US" dirty="0"/>
              <a:t>Annoying and slow to use, because there are a million options. Seriously, it sucks. </a:t>
            </a:r>
          </a:p>
          <a:p>
            <a:r>
              <a:rPr lang="en-US" dirty="0"/>
              <a:t>Other libraries usually take the matplotlib base, make the interface better, and add to it. </a:t>
            </a:r>
          </a:p>
          <a:p>
            <a:pPr lvl="1"/>
            <a:r>
              <a:rPr lang="en-US" dirty="0"/>
              <a:t>E.g. the stats plotting like </a:t>
            </a:r>
            <a:r>
              <a:rPr lang="en-US" dirty="0" err="1"/>
              <a:t>histplot</a:t>
            </a:r>
            <a:r>
              <a:rPr lang="en-US" dirty="0"/>
              <a:t> are matplotlib + a little bit of stats info. </a:t>
            </a:r>
          </a:p>
          <a:p>
            <a:pPr lvl="1"/>
            <a:r>
              <a:rPr lang="en-US" dirty="0"/>
              <a:t>Others like </a:t>
            </a:r>
            <a:r>
              <a:rPr lang="en-US" dirty="0" err="1"/>
              <a:t>plotly</a:t>
            </a:r>
            <a:r>
              <a:rPr lang="en-US" dirty="0"/>
              <a:t> make more Tableau-like dashboards. (I’d recommend playing with one). </a:t>
            </a:r>
          </a:p>
          <a:p>
            <a:pPr lvl="1"/>
            <a:r>
              <a:rPr lang="en-US" dirty="0"/>
              <a:t>Seaborn is an easy and versatile one we can use for most plots. </a:t>
            </a:r>
          </a:p>
          <a:p>
            <a:r>
              <a:rPr lang="en-US" dirty="0"/>
              <a:t>Seaborn makes it easier to make nice graphs, and most </a:t>
            </a:r>
            <a:r>
              <a:rPr lang="en-US" dirty="0" err="1"/>
              <a:t>mpl</a:t>
            </a:r>
            <a:r>
              <a:rPr lang="en-US" dirty="0"/>
              <a:t> stuff is available, if needed. </a:t>
            </a:r>
          </a:p>
          <a:p>
            <a:pPr lvl="1"/>
            <a:r>
              <a:rPr lang="en-US" dirty="0"/>
              <a:t>Sometimes basic things like labels and lines will use </a:t>
            </a:r>
            <a:r>
              <a:rPr lang="en-US" dirty="0" err="1"/>
              <a:t>mpl</a:t>
            </a:r>
            <a:r>
              <a:rPr lang="en-US" dirty="0"/>
              <a:t> directly.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0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7A8F-59FC-21C5-1605-64E49660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45" y="804519"/>
            <a:ext cx="10200910" cy="1049235"/>
          </a:xfrm>
        </p:spPr>
        <p:txBody>
          <a:bodyPr/>
          <a:lstStyle/>
          <a:p>
            <a:r>
              <a:rPr lang="en-US" dirty="0"/>
              <a:t>How does Seaborn do it? – With Wrappers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0475-4F0B-E840-B009-0FBF74AE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693" y="1853754"/>
            <a:ext cx="8230161" cy="4199727"/>
          </a:xfrm>
        </p:spPr>
        <p:txBody>
          <a:bodyPr/>
          <a:lstStyle/>
          <a:p>
            <a:r>
              <a:rPr lang="en-US" dirty="0"/>
              <a:t>This concept of having a basic and functional library, and wrappers on top is common. </a:t>
            </a:r>
          </a:p>
          <a:p>
            <a:pPr lvl="1"/>
            <a:r>
              <a:rPr lang="en-US" dirty="0"/>
              <a:t>Seaborn writes the ability to make a nice line chart or pie chart, and provides an easy way for us to call it – abstracting away some of the difficulty. </a:t>
            </a:r>
          </a:p>
          <a:p>
            <a:r>
              <a:rPr lang="en-US" dirty="0"/>
              <a:t> This concept (if you’re organized) can be helpful for you as well. </a:t>
            </a:r>
          </a:p>
          <a:p>
            <a:pPr lvl="1"/>
            <a:r>
              <a:rPr lang="en-US" dirty="0"/>
              <a:t>Repetitive actions can be put into a wrapper class and called as needed. </a:t>
            </a:r>
          </a:p>
          <a:p>
            <a:pPr lvl="2"/>
            <a:r>
              <a:rPr lang="en-US" dirty="0"/>
              <a:t>E.g. plotting the distribution of variables.</a:t>
            </a:r>
          </a:p>
          <a:p>
            <a:pPr lvl="1"/>
            <a:r>
              <a:rPr lang="en-US" dirty="0"/>
              <a:t>E.g. we could create a wrapper class around a pandas series, and add a function of explore() to generate and display a histogram, range, mean, and standard dev.</a:t>
            </a:r>
          </a:p>
        </p:txBody>
      </p:sp>
      <p:pic>
        <p:nvPicPr>
          <p:cNvPr id="1026" name="Picture 2" descr="Pin page">
            <a:extLst>
              <a:ext uri="{FF2B5EF4-FFF2-40B4-BE49-F238E27FC236}">
                <a16:creationId xmlns:a16="http://schemas.microsoft.com/office/drawing/2014/main" id="{4B61AA81-034A-818B-E226-2744859D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5891"/>
            <a:ext cx="2824693" cy="221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2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4FC5-F4BD-1FAA-7648-86327E36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BD92-7027-DB69-FF35-4E955A065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Making basic plots is quite simple, and the interface is mostly consistent:</a:t>
            </a:r>
          </a:p>
          <a:p>
            <a:pPr lvl="1"/>
            <a:r>
              <a:rPr lang="en-US" dirty="0"/>
              <a:t>Data – the data source to use. </a:t>
            </a:r>
          </a:p>
          <a:p>
            <a:pPr lvl="1"/>
            <a:r>
              <a:rPr lang="en-US" dirty="0"/>
              <a:t>X/y – what to use for axis/grouping. </a:t>
            </a:r>
          </a:p>
          <a:p>
            <a:pPr lvl="1"/>
            <a:r>
              <a:rPr lang="en-US" dirty="0"/>
              <a:t>Hue – split the data and color it according to this. </a:t>
            </a:r>
          </a:p>
          <a:p>
            <a:pPr lvl="1"/>
            <a:r>
              <a:rPr lang="en-US" dirty="0"/>
              <a:t>Other stuff – depending on the chart things vary, but this is mostly consistent. </a:t>
            </a:r>
          </a:p>
          <a:p>
            <a:r>
              <a:rPr lang="en-US" dirty="0"/>
              <a:t>The seaborn documentation is pretty good, and there are examples. </a:t>
            </a:r>
          </a:p>
          <a:p>
            <a:pPr lvl="1"/>
            <a:r>
              <a:rPr lang="en-US" dirty="0"/>
              <a:t>Get some practice with API reading here!</a:t>
            </a:r>
          </a:p>
        </p:txBody>
      </p:sp>
    </p:spTree>
    <p:extLst>
      <p:ext uri="{BB962C8B-B14F-4D97-AF65-F5344CB8AC3E}">
        <p14:creationId xmlns:p14="http://schemas.microsoft.com/office/powerpoint/2010/main" val="342018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F929-7638-4DB3-9310-43537A3B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4618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Common Plot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6C36-0E31-D839-D393-9493355EF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61819"/>
            <a:ext cx="9603275" cy="407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a million types of charts, we’ll hit on a few that are useful for us. </a:t>
            </a:r>
          </a:p>
        </p:txBody>
      </p:sp>
      <p:pic>
        <p:nvPicPr>
          <p:cNvPr id="5122" name="Picture 2" descr="The Fun Way to Understand Data Visualization / Chart Types You Didn't Learn  in School : r/datascience">
            <a:extLst>
              <a:ext uri="{FF2B5EF4-FFF2-40B4-BE49-F238E27FC236}">
                <a16:creationId xmlns:a16="http://schemas.microsoft.com/office/drawing/2014/main" id="{E4EEF088-386D-A602-A6FF-CCED95B2E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3599"/>
            <a:ext cx="12192000" cy="59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95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2011-AC55-56CC-6B18-77C6F849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Distribution Plotting (numerical)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7DF3E-3341-6871-7F56-CDB296E5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Numerical distributions are probably the most common thing we plot. </a:t>
            </a:r>
          </a:p>
          <a:p>
            <a:r>
              <a:rPr lang="en-US" dirty="0" err="1"/>
              <a:t>Histplot</a:t>
            </a:r>
            <a:r>
              <a:rPr lang="en-US" dirty="0"/>
              <a:t> or </a:t>
            </a:r>
            <a:r>
              <a:rPr lang="en-US" dirty="0" err="1"/>
              <a:t>kdeplot</a:t>
            </a:r>
            <a:r>
              <a:rPr lang="en-US" dirty="0"/>
              <a:t> will both do it easily. </a:t>
            </a:r>
          </a:p>
          <a:p>
            <a:pPr lvl="1"/>
            <a:r>
              <a:rPr lang="en-US" dirty="0"/>
              <a:t>Hist defaults to bars, </a:t>
            </a:r>
            <a:r>
              <a:rPr lang="en-US" dirty="0" err="1"/>
              <a:t>kde</a:t>
            </a:r>
            <a:r>
              <a:rPr lang="en-US" dirty="0"/>
              <a:t> to smoothed line, but we can turn them on/off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F6F23-6BDF-1450-473B-E0831BAB7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139" y="2419521"/>
            <a:ext cx="4570350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8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C555-B0F3-2371-E788-0D750B00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Categorical Distributions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2817-4D46-88A8-7EBF-360FFC8A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754" y="2015734"/>
            <a:ext cx="4989100" cy="3450613"/>
          </a:xfrm>
        </p:spPr>
        <p:txBody>
          <a:bodyPr>
            <a:normAutofit/>
          </a:bodyPr>
          <a:lstStyle/>
          <a:p>
            <a:r>
              <a:rPr lang="en-US" dirty="0"/>
              <a:t>For categorical data we can look at counts in a </a:t>
            </a:r>
            <a:r>
              <a:rPr lang="en-US" dirty="0" err="1"/>
              <a:t>countplot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6DE7C-F35F-EB24-A107-A082DE87D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4"/>
            <a:ext cx="6065755" cy="50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171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1158</Words>
  <Application>Microsoft Macintosh PowerPoint</Application>
  <PresentationFormat>Widescreen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Gill Sans MT</vt:lpstr>
      <vt:lpstr>Gallery</vt:lpstr>
      <vt:lpstr>Housekeeping</vt:lpstr>
      <vt:lpstr>Charting, Visualizations, and Seaborn</vt:lpstr>
      <vt:lpstr>Data and Visualizations</vt:lpstr>
      <vt:lpstr>Visuals in Python</vt:lpstr>
      <vt:lpstr>How does Seaborn do it? – With Wrappers</vt:lpstr>
      <vt:lpstr>Basic Plotting</vt:lpstr>
      <vt:lpstr>Common Plot Types</vt:lpstr>
      <vt:lpstr>Distribution Plotting (numerical)</vt:lpstr>
      <vt:lpstr>Categorical Distributions - counts</vt:lpstr>
      <vt:lpstr>Mixed Datatypes</vt:lpstr>
      <vt:lpstr>Relationships</vt:lpstr>
      <vt:lpstr>Pre What?</vt:lpstr>
      <vt:lpstr>PowerPoint Presentation</vt:lpstr>
      <vt:lpstr>Grids and Multiple plots</vt:lpstr>
      <vt:lpstr>All in one!</vt:lpstr>
      <vt:lpstr>Visualization notes and Tips</vt:lpstr>
      <vt:lpstr>Just Getting Started…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Akeem Semper</dc:creator>
  <cp:lastModifiedBy>Akeem Semper</cp:lastModifiedBy>
  <cp:revision>5</cp:revision>
  <dcterms:created xsi:type="dcterms:W3CDTF">2024-12-03T15:36:37Z</dcterms:created>
  <dcterms:modified xsi:type="dcterms:W3CDTF">2024-12-03T16:47:00Z</dcterms:modified>
</cp:coreProperties>
</file>