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56" r:id="rId4"/>
    <p:sldId id="257" r:id="rId5"/>
    <p:sldId id="272" r:id="rId6"/>
    <p:sldId id="258" r:id="rId7"/>
    <p:sldId id="260" r:id="rId8"/>
    <p:sldId id="273" r:id="rId9"/>
    <p:sldId id="274" r:id="rId10"/>
    <p:sldId id="275" r:id="rId11"/>
    <p:sldId id="276" r:id="rId12"/>
    <p:sldId id="269" r:id="rId13"/>
    <p:sldId id="270" r:id="rId14"/>
    <p:sldId id="261" r:id="rId15"/>
    <p:sldId id="264" r:id="rId16"/>
    <p:sldId id="277" r:id="rId17"/>
    <p:sldId id="265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2"/>
    <p:restoredTop sz="96327"/>
  </p:normalViewPr>
  <p:slideViewPr>
    <p:cSldViewPr snapToGrid="0">
      <p:cViewPr varScale="1">
        <p:scale>
          <a:sx n="221" d="100"/>
          <a:sy n="221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3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2206-4CB9-3456-88F0-2F2B5969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285-3BE3-500D-40F9-FCC619C8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6566"/>
            <a:ext cx="9603275" cy="3539779"/>
          </a:xfrm>
        </p:spPr>
        <p:txBody>
          <a:bodyPr/>
          <a:lstStyle/>
          <a:p>
            <a:r>
              <a:rPr lang="en-US" dirty="0"/>
              <a:t>Today (P4E ch7): </a:t>
            </a:r>
          </a:p>
          <a:p>
            <a:pPr lvl="1"/>
            <a:r>
              <a:rPr lang="en-US" dirty="0"/>
              <a:t>File access and </a:t>
            </a:r>
            <a:r>
              <a:rPr lang="en-US" dirty="0" err="1"/>
              <a:t>dataframes</a:t>
            </a:r>
            <a:r>
              <a:rPr lang="en-US" dirty="0"/>
              <a:t>. (Workbooks 5-dataframes &amp; 16-os file access)</a:t>
            </a:r>
          </a:p>
          <a:p>
            <a:pPr lvl="2"/>
            <a:r>
              <a:rPr lang="en-US" dirty="0"/>
              <a:t>This stuff is easy – minimal concepts, mostly just a tool. </a:t>
            </a:r>
          </a:p>
          <a:p>
            <a:pPr lvl="2"/>
            <a:r>
              <a:rPr lang="en-US" dirty="0"/>
              <a:t>Need it/is useful for other stuff all over the place, so we’ll do it pretty early. </a:t>
            </a:r>
          </a:p>
          <a:p>
            <a:pPr lvl="1"/>
            <a:r>
              <a:rPr lang="en-US" dirty="0"/>
              <a:t>Objects and classes, part 1. </a:t>
            </a:r>
          </a:p>
          <a:p>
            <a:pPr lvl="1"/>
            <a:r>
              <a:rPr lang="en-US" dirty="0"/>
              <a:t>Work/question time (lab 1). </a:t>
            </a:r>
          </a:p>
          <a:p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8112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2EDE-F27B-A592-A4B9-53D61A09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0D4E-2731-26BC-8F6A-C5DBB038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ading Files in Python – PYnative">
            <a:extLst>
              <a:ext uri="{FF2B5EF4-FFF2-40B4-BE49-F238E27FC236}">
                <a16:creationId xmlns:a16="http://schemas.microsoft.com/office/drawing/2014/main" id="{F0C3469A-B992-CAC0-2B81-A6F6BE25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12192000" cy="637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3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DF26-F40E-F867-9B75-02288D53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9D6E-21D3-5482-8284-FACCCE02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98621" cy="3450613"/>
          </a:xfrm>
        </p:spPr>
        <p:txBody>
          <a:bodyPr/>
          <a:lstStyle/>
          <a:p>
            <a:r>
              <a:rPr lang="en-US" dirty="0"/>
              <a:t>One simple shortcut we can use is “with open”.</a:t>
            </a:r>
          </a:p>
          <a:p>
            <a:r>
              <a:rPr lang="en-US" dirty="0"/>
              <a:t>Will automatically close the file for us. </a:t>
            </a:r>
          </a:p>
          <a:p>
            <a:pPr lvl="1"/>
            <a:r>
              <a:rPr lang="en-US" dirty="0"/>
              <a:t>Maintains the ”open” as long as needed, then closes it.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81E45-8EEC-3A03-D62D-D044F17A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0" y="2266950"/>
            <a:ext cx="403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 Handling with Python for GIS Programmers - Geospatial Training Services">
            <a:extLst>
              <a:ext uri="{FF2B5EF4-FFF2-40B4-BE49-F238E27FC236}">
                <a16:creationId xmlns:a16="http://schemas.microsoft.com/office/drawing/2014/main" id="{18074CA8-4B77-741D-D8DD-A15D3298E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74858"/>
            <a:ext cx="10905066" cy="550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8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A733-5C3D-7EED-E667-12943D90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AC0-D83A-7B25-5DB5-86C9037C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6823"/>
            <a:ext cx="9603275" cy="4086657"/>
          </a:xfrm>
        </p:spPr>
        <p:txBody>
          <a:bodyPr/>
          <a:lstStyle/>
          <a:p>
            <a:r>
              <a:rPr lang="en-US" dirty="0"/>
              <a:t>In data science, we generally access data through a library that is specialized for that. </a:t>
            </a:r>
          </a:p>
          <a:p>
            <a:r>
              <a:rPr lang="en-US" dirty="0"/>
              <a:t>Read data and put it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one of our standard data structures. </a:t>
            </a:r>
          </a:p>
          <a:p>
            <a:pPr lvl="1"/>
            <a:r>
              <a:rPr lang="en-US" dirty="0"/>
              <a:t>It is roughly a spreadsheet that we can access by column/row. </a:t>
            </a:r>
          </a:p>
          <a:p>
            <a:r>
              <a:rPr lang="en-US" dirty="0"/>
              <a:t>These libraries ’abstract away’ the details of file access. </a:t>
            </a:r>
          </a:p>
          <a:p>
            <a:pPr lvl="1"/>
            <a:r>
              <a:rPr lang="en-US" dirty="0"/>
              <a:t>I.e. we aim them at any </a:t>
            </a:r>
            <a:r>
              <a:rPr lang="en-US" dirty="0" err="1"/>
              <a:t>datasource</a:t>
            </a:r>
            <a:r>
              <a:rPr lang="en-US" dirty="0"/>
              <a:t> (CSV file, excel file, </a:t>
            </a:r>
            <a:r>
              <a:rPr lang="en-US" dirty="0" err="1"/>
              <a:t>etc</a:t>
            </a:r>
            <a:r>
              <a:rPr lang="en-US" dirty="0"/>
              <a:t>…) and they provide us with the same result. </a:t>
            </a:r>
          </a:p>
          <a:p>
            <a:pPr lvl="1"/>
            <a:r>
              <a:rPr lang="en-US" dirty="0"/>
              <a:t>We don’t need to worry about reading the data, it’s invisible to us. </a:t>
            </a:r>
          </a:p>
        </p:txBody>
      </p:sp>
    </p:spTree>
    <p:extLst>
      <p:ext uri="{BB962C8B-B14F-4D97-AF65-F5344CB8AC3E}">
        <p14:creationId xmlns:p14="http://schemas.microsoft.com/office/powerpoint/2010/main" val="320652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89FA-38A3-0BB6-45EF-B8BE778E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965B-5EF1-0B67-8610-77BFE5A2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15734"/>
            <a:ext cx="5481498" cy="39314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Pandas is one of the most common DS libraries.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provides us with a convenient data structure for tabular data –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 </a:t>
            </a:r>
            <a:r>
              <a:rPr lang="en-US" sz="2000" dirty="0" err="1"/>
              <a:t>dataframe</a:t>
            </a:r>
            <a:r>
              <a:rPr lang="en-US" sz="2000" dirty="0"/>
              <a:t> is formatted just like a spreadsheet.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also provides functions that will load data from a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We will use pandas throughout machine learning, unless the data we are using is large. </a:t>
            </a:r>
          </a:p>
        </p:txBody>
      </p:sp>
      <p:pic>
        <p:nvPicPr>
          <p:cNvPr id="2050" name="Picture 2" descr="Giant Panda | Species | WWF">
            <a:extLst>
              <a:ext uri="{FF2B5EF4-FFF2-40B4-BE49-F238E27FC236}">
                <a16:creationId xmlns:a16="http://schemas.microsoft.com/office/drawing/2014/main" id="{C1A54CF5-35FD-B835-B3B1-52270945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0903" y="1940867"/>
            <a:ext cx="5875802" cy="352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CE9-57E2-818B-8E7F-87A835C3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5123-FB4E-F337-C510-0A41C392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2015734"/>
            <a:ext cx="404066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are more flexible than the data structures we’ve looked at.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In addition to holding data in a 2 dimensional structure, </a:t>
            </a:r>
            <a:r>
              <a:rPr lang="en-US" sz="1800" dirty="0" err="1"/>
              <a:t>dataframes</a:t>
            </a:r>
            <a:r>
              <a:rPr lang="en-US" sz="1800" dirty="0"/>
              <a:t> can “do stuff”.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have a multitude of methods that will do lots of work for us: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Describe() – gives a statistical breakdown of the data in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026" name="Picture 2" descr="Selecting data from a pandas DataFrame | by Linda Farczadi | EPFL Extension  School | Medium">
            <a:extLst>
              <a:ext uri="{FF2B5EF4-FFF2-40B4-BE49-F238E27FC236}">
                <a16:creationId xmlns:a16="http://schemas.microsoft.com/office/drawing/2014/main" id="{84B35FC2-DFEC-345E-128C-580D2E42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6012" y="2015733"/>
            <a:ext cx="811541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5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D104-8E16-714B-D417-AF88F725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Pandas Read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EAA8-BF08-1A2A-D805-E7135445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3696014" cy="3694953"/>
          </a:xfrm>
        </p:spPr>
        <p:txBody>
          <a:bodyPr>
            <a:normAutofit/>
          </a:bodyPr>
          <a:lstStyle/>
          <a:p>
            <a:r>
              <a:rPr lang="en-US" dirty="0"/>
              <a:t>We can open a dataset with the </a:t>
            </a:r>
            <a:r>
              <a:rPr lang="en-US" dirty="0" err="1"/>
              <a:t>read_csv</a:t>
            </a:r>
            <a:r>
              <a:rPr lang="en-US" dirty="0"/>
              <a:t>() function. </a:t>
            </a:r>
          </a:p>
          <a:p>
            <a:pPr lvl="1"/>
            <a:r>
              <a:rPr lang="en-US" dirty="0"/>
              <a:t>There are </a:t>
            </a:r>
            <a:r>
              <a:rPr lang="en-US" dirty="0" err="1"/>
              <a:t>read_otherstuff</a:t>
            </a:r>
            <a:r>
              <a:rPr lang="en-US" dirty="0"/>
              <a:t> functions as well. </a:t>
            </a:r>
          </a:p>
          <a:p>
            <a:pPr lvl="1"/>
            <a:r>
              <a:rPr lang="en-US" dirty="0"/>
              <a:t>Can do most tabular types. </a:t>
            </a:r>
          </a:p>
          <a:p>
            <a:r>
              <a:rPr lang="en-US" dirty="0"/>
              <a:t>This will do all the file access stuff and just give us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 err="1"/>
              <a:t>To_csv</a:t>
            </a:r>
            <a:r>
              <a:rPr lang="en-US" dirty="0"/>
              <a:t>() does the opposite. </a:t>
            </a:r>
          </a:p>
        </p:txBody>
      </p:sp>
      <p:pic>
        <p:nvPicPr>
          <p:cNvPr id="4098" name="Picture 2" descr="Python Pandas read_csv: Load csv/text file - KeyToDataScience">
            <a:extLst>
              <a:ext uri="{FF2B5EF4-FFF2-40B4-BE49-F238E27FC236}">
                <a16:creationId xmlns:a16="http://schemas.microsoft.com/office/drawing/2014/main" id="{7B2D0ED4-0E8E-97ED-2B8F-B0DD82E7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593" y="2273590"/>
            <a:ext cx="7044407" cy="28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0918-8670-650C-EF2C-BDDAFD7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7ECB-3B9A-0A0B-BACB-CD24032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often spend much of our time manipulating </a:t>
            </a:r>
            <a:r>
              <a:rPr lang="en-US" dirty="0" err="1"/>
              <a:t>dataframes</a:t>
            </a:r>
            <a:r>
              <a:rPr lang="en-US" dirty="0"/>
              <a:t> to prepare our data. </a:t>
            </a:r>
          </a:p>
          <a:p>
            <a:r>
              <a:rPr lang="en-US" dirty="0"/>
              <a:t>Some major things we can do to get started are:</a:t>
            </a:r>
          </a:p>
          <a:p>
            <a:pPr lvl="1"/>
            <a:r>
              <a:rPr lang="en-US" dirty="0"/>
              <a:t>Select rows.</a:t>
            </a:r>
          </a:p>
          <a:p>
            <a:pPr lvl="1"/>
            <a:r>
              <a:rPr lang="en-US" dirty="0"/>
              <a:t>Select columns.</a:t>
            </a:r>
          </a:p>
          <a:p>
            <a:pPr lvl="1"/>
            <a:r>
              <a:rPr lang="en-US" dirty="0"/>
              <a:t>Get information about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Group and aggregate the data. </a:t>
            </a:r>
          </a:p>
          <a:p>
            <a:r>
              <a:rPr lang="en-US" dirty="0"/>
              <a:t>This is the same for (probably) lots of stats, and ML next semester. </a:t>
            </a:r>
          </a:p>
        </p:txBody>
      </p:sp>
    </p:spTree>
    <p:extLst>
      <p:ext uri="{BB962C8B-B14F-4D97-AF65-F5344CB8AC3E}">
        <p14:creationId xmlns:p14="http://schemas.microsoft.com/office/powerpoint/2010/main" val="3768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53FF-ABB8-329B-4F91-425557C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CA3A-8064-D6E2-2964-F943873B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9951611" cy="3450613"/>
          </a:xfrm>
        </p:spPr>
        <p:txBody>
          <a:bodyPr/>
          <a:lstStyle/>
          <a:p>
            <a:r>
              <a:rPr lang="en-US" dirty="0"/>
              <a:t>We’ll look at this in code, it is much easier. </a:t>
            </a:r>
          </a:p>
          <a:p>
            <a:r>
              <a:rPr lang="en-US" dirty="0"/>
              <a:t>We can select which columns or rows we want by specifying some selection criteria. </a:t>
            </a:r>
          </a:p>
          <a:p>
            <a:r>
              <a:rPr lang="en-US" dirty="0"/>
              <a:t>We can get some information about the </a:t>
            </a:r>
            <a:r>
              <a:rPr lang="en-US" dirty="0" err="1"/>
              <a:t>dataframe</a:t>
            </a:r>
            <a:r>
              <a:rPr lang="en-US" dirty="0"/>
              <a:t> using its methods – describe, info, shape.</a:t>
            </a:r>
          </a:p>
          <a:p>
            <a:r>
              <a:rPr lang="en-US" dirty="0"/>
              <a:t>We can do calculations (grouping and aggregation) using functions to group the data and calculate results, like a nerdier Excel filter. </a:t>
            </a:r>
          </a:p>
        </p:txBody>
      </p:sp>
    </p:spTree>
    <p:extLst>
      <p:ext uri="{BB962C8B-B14F-4D97-AF65-F5344CB8AC3E}">
        <p14:creationId xmlns:p14="http://schemas.microsoft.com/office/powerpoint/2010/main" val="307768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8134-E61B-92A0-43B8-D62AE5F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84D6-3FA2-F9A1-2C53-44DC78C9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247996"/>
          </a:xfrm>
        </p:spPr>
        <p:txBody>
          <a:bodyPr/>
          <a:lstStyle/>
          <a:p>
            <a:r>
              <a:rPr lang="en-US" dirty="0"/>
              <a:t>We can use libraries like </a:t>
            </a:r>
            <a:r>
              <a:rPr lang="en-US" dirty="0" err="1"/>
              <a:t>os</a:t>
            </a:r>
            <a:r>
              <a:rPr lang="en-US" dirty="0"/>
              <a:t>, or higher level ones like pandas to input/</a:t>
            </a:r>
            <a:r>
              <a:rPr lang="en-US" dirty="0" err="1"/>
              <a:t>ouput</a:t>
            </a:r>
            <a:r>
              <a:rPr lang="en-US" dirty="0"/>
              <a:t> data. </a:t>
            </a:r>
          </a:p>
          <a:p>
            <a:pPr lvl="1"/>
            <a:r>
              <a:rPr lang="en-US" dirty="0"/>
              <a:t>Later we’ll use others to save our work when making ML models. </a:t>
            </a:r>
          </a:p>
          <a:p>
            <a:r>
              <a:rPr lang="en-US" dirty="0"/>
              <a:t>We can usually avoid using read/write details in data science work. </a:t>
            </a:r>
          </a:p>
          <a:p>
            <a:pPr lvl="1"/>
            <a:r>
              <a:rPr lang="en-US" dirty="0"/>
              <a:t>We should understand it, but it is pretty easy. </a:t>
            </a:r>
          </a:p>
          <a:p>
            <a:r>
              <a:rPr lang="en-US" dirty="0"/>
              <a:t>When using the OS file access, we need to manage open/close. </a:t>
            </a:r>
          </a:p>
          <a:p>
            <a:r>
              <a:rPr lang="en-US" dirty="0"/>
              <a:t>Open file read-write challenge:</a:t>
            </a:r>
          </a:p>
          <a:p>
            <a:pPr lvl="1"/>
            <a:r>
              <a:rPr lang="en-US" dirty="0"/>
              <a:t>Write some repeated action (like a function that is called) to a log, with debug details. </a:t>
            </a:r>
          </a:p>
          <a:p>
            <a:pPr lvl="1"/>
            <a:r>
              <a:rPr lang="en-US" dirty="0"/>
              <a:t>When writing the log, don’t overwrite it each time, add this iteration to the end.</a:t>
            </a:r>
          </a:p>
          <a:p>
            <a:pPr lvl="1"/>
            <a:r>
              <a:rPr lang="en-US" dirty="0"/>
              <a:t>Think of details, like date/time, that might matter in an ever-running log. </a:t>
            </a:r>
          </a:p>
        </p:txBody>
      </p:sp>
    </p:spTree>
    <p:extLst>
      <p:ext uri="{BB962C8B-B14F-4D97-AF65-F5344CB8AC3E}">
        <p14:creationId xmlns:p14="http://schemas.microsoft.com/office/powerpoint/2010/main" val="395521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2E49-2B07-FCFD-F067-623713DE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84B2-D372-DAB2-C4E0-D013DD62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8750"/>
          </a:xfrm>
        </p:spPr>
        <p:txBody>
          <a:bodyPr>
            <a:normAutofit/>
          </a:bodyPr>
          <a:lstStyle/>
          <a:p>
            <a:r>
              <a:rPr lang="en-US" dirty="0"/>
              <a:t>The file stuff is easy, so it is a good chance to do some catch-up if needed. </a:t>
            </a:r>
          </a:p>
          <a:p>
            <a:r>
              <a:rPr lang="en-US" dirty="0"/>
              <a:t>Self-check at the end of the file. </a:t>
            </a:r>
          </a:p>
          <a:p>
            <a:pPr lvl="1"/>
            <a:r>
              <a:rPr lang="en-US" dirty="0"/>
              <a:t>Optional, but a good, quick-</a:t>
            </a:r>
            <a:r>
              <a:rPr lang="en-US" dirty="0" err="1"/>
              <a:t>ish</a:t>
            </a:r>
            <a:r>
              <a:rPr lang="en-US" dirty="0"/>
              <a:t> test. </a:t>
            </a:r>
          </a:p>
          <a:p>
            <a:pPr lvl="1"/>
            <a:r>
              <a:rPr lang="en-US" dirty="0"/>
              <a:t>It’s one thing, so it isn’t comprehensive, but representative. </a:t>
            </a:r>
          </a:p>
          <a:p>
            <a:pPr lvl="1"/>
            <a:r>
              <a:rPr lang="en-US" dirty="0"/>
              <a:t>Focus on testing your results, that’s a </a:t>
            </a:r>
            <a:r>
              <a:rPr lang="en-US"/>
              <a:t>bigger challenge.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6DBF-FB88-208D-1078-813B44C1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3ABB-32E6-D242-C0C4-47A72242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68044" cy="4306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Python programs normally run within their environment. </a:t>
            </a:r>
          </a:p>
          <a:p>
            <a:pPr lvl="1"/>
            <a:r>
              <a:rPr lang="en-US" dirty="0"/>
              <a:t>We can “reach out” to interact with the underlying computer. </a:t>
            </a:r>
          </a:p>
          <a:p>
            <a:r>
              <a:rPr lang="en-US" dirty="0"/>
              <a:t>Each operating system provides some API (application programming interface) that offers a way for a “normal” program to interact with an underlying system. </a:t>
            </a:r>
          </a:p>
          <a:p>
            <a:pPr lvl="1"/>
            <a:r>
              <a:rPr lang="en-US" dirty="0"/>
              <a:t>For programs the load/save stuff, they connect to the API for file access. </a:t>
            </a:r>
          </a:p>
          <a:p>
            <a:pPr lvl="1"/>
            <a:r>
              <a:rPr lang="en-US" dirty="0"/>
              <a:t>For programs that have a GUI, they connect to the API for keyboard/mouse inputs. </a:t>
            </a:r>
          </a:p>
          <a:p>
            <a:pPr lvl="1"/>
            <a:r>
              <a:rPr lang="en-US" dirty="0"/>
              <a:t>For programs that use networks, they connect to the API for network access. </a:t>
            </a:r>
          </a:p>
          <a:p>
            <a:r>
              <a:rPr lang="en-US" dirty="0"/>
              <a:t>Each OS provides the implementation, so the details are abstracted away. </a:t>
            </a:r>
          </a:p>
          <a:p>
            <a:pPr lvl="1"/>
            <a:r>
              <a:rPr lang="en-US" dirty="0"/>
              <a:t>Note: Python is a very “high-level” language, meaning it is detached from the actions a computer actually takes. This allows for it to be more human friendly. </a:t>
            </a:r>
          </a:p>
          <a:p>
            <a:pPr lvl="1"/>
            <a:r>
              <a:rPr lang="en-US" dirty="0"/>
              <a:t>Other languages (like C) force you to do more work on the details – like manually managing RAM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6C11-782A-1ABD-C2DF-2E14F3B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Capture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68D5-BC5B-B9FC-F38E-5C40D160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We’ll look at 3 now:</a:t>
            </a:r>
          </a:p>
          <a:p>
            <a:pPr lvl="1"/>
            <a:r>
              <a:rPr lang="en-US" dirty="0"/>
              <a:t>User input from keyboard. </a:t>
            </a:r>
          </a:p>
          <a:p>
            <a:pPr lvl="1"/>
            <a:r>
              <a:rPr lang="en-US" dirty="0"/>
              <a:t>Reading and writing from files. </a:t>
            </a:r>
          </a:p>
          <a:p>
            <a:pPr lvl="1"/>
            <a:r>
              <a:rPr lang="en-US" dirty="0"/>
              <a:t>Reading and writing datasets through data science libraries. </a:t>
            </a:r>
          </a:p>
          <a:p>
            <a:r>
              <a:rPr lang="en-US" dirty="0"/>
              <a:t>Others exist for different filetypes and uses. </a:t>
            </a:r>
          </a:p>
          <a:p>
            <a:pPr lvl="1"/>
            <a:r>
              <a:rPr lang="en-US" dirty="0"/>
              <a:t>Each generally works the same – aim at target, specify action. </a:t>
            </a:r>
          </a:p>
          <a:p>
            <a:pPr lvl="1"/>
            <a:r>
              <a:rPr lang="en-US" dirty="0"/>
              <a:t>Usually pretty straightforward.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392289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pPr lvl="1"/>
            <a:r>
              <a:rPr lang="en-US" dirty="0"/>
              <a:t>This is the ‘lowest level’ library we’ll see to access files. </a:t>
            </a:r>
          </a:p>
          <a:p>
            <a:r>
              <a:rPr lang="en-US" dirty="0"/>
              <a:t>We need to use some library to access files.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  <a:p>
            <a:r>
              <a:rPr lang="en-US" dirty="0"/>
              <a:t>OS allows us to not care about the super detailed mechanics of loading a file. </a:t>
            </a:r>
          </a:p>
          <a:p>
            <a:r>
              <a:rPr lang="en-US" dirty="0"/>
              <a:t>Other libraries make it more abstract – aim at file and hit ‘go’.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0FC1-0C1B-BA9C-B6F1-166740EA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8913-34D2-B01A-D134-256B08C7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Open a File in Python – PYnative">
            <a:extLst>
              <a:ext uri="{FF2B5EF4-FFF2-40B4-BE49-F238E27FC236}">
                <a16:creationId xmlns:a16="http://schemas.microsoft.com/office/drawing/2014/main" id="{A569A150-5F90-1D60-B7CC-1FE39ACB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88"/>
            <a:ext cx="12192000" cy="64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DE08-360B-00C2-FBDE-AFA59D5F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Access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D7E7-3611-13A1-5E07-51807075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3806221" cy="4037747"/>
          </a:xfrm>
        </p:spPr>
        <p:txBody>
          <a:bodyPr>
            <a:normAutofit/>
          </a:bodyPr>
          <a:lstStyle/>
          <a:p>
            <a:r>
              <a:rPr lang="en-US" dirty="0"/>
              <a:t>We can open a file in different access modes. </a:t>
            </a:r>
          </a:p>
          <a:p>
            <a:r>
              <a:rPr lang="en-US" dirty="0"/>
              <a:t>Each allows for different abilities to change a file, and different default behavior. </a:t>
            </a:r>
          </a:p>
          <a:p>
            <a:r>
              <a:rPr lang="en-US" dirty="0"/>
              <a:t>Recommended to use the minimum needed permission. </a:t>
            </a:r>
          </a:p>
          <a:p>
            <a:pPr lvl="1"/>
            <a:r>
              <a:rPr lang="en-US" dirty="0"/>
              <a:t>E.g. It is safer to only allow write if it is required.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FC63-3015-AD38-061A-0EE58977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77023"/>
            <a:ext cx="6928023" cy="56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546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344</TotalTime>
  <Words>1198</Words>
  <Application>Microsoft Macintosh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Progress:</vt:lpstr>
      <vt:lpstr>Files and Dataframes</vt:lpstr>
      <vt:lpstr>Interacting with Local Data</vt:lpstr>
      <vt:lpstr>Ways to Capture Data</vt:lpstr>
      <vt:lpstr>User Input</vt:lpstr>
      <vt:lpstr>File Access</vt:lpstr>
      <vt:lpstr>PowerPoint Presentation</vt:lpstr>
      <vt:lpstr>Access Modes</vt:lpstr>
      <vt:lpstr>PowerPoint Presentation</vt:lpstr>
      <vt:lpstr>With Open</vt:lpstr>
      <vt:lpstr>PowerPoint Presentation</vt:lpstr>
      <vt:lpstr>Dataset Access</vt:lpstr>
      <vt:lpstr>Pandas</vt:lpstr>
      <vt:lpstr>Using Dataframes</vt:lpstr>
      <vt:lpstr>Pandas Read CSV</vt:lpstr>
      <vt:lpstr>Manipulating Dataframes</vt:lpstr>
      <vt:lpstr>Manipulating Dataframes</vt:lpstr>
      <vt:lpstr>Using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22</cp:revision>
  <dcterms:created xsi:type="dcterms:W3CDTF">2023-09-13T02:16:24Z</dcterms:created>
  <dcterms:modified xsi:type="dcterms:W3CDTF">2024-09-17T15:03:00Z</dcterms:modified>
</cp:coreProperties>
</file>