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1" r:id="rId3"/>
    <p:sldId id="279" r:id="rId4"/>
    <p:sldId id="258" r:id="rId5"/>
    <p:sldId id="281" r:id="rId6"/>
    <p:sldId id="280" r:id="rId7"/>
    <p:sldId id="302" r:id="rId8"/>
    <p:sldId id="282" r:id="rId9"/>
    <p:sldId id="286" r:id="rId10"/>
    <p:sldId id="284" r:id="rId11"/>
    <p:sldId id="285" r:id="rId12"/>
    <p:sldId id="289" r:id="rId13"/>
    <p:sldId id="287" r:id="rId14"/>
    <p:sldId id="288" r:id="rId15"/>
    <p:sldId id="290" r:id="rId16"/>
    <p:sldId id="291" r:id="rId17"/>
    <p:sldId id="298" r:id="rId18"/>
    <p:sldId id="292" r:id="rId19"/>
    <p:sldId id="283" r:id="rId20"/>
    <p:sldId id="293" r:id="rId21"/>
    <p:sldId id="294" r:id="rId22"/>
    <p:sldId id="295" r:id="rId23"/>
    <p:sldId id="296" r:id="rId24"/>
    <p:sldId id="299" r:id="rId25"/>
    <p:sldId id="300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029AF-0ABF-0C45-9D49-80331DAFDBFA}">
          <p14:sldIdLst>
            <p14:sldId id="256"/>
            <p14:sldId id="301"/>
            <p14:sldId id="279"/>
            <p14:sldId id="258"/>
            <p14:sldId id="281"/>
            <p14:sldId id="280"/>
            <p14:sldId id="302"/>
            <p14:sldId id="282"/>
            <p14:sldId id="286"/>
            <p14:sldId id="284"/>
            <p14:sldId id="285"/>
          </p14:sldIdLst>
        </p14:section>
        <p14:section name="Tools" id="{46A2616F-47B8-F142-AE5C-C4FDD36C5EC9}">
          <p14:sldIdLst>
            <p14:sldId id="289"/>
            <p14:sldId id="287"/>
            <p14:sldId id="288"/>
            <p14:sldId id="290"/>
          </p14:sldIdLst>
        </p14:section>
        <p14:section name="CI" id="{EA90A7EC-6A3F-9F4B-A11E-7A62D8F545AD}">
          <p14:sldIdLst>
            <p14:sldId id="291"/>
            <p14:sldId id="298"/>
          </p14:sldIdLst>
        </p14:section>
        <p14:section name="Common Issues" id="{2FAB1EFD-CFB0-A449-9382-8C9DCDF1FF37}">
          <p14:sldIdLst>
            <p14:sldId id="292"/>
          </p14:sldIdLst>
        </p14:section>
        <p14:section name="Today" id="{6897CE35-DC24-6949-9E21-54466CD33015}">
          <p14:sldIdLst>
            <p14:sldId id="283"/>
          </p14:sldIdLst>
        </p14:section>
        <p14:section name="Starting to Code" id="{14F9E4C7-8153-5B44-84C4-EB90F89CB452}">
          <p14:sldIdLst>
            <p14:sldId id="293"/>
            <p14:sldId id="294"/>
            <p14:sldId id="295"/>
            <p14:sldId id="296"/>
            <p14:sldId id="299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0C090-329B-6742-96A9-0DC31FDB550A}" v="24" dt="2021-08-16T17:00:3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/>
    <p:restoredTop sz="95833"/>
  </p:normalViewPr>
  <p:slideViewPr>
    <p:cSldViewPr snapToGrid="0" snapToObjects="1">
      <p:cViewPr varScale="1">
        <p:scale>
          <a:sx n="108" d="100"/>
          <a:sy n="108" d="100"/>
        </p:scale>
        <p:origin x="232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CCF0C090-329B-6742-96A9-0DC31FDB550A}"/>
    <pc:docChg chg="custSel addSld modSld">
      <pc:chgData name="Akeem Semper" userId="cc425854-bfb3-47ac-926f-09ad9d4095cc" providerId="ADAL" clId="{CCF0C090-329B-6742-96A9-0DC31FDB550A}" dt="2021-08-16T17:10:37.757" v="1606" actId="20577"/>
      <pc:docMkLst>
        <pc:docMk/>
      </pc:docMkLst>
      <pc:sldChg chg="modSp mod">
        <pc:chgData name="Akeem Semper" userId="cc425854-bfb3-47ac-926f-09ad9d4095cc" providerId="ADAL" clId="{CCF0C090-329B-6742-96A9-0DC31FDB550A}" dt="2021-08-16T16:03:28.353" v="15" actId="20577"/>
        <pc:sldMkLst>
          <pc:docMk/>
          <pc:sldMk cId="3180278874" sldId="256"/>
        </pc:sldMkLst>
        <pc:spChg chg="mod">
          <ac:chgData name="Akeem Semper" userId="cc425854-bfb3-47ac-926f-09ad9d4095cc" providerId="ADAL" clId="{CCF0C090-329B-6742-96A9-0DC31FDB550A}" dt="2021-08-16T16:03:28.353" v="15" actId="20577"/>
          <ac:spMkLst>
            <pc:docMk/>
            <pc:sldMk cId="3180278874" sldId="256"/>
            <ac:spMk id="2" creationId="{A821C3C0-5470-B24D-B4B4-23075A8D7636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34:11.421" v="46" actId="1076"/>
        <pc:sldMkLst>
          <pc:docMk/>
          <pc:sldMk cId="2834027917" sldId="257"/>
        </pc:sldMkLst>
        <pc:spChg chg="mod">
          <ac:chgData name="Akeem Semper" userId="cc425854-bfb3-47ac-926f-09ad9d4095cc" providerId="ADAL" clId="{CCF0C090-329B-6742-96A9-0DC31FDB550A}" dt="2021-08-16T16:03:55.965" v="41" actId="20577"/>
          <ac:spMkLst>
            <pc:docMk/>
            <pc:sldMk cId="2834027917" sldId="257"/>
            <ac:spMk id="2" creationId="{78F2063C-9F28-F14A-9F8C-59EE63FFB4F6}"/>
          </ac:spMkLst>
        </pc:spChg>
        <pc:picChg chg="add mod">
          <ac:chgData name="Akeem Semper" userId="cc425854-bfb3-47ac-926f-09ad9d4095cc" providerId="ADAL" clId="{CCF0C090-329B-6742-96A9-0DC31FDB550A}" dt="2021-08-16T16:34:11.421" v="46" actId="1076"/>
          <ac:picMkLst>
            <pc:docMk/>
            <pc:sldMk cId="2834027917" sldId="257"/>
            <ac:picMk id="1026" creationId="{02F2F04D-319C-C548-9FFC-36C8184F02C7}"/>
          </ac:picMkLst>
        </pc:picChg>
      </pc:sldChg>
      <pc:sldChg chg="addSp delSp modSp new mod setBg">
        <pc:chgData name="Akeem Semper" userId="cc425854-bfb3-47ac-926f-09ad9d4095cc" providerId="ADAL" clId="{CCF0C090-329B-6742-96A9-0DC31FDB550A}" dt="2021-08-16T16:39:26.423" v="95" actId="20577"/>
        <pc:sldMkLst>
          <pc:docMk/>
          <pc:sldMk cId="2098241524" sldId="258"/>
        </pc:sldMkLst>
        <pc:spChg chg="mod">
          <ac:chgData name="Akeem Semper" userId="cc425854-bfb3-47ac-926f-09ad9d4095cc" providerId="ADAL" clId="{CCF0C090-329B-6742-96A9-0DC31FDB550A}" dt="2021-08-16T16:39:26.423" v="95" actId="20577"/>
          <ac:spMkLst>
            <pc:docMk/>
            <pc:sldMk cId="2098241524" sldId="258"/>
            <ac:spMk id="2" creationId="{67126DD8-F5A7-0740-AF30-8DCC93F36A4F}"/>
          </ac:spMkLst>
        </pc:spChg>
        <pc:spChg chg="del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3" creationId="{78367F48-CE6C-F44C-8034-4CEB59145348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1" creationId="{0CABCAE3-64FC-4149-819F-2C1812824154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9" creationId="{D0712110-0BC1-4B31-B3BB-63B44222E87F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81" creationId="{4466B5F3-C053-4580-B04A-1EF949888280}"/>
          </ac:spMkLst>
        </pc:sp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73" creationId="{012FDCFE-9AD2-4D8A-8CBF-B3AA37EBF6DD}"/>
          </ac:picMkLst>
        </pc:pic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85" creationId="{25CED634-E2D0-4AB7-96DD-816C9B52C5CF}"/>
          </ac:picMkLst>
        </pc:picChg>
        <pc:picChg chg="add mod">
          <ac:chgData name="Akeem Semper" userId="cc425854-bfb3-47ac-926f-09ad9d4095cc" providerId="ADAL" clId="{CCF0C090-329B-6742-96A9-0DC31FDB550A}" dt="2021-08-16T16:38:56.913" v="54" actId="166"/>
          <ac:picMkLst>
            <pc:docMk/>
            <pc:sldMk cId="2098241524" sldId="258"/>
            <ac:picMk id="2050" creationId="{B4892820-0E5F-174A-A88E-E5511177760D}"/>
          </ac:picMkLst>
        </pc:pic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5" creationId="{FBD463FC-4CA8-4FF4-85A3-AF9F4B98D210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7" creationId="{BECF35C3-8B44-4F4B-BD25-4C01823DB22A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3" creationId="{FA6123F2-4B61-414F-A7E5-5B7828EACAE2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7" creationId="{FCDDCDFB-696D-4FDF-9B58-24F71B7C37BC}"/>
          </ac:cxnSpMkLst>
        </pc:cxnChg>
      </pc:sldChg>
      <pc:sldChg chg="addSp modSp new mod">
        <pc:chgData name="Akeem Semper" userId="cc425854-bfb3-47ac-926f-09ad9d4095cc" providerId="ADAL" clId="{CCF0C090-329B-6742-96A9-0DC31FDB550A}" dt="2021-08-16T16:41:57.757" v="137" actId="20577"/>
        <pc:sldMkLst>
          <pc:docMk/>
          <pc:sldMk cId="697305399" sldId="259"/>
        </pc:sldMkLst>
        <pc:spChg chg="mod">
          <ac:chgData name="Akeem Semper" userId="cc425854-bfb3-47ac-926f-09ad9d4095cc" providerId="ADAL" clId="{CCF0C090-329B-6742-96A9-0DC31FDB550A}" dt="2021-08-16T16:41:57.757" v="137" actId="20577"/>
          <ac:spMkLst>
            <pc:docMk/>
            <pc:sldMk cId="697305399" sldId="259"/>
            <ac:spMk id="2" creationId="{84BCF12C-3BD9-8F4B-B530-C9E752800501}"/>
          </ac:spMkLst>
        </pc:spChg>
        <pc:picChg chg="add mod">
          <ac:chgData name="Akeem Semper" userId="cc425854-bfb3-47ac-926f-09ad9d4095cc" providerId="ADAL" clId="{CCF0C090-329B-6742-96A9-0DC31FDB550A}" dt="2021-08-16T16:41:46.342" v="100" actId="1076"/>
          <ac:picMkLst>
            <pc:docMk/>
            <pc:sldMk cId="697305399" sldId="259"/>
            <ac:picMk id="3074" creationId="{4C85B1AA-D8AD-F343-9377-1548B107CBBE}"/>
          </ac:picMkLst>
        </pc:picChg>
      </pc:sldChg>
      <pc:sldChg chg="modSp new mod">
        <pc:chgData name="Akeem Semper" userId="cc425854-bfb3-47ac-926f-09ad9d4095cc" providerId="ADAL" clId="{CCF0C090-329B-6742-96A9-0DC31FDB550A}" dt="2021-08-16T16:47:16.751" v="395" actId="27636"/>
        <pc:sldMkLst>
          <pc:docMk/>
          <pc:sldMk cId="1393130240" sldId="260"/>
        </pc:sldMkLst>
        <pc:spChg chg="mod">
          <ac:chgData name="Akeem Semper" userId="cc425854-bfb3-47ac-926f-09ad9d4095cc" providerId="ADAL" clId="{CCF0C090-329B-6742-96A9-0DC31FDB550A}" dt="2021-08-16T16:42:21.389" v="156" actId="20577"/>
          <ac:spMkLst>
            <pc:docMk/>
            <pc:sldMk cId="1393130240" sldId="260"/>
            <ac:spMk id="2" creationId="{D27D4D73-4FAC-4D41-86EA-C5F5CE0EB876}"/>
          </ac:spMkLst>
        </pc:spChg>
        <pc:spChg chg="mod">
          <ac:chgData name="Akeem Semper" userId="cc425854-bfb3-47ac-926f-09ad9d4095cc" providerId="ADAL" clId="{CCF0C090-329B-6742-96A9-0DC31FDB550A}" dt="2021-08-16T16:47:16.751" v="395" actId="27636"/>
          <ac:spMkLst>
            <pc:docMk/>
            <pc:sldMk cId="1393130240" sldId="260"/>
            <ac:spMk id="3" creationId="{D74C9DED-C62D-BC44-AB50-B3E70A73534E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44:30.546" v="289" actId="20577"/>
        <pc:sldMkLst>
          <pc:docMk/>
          <pc:sldMk cId="2591754228" sldId="261"/>
        </pc:sldMkLst>
        <pc:spChg chg="mod">
          <ac:chgData name="Akeem Semper" userId="cc425854-bfb3-47ac-926f-09ad9d4095cc" providerId="ADAL" clId="{CCF0C090-329B-6742-96A9-0DC31FDB550A}" dt="2021-08-16T16:44:30.546" v="289" actId="20577"/>
          <ac:spMkLst>
            <pc:docMk/>
            <pc:sldMk cId="2591754228" sldId="261"/>
            <ac:spMk id="2" creationId="{56E9D3AE-FCA3-7A41-ADAC-A6F2D43DE82D}"/>
          </ac:spMkLst>
        </pc:spChg>
        <pc:picChg chg="add mod">
          <ac:chgData name="Akeem Semper" userId="cc425854-bfb3-47ac-926f-09ad9d4095cc" providerId="ADAL" clId="{CCF0C090-329B-6742-96A9-0DC31FDB550A}" dt="2021-08-16T16:44:18.637" v="244" actId="1076"/>
          <ac:picMkLst>
            <pc:docMk/>
            <pc:sldMk cId="2591754228" sldId="261"/>
            <ac:picMk id="4098" creationId="{1E904DCD-2CEF-6340-9DCB-B381C892E97B}"/>
          </ac:picMkLst>
        </pc:picChg>
      </pc:sldChg>
      <pc:sldChg chg="modSp new mod">
        <pc:chgData name="Akeem Semper" userId="cc425854-bfb3-47ac-926f-09ad9d4095cc" providerId="ADAL" clId="{CCF0C090-329B-6742-96A9-0DC31FDB550A}" dt="2021-08-16T16:49:37.416" v="672" actId="20577"/>
        <pc:sldMkLst>
          <pc:docMk/>
          <pc:sldMk cId="1767808737" sldId="262"/>
        </pc:sldMkLst>
        <pc:spChg chg="mod">
          <ac:chgData name="Akeem Semper" userId="cc425854-bfb3-47ac-926f-09ad9d4095cc" providerId="ADAL" clId="{CCF0C090-329B-6742-96A9-0DC31FDB550A}" dt="2021-08-16T16:49:37.416" v="672" actId="20577"/>
          <ac:spMkLst>
            <pc:docMk/>
            <pc:sldMk cId="1767808737" sldId="262"/>
            <ac:spMk id="2" creationId="{51DBF210-4E76-6243-A304-D6F0BC1833CE}"/>
          </ac:spMkLst>
        </pc:spChg>
        <pc:spChg chg="mod">
          <ac:chgData name="Akeem Semper" userId="cc425854-bfb3-47ac-926f-09ad9d4095cc" providerId="ADAL" clId="{CCF0C090-329B-6742-96A9-0DC31FDB550A}" dt="2021-08-16T16:49:03.888" v="642" actId="20577"/>
          <ac:spMkLst>
            <pc:docMk/>
            <pc:sldMk cId="1767808737" sldId="262"/>
            <ac:spMk id="3" creationId="{1292BFCC-BBE0-8647-A73E-5C088F9E2865}"/>
          </ac:spMkLst>
        </pc:spChg>
      </pc:sldChg>
      <pc:sldChg chg="modSp new mod">
        <pc:chgData name="Akeem Semper" userId="cc425854-bfb3-47ac-926f-09ad9d4095cc" providerId="ADAL" clId="{CCF0C090-329B-6742-96A9-0DC31FDB550A}" dt="2021-08-16T17:06:23.638" v="1441" actId="20577"/>
        <pc:sldMkLst>
          <pc:docMk/>
          <pc:sldMk cId="4171320329" sldId="263"/>
        </pc:sldMkLst>
        <pc:spChg chg="mod">
          <ac:chgData name="Akeem Semper" userId="cc425854-bfb3-47ac-926f-09ad9d4095cc" providerId="ADAL" clId="{CCF0C090-329B-6742-96A9-0DC31FDB550A}" dt="2021-08-16T16:52:38.612" v="873" actId="20577"/>
          <ac:spMkLst>
            <pc:docMk/>
            <pc:sldMk cId="4171320329" sldId="263"/>
            <ac:spMk id="2" creationId="{A2EDBA67-7D49-EB4E-BAB8-9D1A6E051D8E}"/>
          </ac:spMkLst>
        </pc:spChg>
        <pc:spChg chg="mod">
          <ac:chgData name="Akeem Semper" userId="cc425854-bfb3-47ac-926f-09ad9d4095cc" providerId="ADAL" clId="{CCF0C090-329B-6742-96A9-0DC31FDB550A}" dt="2021-08-16T17:06:23.638" v="1441" actId="20577"/>
          <ac:spMkLst>
            <pc:docMk/>
            <pc:sldMk cId="4171320329" sldId="263"/>
            <ac:spMk id="3" creationId="{1D1FD39A-FF08-CA4C-B93B-D8CA706B8DAA}"/>
          </ac:spMkLst>
        </pc:spChg>
      </pc:sldChg>
      <pc:sldChg chg="modSp new mod">
        <pc:chgData name="Akeem Semper" userId="cc425854-bfb3-47ac-926f-09ad9d4095cc" providerId="ADAL" clId="{CCF0C090-329B-6742-96A9-0DC31FDB550A}" dt="2021-08-16T16:55:57.186" v="1049" actId="20577"/>
        <pc:sldMkLst>
          <pc:docMk/>
          <pc:sldMk cId="3065686113" sldId="264"/>
        </pc:sldMkLst>
        <pc:spChg chg="mod">
          <ac:chgData name="Akeem Semper" userId="cc425854-bfb3-47ac-926f-09ad9d4095cc" providerId="ADAL" clId="{CCF0C090-329B-6742-96A9-0DC31FDB550A}" dt="2021-08-16T16:55:14.882" v="890" actId="20577"/>
          <ac:spMkLst>
            <pc:docMk/>
            <pc:sldMk cId="3065686113" sldId="264"/>
            <ac:spMk id="2" creationId="{BF08C57B-29DA-E346-87A5-AF727225F9A7}"/>
          </ac:spMkLst>
        </pc:spChg>
        <pc:spChg chg="mod">
          <ac:chgData name="Akeem Semper" userId="cc425854-bfb3-47ac-926f-09ad9d4095cc" providerId="ADAL" clId="{CCF0C090-329B-6742-96A9-0DC31FDB550A}" dt="2021-08-16T16:55:57.186" v="1049" actId="20577"/>
          <ac:spMkLst>
            <pc:docMk/>
            <pc:sldMk cId="3065686113" sldId="264"/>
            <ac:spMk id="3" creationId="{4A0C12C2-629C-E64A-9DCE-02ACF5F72438}"/>
          </ac:spMkLst>
        </pc:spChg>
      </pc:sldChg>
      <pc:sldChg chg="addSp delSp modSp new mod modAnim">
        <pc:chgData name="Akeem Semper" userId="cc425854-bfb3-47ac-926f-09ad9d4095cc" providerId="ADAL" clId="{CCF0C090-329B-6742-96A9-0DC31FDB550A}" dt="2021-08-16T16:57:56.901" v="1054" actId="1076"/>
        <pc:sldMkLst>
          <pc:docMk/>
          <pc:sldMk cId="746321405" sldId="265"/>
        </pc:sldMkLst>
        <pc:spChg chg="del">
          <ac:chgData name="Akeem Semper" userId="cc425854-bfb3-47ac-926f-09ad9d4095cc" providerId="ADAL" clId="{CCF0C090-329B-6742-96A9-0DC31FDB550A}" dt="2021-08-16T16:57:44.893" v="1051"/>
          <ac:spMkLst>
            <pc:docMk/>
            <pc:sldMk cId="746321405" sldId="265"/>
            <ac:spMk id="3" creationId="{9E182C5C-8A2D-FA4D-9CD4-8C824C1461C8}"/>
          </ac:spMkLst>
        </pc:spChg>
        <pc:picChg chg="add mod">
          <ac:chgData name="Akeem Semper" userId="cc425854-bfb3-47ac-926f-09ad9d4095cc" providerId="ADAL" clId="{CCF0C090-329B-6742-96A9-0DC31FDB550A}" dt="2021-08-16T16:57:56.901" v="1054" actId="1076"/>
          <ac:picMkLst>
            <pc:docMk/>
            <pc:sldMk cId="746321405" sldId="265"/>
            <ac:picMk id="4" creationId="{EB5C5787-1192-784A-BD35-3EFF9D64A7DF}"/>
          </ac:picMkLst>
        </pc:picChg>
      </pc:sldChg>
      <pc:sldChg chg="addSp modSp new mod modShow">
        <pc:chgData name="Akeem Semper" userId="cc425854-bfb3-47ac-926f-09ad9d4095cc" providerId="ADAL" clId="{CCF0C090-329B-6742-96A9-0DC31FDB550A}" dt="2021-08-16T17:00:40.437" v="1091" actId="729"/>
        <pc:sldMkLst>
          <pc:docMk/>
          <pc:sldMk cId="1127693069" sldId="266"/>
        </pc:sldMkLst>
        <pc:spChg chg="mod">
          <ac:chgData name="Akeem Semper" userId="cc425854-bfb3-47ac-926f-09ad9d4095cc" providerId="ADAL" clId="{CCF0C090-329B-6742-96A9-0DC31FDB550A}" dt="2021-08-16T16:58:58.838" v="1085" actId="20577"/>
          <ac:spMkLst>
            <pc:docMk/>
            <pc:sldMk cId="1127693069" sldId="266"/>
            <ac:spMk id="2" creationId="{4158764B-46B4-4746-99C6-595B6CCFE017}"/>
          </ac:spMkLst>
        </pc:spChg>
        <pc:picChg chg="add mod">
          <ac:chgData name="Akeem Semper" userId="cc425854-bfb3-47ac-926f-09ad9d4095cc" providerId="ADAL" clId="{CCF0C090-329B-6742-96A9-0DC31FDB550A}" dt="2021-08-16T17:00:33.883" v="1090" actId="1076"/>
          <ac:picMkLst>
            <pc:docMk/>
            <pc:sldMk cId="1127693069" sldId="266"/>
            <ac:picMk id="5122" creationId="{E35BD43B-2C9A-FF47-8188-E43ACC3839BD}"/>
          </ac:picMkLst>
        </pc:picChg>
      </pc:sldChg>
      <pc:sldChg chg="modSp new mod">
        <pc:chgData name="Akeem Semper" userId="cc425854-bfb3-47ac-926f-09ad9d4095cc" providerId="ADAL" clId="{CCF0C090-329B-6742-96A9-0DC31FDB550A}" dt="2021-08-16T17:05:49.312" v="1394" actId="27636"/>
        <pc:sldMkLst>
          <pc:docMk/>
          <pc:sldMk cId="1628509051" sldId="267"/>
        </pc:sldMkLst>
        <pc:spChg chg="mod">
          <ac:chgData name="Akeem Semper" userId="cc425854-bfb3-47ac-926f-09ad9d4095cc" providerId="ADAL" clId="{CCF0C090-329B-6742-96A9-0DC31FDB550A}" dt="2021-08-16T17:04:24.866" v="1123" actId="20577"/>
          <ac:spMkLst>
            <pc:docMk/>
            <pc:sldMk cId="1628509051" sldId="267"/>
            <ac:spMk id="2" creationId="{741B4CAF-D6D0-694A-AB61-2E1920E5C65E}"/>
          </ac:spMkLst>
        </pc:spChg>
        <pc:spChg chg="mod">
          <ac:chgData name="Akeem Semper" userId="cc425854-bfb3-47ac-926f-09ad9d4095cc" providerId="ADAL" clId="{CCF0C090-329B-6742-96A9-0DC31FDB550A}" dt="2021-08-16T17:05:49.312" v="1394" actId="27636"/>
          <ac:spMkLst>
            <pc:docMk/>
            <pc:sldMk cId="1628509051" sldId="267"/>
            <ac:spMk id="3" creationId="{960D9FBA-237B-9548-9F64-6A986A8CAD36}"/>
          </ac:spMkLst>
        </pc:spChg>
      </pc:sldChg>
      <pc:sldChg chg="modSp new mod">
        <pc:chgData name="Akeem Semper" userId="cc425854-bfb3-47ac-926f-09ad9d4095cc" providerId="ADAL" clId="{CCF0C090-329B-6742-96A9-0DC31FDB550A}" dt="2021-08-16T17:10:37.757" v="1606" actId="20577"/>
        <pc:sldMkLst>
          <pc:docMk/>
          <pc:sldMk cId="3809965160" sldId="268"/>
        </pc:sldMkLst>
        <pc:spChg chg="mod">
          <ac:chgData name="Akeem Semper" userId="cc425854-bfb3-47ac-926f-09ad9d4095cc" providerId="ADAL" clId="{CCF0C090-329B-6742-96A9-0DC31FDB550A}" dt="2021-08-16T17:09:18.146" v="1471" actId="5793"/>
          <ac:spMkLst>
            <pc:docMk/>
            <pc:sldMk cId="3809965160" sldId="268"/>
            <ac:spMk id="2" creationId="{C55526FF-0E91-564C-B45E-5EC85047EDC6}"/>
          </ac:spMkLst>
        </pc:spChg>
        <pc:spChg chg="mod">
          <ac:chgData name="Akeem Semper" userId="cc425854-bfb3-47ac-926f-09ad9d4095cc" providerId="ADAL" clId="{CCF0C090-329B-6742-96A9-0DC31FDB550A}" dt="2021-08-16T17:10:37.757" v="1606" actId="20577"/>
          <ac:spMkLst>
            <pc:docMk/>
            <pc:sldMk cId="3809965160" sldId="268"/>
            <ac:spMk id="3" creationId="{D6E7B9AF-722F-C146-92AC-365C584E33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3C0-5470-B24D-B4B4-23075A8D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D315-1EAB-534F-8E06-BEE8B4650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802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E7D-0BE6-BCA8-5D0E-966B375A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Ai/Copilot/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560F-4292-64D4-F0BB-022F0E66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3" y="1853754"/>
            <a:ext cx="11970327" cy="419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AI tools can likely do lots of the work, largely correctly. </a:t>
            </a:r>
          </a:p>
          <a:p>
            <a:r>
              <a:rPr lang="en-US" dirty="0"/>
              <a:t>These tools are fine for using, poor for learning - you need to understand what they are doing first. </a:t>
            </a:r>
          </a:p>
          <a:p>
            <a:pPr lvl="1"/>
            <a:r>
              <a:rPr lang="en-US" dirty="0"/>
              <a:t>Great to speed yourself up doing drudge work. </a:t>
            </a:r>
          </a:p>
          <a:p>
            <a:pPr lvl="1"/>
            <a:r>
              <a:rPr lang="en-US" dirty="0"/>
              <a:t>If you can’t explain it and troubleshoot it, don’t use it. </a:t>
            </a:r>
          </a:p>
          <a:p>
            <a:pPr lvl="1"/>
            <a:r>
              <a:rPr lang="en-US" dirty="0"/>
              <a:t>You need to get used to figuring out solutions mentally, so they make it hard to learn if you rely on them that much. </a:t>
            </a:r>
          </a:p>
        </p:txBody>
      </p:sp>
    </p:spTree>
    <p:extLst>
      <p:ext uri="{BB962C8B-B14F-4D97-AF65-F5344CB8AC3E}">
        <p14:creationId xmlns:p14="http://schemas.microsoft.com/office/powerpoint/2010/main" val="244012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598E-51C0-918B-8223-82132323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AE9F-EF41-F22C-CFC0-32C387F4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04485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our tool, not our goal. </a:t>
            </a:r>
          </a:p>
          <a:p>
            <a:pPr lvl="1"/>
            <a:r>
              <a:rPr lang="en-US" dirty="0"/>
              <a:t>Don’t need to become savants, just need to be competent. </a:t>
            </a:r>
          </a:p>
          <a:p>
            <a:r>
              <a:rPr lang="en-US" dirty="0"/>
              <a:t>Driven (mainly) by what we need to do for analysis. </a:t>
            </a:r>
          </a:p>
          <a:p>
            <a:pPr lvl="1"/>
            <a:r>
              <a:rPr lang="en-US" dirty="0"/>
              <a:t>Work to explore challenges in other projects. </a:t>
            </a:r>
          </a:p>
          <a:p>
            <a:r>
              <a:rPr lang="en-US" dirty="0"/>
              <a:t>Easy class in a vacuum, though may still be challenging.</a:t>
            </a:r>
          </a:p>
          <a:p>
            <a:r>
              <a:rPr lang="en-US" dirty="0"/>
              <a:t>Somewhat flexible – the more you get, the more we can do.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3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61B4-FC3C-A20F-178D-849770DE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5D25-169A-FC52-9ED5-A05F0066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86" y="2015732"/>
            <a:ext cx="10405241" cy="4037749"/>
          </a:xfrm>
        </p:spPr>
        <p:txBody>
          <a:bodyPr/>
          <a:lstStyle/>
          <a:p>
            <a:r>
              <a:rPr lang="en-US" dirty="0"/>
              <a:t>We have a few tools to use, and these can be a little annoying at times. </a:t>
            </a:r>
          </a:p>
          <a:p>
            <a:r>
              <a:rPr lang="en-US" dirty="0"/>
              <a:t>To some degree, this comes with the territory. </a:t>
            </a:r>
          </a:p>
          <a:p>
            <a:r>
              <a:rPr lang="en-US" dirty="0"/>
              <a:t>These things are industry relevant, so the experience has some value. </a:t>
            </a:r>
          </a:p>
        </p:txBody>
      </p:sp>
    </p:spTree>
    <p:extLst>
      <p:ext uri="{BB962C8B-B14F-4D97-AF65-F5344CB8AC3E}">
        <p14:creationId xmlns:p14="http://schemas.microsoft.com/office/powerpoint/2010/main" val="262471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3A8-601D-E7DD-29A6-5FCB1973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25B1-3E79-BB04-1E10-3D75DD81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Anaconda is a package of a bunch of ds stuff. </a:t>
            </a:r>
          </a:p>
          <a:p>
            <a:pPr lvl="1"/>
            <a:r>
              <a:rPr lang="en-US" dirty="0"/>
              <a:t>Python, tools, code libraries,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Most of what we need to develop code. </a:t>
            </a:r>
          </a:p>
          <a:p>
            <a:r>
              <a:rPr lang="en-US" dirty="0"/>
              <a:t>Download and install this first. </a:t>
            </a:r>
          </a:p>
        </p:txBody>
      </p:sp>
    </p:spTree>
    <p:extLst>
      <p:ext uri="{BB962C8B-B14F-4D97-AF65-F5344CB8AC3E}">
        <p14:creationId xmlns:p14="http://schemas.microsoft.com/office/powerpoint/2010/main" val="59039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AA1-63EC-18E9-278C-CF81F1A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4964-0333-F254-3E0B-D480E08E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VS Code is the IDE (integrated development environment) we’ll use. </a:t>
            </a:r>
          </a:p>
          <a:p>
            <a:pPr lvl="1"/>
            <a:r>
              <a:rPr lang="en-US" dirty="0"/>
              <a:t>Where we write, run, and observe code. </a:t>
            </a:r>
          </a:p>
          <a:p>
            <a:pPr lvl="1"/>
            <a:r>
              <a:rPr lang="en-US" dirty="0"/>
              <a:t>Integrates with GitHub for managing files. </a:t>
            </a:r>
          </a:p>
          <a:p>
            <a:r>
              <a:rPr lang="en-US" dirty="0"/>
              <a:t>Should come in Anaconda. </a:t>
            </a:r>
          </a:p>
        </p:txBody>
      </p:sp>
    </p:spTree>
    <p:extLst>
      <p:ext uri="{BB962C8B-B14F-4D97-AF65-F5344CB8AC3E}">
        <p14:creationId xmlns:p14="http://schemas.microsoft.com/office/powerpoint/2010/main" val="344507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8443-505B-90F7-D2F7-ECC87D05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99A6-F1DB-8B0C-E512-7E3CD868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Online repository for code. </a:t>
            </a:r>
          </a:p>
          <a:p>
            <a:r>
              <a:rPr lang="en-US" dirty="0"/>
              <a:t>This is where my stuff is posted for you. </a:t>
            </a:r>
          </a:p>
          <a:p>
            <a:r>
              <a:rPr lang="en-US" dirty="0"/>
              <a:t>You can build a portfolio as you go.</a:t>
            </a:r>
          </a:p>
          <a:p>
            <a:r>
              <a:rPr lang="en-US" dirty="0"/>
              <a:t>We’ll also use it for tests/labs/</a:t>
            </a:r>
            <a:r>
              <a:rPr lang="en-US" dirty="0" err="1"/>
              <a:t>asns</a:t>
            </a:r>
            <a:r>
              <a:rPr lang="en-US" dirty="0"/>
              <a:t> for continuous integration. </a:t>
            </a:r>
          </a:p>
        </p:txBody>
      </p:sp>
    </p:spTree>
    <p:extLst>
      <p:ext uri="{BB962C8B-B14F-4D97-AF65-F5344CB8AC3E}">
        <p14:creationId xmlns:p14="http://schemas.microsoft.com/office/powerpoint/2010/main" val="402042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878D-0577-D8D4-C994-756A6627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GitHub Education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D835-6F27-4F61-5BAF-0B1111FD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33904"/>
            <a:ext cx="10541876" cy="4119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Submissions will go through GH Education. </a:t>
            </a:r>
          </a:p>
          <a:p>
            <a:r>
              <a:rPr lang="en-US" dirty="0"/>
              <a:t>Allows for Continuous Integration:</a:t>
            </a:r>
          </a:p>
          <a:p>
            <a:pPr lvl="1"/>
            <a:r>
              <a:rPr lang="en-US" dirty="0"/>
              <a:t>Your code is tested as you submit for correctness. </a:t>
            </a:r>
          </a:p>
          <a:p>
            <a:pPr lvl="1"/>
            <a:r>
              <a:rPr lang="en-US" dirty="0"/>
              <a:t>You have a constant idea of what is working/not. </a:t>
            </a:r>
          </a:p>
          <a:p>
            <a:pPr lvl="1"/>
            <a:r>
              <a:rPr lang="en-US" dirty="0"/>
              <a:t>Very common in real world. Decent resume point.</a:t>
            </a:r>
          </a:p>
          <a:p>
            <a:pPr lvl="1"/>
            <a:r>
              <a:rPr lang="en-US"/>
              <a:t>Checks output </a:t>
            </a:r>
            <a:r>
              <a:rPr lang="en-US" dirty="0"/>
              <a:t>of your code, not code itself. </a:t>
            </a:r>
          </a:p>
        </p:txBody>
      </p:sp>
    </p:spTree>
    <p:extLst>
      <p:ext uri="{BB962C8B-B14F-4D97-AF65-F5344CB8AC3E}">
        <p14:creationId xmlns:p14="http://schemas.microsoft.com/office/powerpoint/2010/main" val="359173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F27-AE39-733D-1D8A-DE47EEB4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C70D-9D63-555A-0389-0F0E5938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tinuous Integration (CI) Explained - Semaphore">
            <a:extLst>
              <a:ext uri="{FF2B5EF4-FFF2-40B4-BE49-F238E27FC236}">
                <a16:creationId xmlns:a16="http://schemas.microsoft.com/office/drawing/2014/main" id="{04C2630D-7D5C-207D-CBE5-6DB7294B0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16797" r="3419" b="7186"/>
          <a:stretch/>
        </p:blipFill>
        <p:spPr bwMode="auto">
          <a:xfrm>
            <a:off x="1077232" y="1853754"/>
            <a:ext cx="10037535" cy="521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3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2C2C-1139-089A-0614-D631B68C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Initial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17E-BE8D-430D-2A7E-387C3C23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Need to DL and install Git separately. </a:t>
            </a:r>
          </a:p>
          <a:p>
            <a:r>
              <a:rPr lang="en-US" dirty="0"/>
              <a:t>Registry entry for Python to work. </a:t>
            </a:r>
          </a:p>
          <a:p>
            <a:r>
              <a:rPr lang="en-US" dirty="0"/>
              <a:t>GitHub command for </a:t>
            </a:r>
            <a:r>
              <a:rPr lang="en-US" dirty="0" err="1"/>
              <a:t>uname</a:t>
            </a:r>
            <a:r>
              <a:rPr lang="en-US" dirty="0"/>
              <a:t>/email needed. </a:t>
            </a:r>
          </a:p>
        </p:txBody>
      </p:sp>
    </p:spTree>
    <p:extLst>
      <p:ext uri="{BB962C8B-B14F-4D97-AF65-F5344CB8AC3E}">
        <p14:creationId xmlns:p14="http://schemas.microsoft.com/office/powerpoint/2010/main" val="266823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830-DEB4-30B1-8BAB-3129F83C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37BA-D14C-5E0F-CFFE-DB4CA9D5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Overview/intro.</a:t>
            </a:r>
          </a:p>
          <a:p>
            <a:r>
              <a:rPr lang="en-US" dirty="0"/>
              <a:t>Tools and resources.</a:t>
            </a:r>
          </a:p>
          <a:p>
            <a:r>
              <a:rPr lang="en-US" dirty="0"/>
              <a:t>Play with some code. </a:t>
            </a:r>
          </a:p>
        </p:txBody>
      </p:sp>
    </p:spTree>
    <p:extLst>
      <p:ext uri="{BB962C8B-B14F-4D97-AF65-F5344CB8AC3E}">
        <p14:creationId xmlns:p14="http://schemas.microsoft.com/office/powerpoint/2010/main" val="161496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0B75-A8F4-29CF-1AC6-6E60BAEB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3550 -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5140-0E88-65F3-A78F-71B1FD1F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409" y="1948757"/>
            <a:ext cx="9800590" cy="4199727"/>
          </a:xfrm>
        </p:spPr>
        <p:txBody>
          <a:bodyPr>
            <a:normAutofit/>
          </a:bodyPr>
          <a:lstStyle/>
          <a:p>
            <a:r>
              <a:rPr lang="en-US" sz="2800" dirty="0"/>
              <a:t>You’ll need to do some stuff, please start, we’ll go at 12:15. </a:t>
            </a:r>
          </a:p>
          <a:p>
            <a:r>
              <a:rPr lang="en-US" sz="2800" dirty="0"/>
              <a:t>There is a list w/ links on the LMS at the image location. </a:t>
            </a:r>
          </a:p>
          <a:p>
            <a:r>
              <a:rPr lang="en-US" sz="2800" dirty="0"/>
              <a:t>Please install:</a:t>
            </a:r>
          </a:p>
          <a:p>
            <a:pPr lvl="1"/>
            <a:r>
              <a:rPr lang="en-US" sz="2400" dirty="0"/>
              <a:t>Anaconda (Google “anaconda data science”). </a:t>
            </a:r>
          </a:p>
          <a:p>
            <a:pPr lvl="1"/>
            <a:r>
              <a:rPr lang="en-US" sz="2400" dirty="0"/>
              <a:t>Git (not </a:t>
            </a:r>
            <a:r>
              <a:rPr lang="en-US" sz="2400" dirty="0" err="1"/>
              <a:t>Github</a:t>
            </a:r>
            <a:r>
              <a:rPr lang="en-US" sz="2400" dirty="0"/>
              <a:t>). </a:t>
            </a:r>
          </a:p>
          <a:p>
            <a:pPr lvl="1"/>
            <a:r>
              <a:rPr lang="en-US" sz="2400" dirty="0"/>
              <a:t>Create an account on GitHub.</a:t>
            </a:r>
          </a:p>
          <a:p>
            <a:pPr lvl="1"/>
            <a:r>
              <a:rPr lang="en-US" sz="2400" dirty="0"/>
              <a:t>Enter that email from GitHub “GitHub emails” quiz on the LMS.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120DD-5110-23D1-9337-C82B1066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118" y="1853754"/>
            <a:ext cx="2508527" cy="3150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57A79-AB28-0683-41BB-C77751C4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351"/>
          <a:stretch/>
        </p:blipFill>
        <p:spPr>
          <a:xfrm>
            <a:off x="-201880" y="5841907"/>
            <a:ext cx="4310742" cy="10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7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80C-6508-D888-F81B-C39C6C02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– Think Not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74E4-63EC-FCA8-8E40-1EED60D6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853754"/>
            <a:ext cx="11582400" cy="4199727"/>
          </a:xfrm>
        </p:spPr>
        <p:txBody>
          <a:bodyPr>
            <a:normAutofit/>
          </a:bodyPr>
          <a:lstStyle/>
          <a:p>
            <a:r>
              <a:rPr lang="en-US" dirty="0"/>
              <a:t>We want to start out thinking in pseudocode – steps written in plain language. </a:t>
            </a:r>
          </a:p>
          <a:p>
            <a:r>
              <a:rPr lang="en-US" dirty="0"/>
              <a:t>Start with what we want to do, in detailed steps. </a:t>
            </a:r>
          </a:p>
          <a:p>
            <a:pPr lvl="1"/>
            <a:r>
              <a:rPr lang="en-US" dirty="0"/>
              <a:t>We can then look up how to translate </a:t>
            </a:r>
            <a:r>
              <a:rPr lang="en-US"/>
              <a:t>each step to code. </a:t>
            </a:r>
            <a:endParaRPr lang="en-US" dirty="0"/>
          </a:p>
          <a:p>
            <a:r>
              <a:rPr lang="en-US" dirty="0"/>
              <a:t>Easier and more transferable than memorizing code. </a:t>
            </a:r>
          </a:p>
        </p:txBody>
      </p:sp>
    </p:spTree>
    <p:extLst>
      <p:ext uri="{BB962C8B-B14F-4D97-AF65-F5344CB8AC3E}">
        <p14:creationId xmlns:p14="http://schemas.microsoft.com/office/powerpoint/2010/main" val="397644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16D0-FC2C-522B-94F4-FA5BB14E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D058-2050-FA56-9AC5-398847EF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Python Programming Series (Flowcharts &amp; Pseudocode): Pseudocode">
            <a:extLst>
              <a:ext uri="{FF2B5EF4-FFF2-40B4-BE49-F238E27FC236}">
                <a16:creationId xmlns:a16="http://schemas.microsoft.com/office/drawing/2014/main" id="{FEF308B1-5A68-E147-0E53-1F91CF8A6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0" r="7467" b="16017"/>
          <a:stretch/>
        </p:blipFill>
        <p:spPr bwMode="auto">
          <a:xfrm>
            <a:off x="775854" y="1869325"/>
            <a:ext cx="10640291" cy="50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8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8EDA-105E-BEEB-8E1F-4B972750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5377-7CD6-1DE6-84CC-36194E2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95" y="1853754"/>
            <a:ext cx="11364686" cy="4285789"/>
          </a:xfrm>
        </p:spPr>
        <p:txBody>
          <a:bodyPr/>
          <a:lstStyle/>
          <a:p>
            <a:r>
              <a:rPr lang="en-US" dirty="0"/>
              <a:t>Pseudocode is just what we want to do, in English.</a:t>
            </a:r>
          </a:p>
          <a:p>
            <a:pPr lvl="1"/>
            <a:r>
              <a:rPr lang="en-US" dirty="0"/>
              <a:t>Think first, then translate to code. </a:t>
            </a:r>
          </a:p>
          <a:p>
            <a:pPr lvl="1"/>
            <a:r>
              <a:rPr lang="en-US" dirty="0"/>
              <a:t>Build the logic without worrying about syntax. </a:t>
            </a:r>
          </a:p>
          <a:p>
            <a:r>
              <a:rPr lang="en-US" dirty="0"/>
              <a:t>Aim for singular steps – one action only. </a:t>
            </a:r>
          </a:p>
          <a:p>
            <a:pPr lvl="1"/>
            <a:r>
              <a:rPr lang="en-US" dirty="0"/>
              <a:t>We can always look up how to do one thing in Python.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E9F-1501-2180-6B35-7EB6FD7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Yo</a:t>
            </a:r>
            <a:r>
              <a:rPr lang="en-US" dirty="0"/>
              <a:t>’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D76D-C922-F1CB-DD07-15FBF071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1" y="1853754"/>
            <a:ext cx="11792198" cy="4297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Along with pseudocode, we want to consider testing. </a:t>
            </a:r>
          </a:p>
          <a:p>
            <a:pPr lvl="1"/>
            <a:r>
              <a:rPr lang="en-US" dirty="0"/>
              <a:t>How do we check that our outcome is correct?</a:t>
            </a:r>
          </a:p>
          <a:p>
            <a:pPr lvl="1"/>
            <a:r>
              <a:rPr lang="en-US" dirty="0"/>
              <a:t>What is “good” and what is a “failure”? </a:t>
            </a:r>
          </a:p>
          <a:p>
            <a:r>
              <a:rPr lang="en-US" dirty="0"/>
              <a:t>A – (Usually) look at the values, and check:</a:t>
            </a:r>
          </a:p>
          <a:p>
            <a:pPr lvl="1"/>
            <a:r>
              <a:rPr lang="en-US" dirty="0"/>
              <a:t>Look at variables window as code runs. </a:t>
            </a:r>
          </a:p>
          <a:p>
            <a:pPr lvl="1"/>
            <a:r>
              <a:rPr lang="en-US" dirty="0"/>
              <a:t>Print the value of variables step by step. </a:t>
            </a:r>
          </a:p>
        </p:txBody>
      </p:sp>
    </p:spTree>
    <p:extLst>
      <p:ext uri="{BB962C8B-B14F-4D97-AF65-F5344CB8AC3E}">
        <p14:creationId xmlns:p14="http://schemas.microsoft.com/office/powerpoint/2010/main" val="172535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55A-4564-8807-5BA3-9BF0D36A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40D5-6CD9-C03F-5F9E-D84AD97E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3" y="1853754"/>
            <a:ext cx="11625942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know the start/end, we can test our code:</a:t>
            </a:r>
          </a:p>
          <a:p>
            <a:pPr lvl="1"/>
            <a:r>
              <a:rPr lang="en-US" dirty="0"/>
              <a:t>Do we end up where we need to?</a:t>
            </a:r>
          </a:p>
          <a:p>
            <a:pPr lvl="1"/>
            <a:r>
              <a:rPr lang="en-US" dirty="0"/>
              <a:t>If not, we can check each step (line) to find the mistake. </a:t>
            </a:r>
          </a:p>
          <a:p>
            <a:pPr lvl="1"/>
            <a:r>
              <a:rPr lang="en-US" dirty="0"/>
              <a:t>I.e. print out value/test, or use debug tools each line. </a:t>
            </a:r>
          </a:p>
          <a:p>
            <a:pPr lvl="1"/>
            <a:r>
              <a:rPr lang="en-US" dirty="0"/>
              <a:t>Once we find where things go wrong, we know the line. </a:t>
            </a:r>
          </a:p>
          <a:p>
            <a:r>
              <a:rPr lang="en-US" dirty="0"/>
              <a:t>Much easier than fixing a complex process directly!</a:t>
            </a:r>
          </a:p>
        </p:txBody>
      </p:sp>
    </p:spTree>
    <p:extLst>
      <p:ext uri="{BB962C8B-B14F-4D97-AF65-F5344CB8AC3E}">
        <p14:creationId xmlns:p14="http://schemas.microsoft.com/office/powerpoint/2010/main" val="409462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0081-2E6D-F771-5EDC-D23351CD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283" y="804519"/>
            <a:ext cx="9963398" cy="1049235"/>
          </a:xfrm>
        </p:spPr>
        <p:txBody>
          <a:bodyPr/>
          <a:lstStyle/>
          <a:p>
            <a:r>
              <a:rPr lang="en-US" dirty="0"/>
              <a:t>E.g. Name Order Swap (First Last -&gt; Last, First)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6A46-FE29-CAC5-FD0B-3D109143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0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7122-81D4-B52A-EFD9-6BF1ECC0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simple!!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7560-0B12-41A0-AFF6-6D689BAA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1853754"/>
            <a:ext cx="1185949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 programming can be hard and frustrating. </a:t>
            </a:r>
          </a:p>
          <a:p>
            <a:r>
              <a:rPr lang="en-US" dirty="0"/>
              <a:t>We can minimize that and make it simpler. </a:t>
            </a:r>
          </a:p>
          <a:p>
            <a:pPr lvl="1"/>
            <a:r>
              <a:rPr lang="en-US" dirty="0"/>
              <a:t>Mostly-&gt;take data, do stuff to it, send it off. Deterministic. </a:t>
            </a:r>
          </a:p>
          <a:p>
            <a:pPr lvl="1"/>
            <a:r>
              <a:rPr lang="en-US" dirty="0"/>
              <a:t>Where are we now? What is the goal? How do we check?</a:t>
            </a:r>
          </a:p>
          <a:p>
            <a:pPr lvl="1"/>
            <a:r>
              <a:rPr lang="en-US" dirty="0"/>
              <a:t>What steps are needed to go start-&gt;end?</a:t>
            </a:r>
          </a:p>
          <a:p>
            <a:pPr lvl="1"/>
            <a:r>
              <a:rPr lang="en-US" dirty="0"/>
              <a:t>How do we do each step in code? </a:t>
            </a:r>
          </a:p>
        </p:txBody>
      </p:sp>
    </p:spTree>
    <p:extLst>
      <p:ext uri="{BB962C8B-B14F-4D97-AF65-F5344CB8AC3E}">
        <p14:creationId xmlns:p14="http://schemas.microsoft.com/office/powerpoint/2010/main" val="74017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1F7B-684B-7C17-E662-65D5DC9A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25EF-2DB7-394A-CE05-792F189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94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r>
              <a:rPr lang="en-US" dirty="0"/>
              <a:t>Education – Secondary Math</a:t>
            </a:r>
          </a:p>
          <a:p>
            <a:pPr lvl="1"/>
            <a:r>
              <a:rPr lang="en-US" dirty="0"/>
              <a:t>MBA</a:t>
            </a:r>
          </a:p>
          <a:p>
            <a:r>
              <a:rPr lang="en-US" dirty="0"/>
              <a:t>Work:</a:t>
            </a:r>
          </a:p>
          <a:p>
            <a:pPr lvl="1"/>
            <a:r>
              <a:rPr lang="en-US" dirty="0"/>
              <a:t>Built much of the data science stuff at NAIT. </a:t>
            </a:r>
          </a:p>
          <a:p>
            <a:pPr lvl="1"/>
            <a:r>
              <a:rPr lang="en-US" dirty="0"/>
              <a:t>Worked on enterprise software, largely ETL, integration, and reporting. </a:t>
            </a:r>
          </a:p>
          <a:p>
            <a:r>
              <a:rPr lang="en-US" dirty="0"/>
              <a:t>Fun:</a:t>
            </a:r>
          </a:p>
          <a:p>
            <a:pPr lvl="1"/>
            <a:r>
              <a:rPr lang="en-US" dirty="0"/>
              <a:t>I travel, cook, and sports. </a:t>
            </a:r>
          </a:p>
        </p:txBody>
      </p:sp>
    </p:spTree>
    <p:extLst>
      <p:ext uri="{BB962C8B-B14F-4D97-AF65-F5344CB8AC3E}">
        <p14:creationId xmlns:p14="http://schemas.microsoft.com/office/powerpoint/2010/main" val="39488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2700-FD17-DAF3-CB10-2C683BC7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DA2-71F1-15C2-A8A5-C4978C8A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how to program in Python. </a:t>
            </a:r>
          </a:p>
          <a:p>
            <a:r>
              <a:rPr lang="en-US" dirty="0"/>
              <a:t>Programming is a tool we need for analytics. </a:t>
            </a:r>
          </a:p>
          <a:p>
            <a:r>
              <a:rPr lang="en-US" dirty="0"/>
              <a:t>Building skills and experience to make the other ML classes possible. </a:t>
            </a:r>
          </a:p>
          <a:p>
            <a:r>
              <a:rPr lang="en-US" dirty="0"/>
              <a:t>Backfilling things that are challenging from those </a:t>
            </a:r>
            <a:r>
              <a:rPr lang="en-US"/>
              <a:t>other courses.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1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829C-F03C-585F-7F0B-0E6B3716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A7C8-68D9-9D53-EE50-FF549935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everyone comfortable with basic programming. </a:t>
            </a:r>
          </a:p>
          <a:p>
            <a:pPr lvl="1"/>
            <a:r>
              <a:rPr lang="en-US" dirty="0"/>
              <a:t>Ideally to the point where you can search -&gt; read documentation -&gt; implement for new concepts. </a:t>
            </a:r>
          </a:p>
          <a:p>
            <a:r>
              <a:rPr lang="en-US" dirty="0"/>
              <a:t>Build familiarity with the tools and resources used in data science. </a:t>
            </a:r>
          </a:p>
          <a:p>
            <a:r>
              <a:rPr lang="en-US" dirty="0"/>
              <a:t>Allow you to work through the content of the other DS classes efficiently. </a:t>
            </a:r>
          </a:p>
        </p:txBody>
      </p:sp>
    </p:spTree>
    <p:extLst>
      <p:ext uri="{BB962C8B-B14F-4D97-AF65-F5344CB8AC3E}">
        <p14:creationId xmlns:p14="http://schemas.microsoft.com/office/powerpoint/2010/main" val="425093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9CA2-305C-21C5-3055-B374E00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9744-EC70-850C-B52D-CD431D7E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36% - 6 labs. </a:t>
            </a:r>
          </a:p>
          <a:p>
            <a:pPr lvl="1"/>
            <a:r>
              <a:rPr lang="en-US" dirty="0"/>
              <a:t>Easy regular practice. </a:t>
            </a:r>
          </a:p>
          <a:p>
            <a:r>
              <a:rPr lang="en-US" dirty="0"/>
              <a:t>42% - 3 exams. </a:t>
            </a:r>
          </a:p>
          <a:p>
            <a:pPr lvl="1"/>
            <a:r>
              <a:rPr lang="en-US" dirty="0"/>
              <a:t>Theory and coding under time constraints. </a:t>
            </a:r>
          </a:p>
          <a:p>
            <a:r>
              <a:rPr lang="en-US" dirty="0"/>
              <a:t>22% - 2 assignments. </a:t>
            </a:r>
          </a:p>
          <a:p>
            <a:pPr lvl="1"/>
            <a:r>
              <a:rPr lang="en-US" dirty="0"/>
              <a:t>Larger scale projects. </a:t>
            </a:r>
          </a:p>
        </p:txBody>
      </p:sp>
    </p:spTree>
    <p:extLst>
      <p:ext uri="{BB962C8B-B14F-4D97-AF65-F5344CB8AC3E}">
        <p14:creationId xmlns:p14="http://schemas.microsoft.com/office/powerpoint/2010/main" val="129856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39B9-EAAB-C7F4-09FF-8ACCDE9B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A6C4-C407-F6A4-CB1F-69A30BF8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192000" cy="42976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Class-to-class: main workbook repository. </a:t>
            </a:r>
          </a:p>
          <a:p>
            <a:pPr lvl="1"/>
            <a:r>
              <a:rPr lang="en-US" dirty="0"/>
              <a:t>Workbooks with text, examples, exercises for in-class. </a:t>
            </a:r>
          </a:p>
          <a:p>
            <a:r>
              <a:rPr lang="en-US" dirty="0"/>
              <a:t>Textbook(s): Python for Everyone &amp; </a:t>
            </a:r>
            <a:r>
              <a:rPr lang="en-US" dirty="0" err="1"/>
              <a:t>ThinkPython</a:t>
            </a:r>
            <a:r>
              <a:rPr lang="en-US" dirty="0"/>
              <a:t> (alt)</a:t>
            </a:r>
          </a:p>
          <a:p>
            <a:pPr lvl="1"/>
            <a:r>
              <a:rPr lang="en-US" dirty="0"/>
              <a:t>On Moodle as PDF, link to repository versions. </a:t>
            </a:r>
          </a:p>
          <a:p>
            <a:r>
              <a:rPr lang="en-US" dirty="0"/>
              <a:t>Recommend reading through chapter/section as we go. </a:t>
            </a:r>
          </a:p>
          <a:p>
            <a:pPr lvl="1"/>
            <a:r>
              <a:rPr lang="en-US" dirty="0"/>
              <a:t>Texts have extra exercises that are good as needed. </a:t>
            </a:r>
          </a:p>
        </p:txBody>
      </p:sp>
    </p:spTree>
    <p:extLst>
      <p:ext uri="{BB962C8B-B14F-4D97-AF65-F5344CB8AC3E}">
        <p14:creationId xmlns:p14="http://schemas.microsoft.com/office/powerpoint/2010/main" val="98773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D35C-E6D7-E75E-E3E1-95DC85CF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3D9D-87B2-17DB-B07A-DA3603E7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38" y="1954924"/>
            <a:ext cx="11728861" cy="40985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Practice – coding is like learning a language, you need practice.</a:t>
            </a:r>
          </a:p>
          <a:p>
            <a:r>
              <a:rPr lang="en-US" dirty="0"/>
              <a:t>There will be a wide range of how challenging this stuff is. </a:t>
            </a:r>
          </a:p>
          <a:p>
            <a:r>
              <a:rPr lang="en-US" dirty="0"/>
              <a:t>Start early – you will encounter challenges that you need to work through and solve, leave time for that. </a:t>
            </a:r>
          </a:p>
          <a:p>
            <a:r>
              <a:rPr lang="en-US" dirty="0"/>
              <a:t>Break it up – every large program is just a bunch of small lines. </a:t>
            </a:r>
          </a:p>
          <a:p>
            <a:r>
              <a:rPr lang="en-US" dirty="0"/>
              <a:t>Some concepts may take longer to click, that’s normal. </a:t>
            </a:r>
          </a:p>
        </p:txBody>
      </p:sp>
    </p:spTree>
    <p:extLst>
      <p:ext uri="{BB962C8B-B14F-4D97-AF65-F5344CB8AC3E}">
        <p14:creationId xmlns:p14="http://schemas.microsoft.com/office/powerpoint/2010/main" val="228956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C205-59A7-ECEC-20DA-A8533DD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D2BE-07DB-D91E-741F-D15A5F3A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64" y="1853754"/>
            <a:ext cx="11527971" cy="41997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Research. </a:t>
            </a:r>
          </a:p>
          <a:p>
            <a:pPr lvl="1"/>
            <a:r>
              <a:rPr lang="en-US" dirty="0"/>
              <a:t>The end goal is for you to be able to learn how to do/use things by reading their documentation or examples. Try to work towards that, then…</a:t>
            </a:r>
          </a:p>
          <a:p>
            <a:r>
              <a:rPr lang="en-US" dirty="0"/>
              <a:t>Use class time. </a:t>
            </a:r>
          </a:p>
          <a:p>
            <a:pPr lvl="1"/>
            <a:r>
              <a:rPr lang="en-US" dirty="0"/>
              <a:t>Especially if things are difficult, work through examples with the chance to get help. </a:t>
            </a:r>
          </a:p>
          <a:p>
            <a:r>
              <a:rPr lang="en-US" dirty="0"/>
              <a:t>Help each other. </a:t>
            </a:r>
          </a:p>
          <a:p>
            <a:pPr lvl="1"/>
            <a:r>
              <a:rPr lang="en-US" dirty="0"/>
              <a:t>If things make sense to you, helping others helps you as well. </a:t>
            </a:r>
          </a:p>
          <a:p>
            <a:r>
              <a:rPr lang="en-US" dirty="0"/>
              <a:t>Ask questions. </a:t>
            </a:r>
          </a:p>
          <a:p>
            <a:pPr lvl="1"/>
            <a:r>
              <a:rPr lang="en-US" dirty="0"/>
              <a:t>If something doesn’t make sense, ask. Don’t be shy. </a:t>
            </a:r>
          </a:p>
        </p:txBody>
      </p:sp>
    </p:spTree>
    <p:extLst>
      <p:ext uri="{BB962C8B-B14F-4D97-AF65-F5344CB8AC3E}">
        <p14:creationId xmlns:p14="http://schemas.microsoft.com/office/powerpoint/2010/main" val="3102172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306</TotalTime>
  <Words>1230</Words>
  <Application>Microsoft Macintosh PowerPoint</Application>
  <PresentationFormat>Widescreen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Programming</vt:lpstr>
      <vt:lpstr>Data 3550 - Programming</vt:lpstr>
      <vt:lpstr>About me</vt:lpstr>
      <vt:lpstr>What is this Class for?</vt:lpstr>
      <vt:lpstr>Goals</vt:lpstr>
      <vt:lpstr>Grades and Assignments</vt:lpstr>
      <vt:lpstr>Materials</vt:lpstr>
      <vt:lpstr>Keys to Success</vt:lpstr>
      <vt:lpstr>Help</vt:lpstr>
      <vt:lpstr>Ai/Copilot/Chatgpt</vt:lpstr>
      <vt:lpstr>Positive Notes</vt:lpstr>
      <vt:lpstr>Tools</vt:lpstr>
      <vt:lpstr>Tools - Anaconda</vt:lpstr>
      <vt:lpstr>Tools – VS Code</vt:lpstr>
      <vt:lpstr>Tools - GitHub</vt:lpstr>
      <vt:lpstr>Tools – GitHub Education Assignments</vt:lpstr>
      <vt:lpstr>Continuous Integration</vt:lpstr>
      <vt:lpstr>Common Initial Issues</vt:lpstr>
      <vt:lpstr>Today</vt:lpstr>
      <vt:lpstr>But First – Think Not in Code</vt:lpstr>
      <vt:lpstr>Pseudocode</vt:lpstr>
      <vt:lpstr>Pseudocode</vt:lpstr>
      <vt:lpstr>Check Yo’ Self</vt:lpstr>
      <vt:lpstr>Self-Testing</vt:lpstr>
      <vt:lpstr>E.g. Name Order Swap (First Last -&gt; Last, First)</vt:lpstr>
      <vt:lpstr>Programming is simple!!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19</cp:revision>
  <dcterms:created xsi:type="dcterms:W3CDTF">2021-08-16T15:15:58Z</dcterms:created>
  <dcterms:modified xsi:type="dcterms:W3CDTF">2024-09-03T17:07:15Z</dcterms:modified>
</cp:coreProperties>
</file>