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4" r:id="rId2"/>
    <p:sldId id="256" r:id="rId3"/>
    <p:sldId id="257" r:id="rId4"/>
    <p:sldId id="258" r:id="rId5"/>
    <p:sldId id="259" r:id="rId6"/>
    <p:sldId id="260" r:id="rId7"/>
    <p:sldId id="261" r:id="rId8"/>
    <p:sldId id="271" r:id="rId9"/>
    <p:sldId id="262" r:id="rId10"/>
    <p:sldId id="263" r:id="rId11"/>
    <p:sldId id="264" r:id="rId12"/>
    <p:sldId id="268" r:id="rId13"/>
    <p:sldId id="265" r:id="rId14"/>
    <p:sldId id="266" r:id="rId15"/>
    <p:sldId id="272" r:id="rId16"/>
    <p:sldId id="273" r:id="rId17"/>
    <p:sldId id="267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44"/>
    <p:restoredTop sz="94641"/>
  </p:normalViewPr>
  <p:slideViewPr>
    <p:cSldViewPr snapToGrid="0">
      <p:cViewPr varScale="1">
        <p:scale>
          <a:sx n="178" d="100"/>
          <a:sy n="178" d="100"/>
        </p:scale>
        <p:origin x="184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2B5A0-72B7-A647-8D72-BFF73A6700FC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5BCFD4F-A10C-124B-A902-CF4121DC2EB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507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2B5A0-72B7-A647-8D72-BFF73A6700FC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CFD4F-A10C-124B-A902-CF4121DC2EB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125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2B5A0-72B7-A647-8D72-BFF73A6700FC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CFD4F-A10C-124B-A902-CF4121DC2EB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119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2B5A0-72B7-A647-8D72-BFF73A6700FC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CFD4F-A10C-124B-A902-CF4121DC2EB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306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2B5A0-72B7-A647-8D72-BFF73A6700FC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CFD4F-A10C-124B-A902-CF4121DC2EB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803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2B5A0-72B7-A647-8D72-BFF73A6700FC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CFD4F-A10C-124B-A902-CF4121DC2EB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70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2B5A0-72B7-A647-8D72-BFF73A6700FC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CFD4F-A10C-124B-A902-CF4121DC2EB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75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2B5A0-72B7-A647-8D72-BFF73A6700FC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CFD4F-A10C-124B-A902-CF4121DC2EB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894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2B5A0-72B7-A647-8D72-BFF73A6700FC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CFD4F-A10C-124B-A902-CF4121DC2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17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2B5A0-72B7-A647-8D72-BFF73A6700FC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CFD4F-A10C-124B-A902-CF4121DC2EB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378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B82B5A0-72B7-A647-8D72-BFF73A6700FC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CFD4F-A10C-124B-A902-CF4121DC2EB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881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2B5A0-72B7-A647-8D72-BFF73A6700FC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5BCFD4F-A10C-124B-A902-CF4121DC2EB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413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E8E4A-9BBC-FEFE-EC78-C632143E9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50622-7DCA-5207-AEA5-669F840FA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Conference – who’s going?</a:t>
            </a:r>
          </a:p>
          <a:p>
            <a:pPr lvl="1"/>
            <a:r>
              <a:rPr lang="en-US" dirty="0"/>
              <a:t>We are supposed to get counts for Mark, they need to do </a:t>
            </a:r>
            <a:r>
              <a:rPr lang="en-US"/>
              <a:t>ticket stuff. </a:t>
            </a:r>
          </a:p>
          <a:p>
            <a:r>
              <a:rPr lang="en-US" dirty="0"/>
              <a:t>Today:</a:t>
            </a:r>
          </a:p>
          <a:p>
            <a:pPr lvl="1"/>
            <a:r>
              <a:rPr lang="en-US" dirty="0"/>
              <a:t>Overloading and overriding with inheritance. </a:t>
            </a:r>
          </a:p>
          <a:p>
            <a:pPr lvl="1"/>
            <a:r>
              <a:rPr lang="en-US" dirty="0"/>
              <a:t>Inheritance and objects, for an actual purpose making a poker game. </a:t>
            </a:r>
          </a:p>
          <a:p>
            <a:pPr lvl="1"/>
            <a:r>
              <a:rPr lang="en-US" dirty="0"/>
              <a:t>Modelling reality, basic small-scale project planning, creating object interfaces. </a:t>
            </a:r>
          </a:p>
          <a:p>
            <a:pPr lvl="1"/>
            <a:r>
              <a:rPr lang="en-US" dirty="0"/>
              <a:t>Test driven development ideas, overriding several operators. </a:t>
            </a:r>
          </a:p>
          <a:p>
            <a:r>
              <a:rPr lang="en-US" dirty="0"/>
              <a:t>Grades and other trivialities:</a:t>
            </a:r>
          </a:p>
          <a:p>
            <a:pPr lvl="1"/>
            <a:r>
              <a:rPr lang="en-US" dirty="0"/>
              <a:t>Labs 4 and 5 should be good to go. </a:t>
            </a:r>
          </a:p>
        </p:txBody>
      </p:sp>
    </p:spTree>
    <p:extLst>
      <p:ext uri="{BB962C8B-B14F-4D97-AF65-F5344CB8AC3E}">
        <p14:creationId xmlns:p14="http://schemas.microsoft.com/office/powerpoint/2010/main" val="2420179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5E68-AAC4-5020-A474-BE3EFD63E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3BB49-7426-F89D-0AF8-B806E21FD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We have an idea now of the core objects we need and how they relate. </a:t>
            </a:r>
          </a:p>
          <a:p>
            <a:r>
              <a:rPr lang="en-US" dirty="0"/>
              <a:t>We can start thinking of development. </a:t>
            </a:r>
          </a:p>
          <a:p>
            <a:pPr lvl="1"/>
            <a:r>
              <a:rPr lang="en-US" dirty="0"/>
              <a:t>What functionality needs to be present in these things? </a:t>
            </a:r>
          </a:p>
          <a:p>
            <a:pPr lvl="2"/>
            <a:r>
              <a:rPr lang="en-US" dirty="0"/>
              <a:t>Make decks, compare cards/decks, shuffle into hands,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Where does each part of the functionality lie?</a:t>
            </a:r>
          </a:p>
          <a:p>
            <a:pPr lvl="1"/>
            <a:r>
              <a:rPr lang="en-US" dirty="0"/>
              <a:t>What can we do to verify that it works – here we are checking if the things we make will both run without error and that they follow the rules/functionality of poker. </a:t>
            </a:r>
          </a:p>
          <a:p>
            <a:r>
              <a:rPr lang="en-US" dirty="0"/>
              <a:t>We can start at the bottom, and move up the chain. </a:t>
            </a:r>
          </a:p>
          <a:p>
            <a:pPr lvl="1"/>
            <a:r>
              <a:rPr lang="en-US" dirty="0"/>
              <a:t>If the card works, we can assume it’ll work when building decks, and so on… </a:t>
            </a:r>
          </a:p>
        </p:txBody>
      </p:sp>
    </p:spTree>
    <p:extLst>
      <p:ext uri="{BB962C8B-B14F-4D97-AF65-F5344CB8AC3E}">
        <p14:creationId xmlns:p14="http://schemas.microsoft.com/office/powerpoint/2010/main" val="3321087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4CFF7-0470-431C-B694-81788D180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CCF3F-365D-A794-DF44-C7FA6BCFE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32496"/>
            <a:ext cx="9603275" cy="4120986"/>
          </a:xfrm>
        </p:spPr>
        <p:txBody>
          <a:bodyPr/>
          <a:lstStyle/>
          <a:p>
            <a:r>
              <a:rPr lang="en-US" dirty="0"/>
              <a:t>A card is an object that everything else is build on, it has:</a:t>
            </a:r>
          </a:p>
          <a:p>
            <a:pPr lvl="1"/>
            <a:r>
              <a:rPr lang="en-US" dirty="0"/>
              <a:t>Attributes – suit and value. </a:t>
            </a:r>
          </a:p>
          <a:p>
            <a:pPr lvl="1"/>
            <a:r>
              <a:rPr lang="en-US" dirty="0"/>
              <a:t>Methods – print and compare. </a:t>
            </a:r>
          </a:p>
          <a:p>
            <a:r>
              <a:rPr lang="en-US" dirty="0"/>
              <a:t>We need to have a card that can generate a string that is usable for a ‘game’. </a:t>
            </a:r>
          </a:p>
          <a:p>
            <a:pPr lvl="1"/>
            <a:r>
              <a:rPr lang="en-US" dirty="0"/>
              <a:t>Test by inspection. </a:t>
            </a:r>
          </a:p>
          <a:p>
            <a:r>
              <a:rPr lang="en-US" dirty="0"/>
              <a:t>We need to have cards that can have their values compared:</a:t>
            </a:r>
          </a:p>
          <a:p>
            <a:pPr lvl="1"/>
            <a:r>
              <a:rPr lang="en-US" dirty="0"/>
              <a:t>Each card has a value, and the relative values are important here. </a:t>
            </a:r>
          </a:p>
          <a:p>
            <a:pPr lvl="1"/>
            <a:r>
              <a:rPr lang="en-US" dirty="0"/>
              <a:t>Test by defining </a:t>
            </a:r>
            <a:r>
              <a:rPr lang="en-US" dirty="0" err="1"/>
              <a:t>lt</a:t>
            </a:r>
            <a:r>
              <a:rPr lang="en-US" dirty="0"/>
              <a:t>/</a:t>
            </a:r>
            <a:r>
              <a:rPr lang="en-US" dirty="0" err="1"/>
              <a:t>gt</a:t>
            </a:r>
            <a:r>
              <a:rPr lang="en-US" dirty="0"/>
              <a:t>/eq and testing that sorting is correct in order (</a:t>
            </a:r>
            <a:r>
              <a:rPr lang="en-US" dirty="0" err="1"/>
              <a:t>wrt</a:t>
            </a:r>
            <a:r>
              <a:rPr lang="en-US" dirty="0"/>
              <a:t> poker reality). </a:t>
            </a:r>
          </a:p>
        </p:txBody>
      </p:sp>
    </p:spTree>
    <p:extLst>
      <p:ext uri="{BB962C8B-B14F-4D97-AF65-F5344CB8AC3E}">
        <p14:creationId xmlns:p14="http://schemas.microsoft.com/office/powerpoint/2010/main" val="2558290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2C059-9765-28D8-D991-0CD481884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 Test and construction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C3352-49F5-49EA-ECBC-0BE2653B9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In our current scheme, cards are very simple and very little is asked of them. </a:t>
            </a:r>
          </a:p>
          <a:p>
            <a:pPr lvl="1"/>
            <a:r>
              <a:rPr lang="en-US" dirty="0"/>
              <a:t>They have two attributes. </a:t>
            </a:r>
          </a:p>
          <a:p>
            <a:pPr lvl="1"/>
            <a:r>
              <a:rPr lang="en-US" dirty="0"/>
              <a:t>They can be compared based on those attributes. </a:t>
            </a:r>
          </a:p>
          <a:p>
            <a:r>
              <a:rPr lang="en-US" dirty="0"/>
              <a:t>As long as a card does this, it is good enough for us. </a:t>
            </a:r>
          </a:p>
          <a:p>
            <a:r>
              <a:rPr lang="en-US" dirty="0"/>
              <a:t>Everything else ”belongs” to some other part of playing poker. </a:t>
            </a:r>
          </a:p>
          <a:p>
            <a:pPr lvl="1"/>
            <a:r>
              <a:rPr lang="en-US" dirty="0"/>
              <a:t>E.g. a card doesn’t know there can only be 5 of it in a hand, 52 of it in a deck, or that there are 5 same suited ones in a flush. </a:t>
            </a:r>
          </a:p>
          <a:p>
            <a:r>
              <a:rPr lang="en-US" dirty="0"/>
              <a:t>Keeping attributes/functionality “with its owner” makes constructing large things easier.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618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6CD28-A71C-4CA0-815E-3A10B8C55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6D1FB-47C8-10FB-413F-E16EF89F9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Decks are compilations of cards, having:</a:t>
            </a:r>
          </a:p>
          <a:p>
            <a:pPr lvl="1"/>
            <a:r>
              <a:rPr lang="en-US" dirty="0"/>
              <a:t>Attributes: the collection of cards currently in the deck. </a:t>
            </a:r>
          </a:p>
          <a:p>
            <a:pPr lvl="1"/>
            <a:r>
              <a:rPr lang="en-US" dirty="0"/>
              <a:t>Methods: shuffle, deal, print, sort/compare(?), next (iteration),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Deck needs to be able to do what is needed of it in a poker game. </a:t>
            </a:r>
          </a:p>
          <a:p>
            <a:pPr lvl="1"/>
            <a:r>
              <a:rPr lang="en-US" dirty="0"/>
              <a:t>“Fresh deck”, shuffle, deal, print. </a:t>
            </a:r>
          </a:p>
          <a:p>
            <a:r>
              <a:rPr lang="en-US" dirty="0"/>
              <a:t>How can we verify this works?</a:t>
            </a:r>
          </a:p>
          <a:p>
            <a:pPr lvl="1"/>
            <a:r>
              <a:rPr lang="en-US" dirty="0"/>
              <a:t>Create a full deck, check that it is full. </a:t>
            </a:r>
          </a:p>
          <a:p>
            <a:pPr lvl="1"/>
            <a:r>
              <a:rPr lang="en-US" dirty="0"/>
              <a:t>Shuffle, check order is different. </a:t>
            </a:r>
          </a:p>
          <a:p>
            <a:pPr lvl="1"/>
            <a:r>
              <a:rPr lang="en-US" dirty="0"/>
              <a:t>Deal some hands, check that the deck is missing cards, those are in hands. </a:t>
            </a:r>
          </a:p>
          <a:p>
            <a:pPr lvl="1"/>
            <a:r>
              <a:rPr lang="en-US" dirty="0"/>
              <a:t>“Refresh” in some way to deal the next hand (new deck? Reset values,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2235008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655E-9B32-EB21-20A5-80A12A594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7F7CE-14D4-CE28-E9A8-77D8A5F3F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Hands are a child of a deck, also a grouping of cards. </a:t>
            </a:r>
          </a:p>
          <a:p>
            <a:r>
              <a:rPr lang="en-US" dirty="0"/>
              <a:t>Differ from decks because they have a specific value for that hand in poker and size limit.</a:t>
            </a:r>
          </a:p>
          <a:p>
            <a:pPr lvl="1"/>
            <a:r>
              <a:rPr lang="en-US" dirty="0"/>
              <a:t>The class should probably be named </a:t>
            </a:r>
            <a:r>
              <a:rPr lang="en-US" dirty="0" err="1"/>
              <a:t>FiveCardStudHand</a:t>
            </a:r>
            <a:r>
              <a:rPr lang="en-US" dirty="0"/>
              <a:t> or similar to be accurate. </a:t>
            </a:r>
          </a:p>
          <a:p>
            <a:r>
              <a:rPr lang="en-US" dirty="0"/>
              <a:t>They must do everything a hand needs to do in poker. </a:t>
            </a:r>
          </a:p>
          <a:p>
            <a:pPr lvl="1"/>
            <a:r>
              <a:rPr lang="en-US" dirty="0"/>
              <a:t>Compare values with other hands, add/remove cards, print. </a:t>
            </a:r>
          </a:p>
          <a:p>
            <a:pPr lvl="1"/>
            <a:r>
              <a:rPr lang="en-US" dirty="0"/>
              <a:t>The betting rounds aren’t really connected to the hand, it just holds stuff. </a:t>
            </a:r>
          </a:p>
          <a:p>
            <a:r>
              <a:rPr lang="en-US" dirty="0"/>
              <a:t>How do we test that? </a:t>
            </a:r>
          </a:p>
          <a:p>
            <a:pPr lvl="1"/>
            <a:r>
              <a:rPr lang="en-US" dirty="0"/>
              <a:t>Hands have poker values, sort of a set of hands for order checking. </a:t>
            </a:r>
          </a:p>
          <a:p>
            <a:r>
              <a:rPr lang="en-US" dirty="0"/>
              <a:t>Add/remove sounds like is a parental thing here, it is kind of like dealing?</a:t>
            </a:r>
          </a:p>
        </p:txBody>
      </p:sp>
    </p:spTree>
    <p:extLst>
      <p:ext uri="{BB962C8B-B14F-4D97-AF65-F5344CB8AC3E}">
        <p14:creationId xmlns:p14="http://schemas.microsoft.com/office/powerpoint/2010/main" val="1438011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60A42-DFD3-8DA5-BDAC-72ADFA5C4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Station - </a:t>
            </a:r>
            <a:r>
              <a:rPr lang="en-US" dirty="0" err="1"/>
              <a:t>Iterable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5879C-AC69-8D98-1871-C28A635CE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53754"/>
            <a:ext cx="7188638" cy="4199727"/>
          </a:xfrm>
        </p:spPr>
        <p:txBody>
          <a:bodyPr>
            <a:normAutofit fontScale="92500"/>
          </a:bodyPr>
          <a:lstStyle/>
          <a:p>
            <a:r>
              <a:rPr lang="en-US" dirty="0"/>
              <a:t>We want our decks to be </a:t>
            </a:r>
            <a:r>
              <a:rPr lang="en-US" dirty="0" err="1"/>
              <a:t>iterables</a:t>
            </a:r>
            <a:r>
              <a:rPr lang="en-US" dirty="0"/>
              <a:t> – meaning we can loop through. </a:t>
            </a:r>
          </a:p>
          <a:p>
            <a:pPr lvl="1"/>
            <a:r>
              <a:rPr lang="en-US" dirty="0"/>
              <a:t>For loops, and other functions, will work with </a:t>
            </a:r>
            <a:r>
              <a:rPr lang="en-US" dirty="0" err="1"/>
              <a:t>iterables</a:t>
            </a:r>
            <a:r>
              <a:rPr lang="en-US" dirty="0"/>
              <a:t> natively. </a:t>
            </a:r>
          </a:p>
          <a:p>
            <a:r>
              <a:rPr lang="en-US" dirty="0" err="1"/>
              <a:t>Iterable</a:t>
            </a:r>
            <a:r>
              <a:rPr lang="en-US" dirty="0"/>
              <a:t> objects are capable of being iterated, meaning:</a:t>
            </a:r>
          </a:p>
          <a:p>
            <a:pPr lvl="1"/>
            <a:r>
              <a:rPr lang="en-US" dirty="0"/>
              <a:t>We can get objects one at a time until exhausted. </a:t>
            </a:r>
          </a:p>
          <a:p>
            <a:r>
              <a:rPr lang="en-US" dirty="0"/>
              <a:t>To do this we need to do two* things:</a:t>
            </a:r>
          </a:p>
          <a:p>
            <a:pPr lvl="1"/>
            <a:r>
              <a:rPr lang="en-US" dirty="0"/>
              <a:t>Provide </a:t>
            </a:r>
            <a:r>
              <a:rPr lang="en-US" dirty="0" err="1"/>
              <a:t>iter</a:t>
            </a:r>
            <a:r>
              <a:rPr lang="en-US" dirty="0"/>
              <a:t> – this just returns the self. </a:t>
            </a:r>
          </a:p>
          <a:p>
            <a:pPr lvl="1"/>
            <a:r>
              <a:rPr lang="en-US" dirty="0"/>
              <a:t>Provie next – this is the next thing to provide if looping. </a:t>
            </a:r>
          </a:p>
          <a:p>
            <a:pPr lvl="1"/>
            <a:r>
              <a:rPr lang="en-US" dirty="0"/>
              <a:t>*this can kind of vary, but stick with this for now. </a:t>
            </a:r>
          </a:p>
          <a:p>
            <a:r>
              <a:rPr lang="en-US" dirty="0"/>
              <a:t>If we do this, our container will be able to “act as” any other </a:t>
            </a:r>
            <a:r>
              <a:rPr lang="en-US" dirty="0" err="1"/>
              <a:t>iterable</a:t>
            </a:r>
            <a:r>
              <a:rPr lang="en-US" dirty="0"/>
              <a:t> container </a:t>
            </a:r>
            <a:r>
              <a:rPr lang="en-US" dirty="0" err="1"/>
              <a:t>w.r.t.</a:t>
            </a:r>
            <a:r>
              <a:rPr lang="en-US" dirty="0"/>
              <a:t> loops, enumeration,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1CC1B3-0C67-ACA6-6974-B23CD1E59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8637" y="2162432"/>
            <a:ext cx="5003363" cy="294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938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569B3-D3A6-7692-BC16-BEF9F5A47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Usage and Ducks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2780B-9F2D-A099-EAC4-3A88A656F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058" y="1853754"/>
            <a:ext cx="10180947" cy="4199727"/>
          </a:xfrm>
        </p:spPr>
        <p:txBody>
          <a:bodyPr/>
          <a:lstStyle/>
          <a:p>
            <a:r>
              <a:rPr lang="en-US" dirty="0"/>
              <a:t>In this case, we would call the </a:t>
            </a:r>
            <a:r>
              <a:rPr lang="en-US" dirty="0" err="1"/>
              <a:t>iterable</a:t>
            </a:r>
            <a:r>
              <a:rPr lang="en-US" dirty="0"/>
              <a:t> an interface. </a:t>
            </a:r>
          </a:p>
          <a:p>
            <a:r>
              <a:rPr lang="en-US" dirty="0"/>
              <a:t>An interface is basically a set of rules that a class must adhere to. </a:t>
            </a:r>
          </a:p>
          <a:p>
            <a:pPr lvl="1"/>
            <a:r>
              <a:rPr lang="en-US" dirty="0"/>
              <a:t>Generally, there are specific methods that must be implemented. </a:t>
            </a:r>
          </a:p>
          <a:p>
            <a:r>
              <a:rPr lang="en-US" dirty="0"/>
              <a:t>In, for example, Java, the interface is a strict set of requirements and if our class declares that we will implement it then that object will be allowed to “work as” the interface thing. </a:t>
            </a:r>
          </a:p>
          <a:p>
            <a:pPr lvl="1"/>
            <a:r>
              <a:rPr lang="en-US" dirty="0"/>
              <a:t>E.g. we can say “this deck implements </a:t>
            </a:r>
            <a:r>
              <a:rPr lang="en-US" dirty="0" err="1"/>
              <a:t>iterable</a:t>
            </a:r>
            <a:r>
              <a:rPr lang="en-US" dirty="0"/>
              <a:t>” and it’ll be usable as one. </a:t>
            </a:r>
          </a:p>
          <a:p>
            <a:r>
              <a:rPr lang="en-US" dirty="0"/>
              <a:t>In python, we can do this informally, as we are, thanks to the duck types (and abstract classes). 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iterable</a:t>
            </a:r>
            <a:r>
              <a:rPr lang="en-US" dirty="0"/>
              <a:t> requirements are next and </a:t>
            </a:r>
            <a:r>
              <a:rPr lang="en-US" dirty="0" err="1"/>
              <a:t>iter</a:t>
            </a:r>
            <a:r>
              <a:rPr lang="en-US" dirty="0"/>
              <a:t>, as long as those are there, our thing is </a:t>
            </a:r>
            <a:r>
              <a:rPr lang="en-US" dirty="0" err="1"/>
              <a:t>iterable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We don’t need to make it explicit, we just need to make it work. </a:t>
            </a:r>
          </a:p>
        </p:txBody>
      </p:sp>
    </p:spTree>
    <p:extLst>
      <p:ext uri="{BB962C8B-B14F-4D97-AF65-F5344CB8AC3E}">
        <p14:creationId xmlns:p14="http://schemas.microsoft.com/office/powerpoint/2010/main" val="3526984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C130A-1FE9-255D-F77B-DD64D940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program!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6CAB6-B727-D091-310D-02C9DC137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We have a rough outline of what we need to get started. </a:t>
            </a:r>
          </a:p>
          <a:p>
            <a:r>
              <a:rPr lang="en-US" dirty="0"/>
              <a:t>If this works, we should be able to make a deck of cards, deal some hands, determine which one wins, and then ‘reset’ the game to be ready for another hand. </a:t>
            </a:r>
          </a:p>
          <a:p>
            <a:pPr lvl="1"/>
            <a:r>
              <a:rPr lang="en-US" dirty="0"/>
              <a:t>Other concerns to test – size limits? Adding invalid cards? Comparing diff sized hands? </a:t>
            </a:r>
          </a:p>
          <a:p>
            <a:r>
              <a:rPr lang="en-US" dirty="0"/>
              <a:t>If these items and actions work, we can later use them to build a game. </a:t>
            </a:r>
          </a:p>
          <a:p>
            <a:pPr lvl="1"/>
            <a:r>
              <a:rPr lang="en-US" dirty="0"/>
              <a:t>Games have players, players have banks, players hold hands, games have decks,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If the components work, we can also make a different card game more easily, how?</a:t>
            </a:r>
          </a:p>
          <a:p>
            <a:r>
              <a:rPr lang="en-US" dirty="0"/>
              <a:t>Not everything is defined or solved yet, but we have a framework to build on. </a:t>
            </a:r>
          </a:p>
          <a:p>
            <a:r>
              <a:rPr lang="en-US" dirty="0"/>
              <a:t>If something is missing, does it belong here or elsewhere (player, game, </a:t>
            </a:r>
            <a:r>
              <a:rPr lang="en-US" dirty="0" err="1"/>
              <a:t>etc</a:t>
            </a:r>
            <a:r>
              <a:rPr lang="en-US" dirty="0"/>
              <a:t>…?)</a:t>
            </a:r>
          </a:p>
        </p:txBody>
      </p:sp>
    </p:spTree>
    <p:extLst>
      <p:ext uri="{BB962C8B-B14F-4D97-AF65-F5344CB8AC3E}">
        <p14:creationId xmlns:p14="http://schemas.microsoft.com/office/powerpoint/2010/main" val="2369848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A17F-CB5B-F1C5-B82B-210045146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it Agile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E92DA-E075-C9A7-37F3-A68EF8C6B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32496"/>
            <a:ext cx="9603275" cy="4120986"/>
          </a:xfrm>
        </p:spPr>
        <p:txBody>
          <a:bodyPr/>
          <a:lstStyle/>
          <a:p>
            <a:r>
              <a:rPr lang="en-US" dirty="0"/>
              <a:t>We’ll use some (lightly) agile processes in creating this exercise. </a:t>
            </a:r>
          </a:p>
          <a:p>
            <a:pPr lvl="1"/>
            <a:r>
              <a:rPr lang="en-US" dirty="0"/>
              <a:t>Quick revisions and improvements – our code sucks now but will improve. </a:t>
            </a:r>
          </a:p>
          <a:p>
            <a:pPr lvl="1"/>
            <a:r>
              <a:rPr lang="en-US" dirty="0"/>
              <a:t>Adding bits of functionality incrementally. </a:t>
            </a:r>
          </a:p>
          <a:p>
            <a:pPr lvl="1"/>
            <a:r>
              <a:rPr lang="en-US" dirty="0"/>
              <a:t>Maintaining a set of tests to ensure we don’t break it. </a:t>
            </a:r>
          </a:p>
          <a:p>
            <a:r>
              <a:rPr lang="en-US" dirty="0"/>
              <a:t>This won’t yield us a game, but it will hopefully make working components. </a:t>
            </a:r>
          </a:p>
          <a:p>
            <a:pPr lvl="1"/>
            <a:r>
              <a:rPr lang="en-US" dirty="0"/>
              <a:t>If this works, we can expand to a persistent game with players and multiple hands. </a:t>
            </a:r>
          </a:p>
          <a:p>
            <a:pPr lvl="1"/>
            <a:r>
              <a:rPr lang="en-US" dirty="0"/>
              <a:t>If that works, we can add betting and a bank. </a:t>
            </a:r>
          </a:p>
          <a:p>
            <a:pPr lvl="1"/>
            <a:r>
              <a:rPr lang="en-US" dirty="0"/>
              <a:t>If that works, we can add multiple rounds of betting/dealing (like hold ‘</a:t>
            </a:r>
            <a:r>
              <a:rPr lang="en-US" dirty="0" err="1"/>
              <a:t>em</a:t>
            </a:r>
            <a:r>
              <a:rPr lang="en-US" dirty="0"/>
              <a:t>). </a:t>
            </a:r>
          </a:p>
          <a:p>
            <a:pPr lvl="1"/>
            <a:r>
              <a:rPr lang="en-US" dirty="0"/>
              <a:t>If that works, we can add a GUI to display the data in a more usable way. </a:t>
            </a:r>
          </a:p>
          <a:p>
            <a:pPr lvl="2"/>
            <a:r>
              <a:rPr lang="en-US" dirty="0"/>
              <a:t>Same logic - attributes can be pulled to display values, methods can be triggered by buttons. </a:t>
            </a:r>
          </a:p>
        </p:txBody>
      </p:sp>
    </p:spTree>
    <p:extLst>
      <p:ext uri="{BB962C8B-B14F-4D97-AF65-F5344CB8AC3E}">
        <p14:creationId xmlns:p14="http://schemas.microsoft.com/office/powerpoint/2010/main" val="3837379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E0B23-D8D2-FBB4-6D4A-7854A08A4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7F4DF-1CDA-92BF-A679-0742973E7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1853754"/>
            <a:ext cx="10972800" cy="4199727"/>
          </a:xfrm>
        </p:spPr>
        <p:txBody>
          <a:bodyPr>
            <a:normAutofit/>
          </a:bodyPr>
          <a:lstStyle/>
          <a:p>
            <a:r>
              <a:rPr lang="en-US" dirty="0"/>
              <a:t>Focus on the goals – the real goals of the program. </a:t>
            </a:r>
          </a:p>
          <a:p>
            <a:r>
              <a:rPr lang="en-US" dirty="0"/>
              <a:t>Tackle smaller portions at a time, rather than a large-scale project in one shot. </a:t>
            </a:r>
          </a:p>
          <a:p>
            <a:pPr lvl="1"/>
            <a:r>
              <a:rPr lang="en-US" dirty="0"/>
              <a:t>We can create objects, test them, then combine them to meet our goals. </a:t>
            </a:r>
          </a:p>
          <a:p>
            <a:pPr lvl="1"/>
            <a:r>
              <a:rPr lang="en-US" dirty="0"/>
              <a:t>We can have constant, but incomplete, functionality. </a:t>
            </a:r>
          </a:p>
          <a:p>
            <a:pPr lvl="1"/>
            <a:r>
              <a:rPr lang="en-US" dirty="0"/>
              <a:t>If we break something, we’ll know (more or less) right away. </a:t>
            </a:r>
          </a:p>
          <a:p>
            <a:r>
              <a:rPr lang="en-US" dirty="0"/>
              <a:t>We can think about each object we make, and defining a way for others to use it. </a:t>
            </a:r>
          </a:p>
          <a:p>
            <a:pPr lvl="1"/>
            <a:r>
              <a:rPr lang="en-US" dirty="0"/>
              <a:t>We need to define and regulate what someone can do, and explain to them how. </a:t>
            </a:r>
          </a:p>
          <a:p>
            <a:pPr lvl="1"/>
            <a:r>
              <a:rPr lang="en-US" dirty="0"/>
              <a:t>We don’t want to let/encourage people to “dig through” our objects, we need to supply the interface through which someone using our objects can utilize them. </a:t>
            </a:r>
          </a:p>
          <a:p>
            <a:pPr lvl="1"/>
            <a:r>
              <a:rPr lang="en-US" dirty="0"/>
              <a:t>E.g. a user should be able to compare hands to see who wins, not extract cards and determine it themselves. </a:t>
            </a:r>
          </a:p>
        </p:txBody>
      </p:sp>
    </p:spTree>
    <p:extLst>
      <p:ext uri="{BB962C8B-B14F-4D97-AF65-F5344CB8AC3E}">
        <p14:creationId xmlns:p14="http://schemas.microsoft.com/office/powerpoint/2010/main" val="285021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3802-A1E3-CF23-90F2-E95312E806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Let’s Play Cards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2A5117-9EB4-A3DB-C781-AC975D0967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 just have to do all the work First</a:t>
            </a:r>
          </a:p>
        </p:txBody>
      </p:sp>
    </p:spTree>
    <p:extLst>
      <p:ext uri="{BB962C8B-B14F-4D97-AF65-F5344CB8AC3E}">
        <p14:creationId xmlns:p14="http://schemas.microsoft.com/office/powerpoint/2010/main" val="3081624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2A63D-F9D0-CEDD-4716-F4B22CC3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want to make something useful!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60C73-9A8F-EDDD-7CBA-84A9C553B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3"/>
            <a:ext cx="9603275" cy="4199727"/>
          </a:xfrm>
        </p:spPr>
        <p:txBody>
          <a:bodyPr/>
          <a:lstStyle/>
          <a:p>
            <a:r>
              <a:rPr lang="en-US" dirty="0"/>
              <a:t>Making lists, strings, and functions for no real reason is kind of necessary to learn. </a:t>
            </a:r>
          </a:p>
          <a:p>
            <a:r>
              <a:rPr lang="en-US" dirty="0"/>
              <a:t>We can learn even more when trying to apply the ideas to a real problem.</a:t>
            </a:r>
          </a:p>
          <a:p>
            <a:r>
              <a:rPr lang="en-US" dirty="0"/>
              <a:t>We can build a card game, eventually poker. </a:t>
            </a:r>
          </a:p>
          <a:p>
            <a:r>
              <a:rPr lang="en-US" dirty="0"/>
              <a:t>As we go:</a:t>
            </a:r>
          </a:p>
          <a:p>
            <a:pPr lvl="1"/>
            <a:r>
              <a:rPr lang="en-US" dirty="0"/>
              <a:t>Object orientation – we need to define our own objects, set </a:t>
            </a:r>
            <a:r>
              <a:rPr lang="en-US" dirty="0" err="1"/>
              <a:t>att</a:t>
            </a:r>
            <a:r>
              <a:rPr lang="en-US" dirty="0"/>
              <a:t>/meth, relationships. </a:t>
            </a:r>
          </a:p>
          <a:p>
            <a:pPr lvl="1"/>
            <a:r>
              <a:rPr lang="en-US" dirty="0"/>
              <a:t>Planning and testing – we need to make tangible things, like cards, how to we test them?</a:t>
            </a:r>
          </a:p>
          <a:p>
            <a:pPr lvl="2"/>
            <a:r>
              <a:rPr lang="en-US" dirty="0"/>
              <a:t>I.e. what does a card need to do to satisfy the needs of playing poker?</a:t>
            </a:r>
          </a:p>
          <a:p>
            <a:pPr lvl="1"/>
            <a:r>
              <a:rPr lang="en-US" dirty="0"/>
              <a:t>Revision and future proofing – we’ll expand this over time, so it’s likely we encounter bits that need to be updated or improved. </a:t>
            </a:r>
          </a:p>
          <a:p>
            <a:pPr lvl="1"/>
            <a:r>
              <a:rPr lang="en-US" dirty="0"/>
              <a:t>Generating an interface – each of our objects will be used, we want to make that easy.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571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3B795-4916-86A8-DB40-1B28E6DE8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a Goal, and Interim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9D70A-8B12-2292-2DFF-D58FF9CC5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3627" y="1853754"/>
            <a:ext cx="6718374" cy="4199727"/>
          </a:xfrm>
        </p:spPr>
        <p:txBody>
          <a:bodyPr>
            <a:normAutofit/>
          </a:bodyPr>
          <a:lstStyle/>
          <a:p>
            <a:r>
              <a:rPr lang="en-US" dirty="0"/>
              <a:t>Final goal – we want to make a working poker game. </a:t>
            </a:r>
          </a:p>
          <a:p>
            <a:r>
              <a:rPr lang="en-US" dirty="0"/>
              <a:t>Along the way, there are parts:</a:t>
            </a:r>
          </a:p>
          <a:p>
            <a:pPr lvl="1"/>
            <a:r>
              <a:rPr lang="en-US" dirty="0"/>
              <a:t>Cards</a:t>
            </a:r>
          </a:p>
          <a:p>
            <a:pPr lvl="1"/>
            <a:r>
              <a:rPr lang="en-US" dirty="0"/>
              <a:t>Decks</a:t>
            </a:r>
          </a:p>
          <a:p>
            <a:pPr lvl="1"/>
            <a:r>
              <a:rPr lang="en-US" dirty="0"/>
              <a:t>Hands</a:t>
            </a:r>
          </a:p>
          <a:p>
            <a:r>
              <a:rPr lang="en-US" dirty="0"/>
              <a:t>These are building blocks of a game. </a:t>
            </a:r>
          </a:p>
          <a:p>
            <a:r>
              <a:rPr lang="en-US" dirty="0"/>
              <a:t>What does each do? How do they relate?</a:t>
            </a:r>
          </a:p>
          <a:p>
            <a:pPr lvl="1"/>
            <a:r>
              <a:rPr lang="en-US" dirty="0"/>
              <a:t>From reality, we are modeling the objects themselves.</a:t>
            </a:r>
          </a:p>
          <a:p>
            <a:r>
              <a:rPr lang="en-US" b="1" dirty="0"/>
              <a:t>Start with basics – deal hands, compare, declare win.</a:t>
            </a:r>
          </a:p>
        </p:txBody>
      </p:sp>
      <p:pic>
        <p:nvPicPr>
          <p:cNvPr id="1026" name="Picture 2" descr="Permutations and Combinations - 5 Card Poker Hands">
            <a:extLst>
              <a:ext uri="{FF2B5EF4-FFF2-40B4-BE49-F238E27FC236}">
                <a16:creationId xmlns:a16="http://schemas.microsoft.com/office/drawing/2014/main" id="{FAF9ECEE-5B34-47C5-C990-3FCA5E8C1C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4" r="4014"/>
          <a:stretch/>
        </p:blipFill>
        <p:spPr bwMode="auto">
          <a:xfrm>
            <a:off x="0" y="1853754"/>
            <a:ext cx="5473626" cy="4522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064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C1CAC-90FD-240B-6580-7A40751FC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9BCFF9-17ED-2856-647C-3C40249DAA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Attributes:</a:t>
            </a:r>
          </a:p>
          <a:p>
            <a:pPr lvl="1"/>
            <a:r>
              <a:rPr lang="en-US" dirty="0"/>
              <a:t>Suit</a:t>
            </a:r>
          </a:p>
          <a:p>
            <a:pPr lvl="1"/>
            <a:r>
              <a:rPr lang="en-US" dirty="0"/>
              <a:t>Value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CA2348-AF20-DFCE-C08D-598CA8D80F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Methods:</a:t>
            </a:r>
          </a:p>
          <a:p>
            <a:pPr lvl="1"/>
            <a:r>
              <a:rPr lang="en-US" dirty="0"/>
              <a:t>Print</a:t>
            </a:r>
          </a:p>
          <a:p>
            <a:pPr lvl="1"/>
            <a:r>
              <a:rPr lang="en-US" dirty="0"/>
              <a:t>Comparison functions</a:t>
            </a:r>
          </a:p>
        </p:txBody>
      </p:sp>
    </p:spTree>
    <p:extLst>
      <p:ext uri="{BB962C8B-B14F-4D97-AF65-F5344CB8AC3E}">
        <p14:creationId xmlns:p14="http://schemas.microsoft.com/office/powerpoint/2010/main" val="3858771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B01CD-0017-E722-3B75-50BFDA8D2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Deck – a deck Has many 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0779F-83D1-0839-D106-45650C84A2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Attributes:</a:t>
            </a:r>
          </a:p>
          <a:p>
            <a:pPr lvl="1"/>
            <a:r>
              <a:rPr lang="en-US" dirty="0"/>
              <a:t>Cards in the deck.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709471-17C3-05DE-B445-DD5F42C0EF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Methods:</a:t>
            </a:r>
          </a:p>
          <a:p>
            <a:pPr lvl="1"/>
            <a:r>
              <a:rPr lang="en-US" dirty="0"/>
              <a:t>Deal out hands. </a:t>
            </a:r>
          </a:p>
          <a:p>
            <a:pPr lvl="1"/>
            <a:r>
              <a:rPr lang="en-US" dirty="0"/>
              <a:t>Shuffle. </a:t>
            </a:r>
          </a:p>
          <a:p>
            <a:pPr lvl="1"/>
            <a:r>
              <a:rPr lang="en-US" dirty="0"/>
              <a:t>Number of cards (</a:t>
            </a:r>
            <a:r>
              <a:rPr lang="en-US" dirty="0" err="1"/>
              <a:t>len</a:t>
            </a:r>
            <a:r>
              <a:rPr lang="en-US" dirty="0"/>
              <a:t>). </a:t>
            </a:r>
          </a:p>
          <a:p>
            <a:pPr lvl="1"/>
            <a:r>
              <a:rPr lang="en-US" dirty="0"/>
              <a:t>Add/remove cards. </a:t>
            </a:r>
          </a:p>
          <a:p>
            <a:pPr lvl="1"/>
            <a:r>
              <a:rPr lang="en-US" dirty="0"/>
              <a:t>Able to be looped.</a:t>
            </a:r>
          </a:p>
          <a:p>
            <a:pPr lvl="1"/>
            <a:r>
              <a:rPr lang="en-US" dirty="0"/>
              <a:t>Maybe refresh to a fresh deck. </a:t>
            </a:r>
          </a:p>
        </p:txBody>
      </p:sp>
    </p:spTree>
    <p:extLst>
      <p:ext uri="{BB962C8B-B14F-4D97-AF65-F5344CB8AC3E}">
        <p14:creationId xmlns:p14="http://schemas.microsoft.com/office/powerpoint/2010/main" val="1224126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28026-DED7-28E4-21B4-D91CEB87A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 – a hand is a Special Deck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416BE-2F07-48DD-2DDB-36A304B4E6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Attributes:</a:t>
            </a:r>
          </a:p>
          <a:p>
            <a:pPr lvl="1"/>
            <a:r>
              <a:rPr lang="en-US" dirty="0"/>
              <a:t>Size.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C0F38D-7E4E-86B1-E0E6-A96A1EFB31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Methods:</a:t>
            </a:r>
          </a:p>
          <a:p>
            <a:pPr lvl="1"/>
            <a:r>
              <a:rPr lang="en-US" dirty="0"/>
              <a:t>Determine score. (5cd specific)</a:t>
            </a:r>
          </a:p>
          <a:p>
            <a:pPr lvl="1"/>
            <a:r>
              <a:rPr lang="en-US" dirty="0"/>
              <a:t>Comparisons. </a:t>
            </a:r>
          </a:p>
          <a:p>
            <a:pPr lvl="1"/>
            <a:r>
              <a:rPr lang="en-US" dirty="0"/>
              <a:t>Print.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297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4429C-B6A8-320F-A7FC-00089E292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with </a:t>
            </a:r>
            <a:r>
              <a:rPr lang="en-US" dirty="0" err="1"/>
              <a:t>KanBan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211CD-3A10-8A24-D8B7-8872BADA7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3351" y="2015732"/>
            <a:ext cx="5148649" cy="4037749"/>
          </a:xfrm>
        </p:spPr>
        <p:txBody>
          <a:bodyPr/>
          <a:lstStyle/>
          <a:p>
            <a:r>
              <a:rPr lang="en-US" dirty="0"/>
              <a:t>We can manage our simple project, kanban works well for this. </a:t>
            </a:r>
          </a:p>
          <a:p>
            <a:pPr lvl="1"/>
            <a:r>
              <a:rPr lang="en-US" dirty="0"/>
              <a:t>Simple list of goals, broken into status. </a:t>
            </a:r>
          </a:p>
          <a:p>
            <a:r>
              <a:rPr lang="en-US" dirty="0"/>
              <a:t>As we develop, things may change:</a:t>
            </a:r>
          </a:p>
          <a:p>
            <a:pPr lvl="1"/>
            <a:r>
              <a:rPr lang="en-US" dirty="0"/>
              <a:t>New tasks, or larger ones being decomposed into smaller tasks. </a:t>
            </a:r>
          </a:p>
          <a:p>
            <a:pPr lvl="1"/>
            <a:r>
              <a:rPr lang="en-US" dirty="0"/>
              <a:t>Requirements are found or refined.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EC5350-11AD-19CF-6C0F-807EFF40C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853754"/>
            <a:ext cx="7043351" cy="50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621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E6FFE05-9563-8056-8E49-EC352234F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thus far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11C937-6346-52CC-EFAC-2219D8775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736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 am trying to model the needs of poker into the objects in my code. </a:t>
            </a:r>
          </a:p>
          <a:p>
            <a:r>
              <a:rPr lang="en-US" dirty="0"/>
              <a:t>Start with two main types of objects:</a:t>
            </a:r>
          </a:p>
          <a:p>
            <a:pPr lvl="1"/>
            <a:r>
              <a:rPr lang="en-US" dirty="0"/>
              <a:t>Cards – each card is represented by a card object. </a:t>
            </a:r>
          </a:p>
          <a:p>
            <a:pPr lvl="1"/>
            <a:r>
              <a:rPr lang="en-US" dirty="0"/>
              <a:t>Decks – a grouping of cards. </a:t>
            </a:r>
          </a:p>
          <a:p>
            <a:r>
              <a:rPr lang="en-US" dirty="0"/>
              <a:t>The deck concept can be expanded on:</a:t>
            </a:r>
          </a:p>
          <a:p>
            <a:pPr lvl="1"/>
            <a:r>
              <a:rPr lang="en-US" dirty="0"/>
              <a:t>Any grouping of cards is a deck, and shares key characteristics (holds cards). </a:t>
            </a:r>
          </a:p>
          <a:p>
            <a:pPr lvl="1"/>
            <a:r>
              <a:rPr lang="en-US" dirty="0"/>
              <a:t>A specific type of grouping is a hand – a set of cards a player holds. </a:t>
            </a:r>
          </a:p>
          <a:p>
            <a:pPr lvl="1"/>
            <a:r>
              <a:rPr lang="en-US" dirty="0"/>
              <a:t>Hands add a bunch of stuff like comparisons to allow play to work. </a:t>
            </a:r>
          </a:p>
          <a:p>
            <a:r>
              <a:rPr lang="en-US" dirty="0"/>
              <a:t>What goes where and the relationships between objects may still change. </a:t>
            </a:r>
          </a:p>
          <a:p>
            <a:r>
              <a:rPr lang="en-US" dirty="0"/>
              <a:t>This could be solved differently, e.g. hand and deck don’t need to be child/parent. </a:t>
            </a:r>
          </a:p>
        </p:txBody>
      </p:sp>
    </p:spTree>
    <p:extLst>
      <p:ext uri="{BB962C8B-B14F-4D97-AF65-F5344CB8AC3E}">
        <p14:creationId xmlns:p14="http://schemas.microsoft.com/office/powerpoint/2010/main" val="146720549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455</TotalTime>
  <Words>1932</Words>
  <Application>Microsoft Macintosh PowerPoint</Application>
  <PresentationFormat>Widescreen</PresentationFormat>
  <Paragraphs>169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Gill Sans MT</vt:lpstr>
      <vt:lpstr>Gallery</vt:lpstr>
      <vt:lpstr>Housekeeping</vt:lpstr>
      <vt:lpstr>Let’s Play Cards</vt:lpstr>
      <vt:lpstr>WE want to make something useful!</vt:lpstr>
      <vt:lpstr>Set a Goal, and Interim Goals</vt:lpstr>
      <vt:lpstr>Cards</vt:lpstr>
      <vt:lpstr>Deck – a deck Has many Cards</vt:lpstr>
      <vt:lpstr>Hand – a hand is a Special Deck</vt:lpstr>
      <vt:lpstr>Plan with KanBan</vt:lpstr>
      <vt:lpstr>Logic thus far</vt:lpstr>
      <vt:lpstr>Development Process</vt:lpstr>
      <vt:lpstr>Cards</vt:lpstr>
      <vt:lpstr>Card Test and construction Note</vt:lpstr>
      <vt:lpstr>Decks</vt:lpstr>
      <vt:lpstr>Hands</vt:lpstr>
      <vt:lpstr>Implementation Station - Iterable</vt:lpstr>
      <vt:lpstr>Interface Usage and Ducks</vt:lpstr>
      <vt:lpstr>Let’s program!</vt:lpstr>
      <vt:lpstr>Do it Agile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Akeem Semper</dc:creator>
  <cp:lastModifiedBy>Akeem Semper</cp:lastModifiedBy>
  <cp:revision>20</cp:revision>
  <dcterms:created xsi:type="dcterms:W3CDTF">2024-10-16T15:27:02Z</dcterms:created>
  <dcterms:modified xsi:type="dcterms:W3CDTF">2024-10-17T17:43:36Z</dcterms:modified>
</cp:coreProperties>
</file>