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58" r:id="rId5"/>
    <p:sldId id="263" r:id="rId6"/>
    <p:sldId id="265" r:id="rId7"/>
    <p:sldId id="264" r:id="rId8"/>
    <p:sldId id="268" r:id="rId9"/>
    <p:sldId id="274" r:id="rId10"/>
    <p:sldId id="276" r:id="rId11"/>
    <p:sldId id="275" r:id="rId12"/>
    <p:sldId id="266" r:id="rId13"/>
    <p:sldId id="261" r:id="rId14"/>
    <p:sldId id="277" r:id="rId15"/>
    <p:sldId id="262" r:id="rId16"/>
    <p:sldId id="273" r:id="rId17"/>
    <p:sldId id="260" r:id="rId18"/>
    <p:sldId id="259" r:id="rId19"/>
    <p:sldId id="267" r:id="rId20"/>
    <p:sldId id="270" r:id="rId21"/>
    <p:sldId id="269" r:id="rId22"/>
    <p:sldId id="27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BA0EF0-2121-1142-9AD6-55375D4B9E51}">
          <p14:sldIdLst>
            <p14:sldId id="272"/>
            <p14:sldId id="256"/>
            <p14:sldId id="257"/>
            <p14:sldId id="258"/>
            <p14:sldId id="263"/>
            <p14:sldId id="265"/>
            <p14:sldId id="264"/>
            <p14:sldId id="268"/>
            <p14:sldId id="274"/>
            <p14:sldId id="276"/>
            <p14:sldId id="275"/>
          </p14:sldIdLst>
        </p14:section>
        <p14:section name="Array details" id="{52269AA0-2B47-744B-824B-D5515BEF7E40}">
          <p14:sldIdLst>
            <p14:sldId id="266"/>
            <p14:sldId id="261"/>
            <p14:sldId id="277"/>
            <p14:sldId id="262"/>
            <p14:sldId id="273"/>
            <p14:sldId id="260"/>
            <p14:sldId id="259"/>
            <p14:sldId id="267"/>
            <p14:sldId id="270"/>
            <p14:sldId id="269"/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4"/>
    <p:restoredTop sz="96327"/>
  </p:normalViewPr>
  <p:slideViewPr>
    <p:cSldViewPr snapToGrid="0">
      <p:cViewPr varScale="1">
        <p:scale>
          <a:sx n="171" d="100"/>
          <a:sy n="171" d="100"/>
        </p:scale>
        <p:origin x="18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16A9-9C96-D848-AF42-A324651C4C7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EB8-2FA6-AA0A-9418-C8CCF6B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667E-7035-700C-7837-6A34A8FB2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1983"/>
          </a:xfrm>
        </p:spPr>
        <p:txBody>
          <a:bodyPr>
            <a:normAutofit/>
          </a:bodyPr>
          <a:lstStyle/>
          <a:p>
            <a:r>
              <a:rPr lang="en-US" dirty="0"/>
              <a:t>Exam:</a:t>
            </a:r>
          </a:p>
          <a:p>
            <a:pPr lvl="1"/>
            <a:r>
              <a:rPr lang="en-US" dirty="0"/>
              <a:t>Programming Q3 – removed from marks, taken as up to 1 bonus mark, I fail programming. </a:t>
            </a:r>
          </a:p>
          <a:p>
            <a:pPr lvl="1"/>
            <a:r>
              <a:rPr lang="en-US" dirty="0"/>
              <a:t>Otherwise, pretty good. </a:t>
            </a:r>
          </a:p>
          <a:p>
            <a:pPr lvl="1"/>
            <a:r>
              <a:rPr lang="en-US" dirty="0"/>
              <a:t>Mark totaling in LMS is slightly off, I need to figure out adjusting weighting without breaking it.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Arrays – like lists, but more rigid. </a:t>
            </a:r>
          </a:p>
          <a:p>
            <a:pPr lvl="1"/>
            <a:r>
              <a:rPr lang="en-US" dirty="0"/>
              <a:t>Easy and pretty simple – we need arrays mainly later next semester. </a:t>
            </a:r>
          </a:p>
          <a:p>
            <a:pPr lvl="1"/>
            <a:r>
              <a:rPr lang="en-US" dirty="0"/>
              <a:t>Multidimensional data structure introduction. </a:t>
            </a:r>
          </a:p>
          <a:p>
            <a:pPr lvl="1"/>
            <a:r>
              <a:rPr lang="en-US" dirty="0"/>
              <a:t>Some theory of computing background knowledge. </a:t>
            </a:r>
          </a:p>
          <a:p>
            <a:r>
              <a:rPr lang="en-US" dirty="0"/>
              <a:t>Generally – we’ll spend a bit of time looking at objects/classes/</a:t>
            </a:r>
            <a:r>
              <a:rPr lang="en-US" dirty="0" err="1"/>
              <a:t>functs</a:t>
            </a:r>
            <a:r>
              <a:rPr lang="en-US" dirty="0"/>
              <a:t> in more depth. </a:t>
            </a:r>
          </a:p>
        </p:txBody>
      </p:sp>
    </p:spTree>
    <p:extLst>
      <p:ext uri="{BB962C8B-B14F-4D97-AF65-F5344CB8AC3E}">
        <p14:creationId xmlns:p14="http://schemas.microsoft.com/office/powerpoint/2010/main" val="414020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502-339B-25BA-A5F9-0A5F5C10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Python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6199-2B64-B5B4-7CB0-D35B8FCE4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53754"/>
            <a:ext cx="6695911" cy="4301719"/>
          </a:xfrm>
        </p:spPr>
        <p:txBody>
          <a:bodyPr>
            <a:normAutofit fontScale="92500"/>
          </a:bodyPr>
          <a:lstStyle/>
          <a:p>
            <a:r>
              <a:rPr lang="en-US" dirty="0"/>
              <a:t>Python code executes by being combined with libraries into a virtual environment. </a:t>
            </a:r>
          </a:p>
          <a:p>
            <a:r>
              <a:rPr lang="en-US" dirty="0"/>
              <a:t>Byte code is the intermediate version of code that the interpreter generates. </a:t>
            </a:r>
          </a:p>
          <a:p>
            <a:r>
              <a:rPr lang="en-US" dirty="0"/>
              <a:t>Anything in the code or libraries “exists” in the world of the program. </a:t>
            </a:r>
          </a:p>
          <a:p>
            <a:pPr lvl="1"/>
            <a:r>
              <a:rPr lang="en-US" dirty="0"/>
              <a:t>A separate version/selection of libraries can be included in each code package. </a:t>
            </a:r>
          </a:p>
          <a:p>
            <a:pPr lvl="1"/>
            <a:r>
              <a:rPr lang="en-US" dirty="0"/>
              <a:t>This environment will be the same each time it is created, no matter the machine. </a:t>
            </a:r>
          </a:p>
          <a:p>
            <a:r>
              <a:rPr lang="en-US" dirty="0"/>
              <a:t>If we install python, any machine can “look the same” to code. </a:t>
            </a:r>
          </a:p>
        </p:txBody>
      </p:sp>
      <p:pic>
        <p:nvPicPr>
          <p:cNvPr id="2050" name="Picture 2" descr="Introduction to Python Programming - Easy to Understand Guide | Pro Code  Guide">
            <a:extLst>
              <a:ext uri="{FF2B5EF4-FFF2-40B4-BE49-F238E27FC236}">
                <a16:creationId xmlns:a16="http://schemas.microsoft.com/office/drawing/2014/main" id="{304DF1E5-2F1C-1086-63DF-48460ACA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5911" y="2119930"/>
            <a:ext cx="5496089" cy="312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6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3514-B922-6379-3559-1E8F5080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Tl;Dr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3386-DC73-9186-CBFB-33DA42D1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93" y="1914258"/>
            <a:ext cx="10474712" cy="4139223"/>
          </a:xfrm>
        </p:spPr>
        <p:txBody>
          <a:bodyPr/>
          <a:lstStyle/>
          <a:p>
            <a:r>
              <a:rPr lang="en-US" dirty="0"/>
              <a:t>There are certain places where the physical limits of hardware matter. </a:t>
            </a:r>
          </a:p>
          <a:p>
            <a:pPr lvl="1"/>
            <a:r>
              <a:rPr lang="en-US" dirty="0"/>
              <a:t>When doing things like ML models, we want fast – arrays and code in C. </a:t>
            </a:r>
          </a:p>
          <a:p>
            <a:pPr lvl="1"/>
            <a:r>
              <a:rPr lang="en-US" dirty="0"/>
              <a:t>When doing things like exploring and building, we want easy – notebooks, interpreted code, portability. </a:t>
            </a:r>
          </a:p>
          <a:p>
            <a:r>
              <a:rPr lang="en-US" dirty="0"/>
              <a:t>In our ML work, python is easy for the up front work, and most of the processing is written in another language behind the scenes. </a:t>
            </a:r>
          </a:p>
          <a:p>
            <a:r>
              <a:rPr lang="en-US" dirty="0"/>
              <a:t>We can choose the most advantageous tool for the job:</a:t>
            </a:r>
          </a:p>
          <a:p>
            <a:pPr lvl="1"/>
            <a:r>
              <a:rPr lang="en-US" dirty="0"/>
              <a:t>C would be “easier”/faster to do ML in, since we don’t need to have different languages. </a:t>
            </a:r>
          </a:p>
          <a:p>
            <a:pPr lvl="1"/>
            <a:r>
              <a:rPr lang="en-US" dirty="0"/>
              <a:t>The work of the data scientist would be far slower and less productive. </a:t>
            </a:r>
          </a:p>
          <a:p>
            <a:pPr lvl="1"/>
            <a:r>
              <a:rPr lang="en-US" dirty="0"/>
              <a:t>We use what works best, and build bridges to allow them to connect to each other. </a:t>
            </a:r>
          </a:p>
        </p:txBody>
      </p:sp>
    </p:spTree>
    <p:extLst>
      <p:ext uri="{BB962C8B-B14F-4D97-AF65-F5344CB8AC3E}">
        <p14:creationId xmlns:p14="http://schemas.microsoft.com/office/powerpoint/2010/main" val="38913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B6D0-A728-2299-B67C-2D63593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0C1F-F1F4-08DF-A236-338E9095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853754"/>
            <a:ext cx="10570029" cy="4199727"/>
          </a:xfrm>
        </p:spPr>
        <p:txBody>
          <a:bodyPr/>
          <a:lstStyle/>
          <a:p>
            <a:r>
              <a:rPr lang="en-US" dirty="0"/>
              <a:t>We can build the concept of the array up from this. </a:t>
            </a:r>
          </a:p>
          <a:p>
            <a:pPr lvl="1"/>
            <a:r>
              <a:rPr lang="en-US" dirty="0"/>
              <a:t>Start with several memory addresses with our data. </a:t>
            </a:r>
          </a:p>
          <a:p>
            <a:pPr lvl="1"/>
            <a:r>
              <a:rPr lang="en-US" dirty="0"/>
              <a:t>Add the ability to treat the data as one object, with indexing offsets. (an array)</a:t>
            </a:r>
          </a:p>
          <a:p>
            <a:pPr lvl="1"/>
            <a:r>
              <a:rPr lang="en-US" dirty="0"/>
              <a:t>Add the ability for the array to manage it’s own “innards” – memory, length, </a:t>
            </a:r>
            <a:r>
              <a:rPr lang="en-US" dirty="0" err="1"/>
              <a:t>etc</a:t>
            </a:r>
            <a:r>
              <a:rPr lang="en-US" dirty="0"/>
              <a:t>… (mem management)</a:t>
            </a:r>
          </a:p>
          <a:p>
            <a:pPr lvl="1"/>
            <a:r>
              <a:rPr lang="en-US" dirty="0"/>
              <a:t>Allowing it to be dynamic size and/or type (a list). </a:t>
            </a:r>
          </a:p>
          <a:p>
            <a:r>
              <a:rPr lang="en-US" dirty="0"/>
              <a:t>We add an additional layer of abstraction, or remove some detail we need to manage ourselves at each level, making it easier to use. </a:t>
            </a:r>
          </a:p>
          <a:p>
            <a:pPr lvl="1"/>
            <a:r>
              <a:rPr lang="en-US" dirty="0"/>
              <a:t>Easier is better in most cases. Making code readable and fixable is more important than fast. </a:t>
            </a:r>
          </a:p>
          <a:p>
            <a:pPr lvl="1"/>
            <a:r>
              <a:rPr lang="en-US" dirty="0"/>
              <a:t>For places we need speed, we can sub in something more simple, like an array. </a:t>
            </a:r>
          </a:p>
        </p:txBody>
      </p:sp>
    </p:spTree>
    <p:extLst>
      <p:ext uri="{BB962C8B-B14F-4D97-AF65-F5344CB8AC3E}">
        <p14:creationId xmlns:p14="http://schemas.microsoft.com/office/powerpoint/2010/main" val="1223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4D61-9EB5-3FFD-2F89-6E020E1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9259-C79A-D0BA-290E-2EE02480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The arrays that we use are provided by a package called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Commonly imported with a “np” alias.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 scientific computing package.</a:t>
            </a:r>
          </a:p>
          <a:p>
            <a:r>
              <a:rPr lang="en-US" dirty="0"/>
              <a:t>Commonly used and often required for machine learning work. </a:t>
            </a:r>
          </a:p>
          <a:p>
            <a:pPr lvl="1"/>
            <a:r>
              <a:rPr lang="en-US" dirty="0"/>
              <a:t>Data fed into a model is often an array, even if we prepare it before making it an array. </a:t>
            </a:r>
          </a:p>
          <a:p>
            <a:pPr lvl="1"/>
            <a:r>
              <a:rPr lang="en-US" dirty="0"/>
              <a:t>When doing lots of calculations inside a model, the speed matters. </a:t>
            </a:r>
          </a:p>
          <a:p>
            <a:pPr lvl="1"/>
            <a:r>
              <a:rPr lang="en-US" dirty="0"/>
              <a:t>We want to get the benefits of the array (speed). </a:t>
            </a:r>
          </a:p>
          <a:p>
            <a:pPr lvl="1"/>
            <a:r>
              <a:rPr lang="en-US" dirty="0"/>
              <a:t>The limitations of an array are between positive and neutral – fixed type and length. </a:t>
            </a:r>
          </a:p>
          <a:p>
            <a:r>
              <a:rPr lang="en-US" dirty="0"/>
              <a:t>Arrays are normally created from other data (for us at least), or empty/default in the size of some other dataset (e.g. neural networks). </a:t>
            </a:r>
          </a:p>
          <a:p>
            <a:endParaRPr lang="en-US" dirty="0"/>
          </a:p>
        </p:txBody>
      </p:sp>
      <p:pic>
        <p:nvPicPr>
          <p:cNvPr id="3074" name="Picture 2" descr="Implementation of neural network from scratch using NumPy - GeeksforGeeks">
            <a:extLst>
              <a:ext uri="{FF2B5EF4-FFF2-40B4-BE49-F238E27FC236}">
                <a16:creationId xmlns:a16="http://schemas.microsoft.com/office/drawing/2014/main" id="{798AF6E1-C85A-158E-7FAD-25A21D0C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18" y="-36864"/>
            <a:ext cx="3761882" cy="25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6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A04B-DBE6-EB2D-A8CB-12672A4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7C5A-AA35-0BBA-1EE1-300FCD8D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A4A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24C14-AEEF-BA1B-E824-8A8B17C4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A53D-FF91-A47C-DBEF-764CBD2A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-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F4C5-716F-B2B3-8BEB-13E7CE7F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095999" cy="4199727"/>
          </a:xfrm>
        </p:spPr>
        <p:txBody>
          <a:bodyPr>
            <a:normAutofit/>
          </a:bodyPr>
          <a:lstStyle/>
          <a:p>
            <a:r>
              <a:rPr lang="en-US" dirty="0"/>
              <a:t>This is the main part of lists class in python, though written in C. </a:t>
            </a:r>
          </a:p>
          <a:p>
            <a:pPr lvl="1"/>
            <a:r>
              <a:rPr lang="en-US" dirty="0"/>
              <a:t>Stuff is implemented in C because it is fast. </a:t>
            </a:r>
          </a:p>
          <a:p>
            <a:pPr lvl="1"/>
            <a:r>
              <a:rPr lang="en-US" dirty="0"/>
              <a:t>Built-in python stuff is usually faster because of this.</a:t>
            </a:r>
          </a:p>
          <a:p>
            <a:pPr lvl="1"/>
            <a:r>
              <a:rPr lang="en-US" dirty="0"/>
              <a:t>There is an API provided, that we call. </a:t>
            </a:r>
          </a:p>
          <a:p>
            <a:r>
              <a:rPr lang="en-US" dirty="0"/>
              <a:t>The list is just a bunch of locations in memory. </a:t>
            </a:r>
          </a:p>
          <a:p>
            <a:pPr lvl="1"/>
            <a:r>
              <a:rPr lang="en-US" dirty="0"/>
              <a:t>The location can be anywhere, hence expansion. </a:t>
            </a:r>
          </a:p>
          <a:p>
            <a:pPr lvl="1"/>
            <a:r>
              <a:rPr lang="en-US" dirty="0"/>
              <a:t>E.g. a list of this class would be a list of your street addresses, so we could go grab you on demand. </a:t>
            </a:r>
          </a:p>
          <a:p>
            <a:r>
              <a:rPr lang="en-US" dirty="0"/>
              <a:t>This is slower than an array, it is more work to access.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31DCE-66BF-D99E-25FD-720C8EF1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16" y="2375541"/>
            <a:ext cx="6393084" cy="30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2F1-FE5A-D7ED-B6D0-51889B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8C79-00B6-601E-20BF-D98FA0D8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06 Numpy - Introduction to DA/AI [TTC2050]">
            <a:extLst>
              <a:ext uri="{FF2B5EF4-FFF2-40B4-BE49-F238E27FC236}">
                <a16:creationId xmlns:a16="http://schemas.microsoft.com/office/drawing/2014/main" id="{B08B3EB3-44F3-41A9-CCFB-5CB6E106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1" y="370703"/>
            <a:ext cx="12192702" cy="61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776-92F3-6D46-C0C8-0447F74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C56-0764-1226-01C1-E1F8A51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06 Numpy - Introduction to DA/AI [TTC2050]">
            <a:extLst>
              <a:ext uri="{FF2B5EF4-FFF2-40B4-BE49-F238E27FC236}">
                <a16:creationId xmlns:a16="http://schemas.microsoft.com/office/drawing/2014/main" id="{438562A8-404E-7F1A-1FB7-164D0304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90600"/>
            <a:ext cx="1008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E9E-BF52-0514-9783-B9A59BB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3879-D070-4682-2B92-AACE6723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2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Arrays can also exist in 2+ dimensions. </a:t>
            </a:r>
          </a:p>
          <a:p>
            <a:r>
              <a:rPr lang="en-US" dirty="0"/>
              <a:t>Each dimension adds an additional “[ ]” or “,” for that dimension’s index. </a:t>
            </a:r>
          </a:p>
          <a:p>
            <a:pPr lvl="1"/>
            <a:r>
              <a:rPr lang="en-US" dirty="0"/>
              <a:t>array2D[0][0] or array2D[0,0] both get the first element. </a:t>
            </a:r>
          </a:p>
          <a:p>
            <a:r>
              <a:rPr lang="en-US" dirty="0"/>
              <a:t>Commonly seen with images – a normal image is X * Y * 3 (RGB color depth). </a:t>
            </a:r>
          </a:p>
          <a:p>
            <a:r>
              <a:rPr lang="en-US" dirty="0"/>
              <a:t>Similar to a list of list, but all dimensions are “full” – no different length rows. </a:t>
            </a:r>
          </a:p>
          <a:p>
            <a:r>
              <a:rPr lang="en-US" dirty="0"/>
              <a:t>Can get annoying to manipulate manually. </a:t>
            </a:r>
          </a:p>
          <a:p>
            <a:pPr lvl="1"/>
            <a:r>
              <a:rPr lang="en-US" dirty="0"/>
              <a:t>Operations and logic is still the same. </a:t>
            </a:r>
          </a:p>
          <a:p>
            <a:pPr lvl="1"/>
            <a:r>
              <a:rPr lang="en-US" dirty="0"/>
              <a:t>It becomes hard to impossible to visualize the data as we manipulate it. </a:t>
            </a:r>
          </a:p>
          <a:p>
            <a:pPr lvl="1"/>
            <a:r>
              <a:rPr lang="en-US" dirty="0"/>
              <a:t>In practice, we usually rely on set operations – flatten and then reverse that flatten. </a:t>
            </a:r>
          </a:p>
          <a:p>
            <a:r>
              <a:rPr lang="en-US" dirty="0"/>
              <a:t>We can slice and dice an array to get a part of it…</a:t>
            </a:r>
          </a:p>
        </p:txBody>
      </p:sp>
    </p:spTree>
    <p:extLst>
      <p:ext uri="{BB962C8B-B14F-4D97-AF65-F5344CB8AC3E}">
        <p14:creationId xmlns:p14="http://schemas.microsoft.com/office/powerpoint/2010/main" val="272715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34A5-CD98-CD4B-2EF2-4729CC4A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8F0AA-B9BE-EB0E-05E0-79BFD5859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7EB7-1567-5247-D320-73DBE729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9347-281E-907F-6C53-5377A243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560"/>
            <a:ext cx="9603275" cy="1391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reshape arrays when needed, such as flattening an array for a ML model. </a:t>
            </a:r>
          </a:p>
          <a:p>
            <a:r>
              <a:rPr lang="en-US" dirty="0"/>
              <a:t>The reshaping always counts left to right, then down. </a:t>
            </a:r>
          </a:p>
          <a:p>
            <a:r>
              <a:rPr lang="en-US" dirty="0"/>
              <a:t>Reshaping is determinative, so as long as we do it right, things maintain order. </a:t>
            </a:r>
          </a:p>
        </p:txBody>
      </p:sp>
      <p:pic>
        <p:nvPicPr>
          <p:cNvPr id="6146" name="Picture 2" descr="NumPy: the absolute basics for beginners — NumPy v2.0.dev0 Manual">
            <a:extLst>
              <a:ext uri="{FF2B5EF4-FFF2-40B4-BE49-F238E27FC236}">
                <a16:creationId xmlns:a16="http://schemas.microsoft.com/office/drawing/2014/main" id="{F1E0F1B5-88BF-6D82-C21E-7514B5AA4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8398" r="8415" b="7422"/>
          <a:stretch/>
        </p:blipFill>
        <p:spPr bwMode="auto">
          <a:xfrm>
            <a:off x="1294362" y="3275215"/>
            <a:ext cx="9603276" cy="35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4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227-C381-A11D-326E-1404182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443C-32D5-8772-639A-CE4F0F5E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642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slice using the “:” to span range for each dimension. </a:t>
            </a:r>
          </a:p>
          <a:p>
            <a:r>
              <a:rPr lang="en-US" dirty="0"/>
              <a:t>The “::2” changes the stride, or gets every “X” item. </a:t>
            </a:r>
          </a:p>
          <a:p>
            <a:r>
              <a:rPr lang="en-US" dirty="0"/>
              <a:t>This can be pretty annoying and error prone, so if needed, we need to test well. </a:t>
            </a:r>
          </a:p>
          <a:p>
            <a:pPr lvl="1"/>
            <a:r>
              <a:rPr lang="en-US" dirty="0"/>
              <a:t>This isn’t something that we need to do extensively, but it does come up. </a:t>
            </a:r>
          </a:p>
        </p:txBody>
      </p:sp>
      <p:pic>
        <p:nvPicPr>
          <p:cNvPr id="5122" name="Picture 2" descr="Python NumPy Tutorial: An Applied Introduction for Beginners – LearnDataSci">
            <a:extLst>
              <a:ext uri="{FF2B5EF4-FFF2-40B4-BE49-F238E27FC236}">
                <a16:creationId xmlns:a16="http://schemas.microsoft.com/office/drawing/2014/main" id="{D72BCEFB-6181-FD47-1653-D22534B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1" y="3496024"/>
            <a:ext cx="10740421" cy="33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7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8D91-46C0-9758-0D9F-54F470E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702C-AB19-46E3-BBB4-9A90D9D6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The Backend Story of Lists in Python | by Manvendra Bhadauria | CodeX |  Medium">
            <a:extLst>
              <a:ext uri="{FF2B5EF4-FFF2-40B4-BE49-F238E27FC236}">
                <a16:creationId xmlns:a16="http://schemas.microsoft.com/office/drawing/2014/main" id="{DB789BCF-8540-5ED7-0F49-E4A6FC10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12192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59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54E8-5BDA-CC33-6A2F-F120353E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E260-3B51-3CEF-88AF-70E4A81D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Arrays are something that are a core concept of computing in general. </a:t>
            </a:r>
          </a:p>
          <a:p>
            <a:r>
              <a:rPr lang="en-US" dirty="0"/>
              <a:t>With high-level languages, we can usually side-step the restrictions of arrays. </a:t>
            </a:r>
          </a:p>
          <a:p>
            <a:pPr lvl="1"/>
            <a:r>
              <a:rPr lang="en-US" dirty="0"/>
              <a:t>Inability to grow, inflexibility in what it can hold. </a:t>
            </a:r>
          </a:p>
          <a:p>
            <a:pPr lvl="1"/>
            <a:r>
              <a:rPr lang="en-US" dirty="0"/>
              <a:t>Lists, vectors, </a:t>
            </a:r>
            <a:r>
              <a:rPr lang="en-US" dirty="0" err="1"/>
              <a:t>etc</a:t>
            </a:r>
            <a:r>
              <a:rPr lang="en-US" dirty="0"/>
              <a:t>… are all easier to use as they handle some details for us. </a:t>
            </a:r>
          </a:p>
          <a:p>
            <a:r>
              <a:rPr lang="en-US" dirty="0"/>
              <a:t>In data science, we generally interact with arrays when feeding data to a model. </a:t>
            </a:r>
          </a:p>
          <a:p>
            <a:pPr lvl="1"/>
            <a:r>
              <a:rPr lang="en-US" dirty="0"/>
              <a:t>The ML algorithms “want” an array of the data. </a:t>
            </a:r>
          </a:p>
          <a:p>
            <a:pPr lvl="1"/>
            <a:r>
              <a:rPr lang="en-US" dirty="0"/>
              <a:t>The set data types are not an issue, nor is the inability to grow. </a:t>
            </a:r>
          </a:p>
          <a:p>
            <a:pPr lvl="1"/>
            <a:r>
              <a:rPr lang="en-US" dirty="0"/>
              <a:t>The speed and direct math operations are very useful for mass calculations. </a:t>
            </a:r>
          </a:p>
          <a:p>
            <a:r>
              <a:rPr lang="en-US" dirty="0"/>
              <a:t>Arrays are mostly interoperable with our other data structures. </a:t>
            </a:r>
          </a:p>
        </p:txBody>
      </p:sp>
    </p:spTree>
    <p:extLst>
      <p:ext uri="{BB962C8B-B14F-4D97-AF65-F5344CB8AC3E}">
        <p14:creationId xmlns:p14="http://schemas.microsoft.com/office/powerpoint/2010/main" val="350522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D4D-EFF6-4A4E-AB4F-D4DF3E5D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A25-6CAB-5947-2D29-235A540B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69444"/>
          </a:xfrm>
        </p:spPr>
        <p:txBody>
          <a:bodyPr/>
          <a:lstStyle/>
          <a:p>
            <a:r>
              <a:rPr lang="en-US" dirty="0"/>
              <a:t>An array is a data structure that is largely like a list, with some differences:</a:t>
            </a:r>
          </a:p>
          <a:p>
            <a:pPr lvl="1"/>
            <a:r>
              <a:rPr lang="en-US" dirty="0"/>
              <a:t>Arrays are of a fixed size. </a:t>
            </a:r>
          </a:p>
          <a:p>
            <a:pPr lvl="1"/>
            <a:r>
              <a:rPr lang="en-US" dirty="0"/>
              <a:t>Arrays have a fixed data type. </a:t>
            </a:r>
          </a:p>
          <a:p>
            <a:pPr lvl="1"/>
            <a:r>
              <a:rPr lang="en-US" dirty="0"/>
              <a:t>Arrays can’t be changed, but the objects in them can be. </a:t>
            </a:r>
          </a:p>
          <a:p>
            <a:pPr lvl="1"/>
            <a:r>
              <a:rPr lang="en-US" dirty="0"/>
              <a:t>Arrays are </a:t>
            </a:r>
            <a:r>
              <a:rPr lang="en-US" dirty="0" err="1"/>
              <a:t>iterable</a:t>
            </a:r>
            <a:r>
              <a:rPr lang="en-US" dirty="0"/>
              <a:t> and can be used with “normal things like for loops. </a:t>
            </a:r>
          </a:p>
        </p:txBody>
      </p:sp>
      <p:pic>
        <p:nvPicPr>
          <p:cNvPr id="7170" name="Picture 2" descr="Python NumPy shape - Python NumPy Tutorial">
            <a:extLst>
              <a:ext uri="{FF2B5EF4-FFF2-40B4-BE49-F238E27FC236}">
                <a16:creationId xmlns:a16="http://schemas.microsoft.com/office/drawing/2014/main" id="{82B93CB4-1898-D6A5-0DD2-0A134459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81" y="4123198"/>
            <a:ext cx="6514669" cy="265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C62-C726-6B21-6055-639966C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FC3B-9458-C8C9-8E44-AE89B3F5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Arrays are one of the building blocks of data structures. </a:t>
            </a:r>
          </a:p>
          <a:p>
            <a:r>
              <a:rPr lang="en-US" dirty="0"/>
              <a:t>More relevant for lower-level languages than in Python. </a:t>
            </a:r>
          </a:p>
          <a:p>
            <a:pPr lvl="1"/>
            <a:r>
              <a:rPr lang="en-US" dirty="0"/>
              <a:t>Arrays are of a fixed size, and are placed into a window of that size in memory. </a:t>
            </a:r>
          </a:p>
          <a:p>
            <a:pPr lvl="1"/>
            <a:r>
              <a:rPr lang="en-US" dirty="0"/>
              <a:t>The ability of a list to grow requires resources, an array is set. </a:t>
            </a:r>
          </a:p>
          <a:p>
            <a:pPr lvl="1"/>
            <a:r>
              <a:rPr lang="en-US" dirty="0"/>
              <a:t>Arrays can be way faster as you can address memory locations directly. </a:t>
            </a:r>
          </a:p>
          <a:p>
            <a:r>
              <a:rPr lang="en-US" dirty="0"/>
              <a:t>Python manages the memory locations for us, but behind the scenes it is fast. </a:t>
            </a:r>
          </a:p>
          <a:p>
            <a:pPr lvl="1"/>
            <a:r>
              <a:rPr lang="en-US" dirty="0"/>
              <a:t>An int is normally 32 bits, so an array of </a:t>
            </a:r>
            <a:r>
              <a:rPr lang="en-US" dirty="0" err="1"/>
              <a:t>ints</a:t>
            </a:r>
            <a:r>
              <a:rPr lang="en-US" dirty="0"/>
              <a:t> has values at “0”, “32”, “64”…</a:t>
            </a:r>
          </a:p>
          <a:p>
            <a:pPr lvl="1"/>
            <a:r>
              <a:rPr lang="en-US" dirty="0"/>
              <a:t>A list needs to find “the next item” each time. </a:t>
            </a:r>
          </a:p>
          <a:p>
            <a:pPr lvl="1"/>
            <a:r>
              <a:rPr lang="en-US" dirty="0"/>
              <a:t>Before things like lists existed, we didn’t have a choice.</a:t>
            </a:r>
          </a:p>
        </p:txBody>
      </p:sp>
    </p:spTree>
    <p:extLst>
      <p:ext uri="{BB962C8B-B14F-4D97-AF65-F5344CB8AC3E}">
        <p14:creationId xmlns:p14="http://schemas.microsoft.com/office/powerpoint/2010/main" val="20120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48CF-165B-AEB2-1E9F-F50D3C2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7AE4-C913-6A37-EFCA-ECB8365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omputer Programming | Introduction To Computer Programming">
            <a:extLst>
              <a:ext uri="{FF2B5EF4-FFF2-40B4-BE49-F238E27FC236}">
                <a16:creationId xmlns:a16="http://schemas.microsoft.com/office/drawing/2014/main" id="{3E0F8741-05A5-7B20-675C-7F7B2AB1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6"/>
          <a:stretch/>
        </p:blipFill>
        <p:spPr bwMode="auto">
          <a:xfrm>
            <a:off x="608873" y="0"/>
            <a:ext cx="11298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1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6388-D3C6-C9CB-9D6D-7DF98D5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CAB3-36BD-75A9-4C92-5B18A220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 (and concepts) have varying degrees of abstraction. </a:t>
            </a:r>
          </a:p>
          <a:p>
            <a:r>
              <a:rPr lang="en-US" dirty="0"/>
              <a:t>Higher levels are things that are made to be understandable to humans. </a:t>
            </a:r>
          </a:p>
          <a:p>
            <a:pPr lvl="1"/>
            <a:r>
              <a:rPr lang="en-US" dirty="0"/>
              <a:t>Languages like JavaScript, Python, or C#, and C++ (mostly). Easier to debug. Slower. </a:t>
            </a:r>
          </a:p>
          <a:p>
            <a:pPr lvl="1"/>
            <a:r>
              <a:rPr lang="en-US" dirty="0"/>
              <a:t>Concepts like lists, objects, and inheritance. Abstract representations of real things. </a:t>
            </a:r>
          </a:p>
          <a:p>
            <a:pPr lvl="1"/>
            <a:r>
              <a:rPr lang="en-US" dirty="0"/>
              <a:t>Seen in code that is meant to be understood and shared, where perf. Isn’t critical. (Loose). </a:t>
            </a:r>
          </a:p>
          <a:p>
            <a:r>
              <a:rPr lang="en-US" dirty="0"/>
              <a:t>Lower levels are things that are made to be understandable to computers. </a:t>
            </a:r>
          </a:p>
          <a:p>
            <a:pPr lvl="1"/>
            <a:r>
              <a:rPr lang="en-US" dirty="0"/>
              <a:t>Languages like assembly, Basic, C (kind of). Harder to debug. Faster. </a:t>
            </a:r>
          </a:p>
          <a:p>
            <a:pPr lvl="1"/>
            <a:r>
              <a:rPr lang="en-US" dirty="0"/>
              <a:t>Lacking abstract representations in favor of specific locations in memory or code. </a:t>
            </a:r>
          </a:p>
          <a:p>
            <a:pPr lvl="1"/>
            <a:r>
              <a:rPr lang="en-US" dirty="0"/>
              <a:t>Often seen more in things that need to be efficient – i.e. ML libraries are written in C++. </a:t>
            </a:r>
          </a:p>
          <a:p>
            <a:r>
              <a:rPr lang="en-US" dirty="0"/>
              <a:t>The tools we use for data science are high-level, we focus on concepts. </a:t>
            </a:r>
          </a:p>
        </p:txBody>
      </p:sp>
    </p:spTree>
    <p:extLst>
      <p:ext uri="{BB962C8B-B14F-4D97-AF65-F5344CB8AC3E}">
        <p14:creationId xmlns:p14="http://schemas.microsoft.com/office/powerpoint/2010/main" val="26604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CC4-54FE-5BE0-0B02-36E6853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3EE-29AC-43BA-3C17-B0F62BAA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think of where arrays came from hand-in-hand with thinking about the language. </a:t>
            </a:r>
          </a:p>
          <a:p>
            <a:r>
              <a:rPr lang="en-US" dirty="0"/>
              <a:t>Assembly (and below)</a:t>
            </a:r>
          </a:p>
          <a:p>
            <a:pPr lvl="1"/>
            <a:r>
              <a:rPr lang="en-US" dirty="0"/>
              <a:t>We move data into and out of a spot (a physical address) in memory. Hard and annoying!</a:t>
            </a:r>
          </a:p>
          <a:p>
            <a:r>
              <a:rPr lang="en-US" dirty="0"/>
              <a:t>Low level languages. </a:t>
            </a:r>
          </a:p>
          <a:p>
            <a:pPr lvl="1"/>
            <a:r>
              <a:rPr lang="en-US" dirty="0"/>
              <a:t>We maintain a pointer to the correct spot in memory. Annoying and easy to mess up. </a:t>
            </a:r>
          </a:p>
          <a:p>
            <a:pPr lvl="1"/>
            <a:r>
              <a:rPr lang="en-US" dirty="0"/>
              <a:t>Gain abstractions like indexing. </a:t>
            </a:r>
          </a:p>
          <a:p>
            <a:r>
              <a:rPr lang="en-US" dirty="0"/>
              <a:t>High level languages. </a:t>
            </a:r>
          </a:p>
          <a:p>
            <a:pPr lvl="1"/>
            <a:r>
              <a:rPr lang="en-US" dirty="0"/>
              <a:t>No need to worry about memory locations at all. Language handles logistics, we have limits.  </a:t>
            </a:r>
          </a:p>
          <a:p>
            <a:r>
              <a:rPr lang="en-US" dirty="0"/>
              <a:t>Higher level data structures like Lists. </a:t>
            </a:r>
          </a:p>
          <a:p>
            <a:pPr lvl="1"/>
            <a:r>
              <a:rPr lang="en-US" dirty="0"/>
              <a:t>No constraints from physical memory are needed (though they may be desired). </a:t>
            </a:r>
          </a:p>
        </p:txBody>
      </p:sp>
    </p:spTree>
    <p:extLst>
      <p:ext uri="{BB962C8B-B14F-4D97-AF65-F5344CB8AC3E}">
        <p14:creationId xmlns:p14="http://schemas.microsoft.com/office/powerpoint/2010/main" val="56495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D07-6AA6-2751-A239-80B8620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77B-46C4-E9ED-A326-744544D5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5035"/>
          </a:xfrm>
        </p:spPr>
        <p:txBody>
          <a:bodyPr>
            <a:normAutofit/>
          </a:bodyPr>
          <a:lstStyle/>
          <a:p>
            <a:r>
              <a:rPr lang="en-US" dirty="0"/>
              <a:t>Computers are machines and they only understand machine code. </a:t>
            </a:r>
          </a:p>
          <a:p>
            <a:r>
              <a:rPr lang="en-US" dirty="0"/>
              <a:t>Languages need to be “translated” down into machine code to actually run. </a:t>
            </a:r>
          </a:p>
          <a:p>
            <a:pPr lvl="1"/>
            <a:r>
              <a:rPr lang="en-US" dirty="0"/>
              <a:t>This is broadly true, there can be more than one step. Code-&gt;assembly-&gt;machine. </a:t>
            </a:r>
          </a:p>
          <a:p>
            <a:r>
              <a:rPr lang="en-US" dirty="0"/>
              <a:t>Interpreted languages like Python. </a:t>
            </a:r>
          </a:p>
          <a:p>
            <a:pPr lvl="1"/>
            <a:r>
              <a:rPr lang="en-US" dirty="0"/>
              <a:t>The interpreter reads the python code and generates machine code on the fly. </a:t>
            </a:r>
          </a:p>
          <a:p>
            <a:pPr lvl="1"/>
            <a:r>
              <a:rPr lang="en-US" dirty="0"/>
              <a:t>Things run in a generated environment that is a virtual machine on the computer. </a:t>
            </a:r>
          </a:p>
          <a:p>
            <a:r>
              <a:rPr lang="en-US" dirty="0"/>
              <a:t>Compiled languages like C++. </a:t>
            </a:r>
          </a:p>
          <a:p>
            <a:pPr lvl="1"/>
            <a:r>
              <a:rPr lang="en-US" dirty="0"/>
              <a:t>The complier translates the entire program to machine code to generate an executable. </a:t>
            </a:r>
          </a:p>
          <a:p>
            <a:pPr lvl="1"/>
            <a:r>
              <a:rPr lang="en-US" dirty="0"/>
              <a:t>Helps efficiency – compliers can find many ways to improve performance. </a:t>
            </a:r>
          </a:p>
          <a:p>
            <a:pPr lvl="1"/>
            <a:r>
              <a:rPr lang="en-US" dirty="0"/>
              <a:t>Compiling can/does make executables – exe </a:t>
            </a:r>
            <a:r>
              <a:rPr lang="en-US" dirty="0" err="1"/>
              <a:t>etc</a:t>
            </a:r>
            <a:r>
              <a:rPr lang="en-US" dirty="0"/>
              <a:t> type files. </a:t>
            </a:r>
          </a:p>
        </p:txBody>
      </p:sp>
    </p:spTree>
    <p:extLst>
      <p:ext uri="{BB962C8B-B14F-4D97-AF65-F5344CB8AC3E}">
        <p14:creationId xmlns:p14="http://schemas.microsoft.com/office/powerpoint/2010/main" val="1517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CC51-1F8C-1791-89C6-D78422E9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Compiled vs. Interpreted</a:t>
            </a:r>
          </a:p>
        </p:txBody>
      </p:sp>
      <p:pic>
        <p:nvPicPr>
          <p:cNvPr id="1026" name="Picture 2" descr="Blurred Lines: Is Ruby an interpreted language and what does that even  mean? | by Manuel Grullon | Medium">
            <a:extLst>
              <a:ext uri="{FF2B5EF4-FFF2-40B4-BE49-F238E27FC236}">
                <a16:creationId xmlns:a16="http://schemas.microsoft.com/office/drawing/2014/main" id="{C9B88B3D-E024-568D-A496-85C1D6A3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47544"/>
            <a:ext cx="6622991" cy="455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1FB-5417-8681-0D0F-B5A35F3E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991" y="1853754"/>
            <a:ext cx="5569010" cy="4199727"/>
          </a:xfrm>
        </p:spPr>
        <p:txBody>
          <a:bodyPr>
            <a:normAutofit/>
          </a:bodyPr>
          <a:lstStyle/>
          <a:p>
            <a:r>
              <a:rPr lang="en-US" dirty="0"/>
              <a:t>Compilers make code for a machine. </a:t>
            </a:r>
          </a:p>
          <a:p>
            <a:pPr lvl="1"/>
            <a:r>
              <a:rPr lang="en-US" dirty="0"/>
              <a:t>Generally recompile for other use. </a:t>
            </a:r>
          </a:p>
          <a:p>
            <a:pPr lvl="1"/>
            <a:r>
              <a:rPr lang="en-US" dirty="0"/>
              <a:t>Need to compile, then run - can be big!</a:t>
            </a:r>
          </a:p>
          <a:p>
            <a:r>
              <a:rPr lang="en-US" dirty="0"/>
              <a:t>Interpreted code has intermediate “environment”</a:t>
            </a:r>
          </a:p>
          <a:p>
            <a:pPr lvl="1"/>
            <a:r>
              <a:rPr lang="en-US" dirty="0"/>
              <a:t>Code is portable – mac/pc/whatever. </a:t>
            </a:r>
          </a:p>
          <a:p>
            <a:pPr lvl="1"/>
            <a:r>
              <a:rPr lang="en-US" dirty="0"/>
              <a:t>It is slower. </a:t>
            </a:r>
          </a:p>
          <a:p>
            <a:pPr lvl="1"/>
            <a:r>
              <a:rPr lang="en-US" dirty="0"/>
              <a:t>Can make custom environments for each thing. 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envs</a:t>
            </a:r>
            <a:r>
              <a:rPr lang="en-US" dirty="0"/>
              <a:t> on your computer can be different. </a:t>
            </a:r>
          </a:p>
          <a:p>
            <a:pPr lvl="2"/>
            <a:r>
              <a:rPr lang="en-US" dirty="0"/>
              <a:t>Software can ‘package’ its own env – </a:t>
            </a:r>
            <a:r>
              <a:rPr lang="en-US" dirty="0" err="1"/>
              <a:t>autotests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Run and rerun on the fly, no compiling. </a:t>
            </a:r>
          </a:p>
        </p:txBody>
      </p:sp>
    </p:spTree>
    <p:extLst>
      <p:ext uri="{BB962C8B-B14F-4D97-AF65-F5344CB8AC3E}">
        <p14:creationId xmlns:p14="http://schemas.microsoft.com/office/powerpoint/2010/main" val="11816383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1242</TotalTime>
  <Words>1796</Words>
  <Application>Microsoft Macintosh PowerPoint</Application>
  <PresentationFormat>Widescreen</PresentationFormat>
  <Paragraphs>147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Housekeeping</vt:lpstr>
      <vt:lpstr>Arrays</vt:lpstr>
      <vt:lpstr>What’s an array?</vt:lpstr>
      <vt:lpstr>But… Why?</vt:lpstr>
      <vt:lpstr>Language Level </vt:lpstr>
      <vt:lpstr>Levels of Abstraction</vt:lpstr>
      <vt:lpstr>Levels and Arrays</vt:lpstr>
      <vt:lpstr>Code Execution</vt:lpstr>
      <vt:lpstr>Compiled vs. Interpreted</vt:lpstr>
      <vt:lpstr>Python Execution</vt:lpstr>
      <vt:lpstr>Tl;Dr</vt:lpstr>
      <vt:lpstr>Building the Array</vt:lpstr>
      <vt:lpstr>Python Arrays</vt:lpstr>
      <vt:lpstr>PowerPoint Presentation</vt:lpstr>
      <vt:lpstr>PowerPoint Presentation</vt:lpstr>
      <vt:lpstr>Context - List Implementation</vt:lpstr>
      <vt:lpstr>PowerPoint Presentation</vt:lpstr>
      <vt:lpstr>PowerPoint Presentation</vt:lpstr>
      <vt:lpstr>Multi-Dimensional Arrays</vt:lpstr>
      <vt:lpstr>Reshaping</vt:lpstr>
      <vt:lpstr>Slice and Dice</vt:lpstr>
      <vt:lpstr>PowerPoint Presentation</vt:lpstr>
      <vt:lpstr>Array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21</cp:revision>
  <dcterms:created xsi:type="dcterms:W3CDTF">2023-10-02T22:44:47Z</dcterms:created>
  <dcterms:modified xsi:type="dcterms:W3CDTF">2024-10-08T17:51:14Z</dcterms:modified>
</cp:coreProperties>
</file>