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58" r:id="rId4"/>
    <p:sldId id="281" r:id="rId5"/>
    <p:sldId id="280" r:id="rId6"/>
    <p:sldId id="282" r:id="rId7"/>
    <p:sldId id="286" r:id="rId8"/>
    <p:sldId id="284" r:id="rId9"/>
    <p:sldId id="285" r:id="rId10"/>
    <p:sldId id="289" r:id="rId11"/>
    <p:sldId id="287" r:id="rId12"/>
    <p:sldId id="288" r:id="rId13"/>
    <p:sldId id="290" r:id="rId14"/>
    <p:sldId id="291" r:id="rId15"/>
    <p:sldId id="292" r:id="rId16"/>
    <p:sldId id="283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029AF-0ABF-0C45-9D49-80331DAFDBFA}">
          <p14:sldIdLst>
            <p14:sldId id="256"/>
            <p14:sldId id="279"/>
            <p14:sldId id="258"/>
            <p14:sldId id="281"/>
            <p14:sldId id="280"/>
            <p14:sldId id="282"/>
            <p14:sldId id="286"/>
            <p14:sldId id="284"/>
            <p14:sldId id="285"/>
          </p14:sldIdLst>
        </p14:section>
        <p14:section name="Tools" id="{46A2616F-47B8-F142-AE5C-C4FDD36C5EC9}">
          <p14:sldIdLst>
            <p14:sldId id="289"/>
            <p14:sldId id="287"/>
            <p14:sldId id="288"/>
            <p14:sldId id="290"/>
            <p14:sldId id="291"/>
            <p14:sldId id="292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1B4-FC3C-A20F-178D-849770D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5D25-169A-FC52-9ED5-A05F006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6" y="2015732"/>
            <a:ext cx="10405241" cy="4037749"/>
          </a:xfrm>
        </p:spPr>
        <p:txBody>
          <a:bodyPr/>
          <a:lstStyle/>
          <a:p>
            <a:r>
              <a:rPr lang="en-US" dirty="0"/>
              <a:t>We have a few tools to use, and these can be a little annoying at times. </a:t>
            </a:r>
          </a:p>
          <a:p>
            <a:r>
              <a:rPr lang="en-US" dirty="0"/>
              <a:t>To some degree, this comes with the territory. </a:t>
            </a:r>
          </a:p>
          <a:p>
            <a:r>
              <a:rPr lang="en-US" dirty="0"/>
              <a:t>These things are industry relevant, so the experience has some value. </a:t>
            </a:r>
          </a:p>
        </p:txBody>
      </p:sp>
    </p:spTree>
    <p:extLst>
      <p:ext uri="{BB962C8B-B14F-4D97-AF65-F5344CB8AC3E}">
        <p14:creationId xmlns:p14="http://schemas.microsoft.com/office/powerpoint/2010/main" val="262471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3A8-601D-E7DD-29A6-5FCB1973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25B1-3E79-BB04-1E10-3D75DD81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Anaconda is a package of a bunch of ds stuff. </a:t>
            </a:r>
          </a:p>
          <a:p>
            <a:pPr lvl="1"/>
            <a:r>
              <a:rPr lang="en-US" dirty="0"/>
              <a:t>Python, tools, code libraries,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Most of what we need to develop code. </a:t>
            </a:r>
          </a:p>
          <a:p>
            <a:r>
              <a:rPr lang="en-US" dirty="0"/>
              <a:t>Download and install this first. </a:t>
            </a:r>
          </a:p>
        </p:txBody>
      </p:sp>
    </p:spTree>
    <p:extLst>
      <p:ext uri="{BB962C8B-B14F-4D97-AF65-F5344CB8AC3E}">
        <p14:creationId xmlns:p14="http://schemas.microsoft.com/office/powerpoint/2010/main" val="59039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AA1-63EC-18E9-278C-CF81F1A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964-0333-F254-3E0B-D480E08E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VS Code is the IDE (integrated development environment) we’ll use. </a:t>
            </a:r>
          </a:p>
          <a:p>
            <a:pPr lvl="1"/>
            <a:r>
              <a:rPr lang="en-US" dirty="0"/>
              <a:t>Where we write, run, and observe code. </a:t>
            </a:r>
          </a:p>
          <a:p>
            <a:pPr lvl="1"/>
            <a:r>
              <a:rPr lang="en-US" dirty="0"/>
              <a:t>Integrates with GitHub for managing files. </a:t>
            </a:r>
          </a:p>
          <a:p>
            <a:r>
              <a:rPr lang="en-US" dirty="0"/>
              <a:t>Should come in Anaconda. </a:t>
            </a:r>
          </a:p>
        </p:txBody>
      </p:sp>
    </p:spTree>
    <p:extLst>
      <p:ext uri="{BB962C8B-B14F-4D97-AF65-F5344CB8AC3E}">
        <p14:creationId xmlns:p14="http://schemas.microsoft.com/office/powerpoint/2010/main" val="344507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8443-505B-90F7-D2F7-ECC87D0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99A6-F1DB-8B0C-E512-7E3CD868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Online repository for code. </a:t>
            </a:r>
          </a:p>
          <a:p>
            <a:r>
              <a:rPr lang="en-US" dirty="0"/>
              <a:t>This is where my stuff is posted for you. </a:t>
            </a:r>
          </a:p>
          <a:p>
            <a:r>
              <a:rPr lang="en-US" dirty="0"/>
              <a:t>You can build a portfolio as you go.</a:t>
            </a:r>
          </a:p>
          <a:p>
            <a:r>
              <a:rPr lang="en-US" dirty="0"/>
              <a:t>We’ll also use it for tests/labs/</a:t>
            </a:r>
            <a:r>
              <a:rPr lang="en-US" dirty="0" err="1"/>
              <a:t>asns</a:t>
            </a:r>
            <a:r>
              <a:rPr lang="en-US" dirty="0"/>
              <a:t> for continuous integration. </a:t>
            </a:r>
          </a:p>
        </p:txBody>
      </p:sp>
    </p:spTree>
    <p:extLst>
      <p:ext uri="{BB962C8B-B14F-4D97-AF65-F5344CB8AC3E}">
        <p14:creationId xmlns:p14="http://schemas.microsoft.com/office/powerpoint/2010/main" val="402042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78D-0577-D8D4-C994-756A662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GitHub Education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D835-6F27-4F61-5BAF-0B1111FD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33904"/>
            <a:ext cx="10541876" cy="4119578"/>
          </a:xfrm>
        </p:spPr>
        <p:txBody>
          <a:bodyPr/>
          <a:lstStyle/>
          <a:p>
            <a:r>
              <a:rPr lang="en-US" dirty="0"/>
              <a:t>Submissions will go through GH. Education. </a:t>
            </a:r>
          </a:p>
          <a:p>
            <a:r>
              <a:rPr lang="en-US" dirty="0"/>
              <a:t>Allows for Continuous Integration:</a:t>
            </a:r>
          </a:p>
          <a:p>
            <a:pPr lvl="1"/>
            <a:r>
              <a:rPr lang="en-US" dirty="0"/>
              <a:t>Your code is tested as you submit for correctness. </a:t>
            </a:r>
          </a:p>
          <a:p>
            <a:pPr lvl="1"/>
            <a:r>
              <a:rPr lang="en-US" dirty="0"/>
              <a:t>You have a constant idea of what is working/not. </a:t>
            </a:r>
          </a:p>
          <a:p>
            <a:pPr lvl="1"/>
            <a:r>
              <a:rPr lang="en-US" dirty="0"/>
              <a:t>Very common in real world. </a:t>
            </a:r>
          </a:p>
        </p:txBody>
      </p:sp>
    </p:spTree>
    <p:extLst>
      <p:ext uri="{BB962C8B-B14F-4D97-AF65-F5344CB8AC3E}">
        <p14:creationId xmlns:p14="http://schemas.microsoft.com/office/powerpoint/2010/main" val="359173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2C2C-1139-089A-0614-D631B68C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Initial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17E-BE8D-430D-2A7E-387C3C23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Need to DL and install Git separately. </a:t>
            </a:r>
          </a:p>
          <a:p>
            <a:r>
              <a:rPr lang="en-US" dirty="0"/>
              <a:t>Registry entry for Python to work. </a:t>
            </a:r>
          </a:p>
          <a:p>
            <a:r>
              <a:rPr lang="en-US" dirty="0"/>
              <a:t>GitHub command for </a:t>
            </a:r>
            <a:r>
              <a:rPr lang="en-US" dirty="0" err="1"/>
              <a:t>uname</a:t>
            </a:r>
            <a:r>
              <a:rPr lang="en-US" dirty="0"/>
              <a:t>/email needed. </a:t>
            </a:r>
          </a:p>
        </p:txBody>
      </p:sp>
    </p:spTree>
    <p:extLst>
      <p:ext uri="{BB962C8B-B14F-4D97-AF65-F5344CB8AC3E}">
        <p14:creationId xmlns:p14="http://schemas.microsoft.com/office/powerpoint/2010/main" val="266823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830-DEB4-30B1-8BAB-3129F83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7BA-D14C-5E0F-CFFE-DB4CA9D5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Overview/intro.</a:t>
            </a:r>
          </a:p>
          <a:p>
            <a:r>
              <a:rPr lang="en-US" dirty="0"/>
              <a:t>Tools and resources.</a:t>
            </a:r>
          </a:p>
          <a:p>
            <a:r>
              <a:rPr lang="en-US" dirty="0"/>
              <a:t>Play with some code. </a:t>
            </a:r>
          </a:p>
        </p:txBody>
      </p:sp>
    </p:spTree>
    <p:extLst>
      <p:ext uri="{BB962C8B-B14F-4D97-AF65-F5344CB8AC3E}">
        <p14:creationId xmlns:p14="http://schemas.microsoft.com/office/powerpoint/2010/main" val="161496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80C-6508-D888-F81B-C39C6C02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– Think Not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74E4-63EC-FCA8-8E40-1EED60D6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53754"/>
            <a:ext cx="11582400" cy="4199727"/>
          </a:xfrm>
        </p:spPr>
        <p:txBody>
          <a:bodyPr>
            <a:normAutofit/>
          </a:bodyPr>
          <a:lstStyle/>
          <a:p>
            <a:r>
              <a:rPr lang="en-US" dirty="0"/>
              <a:t>We want to start out thinking in pseudocode – steps written in plain language. </a:t>
            </a:r>
          </a:p>
          <a:p>
            <a:r>
              <a:rPr lang="en-US" dirty="0"/>
              <a:t>Start with what we want to do, in detailed steps. </a:t>
            </a:r>
          </a:p>
          <a:p>
            <a:pPr lvl="1"/>
            <a:r>
              <a:rPr lang="en-US" dirty="0"/>
              <a:t>We can then look up how to translate </a:t>
            </a:r>
            <a:r>
              <a:rPr lang="en-US"/>
              <a:t>each step to code. </a:t>
            </a:r>
            <a:endParaRPr lang="en-US" dirty="0"/>
          </a:p>
          <a:p>
            <a:r>
              <a:rPr lang="en-US" dirty="0"/>
              <a:t>Easier and more transferable than memorizing code. </a:t>
            </a:r>
          </a:p>
        </p:txBody>
      </p:sp>
    </p:spTree>
    <p:extLst>
      <p:ext uri="{BB962C8B-B14F-4D97-AF65-F5344CB8AC3E}">
        <p14:creationId xmlns:p14="http://schemas.microsoft.com/office/powerpoint/2010/main" val="39764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F7B-684B-7C17-E662-65D5DC9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5EF-2DB7-394A-CE05-792F189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94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Education – Secondary Math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Built much of the data science stuff at NAIT. </a:t>
            </a:r>
          </a:p>
          <a:p>
            <a:pPr lvl="1"/>
            <a:r>
              <a:rPr lang="en-US" dirty="0"/>
              <a:t>Worked on enterprise software, largely ETL, integration, and reporting. </a:t>
            </a:r>
          </a:p>
          <a:p>
            <a:r>
              <a:rPr lang="en-US" dirty="0"/>
              <a:t>Fun:</a:t>
            </a:r>
          </a:p>
          <a:p>
            <a:pPr lvl="1"/>
            <a:r>
              <a:rPr lang="en-US" dirty="0"/>
              <a:t>I travel, cook, and sports. </a:t>
            </a:r>
          </a:p>
        </p:txBody>
      </p:sp>
    </p:spTree>
    <p:extLst>
      <p:ext uri="{BB962C8B-B14F-4D97-AF65-F5344CB8AC3E}">
        <p14:creationId xmlns:p14="http://schemas.microsoft.com/office/powerpoint/2010/main" val="394889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700-FD17-DAF3-CB10-2C683BC7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DA2-71F1-15C2-A8A5-C4978C8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how to program in Python. </a:t>
            </a:r>
          </a:p>
          <a:p>
            <a:r>
              <a:rPr lang="en-US" dirty="0"/>
              <a:t>Programming is a tool we need for analytics. </a:t>
            </a:r>
          </a:p>
          <a:p>
            <a:r>
              <a:rPr lang="en-US" dirty="0"/>
              <a:t>Building skills and experience to make the other ML classes possible. </a:t>
            </a:r>
          </a:p>
          <a:p>
            <a:r>
              <a:rPr lang="en-US" dirty="0"/>
              <a:t>Backfilling things that are challenging from those </a:t>
            </a:r>
            <a:r>
              <a:rPr lang="en-US"/>
              <a:t>other courses.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29C-F03C-585F-7F0B-0E6B3716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A7C8-68D9-9D53-EE50-FF549935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everyone comfortable with basic programming. </a:t>
            </a:r>
          </a:p>
          <a:p>
            <a:pPr lvl="1"/>
            <a:r>
              <a:rPr lang="en-US" dirty="0"/>
              <a:t>Ideally to the point where you can search -&gt; read documentation -&gt; implement for new concepts. </a:t>
            </a:r>
          </a:p>
          <a:p>
            <a:r>
              <a:rPr lang="en-US" dirty="0"/>
              <a:t>Build familiarity with the tools and resources used in data science. </a:t>
            </a:r>
          </a:p>
          <a:p>
            <a:r>
              <a:rPr lang="en-US" dirty="0"/>
              <a:t>Allow you to work through the content of the other DS classes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25093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9CA2-305C-21C5-3055-B374E00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9744-EC70-850C-B52D-CD431D7E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36% - 6 labs. </a:t>
            </a:r>
          </a:p>
          <a:p>
            <a:pPr lvl="1"/>
            <a:r>
              <a:rPr lang="en-US" dirty="0"/>
              <a:t>Easy regular practice. </a:t>
            </a:r>
          </a:p>
          <a:p>
            <a:r>
              <a:rPr lang="en-US" dirty="0"/>
              <a:t>42% - 3 exams. </a:t>
            </a:r>
          </a:p>
          <a:p>
            <a:pPr lvl="1"/>
            <a:r>
              <a:rPr lang="en-US" dirty="0"/>
              <a:t>Theory and coding under time constraints. </a:t>
            </a:r>
          </a:p>
          <a:p>
            <a:r>
              <a:rPr lang="en-US" dirty="0"/>
              <a:t>22% - 2 assignments. </a:t>
            </a:r>
          </a:p>
          <a:p>
            <a:pPr lvl="1"/>
            <a:r>
              <a:rPr lang="en-US" dirty="0"/>
              <a:t>Larger scale projects. </a:t>
            </a:r>
          </a:p>
        </p:txBody>
      </p:sp>
    </p:spTree>
    <p:extLst>
      <p:ext uri="{BB962C8B-B14F-4D97-AF65-F5344CB8AC3E}">
        <p14:creationId xmlns:p14="http://schemas.microsoft.com/office/powerpoint/2010/main" val="129856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D35C-E6D7-E75E-E3E1-95DC85C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3D9D-87B2-17DB-B07A-DA3603E7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5" cy="4098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Practice – programming is a lot like learning a language, you need to do it.</a:t>
            </a:r>
          </a:p>
          <a:p>
            <a:pPr lvl="1"/>
            <a:r>
              <a:rPr lang="en-US" dirty="0"/>
              <a:t>There will be a wide range of how challenging this stuff is. That’s normal. </a:t>
            </a:r>
          </a:p>
          <a:p>
            <a:r>
              <a:rPr lang="en-US" dirty="0"/>
              <a:t>Start early – you will encounter challenges that you need to work through, leave time for that. </a:t>
            </a:r>
          </a:p>
          <a:p>
            <a:r>
              <a:rPr lang="en-US" dirty="0"/>
              <a:t>Deal with your comfort level – it will vary. </a:t>
            </a:r>
          </a:p>
        </p:txBody>
      </p:sp>
    </p:spTree>
    <p:extLst>
      <p:ext uri="{BB962C8B-B14F-4D97-AF65-F5344CB8AC3E}">
        <p14:creationId xmlns:p14="http://schemas.microsoft.com/office/powerpoint/2010/main" val="22895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C205-59A7-ECEC-20DA-A8533DD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2BE-07DB-D91E-741F-D15A5F3A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4" y="1853754"/>
            <a:ext cx="11527971" cy="41997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Research. </a:t>
            </a:r>
          </a:p>
          <a:p>
            <a:pPr lvl="1"/>
            <a:r>
              <a:rPr lang="en-US" dirty="0"/>
              <a:t>The end goal is for you to be able to learn how to do/use things by reading their documentation or examples. Try to work towards that, then…</a:t>
            </a:r>
          </a:p>
          <a:p>
            <a:r>
              <a:rPr lang="en-US" dirty="0"/>
              <a:t>Use class time. </a:t>
            </a:r>
          </a:p>
          <a:p>
            <a:pPr lvl="1"/>
            <a:r>
              <a:rPr lang="en-US" dirty="0"/>
              <a:t>Especially if things are difficult, work through examples with the chance to get help. </a:t>
            </a:r>
          </a:p>
          <a:p>
            <a:r>
              <a:rPr lang="en-US" dirty="0"/>
              <a:t>Help each other. </a:t>
            </a:r>
          </a:p>
          <a:p>
            <a:pPr lvl="1"/>
            <a:r>
              <a:rPr lang="en-US" dirty="0"/>
              <a:t>If things make sense to you, helping others helps you as well. </a:t>
            </a:r>
          </a:p>
          <a:p>
            <a:r>
              <a:rPr lang="en-US" dirty="0"/>
              <a:t>Ask questions. </a:t>
            </a:r>
          </a:p>
          <a:p>
            <a:pPr lvl="1"/>
            <a:r>
              <a:rPr lang="en-US" dirty="0"/>
              <a:t>If something doesn’t make sense, ask. Don’t be shy. </a:t>
            </a:r>
          </a:p>
        </p:txBody>
      </p:sp>
    </p:spTree>
    <p:extLst>
      <p:ext uri="{BB962C8B-B14F-4D97-AF65-F5344CB8AC3E}">
        <p14:creationId xmlns:p14="http://schemas.microsoft.com/office/powerpoint/2010/main" val="31021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E7D-0BE6-BCA8-5D0E-966B375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Ai/Copilot/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60F-4292-64D4-F0BB-022F0E66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tools can likely do lots of what you’ll do this year, largely correctly. </a:t>
            </a:r>
          </a:p>
          <a:p>
            <a:r>
              <a:rPr lang="en-US" dirty="0"/>
              <a:t>These tools are fine, but you need to understand what they are doing first. </a:t>
            </a:r>
          </a:p>
          <a:p>
            <a:pPr lvl="1"/>
            <a:r>
              <a:rPr lang="en-US" dirty="0"/>
              <a:t>Great to speed yourself up doing drudge work. </a:t>
            </a:r>
          </a:p>
          <a:p>
            <a:pPr lvl="1"/>
            <a:r>
              <a:rPr lang="en-US" dirty="0"/>
              <a:t>If you can’t explain it line-by-line, don’t use it. </a:t>
            </a:r>
          </a:p>
        </p:txBody>
      </p:sp>
    </p:spTree>
    <p:extLst>
      <p:ext uri="{BB962C8B-B14F-4D97-AF65-F5344CB8AC3E}">
        <p14:creationId xmlns:p14="http://schemas.microsoft.com/office/powerpoint/2010/main" val="244012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98E-51C0-918B-8223-82132323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E9F-EF41-F22C-CFC0-32C387F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044855" cy="4199727"/>
          </a:xfrm>
        </p:spPr>
        <p:txBody>
          <a:bodyPr>
            <a:normAutofit/>
          </a:bodyPr>
          <a:lstStyle/>
          <a:p>
            <a:r>
              <a:rPr lang="en-US" dirty="0"/>
              <a:t>Programming is our tool, not our goal. </a:t>
            </a:r>
          </a:p>
          <a:p>
            <a:pPr lvl="1"/>
            <a:r>
              <a:rPr lang="en-US" dirty="0"/>
              <a:t>Don’t need to become savants, just need to be competent. </a:t>
            </a:r>
          </a:p>
          <a:p>
            <a:r>
              <a:rPr lang="en-US" dirty="0"/>
              <a:t>Driven (mainly) by what we need to do for analysis. </a:t>
            </a:r>
          </a:p>
          <a:p>
            <a:pPr lvl="1"/>
            <a:r>
              <a:rPr lang="en-US" dirty="0"/>
              <a:t>Work to explore challenges in other projects. </a:t>
            </a:r>
          </a:p>
          <a:p>
            <a:r>
              <a:rPr lang="en-US" dirty="0"/>
              <a:t>Easy class in a vacuum, though may still be challenging.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389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150</TotalTime>
  <Words>748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Programming</vt:lpstr>
      <vt:lpstr>About me</vt:lpstr>
      <vt:lpstr>What is this Class for?</vt:lpstr>
      <vt:lpstr>Goals</vt:lpstr>
      <vt:lpstr>Grades and Assignments</vt:lpstr>
      <vt:lpstr>Keys to Success</vt:lpstr>
      <vt:lpstr>Help</vt:lpstr>
      <vt:lpstr>Ai/Copilot/Chatgpt</vt:lpstr>
      <vt:lpstr>Positive Notes</vt:lpstr>
      <vt:lpstr>Tools</vt:lpstr>
      <vt:lpstr>Tools - Anaconda</vt:lpstr>
      <vt:lpstr>Tools – VS Code</vt:lpstr>
      <vt:lpstr>Tools - GitHub</vt:lpstr>
      <vt:lpstr>Tools – GitHub Education Assignments</vt:lpstr>
      <vt:lpstr>Common Initial Issues</vt:lpstr>
      <vt:lpstr>Today</vt:lpstr>
      <vt:lpstr>But First – Think Not 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8</cp:revision>
  <dcterms:created xsi:type="dcterms:W3CDTF">2021-08-16T15:15:58Z</dcterms:created>
  <dcterms:modified xsi:type="dcterms:W3CDTF">2024-09-01T16:52:00Z</dcterms:modified>
</cp:coreProperties>
</file>