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68" r:id="rId3"/>
    <p:sldId id="256" r:id="rId4"/>
    <p:sldId id="257" r:id="rId5"/>
    <p:sldId id="258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5"/>
    <p:restoredTop sz="96327"/>
  </p:normalViewPr>
  <p:slideViewPr>
    <p:cSldViewPr snapToGrid="0">
      <p:cViewPr varScale="1">
        <p:scale>
          <a:sx n="180" d="100"/>
          <a:sy n="180" d="100"/>
        </p:scale>
        <p:origin x="21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6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5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9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3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93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5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8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63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A838-9F02-4148-91BE-CF9CE23B2A6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13A883-A376-AD4D-97EB-8F4E25739A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1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2206-4CB9-3456-88F0-2F2B5969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1285-3BE3-500D-40F9-FCC619C8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Today: </a:t>
            </a:r>
          </a:p>
          <a:p>
            <a:pPr lvl="1"/>
            <a:r>
              <a:rPr lang="en-US" dirty="0"/>
              <a:t>File access and </a:t>
            </a:r>
            <a:r>
              <a:rPr lang="en-US" dirty="0" err="1"/>
              <a:t>dataframes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Objects and classes, part 1. </a:t>
            </a:r>
          </a:p>
          <a:p>
            <a:pPr lvl="1"/>
            <a:r>
              <a:rPr lang="en-US" dirty="0"/>
              <a:t>Work/</a:t>
            </a:r>
            <a:r>
              <a:rPr lang="en-US"/>
              <a:t>question time (lab 1). </a:t>
            </a:r>
            <a:endParaRPr lang="en-US" dirty="0"/>
          </a:p>
          <a:p>
            <a:r>
              <a:rPr lang="en-US" dirty="0"/>
              <a:t>Notes:</a:t>
            </a:r>
          </a:p>
          <a:p>
            <a:pPr lvl="1"/>
            <a:r>
              <a:rPr lang="en-US" dirty="0"/>
              <a:t>There’s a few quizzes on Moodle, those are formative, or practice. </a:t>
            </a:r>
          </a:p>
        </p:txBody>
      </p:sp>
    </p:spTree>
    <p:extLst>
      <p:ext uri="{BB962C8B-B14F-4D97-AF65-F5344CB8AC3E}">
        <p14:creationId xmlns:p14="http://schemas.microsoft.com/office/powerpoint/2010/main" val="181123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53FF-ABB8-329B-4F91-425557C2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CA3A-8064-D6E2-2964-F943873B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243" y="2015732"/>
            <a:ext cx="9951611" cy="3450613"/>
          </a:xfrm>
        </p:spPr>
        <p:txBody>
          <a:bodyPr/>
          <a:lstStyle/>
          <a:p>
            <a:r>
              <a:rPr lang="en-US" dirty="0"/>
              <a:t>We’ll look at this in code, it is much easier. </a:t>
            </a:r>
          </a:p>
          <a:p>
            <a:r>
              <a:rPr lang="en-US" dirty="0"/>
              <a:t>We can select which columns or rows we want by specifying some selection criteria. </a:t>
            </a:r>
          </a:p>
          <a:p>
            <a:r>
              <a:rPr lang="en-US" dirty="0"/>
              <a:t>We can get some information about the </a:t>
            </a:r>
            <a:r>
              <a:rPr lang="en-US" dirty="0" err="1"/>
              <a:t>dataframe</a:t>
            </a:r>
            <a:r>
              <a:rPr lang="en-US" dirty="0"/>
              <a:t> using its methods – describe, info, shape.</a:t>
            </a:r>
          </a:p>
          <a:p>
            <a:r>
              <a:rPr lang="en-US" dirty="0"/>
              <a:t>We can do calculations (grouping and aggregation) using functions to group the data and calculate results, like a nerdier Excel filter. </a:t>
            </a:r>
          </a:p>
        </p:txBody>
      </p:sp>
    </p:spTree>
    <p:extLst>
      <p:ext uri="{BB962C8B-B14F-4D97-AF65-F5344CB8AC3E}">
        <p14:creationId xmlns:p14="http://schemas.microsoft.com/office/powerpoint/2010/main" val="307768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2E49-2B07-FCFD-F067-623713DE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184B2-D372-DAB2-C4E0-D013DD62E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68750"/>
          </a:xfrm>
        </p:spPr>
        <p:txBody>
          <a:bodyPr>
            <a:normAutofit/>
          </a:bodyPr>
          <a:lstStyle/>
          <a:p>
            <a:r>
              <a:rPr lang="en-US" dirty="0"/>
              <a:t>Overall, we’ve covered most of the foundational concepts we need. </a:t>
            </a:r>
          </a:p>
          <a:p>
            <a:pPr lvl="1"/>
            <a:r>
              <a:rPr lang="en-US" dirty="0"/>
              <a:t>Notebook interface, functions, variables, basic types, flow control, objects. </a:t>
            </a:r>
          </a:p>
          <a:p>
            <a:pPr lvl="1"/>
            <a:r>
              <a:rPr lang="en-US" dirty="0"/>
              <a:t>We’ve looked at and used things at a basic level, not in depth yet. </a:t>
            </a:r>
          </a:p>
          <a:p>
            <a:r>
              <a:rPr lang="en-US" dirty="0"/>
              <a:t>We can hopefully start working towards higher level challenges. </a:t>
            </a:r>
          </a:p>
          <a:p>
            <a:pPr lvl="1"/>
            <a:r>
              <a:rPr lang="en-US" dirty="0"/>
              <a:t>Goals defined broadly, where we have to figure out our own solution leveraging the basics. </a:t>
            </a:r>
          </a:p>
          <a:p>
            <a:pPr lvl="1"/>
            <a:r>
              <a:rPr lang="en-US" dirty="0"/>
              <a:t>Think, pseudocode, research, code, test, debug, repeat. </a:t>
            </a:r>
          </a:p>
          <a:p>
            <a:r>
              <a:rPr lang="en-US" dirty="0"/>
              <a:t>We’re going reasonably fast, and leaving some details, on purpose. </a:t>
            </a:r>
          </a:p>
          <a:p>
            <a:pPr lvl="1"/>
            <a:r>
              <a:rPr lang="en-US" dirty="0"/>
              <a:t>I think it is a lot easier to build basic skills and comfort, which is where we are hopefully close to now, then expand that and dig deeper in the context of larger problems. </a:t>
            </a:r>
          </a:p>
          <a:p>
            <a:pPr lvl="1"/>
            <a:r>
              <a:rPr lang="en-US" dirty="0"/>
              <a:t>We’ll loop back on some other stuff and explore in more detail, in the context of classes. </a:t>
            </a:r>
          </a:p>
        </p:txBody>
      </p:sp>
    </p:spTree>
    <p:extLst>
      <p:ext uri="{BB962C8B-B14F-4D97-AF65-F5344CB8AC3E}">
        <p14:creationId xmlns:p14="http://schemas.microsoft.com/office/powerpoint/2010/main" val="346252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6DBF-FB88-208D-1078-813B44C1F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Files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3ABB-32E6-D242-C0C4-47A72242A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E9F4-4244-83A2-452B-55EC6330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Local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53FC-041D-72A4-A2E3-B8A1A4B1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68044" cy="43060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Python programs normally run within their environment. </a:t>
            </a:r>
          </a:p>
          <a:p>
            <a:pPr lvl="1"/>
            <a:r>
              <a:rPr lang="en-US" dirty="0"/>
              <a:t>We can “reach out” to interact with the underlying computer. </a:t>
            </a:r>
          </a:p>
          <a:p>
            <a:r>
              <a:rPr lang="en-US" dirty="0"/>
              <a:t>Each operating system provides some API (application programming interface) that offers a way for a “normal” program to interact with an underlying system. </a:t>
            </a:r>
          </a:p>
          <a:p>
            <a:pPr lvl="1"/>
            <a:r>
              <a:rPr lang="en-US" dirty="0"/>
              <a:t>For programs the load/save stuff, they connect to the API for file access. </a:t>
            </a:r>
          </a:p>
          <a:p>
            <a:pPr lvl="1"/>
            <a:r>
              <a:rPr lang="en-US" dirty="0"/>
              <a:t>For programs that have a GUI, they connect to the API for keyboard/mouse inputs. </a:t>
            </a:r>
          </a:p>
          <a:p>
            <a:pPr lvl="1"/>
            <a:r>
              <a:rPr lang="en-US" dirty="0"/>
              <a:t>For programs that use networks, they connect to the API for network access. </a:t>
            </a:r>
          </a:p>
          <a:p>
            <a:r>
              <a:rPr lang="en-US" dirty="0"/>
              <a:t>Each OS provides the implementation, so the details are abstracted away. </a:t>
            </a:r>
          </a:p>
          <a:p>
            <a:pPr lvl="1"/>
            <a:r>
              <a:rPr lang="en-US" dirty="0"/>
              <a:t>Note: Python is a very “high-level” language, meaning it is detached from the actions a computer actually takes. This allows for it to be more human friendly. </a:t>
            </a:r>
          </a:p>
          <a:p>
            <a:pPr lvl="1"/>
            <a:r>
              <a:rPr lang="en-US" dirty="0"/>
              <a:t>Other languages (like C) force you to do more work on the details – like manually managing RAM</a:t>
            </a:r>
          </a:p>
        </p:txBody>
      </p:sp>
    </p:spTree>
    <p:extLst>
      <p:ext uri="{BB962C8B-B14F-4D97-AF65-F5344CB8AC3E}">
        <p14:creationId xmlns:p14="http://schemas.microsoft.com/office/powerpoint/2010/main" val="26726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96A1-84C6-3103-DBDE-1D877168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B2F2-C583-F326-CECE-1025751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code on a command line, we can get user input directly. </a:t>
            </a:r>
          </a:p>
          <a:p>
            <a:r>
              <a:rPr lang="en-US" dirty="0"/>
              <a:t>When using notebooks we don’t have the direct access to user input. </a:t>
            </a:r>
          </a:p>
          <a:p>
            <a:r>
              <a:rPr lang="en-US" dirty="0"/>
              <a:t>We can use the input() function to request user input. </a:t>
            </a:r>
          </a:p>
          <a:p>
            <a:pPr lvl="1"/>
            <a:r>
              <a:rPr lang="en-US" dirty="0"/>
              <a:t>In VS Code, the text box at the top will open for input. </a:t>
            </a:r>
          </a:p>
          <a:p>
            <a:pPr lvl="1"/>
            <a:r>
              <a:rPr lang="en-US" dirty="0"/>
              <a:t>After hitting enter, that value will be captured, likely into a variable. </a:t>
            </a:r>
          </a:p>
        </p:txBody>
      </p:sp>
    </p:spTree>
    <p:extLst>
      <p:ext uri="{BB962C8B-B14F-4D97-AF65-F5344CB8AC3E}">
        <p14:creationId xmlns:p14="http://schemas.microsoft.com/office/powerpoint/2010/main" val="355806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0840-4423-D98B-44BB-8F504E14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55C0-86FC-3142-7653-17DC1280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also use a library to access files from the hard drive. </a:t>
            </a:r>
          </a:p>
          <a:p>
            <a:r>
              <a:rPr lang="en-US" dirty="0"/>
              <a:t>Many libraries can do this. </a:t>
            </a:r>
          </a:p>
          <a:p>
            <a:pPr lvl="1"/>
            <a:r>
              <a:rPr lang="en-US" dirty="0"/>
              <a:t>The “base” library is “</a:t>
            </a:r>
            <a:r>
              <a:rPr lang="en-US" dirty="0" err="1"/>
              <a:t>os</a:t>
            </a:r>
            <a:r>
              <a:rPr lang="en-US" dirty="0"/>
              <a:t>” which provides a bunch of computer-related functions. </a:t>
            </a:r>
          </a:p>
          <a:p>
            <a:r>
              <a:rPr lang="en-US" dirty="0"/>
              <a:t>We often use Pandas for smaller datasets in data science. </a:t>
            </a:r>
          </a:p>
          <a:p>
            <a:pPr lvl="1"/>
            <a:r>
              <a:rPr lang="en-US" dirty="0"/>
              <a:t>Pandas is a library that mainly provides the data access/management for data science work. </a:t>
            </a:r>
          </a:p>
          <a:p>
            <a:r>
              <a:rPr lang="en-US" dirty="0"/>
              <a:t>We can’t really access a file directly.</a:t>
            </a:r>
          </a:p>
          <a:p>
            <a:pPr lvl="1"/>
            <a:r>
              <a:rPr lang="en-US" dirty="0"/>
              <a:t>The library we use to do the file access will call on a function provided by the OS itself, and request that the OS do something, like provide a file. </a:t>
            </a:r>
          </a:p>
          <a:p>
            <a:r>
              <a:rPr lang="en-US" dirty="0"/>
              <a:t>Allows us to not care about the mechanics of loading a file. </a:t>
            </a:r>
          </a:p>
        </p:txBody>
      </p:sp>
    </p:spTree>
    <p:extLst>
      <p:ext uri="{BB962C8B-B14F-4D97-AF65-F5344CB8AC3E}">
        <p14:creationId xmlns:p14="http://schemas.microsoft.com/office/powerpoint/2010/main" val="380765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89FA-38A3-0BB6-45EF-B8BE778E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965B-5EF1-0B67-8610-77BFE5A24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381" y="2015734"/>
            <a:ext cx="5481498" cy="39314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Pandas is one of the most common DS libraries. </a:t>
            </a:r>
          </a:p>
          <a:p>
            <a:pPr>
              <a:lnSpc>
                <a:spcPct val="110000"/>
              </a:lnSpc>
            </a:pPr>
            <a:r>
              <a:rPr lang="en-US" dirty="0"/>
              <a:t>Pandas provides us with a convenient data structure for tabular data –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A </a:t>
            </a:r>
            <a:r>
              <a:rPr lang="en-US" sz="2000" dirty="0" err="1"/>
              <a:t>dataframe</a:t>
            </a:r>
            <a:r>
              <a:rPr lang="en-US" sz="2000" dirty="0"/>
              <a:t> is formatted just like a spreadsheet. </a:t>
            </a:r>
          </a:p>
          <a:p>
            <a:pPr>
              <a:lnSpc>
                <a:spcPct val="110000"/>
              </a:lnSpc>
            </a:pPr>
            <a:r>
              <a:rPr lang="en-US" dirty="0"/>
              <a:t>Pandas also provides functions that will load data from a file into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r>
              <a:rPr lang="en-US" dirty="0"/>
              <a:t>We will use pandas throughout machine learning, unless the data we are using is large. </a:t>
            </a:r>
          </a:p>
        </p:txBody>
      </p:sp>
      <p:pic>
        <p:nvPicPr>
          <p:cNvPr id="2050" name="Picture 2" descr="Giant Panda | Species | WWF">
            <a:extLst>
              <a:ext uri="{FF2B5EF4-FFF2-40B4-BE49-F238E27FC236}">
                <a16:creationId xmlns:a16="http://schemas.microsoft.com/office/drawing/2014/main" id="{C1A54CF5-35FD-B835-B3B1-52270945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90903" y="1940867"/>
            <a:ext cx="5875802" cy="352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294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5CE9-57E2-818B-8E7F-87A835C3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5123-FB4E-F337-C510-0A41C392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2" y="2015734"/>
            <a:ext cx="4040660" cy="4037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are more flexible than the data structures we’ve looked at.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In addition to holding data in a 2 dimensional structure, </a:t>
            </a:r>
            <a:r>
              <a:rPr lang="en-US" sz="1800" dirty="0" err="1"/>
              <a:t>dataframes</a:t>
            </a:r>
            <a:r>
              <a:rPr lang="en-US" sz="1800" dirty="0"/>
              <a:t> can “do stuff”.</a:t>
            </a:r>
          </a:p>
          <a:p>
            <a:pPr>
              <a:lnSpc>
                <a:spcPct val="110000"/>
              </a:lnSpc>
            </a:pPr>
            <a:r>
              <a:rPr lang="en-US" sz="1800" dirty="0" err="1"/>
              <a:t>Dataframes</a:t>
            </a:r>
            <a:r>
              <a:rPr lang="en-US" sz="1800" dirty="0"/>
              <a:t> have a multitude of methods that will do lots of work for us: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Describe() – gives a statistical breakdown of the data in a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pic>
        <p:nvPicPr>
          <p:cNvPr id="1026" name="Picture 2" descr="Selecting data from a pandas DataFrame | by Linda Farczadi | EPFL Extension  School | Medium">
            <a:extLst>
              <a:ext uri="{FF2B5EF4-FFF2-40B4-BE49-F238E27FC236}">
                <a16:creationId xmlns:a16="http://schemas.microsoft.com/office/drawing/2014/main" id="{84B35FC2-DFEC-345E-128C-580D2E429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6012" y="2015733"/>
            <a:ext cx="811541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45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0918-8670-650C-EF2C-BDDAFD7B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D7ECB-3B9A-0A0B-BACB-CD2403291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27868"/>
          </a:xfrm>
        </p:spPr>
        <p:txBody>
          <a:bodyPr/>
          <a:lstStyle/>
          <a:p>
            <a:r>
              <a:rPr lang="en-US" dirty="0"/>
              <a:t>We often spend much of our time manipulating </a:t>
            </a:r>
            <a:r>
              <a:rPr lang="en-US" dirty="0" err="1"/>
              <a:t>dataframes</a:t>
            </a:r>
            <a:r>
              <a:rPr lang="en-US" dirty="0"/>
              <a:t> to prepare our data. </a:t>
            </a:r>
          </a:p>
          <a:p>
            <a:r>
              <a:rPr lang="en-US" dirty="0"/>
              <a:t>Some major things we can do to get started are:</a:t>
            </a:r>
          </a:p>
          <a:p>
            <a:pPr lvl="1"/>
            <a:r>
              <a:rPr lang="en-US" dirty="0"/>
              <a:t>Select rows.</a:t>
            </a:r>
          </a:p>
          <a:p>
            <a:pPr lvl="1"/>
            <a:r>
              <a:rPr lang="en-US" dirty="0"/>
              <a:t>Select columns.</a:t>
            </a:r>
          </a:p>
          <a:p>
            <a:pPr lvl="1"/>
            <a:r>
              <a:rPr lang="en-US" dirty="0"/>
              <a:t>Get information about the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Group and aggregate the data. </a:t>
            </a:r>
          </a:p>
        </p:txBody>
      </p:sp>
    </p:spTree>
    <p:extLst>
      <p:ext uri="{BB962C8B-B14F-4D97-AF65-F5344CB8AC3E}">
        <p14:creationId xmlns:p14="http://schemas.microsoft.com/office/powerpoint/2010/main" val="376899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260</TotalTime>
  <Words>804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Housekeeping</vt:lpstr>
      <vt:lpstr>Progress:</vt:lpstr>
      <vt:lpstr>Files and Dataframes</vt:lpstr>
      <vt:lpstr>Interacting with Local Data</vt:lpstr>
      <vt:lpstr>User Input</vt:lpstr>
      <vt:lpstr>File Access</vt:lpstr>
      <vt:lpstr>Pandas</vt:lpstr>
      <vt:lpstr>Using Dataframes</vt:lpstr>
      <vt:lpstr>Manipulating Dataframes</vt:lpstr>
      <vt:lpstr>Manipulating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12</cp:revision>
  <dcterms:created xsi:type="dcterms:W3CDTF">2023-09-13T02:16:24Z</dcterms:created>
  <dcterms:modified xsi:type="dcterms:W3CDTF">2023-09-14T17:54:04Z</dcterms:modified>
</cp:coreProperties>
</file>