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18"/>
    <p:restoredTop sz="96327"/>
  </p:normalViewPr>
  <p:slideViewPr>
    <p:cSldViewPr snapToGrid="0">
      <p:cViewPr varScale="1">
        <p:scale>
          <a:sx n="141" d="100"/>
          <a:sy n="141" d="100"/>
        </p:scale>
        <p:origin x="20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6CDF-0B12-C141-8B4C-098802696027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727EFAC-00E9-7944-9F9E-327E9A2857E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973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6CDF-0B12-C141-8B4C-098802696027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EFAC-00E9-7944-9F9E-327E9A2857E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92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6CDF-0B12-C141-8B4C-098802696027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EFAC-00E9-7944-9F9E-327E9A2857E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96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6CDF-0B12-C141-8B4C-098802696027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EFAC-00E9-7944-9F9E-327E9A2857E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2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6CDF-0B12-C141-8B4C-098802696027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EFAC-00E9-7944-9F9E-327E9A2857E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43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6CDF-0B12-C141-8B4C-098802696027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EFAC-00E9-7944-9F9E-327E9A2857E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42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6CDF-0B12-C141-8B4C-098802696027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EFAC-00E9-7944-9F9E-327E9A2857E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98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6CDF-0B12-C141-8B4C-098802696027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EFAC-00E9-7944-9F9E-327E9A2857E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13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6CDF-0B12-C141-8B4C-098802696027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EFAC-00E9-7944-9F9E-327E9A285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4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6CDF-0B12-C141-8B4C-098802696027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EFAC-00E9-7944-9F9E-327E9A2857E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43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2F96CDF-0B12-C141-8B4C-098802696027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EFAC-00E9-7944-9F9E-327E9A2857E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79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96CDF-0B12-C141-8B4C-098802696027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727EFAC-00E9-7944-9F9E-327E9A2857E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84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oogle.com/url?sa=i&amp;url=https%3A%2F%2Fen.wikipedia.org%2Fwiki%2FGraphical_user_interface&amp;psig=AOvVaw0r-6XqQOzIK1e7SICQmcjU&amp;ust=1701456209410000&amp;source=images&amp;cd=vfe&amp;opi=89978449&amp;ved=0CBIQjRxqGAoTCOiY_rmw7IIDFQAAAAAdAAAAABCxAQ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3C7F-E371-CDF0-1E4B-20DE9B0F2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68A5B-A3CC-53A0-AE45-0E96D1799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501"/>
            <a:ext cx="10515600" cy="4737462"/>
          </a:xfrm>
        </p:spPr>
        <p:txBody>
          <a:bodyPr/>
          <a:lstStyle/>
          <a:p>
            <a:r>
              <a:rPr lang="en-US" dirty="0"/>
              <a:t>Assignment stuff:</a:t>
            </a:r>
          </a:p>
          <a:p>
            <a:pPr lvl="1"/>
            <a:r>
              <a:rPr lang="en-US" dirty="0"/>
              <a:t>Ask up front if you have anything quick. </a:t>
            </a:r>
          </a:p>
          <a:p>
            <a:pPr lvl="1"/>
            <a:r>
              <a:rPr lang="en-US" dirty="0"/>
              <a:t>If there’s something you want to dig into more, please ask at the end. </a:t>
            </a:r>
          </a:p>
          <a:p>
            <a:r>
              <a:rPr lang="en-US" dirty="0"/>
              <a:t>Today’s excitement!!!!</a:t>
            </a:r>
          </a:p>
          <a:p>
            <a:pPr lvl="1"/>
            <a:r>
              <a:rPr lang="en-US" dirty="0" err="1"/>
              <a:t>Ipwidgets</a:t>
            </a:r>
            <a:r>
              <a:rPr lang="en-US" dirty="0"/>
              <a:t> for basic interactivity/GUI. </a:t>
            </a:r>
          </a:p>
          <a:p>
            <a:pPr lvl="1"/>
            <a:r>
              <a:rPr lang="en-US" dirty="0"/>
              <a:t>Callbacks, registration, listening functions. (This is important in the future).</a:t>
            </a:r>
          </a:p>
          <a:p>
            <a:pPr lvl="1"/>
            <a:r>
              <a:rPr lang="en-US" dirty="0"/>
              <a:t>The UI stuff is not something you’re evaluated on, its mainly an exercise in tackling new libraries and adapting our code to the library. That’s needed. </a:t>
            </a:r>
          </a:p>
          <a:p>
            <a:pPr lvl="1"/>
            <a:r>
              <a:rPr lang="en-US" dirty="0"/>
              <a:t>In future data exploration stuff, you could use some of this to make your lives easier/better as a UI might help. It might be useful on the first ML assignment, though it isn’t mandatory. </a:t>
            </a:r>
          </a:p>
        </p:txBody>
      </p:sp>
    </p:spTree>
    <p:extLst>
      <p:ext uri="{BB962C8B-B14F-4D97-AF65-F5344CB8AC3E}">
        <p14:creationId xmlns:p14="http://schemas.microsoft.com/office/powerpoint/2010/main" val="2698831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CA83D-E6A5-0FCD-45B4-10B97C89D2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UI and Widgets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D7DCD-BDD0-E89C-914C-C3699B3616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8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2E07-5BAF-8A9E-D996-8201CA01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EDE39-9A6B-C955-0AC2-F5FBA5DF7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Right now our programs have very little interactivity. </a:t>
            </a:r>
          </a:p>
          <a:p>
            <a:pPr lvl="1"/>
            <a:r>
              <a:rPr lang="en-US" dirty="0"/>
              <a:t>Mostly run from top to bottom. </a:t>
            </a:r>
          </a:p>
          <a:p>
            <a:pPr lvl="1"/>
            <a:r>
              <a:rPr lang="en-US" dirty="0"/>
              <a:t>We can add things like input() to get some data. </a:t>
            </a:r>
          </a:p>
          <a:p>
            <a:r>
              <a:rPr lang="en-US" dirty="0"/>
              <a:t>Most programs don’t work like this, they have an interface. </a:t>
            </a:r>
          </a:p>
          <a:p>
            <a:pPr lvl="1"/>
            <a:r>
              <a:rPr lang="en-US" dirty="0"/>
              <a:t>Text interfaces generally suck for most people. </a:t>
            </a:r>
          </a:p>
          <a:p>
            <a:r>
              <a:rPr lang="en-US" dirty="0"/>
              <a:t>We can (relatively) easily add some interactive bits to our ‘normal’ code.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29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A8301-A6E1-7DA4-C2B3-D9F972F8D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User Interfaces (GUI)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497CB-9815-3E5C-D73B-1029800FE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A GUI is how we interact with most programs as a user. </a:t>
            </a:r>
          </a:p>
          <a:p>
            <a:pPr lvl="1"/>
            <a:r>
              <a:rPr lang="en-US" dirty="0"/>
              <a:t>I.e. we click buttons and type values in some type of window, not a command line. </a:t>
            </a:r>
          </a:p>
          <a:p>
            <a:r>
              <a:rPr lang="en-US" dirty="0"/>
              <a:t>To create a user interface we use some library that provides most of it. </a:t>
            </a:r>
          </a:p>
          <a:p>
            <a:pPr lvl="1"/>
            <a:r>
              <a:rPr lang="en-US" dirty="0"/>
              <a:t>The library has UI elements – buttons, text boxes, menus… that we can use and customize. </a:t>
            </a:r>
          </a:p>
          <a:p>
            <a:pPr lvl="1"/>
            <a:r>
              <a:rPr lang="en-US" dirty="0"/>
              <a:t>We don’t need to do the hard work, just connect the UI to our code. </a:t>
            </a:r>
          </a:p>
          <a:p>
            <a:r>
              <a:rPr lang="en-US" dirty="0"/>
              <a:t>There are lots of UI libraries. </a:t>
            </a:r>
          </a:p>
          <a:p>
            <a:pPr lvl="1"/>
            <a:r>
              <a:rPr lang="en-US" dirty="0"/>
              <a:t>We’ll use </a:t>
            </a:r>
            <a:r>
              <a:rPr lang="en-US" dirty="0" err="1"/>
              <a:t>ipwidgets</a:t>
            </a:r>
            <a:r>
              <a:rPr lang="en-US" dirty="0"/>
              <a:t>, which provides some webpage-like interactivity. </a:t>
            </a:r>
          </a:p>
          <a:p>
            <a:pPr lvl="1"/>
            <a:r>
              <a:rPr lang="en-US" dirty="0"/>
              <a:t>Other libraries like </a:t>
            </a:r>
            <a:r>
              <a:rPr lang="en-US" dirty="0" err="1"/>
              <a:t>tkiner</a:t>
            </a:r>
            <a:r>
              <a:rPr lang="en-US" dirty="0"/>
              <a:t> or </a:t>
            </a:r>
            <a:r>
              <a:rPr lang="en-US" dirty="0" err="1"/>
              <a:t>pyqt</a:t>
            </a:r>
            <a:r>
              <a:rPr lang="en-US" dirty="0"/>
              <a:t> provide a similar basis on which to build ‘real’ apps. </a:t>
            </a:r>
          </a:p>
          <a:p>
            <a:r>
              <a:rPr lang="en-US" dirty="0"/>
              <a:t>The code isn’t overly complex, but it does change somewhat…</a:t>
            </a:r>
          </a:p>
        </p:txBody>
      </p:sp>
    </p:spTree>
    <p:extLst>
      <p:ext uri="{BB962C8B-B14F-4D97-AF65-F5344CB8AC3E}">
        <p14:creationId xmlns:p14="http://schemas.microsoft.com/office/powerpoint/2010/main" val="470609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043E-FA84-2565-7214-D2E4AF5BB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A202A-B428-540F-E581-5CE9DD610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4"/>
            <a:ext cx="7331853" cy="4085319"/>
          </a:xfrm>
        </p:spPr>
        <p:txBody>
          <a:bodyPr>
            <a:normAutofit/>
          </a:bodyPr>
          <a:lstStyle/>
          <a:p>
            <a:r>
              <a:rPr lang="en-US" dirty="0"/>
              <a:t>When using a GUI the execution of code tends to be based on user actions. </a:t>
            </a:r>
          </a:p>
          <a:p>
            <a:pPr lvl="1"/>
            <a:r>
              <a:rPr lang="en-US" dirty="0"/>
              <a:t>In “backend” code things just run. </a:t>
            </a:r>
          </a:p>
          <a:p>
            <a:r>
              <a:rPr lang="en-US" dirty="0"/>
              <a:t>We need to build things to respond to action, not run in sequence. </a:t>
            </a:r>
          </a:p>
          <a:p>
            <a:r>
              <a:rPr lang="en-US" dirty="0"/>
              <a:t>This is done through the idea of a callback. </a:t>
            </a:r>
          </a:p>
          <a:p>
            <a:pPr lvl="1"/>
            <a:r>
              <a:rPr lang="en-US" dirty="0"/>
              <a:t>Define an action that will happen in a function. </a:t>
            </a:r>
          </a:p>
          <a:p>
            <a:pPr lvl="1"/>
            <a:r>
              <a:rPr lang="en-US" dirty="0"/>
              <a:t>Attach that function to a UI element. </a:t>
            </a:r>
          </a:p>
          <a:p>
            <a:pPr lvl="1"/>
            <a:r>
              <a:rPr lang="en-US" dirty="0"/>
              <a:t>The library ties those two together, so the function is called. </a:t>
            </a:r>
          </a:p>
          <a:p>
            <a:r>
              <a:rPr lang="en-US" dirty="0"/>
              <a:t>Our code is built to respond to UI element changes.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CE04D8-9BE8-9B10-D4DA-EFF254CAD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62FF"/>
                </a:solidFill>
                <a:effectLst/>
                <a:latin typeface="Roboto" panose="02000000000000000000" pitchFamily="2" charset="0"/>
              </a:rPr>
              <a:t>  </a:t>
            </a:r>
            <a:r>
              <a:rPr kumimoji="0" lang="en-US" altLang="en-US" sz="21000" b="0" i="0" u="none" strike="noStrike" cap="none" normalizeH="0" baseline="0" dirty="0">
                <a:ln>
                  <a:noFill/>
                </a:ln>
                <a:solidFill>
                  <a:srgbClr val="2962FF"/>
                </a:solidFill>
                <a:effectLst/>
                <a:latin typeface="Roboto" panose="02000000000000000000" pitchFamily="2" charset="0"/>
                <a:hlinkClick r:id="rId2"/>
              </a:rPr>
              <a:t>    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62FF"/>
                </a:solidFill>
                <a:effectLst/>
                <a:latin typeface="Roboto" panose="02000000000000000000" pitchFamily="2" charset="0"/>
                <a:hlinkClick r:id="rId2"/>
              </a:rPr>
              <a:t>  </a:t>
            </a:r>
            <a:r>
              <a:rPr kumimoji="0" lang="en-US" altLang="en-US" sz="14800" b="0" i="0" u="none" strike="noStrike" cap="none" normalizeH="0" baseline="0" dirty="0">
                <a:ln>
                  <a:noFill/>
                </a:ln>
                <a:solidFill>
                  <a:srgbClr val="2962FF"/>
                </a:solidFill>
                <a:effectLst/>
                <a:latin typeface="Roboto" panose="02000000000000000000" pitchFamily="2" charset="0"/>
                <a:hlinkClick r:id="rId2"/>
              </a:rPr>
              <a:t>        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F1F3F4"/>
                </a:solidFill>
                <a:effectLst/>
                <a:latin typeface="Roboto-Medium"/>
                <a:hlinkClick r:id="rId2"/>
              </a:rPr>
              <a:t>382 × 263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Graphical user interface - Wikipedia">
            <a:hlinkClick r:id="rId2"/>
            <a:extLst>
              <a:ext uri="{FF2B5EF4-FFF2-40B4-BE49-F238E27FC236}">
                <a16:creationId xmlns:a16="http://schemas.microsoft.com/office/drawing/2014/main" id="{E2304D4C-0BF6-DC81-5A60-AC084C3B0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852" y="3249592"/>
            <a:ext cx="4851400" cy="334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8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86A71-4952-EEE7-2290-51DF86CF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Widgets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64856-77CC-0662-E7DF-C9124CF56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Each widget, or UI element, has properties and our code responds to them. </a:t>
            </a:r>
          </a:p>
          <a:p>
            <a:r>
              <a:rPr lang="en-US" dirty="0"/>
              <a:t>When a button is pushed, a value is changed, or a box is checked, we do something in response. </a:t>
            </a:r>
          </a:p>
          <a:p>
            <a:r>
              <a:rPr lang="en-US" dirty="0"/>
              <a:t>We normally just “sit” or endlessly loop waiting for something to happen. </a:t>
            </a:r>
          </a:p>
          <a:p>
            <a:r>
              <a:rPr lang="en-US" dirty="0"/>
              <a:t>Later, in the machine learning stuff, we’ll use this concept more:</a:t>
            </a:r>
          </a:p>
          <a:p>
            <a:pPr lvl="1"/>
            <a:r>
              <a:rPr lang="en-US" dirty="0"/>
              <a:t>We have long loops to train models. </a:t>
            </a:r>
          </a:p>
          <a:p>
            <a:pPr lvl="1"/>
            <a:r>
              <a:rPr lang="en-US" dirty="0"/>
              <a:t>We can register callbacks to do certain actions during that process, like write a log, save a copy, or stop if the results are good enough. </a:t>
            </a:r>
          </a:p>
          <a:p>
            <a:r>
              <a:rPr lang="en-US" dirty="0"/>
              <a:t>So a GUI based app is largely a big loop, with a function for each element. </a:t>
            </a:r>
          </a:p>
        </p:txBody>
      </p:sp>
    </p:spTree>
    <p:extLst>
      <p:ext uri="{BB962C8B-B14F-4D97-AF65-F5344CB8AC3E}">
        <p14:creationId xmlns:p14="http://schemas.microsoft.com/office/powerpoint/2010/main" val="4085609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9066C-66BD-D188-C2A4-18200246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Widgets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2E6FF-31ED-3E1F-CECB-72BB8132E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Our widget-based UI isn’t a full GUI, it is more like a webpage. </a:t>
            </a:r>
          </a:p>
          <a:p>
            <a:r>
              <a:rPr lang="en-US" dirty="0"/>
              <a:t>We can embed any of the widgets in our notebook’s display. </a:t>
            </a:r>
          </a:p>
          <a:p>
            <a:r>
              <a:rPr lang="en-US" dirty="0"/>
              <a:t>We can weave those widgets in with our needs, for example:</a:t>
            </a:r>
          </a:p>
          <a:p>
            <a:pPr lvl="1"/>
            <a:r>
              <a:rPr lang="en-US" dirty="0"/>
              <a:t>Exploring correlations – choose x and y for a scatter plot. </a:t>
            </a:r>
          </a:p>
          <a:p>
            <a:pPr lvl="1"/>
            <a:r>
              <a:rPr lang="en-US" dirty="0"/>
              <a:t>Checking distributions – swap between values for a histogram. </a:t>
            </a:r>
          </a:p>
          <a:p>
            <a:pPr lvl="1"/>
            <a:r>
              <a:rPr lang="en-US" dirty="0"/>
              <a:t>Looking at many features – use tabs to change what we see on the fly. </a:t>
            </a:r>
          </a:p>
          <a:p>
            <a:pPr lvl="1"/>
            <a:r>
              <a:rPr lang="en-US" dirty="0"/>
              <a:t>Performing multiple trials – use input widgets to get settings/config without changing code. </a:t>
            </a:r>
          </a:p>
          <a:p>
            <a:r>
              <a:rPr lang="en-US" dirty="0"/>
              <a:t>In our “backend” code – we may want to make a function per action, then deal with changes there. </a:t>
            </a:r>
          </a:p>
        </p:txBody>
      </p:sp>
    </p:spTree>
    <p:extLst>
      <p:ext uri="{BB962C8B-B14F-4D97-AF65-F5344CB8AC3E}">
        <p14:creationId xmlns:p14="http://schemas.microsoft.com/office/powerpoint/2010/main" val="46301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E855-FA48-688C-D3A1-62CC7148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wrap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70EC9-D671-352F-96CA-5A9C8964F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23753"/>
          </a:xfrm>
        </p:spPr>
        <p:txBody>
          <a:bodyPr/>
          <a:lstStyle/>
          <a:p>
            <a:r>
              <a:rPr lang="en-US" dirty="0"/>
              <a:t>This stuff isn’t of critical importance to us, but it is of interest. </a:t>
            </a:r>
          </a:p>
          <a:p>
            <a:r>
              <a:rPr lang="en-US" dirty="0"/>
              <a:t>If we ever need to change a variable or configure something, simple widgets can help. </a:t>
            </a:r>
          </a:p>
          <a:p>
            <a:pPr lvl="1"/>
            <a:r>
              <a:rPr lang="en-US" dirty="0"/>
              <a:t>We commonly change and rerun stuff when exploring data. </a:t>
            </a:r>
          </a:p>
          <a:p>
            <a:r>
              <a:rPr lang="en-US" dirty="0"/>
              <a:t>If we need to present results, this is helpful. </a:t>
            </a:r>
          </a:p>
          <a:p>
            <a:pPr lvl="1"/>
            <a:r>
              <a:rPr lang="en-US" dirty="0"/>
              <a:t>Organize output, allow for customization, and incorporate parameters. </a:t>
            </a:r>
          </a:p>
          <a:p>
            <a:r>
              <a:rPr lang="en-US" dirty="0"/>
              <a:t>The callback concept is important. </a:t>
            </a:r>
          </a:p>
          <a:p>
            <a:r>
              <a:rPr lang="en-US" dirty="0"/>
              <a:t>This is good practice for translating from </a:t>
            </a:r>
            <a:r>
              <a:rPr lang="en-US"/>
              <a:t>documentation without it being critical.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13289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1571</TotalTime>
  <Words>761</Words>
  <Application>Microsoft Macintosh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Gill Sans MT</vt:lpstr>
      <vt:lpstr>Roboto</vt:lpstr>
      <vt:lpstr>Roboto-Medium</vt:lpstr>
      <vt:lpstr>Gallery</vt:lpstr>
      <vt:lpstr>Today</vt:lpstr>
      <vt:lpstr>UI and Widgets</vt:lpstr>
      <vt:lpstr>Interacting with Programs</vt:lpstr>
      <vt:lpstr>Graphical User Interfaces (GUI)</vt:lpstr>
      <vt:lpstr>Actions</vt:lpstr>
      <vt:lpstr>UI Widgets</vt:lpstr>
      <vt:lpstr>Using Widgets</vt:lpstr>
      <vt:lpstr>GUI wrap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</dc:title>
  <dc:creator>Akeem Semper</dc:creator>
  <cp:lastModifiedBy>Akeem Semper</cp:lastModifiedBy>
  <cp:revision>1</cp:revision>
  <dcterms:created xsi:type="dcterms:W3CDTF">2023-11-29T16:47:21Z</dcterms:created>
  <dcterms:modified xsi:type="dcterms:W3CDTF">2023-11-30T18:59:04Z</dcterms:modified>
</cp:coreProperties>
</file>