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9" r:id="rId4"/>
    <p:sldId id="264" r:id="rId5"/>
    <p:sldId id="273" r:id="rId6"/>
    <p:sldId id="269" r:id="rId7"/>
    <p:sldId id="272" r:id="rId8"/>
    <p:sldId id="276" r:id="rId9"/>
    <p:sldId id="274" r:id="rId10"/>
    <p:sldId id="277" r:id="rId11"/>
    <p:sldId id="265" r:id="rId12"/>
    <p:sldId id="275" r:id="rId13"/>
    <p:sldId id="278" r:id="rId14"/>
    <p:sldId id="279" r:id="rId15"/>
    <p:sldId id="280" r:id="rId16"/>
    <p:sldId id="28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6C3B61-D4C9-7049-B803-B1B3CD0005CF}" v="1" dt="2021-11-07T18:07:03.0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35"/>
    <p:restoredTop sz="95940"/>
  </p:normalViewPr>
  <p:slideViewPr>
    <p:cSldViewPr snapToGrid="0" snapToObjects="1">
      <p:cViewPr varScale="1">
        <p:scale>
          <a:sx n="128" d="100"/>
          <a:sy n="128" d="100"/>
        </p:scale>
        <p:origin x="5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5333B3-BBF2-434F-9844-D2FF01DBD600}" type="datetimeFigureOut">
              <a:rPr lang="en-US" smtClean="0"/>
              <a:t>2/15/23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87732-669B-3D4B-BE95-748848CC6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81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3047626b_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3047626b_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b5d909973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b5d909973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b5d909973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b5d909973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455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fa332d67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fa332d67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fa332d673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fa332d673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fa332d6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fa332d67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9329-DED2-9C4C-8B6A-8B4D879680E1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5EA3427-AFE4-F24A-88DC-F208601FADF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20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9329-DED2-9C4C-8B6A-8B4D879680E1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A3427-AFE4-F24A-88DC-F208601FADF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233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9329-DED2-9C4C-8B6A-8B4D879680E1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A3427-AFE4-F24A-88DC-F208601FADF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497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5461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9329-DED2-9C4C-8B6A-8B4D879680E1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A3427-AFE4-F24A-88DC-F208601FADF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322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9329-DED2-9C4C-8B6A-8B4D879680E1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A3427-AFE4-F24A-88DC-F208601FADF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333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9329-DED2-9C4C-8B6A-8B4D879680E1}" type="datetimeFigureOut">
              <a:rPr lang="en-US" smtClean="0"/>
              <a:t>2/15/23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A3427-AFE4-F24A-88DC-F208601FADF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727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9329-DED2-9C4C-8B6A-8B4D879680E1}" type="datetimeFigureOut">
              <a:rPr lang="en-US" smtClean="0"/>
              <a:t>2/15/23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A3427-AFE4-F24A-88DC-F208601FADF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81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9329-DED2-9C4C-8B6A-8B4D879680E1}" type="datetimeFigureOut">
              <a:rPr lang="en-US" smtClean="0"/>
              <a:t>2/15/23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A3427-AFE4-F24A-88DC-F208601FADF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64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9329-DED2-9C4C-8B6A-8B4D879680E1}" type="datetimeFigureOut">
              <a:rPr lang="en-US" smtClean="0"/>
              <a:t>2/15/23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A3427-AFE4-F24A-88DC-F208601FA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57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9329-DED2-9C4C-8B6A-8B4D879680E1}" type="datetimeFigureOut">
              <a:rPr lang="en-US" smtClean="0"/>
              <a:t>2/15/23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A3427-AFE4-F24A-88DC-F208601FADF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16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3ED9329-DED2-9C4C-8B6A-8B4D879680E1}" type="datetimeFigureOut">
              <a:rPr lang="en-US" smtClean="0"/>
              <a:t>2/15/23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A3427-AFE4-F24A-88DC-F208601FADF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703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D9329-DED2-9C4C-8B6A-8B4D879680E1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5EA3427-AFE4-F24A-88DC-F208601FADF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204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C86F8-E267-0D46-B219-0ADCF4337B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Least Squares, Regression, and More Fun Stuff!!! Part 1.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A7666-BF3D-1449-A59F-D3BBC097A7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79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EEB5F-8E89-9D43-B085-8CC33AFDB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How to find the minimum of the residuals squared?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166B4-A8EA-1646-9636-F38C78C20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478" y="1853754"/>
            <a:ext cx="5837933" cy="429056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This is the “learning” part of machine learning. 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This step is the main thing that differs between other models – the math changes. 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We can use:</a:t>
            </a:r>
          </a:p>
          <a:p>
            <a:pPr lvl="1">
              <a:lnSpc>
                <a:spcPct val="110000"/>
              </a:lnSpc>
            </a:pPr>
            <a:r>
              <a:rPr lang="en-US" sz="1600" dirty="0" err="1"/>
              <a:t>LeastSquares</a:t>
            </a:r>
            <a:r>
              <a:rPr lang="en-US" sz="1600" dirty="0"/>
              <a:t> from </a:t>
            </a:r>
            <a:r>
              <a:rPr lang="en-US" sz="1600" dirty="0" err="1"/>
              <a:t>thinkplot</a:t>
            </a:r>
            <a:r>
              <a:rPr lang="en-US" sz="1600" dirty="0"/>
              <a:t>.</a:t>
            </a:r>
          </a:p>
          <a:p>
            <a:pPr lvl="1">
              <a:lnSpc>
                <a:spcPct val="110000"/>
              </a:lnSpc>
            </a:pPr>
            <a:r>
              <a:rPr lang="en-US" sz="1600" dirty="0" err="1"/>
              <a:t>StatsModels</a:t>
            </a:r>
            <a:r>
              <a:rPr lang="en-US" sz="1600" dirty="0"/>
              <a:t> function.</a:t>
            </a:r>
          </a:p>
          <a:p>
            <a:pPr lvl="1">
              <a:lnSpc>
                <a:spcPct val="110000"/>
              </a:lnSpc>
            </a:pPr>
            <a:r>
              <a:rPr lang="en-US" sz="1600" dirty="0" err="1"/>
              <a:t>Scipy</a:t>
            </a:r>
            <a:r>
              <a:rPr lang="en-US" sz="1600" dirty="0"/>
              <a:t> functions. 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Probably many other packages. 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The model (best fit line) is defined by the slope and intercept. 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Add any X value to those two and you can predict Y. 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The training process finds the ”best” calculation to do so.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96D11F6-1313-9B40-A285-01ED767CC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2093846"/>
            <a:ext cx="6097589" cy="27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377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4147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2200" dirty="0"/>
              <a:t>The linear model for predicting poverty from high school graduation rate in the US is</a:t>
            </a:r>
            <a:endParaRPr sz="2200" dirty="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 dirty="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 dirty="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/>
              <a:t>The "hat" is used to signify that this is an estimate.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lang="en" sz="2200" dirty="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/>
              <a:t>It is an estimate because this isn’t a definitive calculation to calculate the value of poverty – it is a prediction of what we expect the rate of poverty to be, given a value for </a:t>
            </a:r>
            <a:r>
              <a:rPr lang="en-CA" sz="2200" dirty="0" err="1"/>
              <a:t>HSgrad</a:t>
            </a:r>
            <a:r>
              <a:rPr lang="en" sz="2200" dirty="0"/>
              <a:t>. </a:t>
            </a:r>
            <a:endParaRPr sz="2200" dirty="0"/>
          </a:p>
        </p:txBody>
      </p:sp>
      <p:sp>
        <p:nvSpPr>
          <p:cNvPr id="112" name="Google Shape;112;p24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Poverty vs. HS graduate rate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13" name="Google Shape;11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7800" y="2336351"/>
            <a:ext cx="4073124" cy="5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39E7-3B2D-5D4A-A834-9397731C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Residual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DF23D-40AA-6A4E-B69E-12212C8D1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2015734"/>
            <a:ext cx="4699734" cy="3450613"/>
          </a:xfrm>
        </p:spPr>
        <p:txBody>
          <a:bodyPr>
            <a:normAutofit/>
          </a:bodyPr>
          <a:lstStyle/>
          <a:p>
            <a:r>
              <a:rPr lang="en-US" dirty="0"/>
              <a:t>The generated residuals are also helpful to us in a few ways. </a:t>
            </a:r>
          </a:p>
          <a:p>
            <a:r>
              <a:rPr lang="en-US" dirty="0"/>
              <a:t>We can graph the residuals along with X to examine. </a:t>
            </a:r>
          </a:p>
          <a:p>
            <a:r>
              <a:rPr lang="en-US" dirty="0"/>
              <a:t>We want this pattern of residuals to not have any patterns in it – to be more or less randomly spread out. </a:t>
            </a:r>
          </a:p>
          <a:p>
            <a:r>
              <a:rPr lang="en-US" dirty="0"/>
              <a:t>Why?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2E0B48-5A03-694B-9CC0-2134D1170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100" y="1093664"/>
            <a:ext cx="5905499" cy="580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783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51FD7-A9C7-CD4A-B394-4D9E37B6A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Why Random?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22CE1-EEC2-DA4E-ACFC-03662AAD5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" y="2015734"/>
            <a:ext cx="5359399" cy="4037747"/>
          </a:xfrm>
        </p:spPr>
        <p:txBody>
          <a:bodyPr>
            <a:normAutofit/>
          </a:bodyPr>
          <a:lstStyle/>
          <a:p>
            <a:r>
              <a:rPr lang="en-US" dirty="0"/>
              <a:t>If there’s a pattern in the residuals it tells us that there’s some relationship here that isn’t captured in our actual model.</a:t>
            </a:r>
          </a:p>
          <a:p>
            <a:pPr lvl="1"/>
            <a:r>
              <a:rPr lang="en-US" dirty="0"/>
              <a:t>Middle predictions too high, ends are too low. </a:t>
            </a:r>
          </a:p>
          <a:p>
            <a:pPr lvl="1"/>
            <a:r>
              <a:rPr lang="en-US" dirty="0"/>
              <a:t>This pattern should be in the model!</a:t>
            </a:r>
          </a:p>
          <a:p>
            <a:r>
              <a:rPr lang="en-US" dirty="0"/>
              <a:t>Residuals should be:</a:t>
            </a:r>
          </a:p>
          <a:p>
            <a:pPr lvl="1"/>
            <a:r>
              <a:rPr lang="en-US" dirty="0"/>
              <a:t>Uncorrelated with a variable.</a:t>
            </a:r>
          </a:p>
          <a:p>
            <a:pPr lvl="1"/>
            <a:r>
              <a:rPr lang="en-US" dirty="0"/>
              <a:t>Uncorrelated with each other. </a:t>
            </a:r>
          </a:p>
          <a:p>
            <a:r>
              <a:rPr lang="en-US" dirty="0"/>
              <a:t>We shouldn’t be able to predict residuals. </a:t>
            </a:r>
          </a:p>
        </p:txBody>
      </p:sp>
      <p:pic>
        <p:nvPicPr>
          <p:cNvPr id="2050" name="Picture 2" descr="Minitab's residuals versus fit plot with bad residuals">
            <a:extLst>
              <a:ext uri="{FF2B5EF4-FFF2-40B4-BE49-F238E27FC236}">
                <a16:creationId xmlns:a16="http://schemas.microsoft.com/office/drawing/2014/main" id="{62A0CAEA-4DD1-CA49-84C3-5091103E1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1" y="2087558"/>
            <a:ext cx="5707862" cy="3805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565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3FDD7-7164-3D44-B4AF-1B7CD86E6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66A41-146A-E147-A72A-B35E0AEFB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795" y="2015732"/>
            <a:ext cx="10526751" cy="4156468"/>
          </a:xfrm>
        </p:spPr>
        <p:txBody>
          <a:bodyPr>
            <a:normAutofit/>
          </a:bodyPr>
          <a:lstStyle/>
          <a:p>
            <a:r>
              <a:rPr lang="en-US" dirty="0"/>
              <a:t>Linear regression is performed by many existing packages, such as </a:t>
            </a:r>
            <a:r>
              <a:rPr lang="en-US" dirty="0" err="1"/>
              <a:t>StatsModels</a:t>
            </a:r>
            <a:r>
              <a:rPr lang="en-US" dirty="0"/>
              <a:t>, </a:t>
            </a:r>
            <a:r>
              <a:rPr lang="en-US" dirty="0" err="1"/>
              <a:t>Scipy</a:t>
            </a:r>
            <a:r>
              <a:rPr lang="en-US" dirty="0"/>
              <a:t>, and </a:t>
            </a:r>
            <a:r>
              <a:rPr lang="en-US" dirty="0" err="1"/>
              <a:t>Scikitlearn</a:t>
            </a:r>
            <a:r>
              <a:rPr lang="en-US" dirty="0"/>
              <a:t>. </a:t>
            </a:r>
          </a:p>
          <a:p>
            <a:r>
              <a:rPr lang="en-US" dirty="0"/>
              <a:t>The book uses </a:t>
            </a:r>
            <a:r>
              <a:rPr lang="en-US" dirty="0" err="1"/>
              <a:t>StatsModels</a:t>
            </a:r>
            <a:r>
              <a:rPr lang="en-US" dirty="0"/>
              <a:t> when multiple regression starts. </a:t>
            </a:r>
          </a:p>
          <a:p>
            <a:r>
              <a:rPr lang="en-US" dirty="0"/>
              <a:t>Which you use mostly doesn’t matter, it is a personal choice. </a:t>
            </a:r>
          </a:p>
          <a:p>
            <a:r>
              <a:rPr lang="en-US" dirty="0"/>
              <a:t>We’ll use both </a:t>
            </a:r>
            <a:r>
              <a:rPr lang="en-US" dirty="0" err="1"/>
              <a:t>StatsModels</a:t>
            </a:r>
            <a:r>
              <a:rPr lang="en-US" dirty="0"/>
              <a:t> and </a:t>
            </a:r>
            <a:r>
              <a:rPr lang="en-US" dirty="0" err="1"/>
              <a:t>Scikitlearn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Statsmodels</a:t>
            </a:r>
            <a:r>
              <a:rPr lang="en-US" dirty="0"/>
              <a:t> provide more stats data in the output, so we will use that sometimes. 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scikitlearn</a:t>
            </a:r>
            <a:r>
              <a:rPr lang="en-US" dirty="0"/>
              <a:t> is probably more relevant experience for ML stuff. </a:t>
            </a:r>
          </a:p>
          <a:p>
            <a:r>
              <a:rPr lang="en-US" dirty="0"/>
              <a:t>I think going forward I might replace some of the </a:t>
            </a:r>
            <a:r>
              <a:rPr lang="en-US" dirty="0" err="1"/>
              <a:t>statsmodels</a:t>
            </a:r>
            <a:r>
              <a:rPr lang="en-US" dirty="0"/>
              <a:t> examples in future workbooks with </a:t>
            </a:r>
            <a:r>
              <a:rPr lang="en-US" dirty="0" err="1"/>
              <a:t>sklearn</a:t>
            </a:r>
            <a:r>
              <a:rPr lang="en-US" dirty="0"/>
              <a:t> one. The interface is easier, and it is more relevant to ML. </a:t>
            </a:r>
          </a:p>
        </p:txBody>
      </p:sp>
    </p:spTree>
    <p:extLst>
      <p:ext uri="{BB962C8B-B14F-4D97-AF65-F5344CB8AC3E}">
        <p14:creationId xmlns:p14="http://schemas.microsoft.com/office/powerpoint/2010/main" val="2723228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05CA8-1CC9-B945-8B41-835F480E8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Shapes and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47FEF-348A-D143-ACC2-9771A5E01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1" y="1853754"/>
            <a:ext cx="5691188" cy="430574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One thing we need to pay attention to a bit more is the data structure and the shape. </a:t>
            </a:r>
          </a:p>
          <a:p>
            <a:pPr>
              <a:lnSpc>
                <a:spcPct val="110000"/>
              </a:lnSpc>
            </a:pPr>
            <a:r>
              <a:rPr lang="en-US" dirty="0"/>
              <a:t>Most things we’ve used take anything ‘</a:t>
            </a:r>
            <a:r>
              <a:rPr lang="en-US" dirty="0" err="1"/>
              <a:t>iterable</a:t>
            </a:r>
            <a:r>
              <a:rPr lang="en-US" dirty="0"/>
              <a:t>’ or anything that is list-like. </a:t>
            </a:r>
          </a:p>
          <a:p>
            <a:pPr>
              <a:lnSpc>
                <a:spcPct val="110000"/>
              </a:lnSpc>
            </a:pPr>
            <a:r>
              <a:rPr lang="en-US" dirty="0"/>
              <a:t>Often (but not always) in machine learning we need arrays, usually of a certain shape. </a:t>
            </a:r>
          </a:p>
          <a:p>
            <a:pPr>
              <a:lnSpc>
                <a:spcPct val="110000"/>
              </a:lnSpc>
            </a:pPr>
            <a:r>
              <a:rPr lang="en-US" dirty="0"/>
              <a:t>Some tangible differences are: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Use </a:t>
            </a:r>
            <a:r>
              <a:rPr lang="en-US" sz="2000" dirty="0" err="1"/>
              <a:t>np.array</a:t>
            </a:r>
            <a:r>
              <a:rPr lang="en-US" sz="2000" dirty="0"/>
              <a:t>() to create arrays of the data – usually one array for x(s), one for y.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Ensure the arrays are “vertical”, print it and/or use .shape to look.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.reshape(width, height) can reshape the arrays to what we need. </a:t>
            </a:r>
          </a:p>
        </p:txBody>
      </p:sp>
      <p:pic>
        <p:nvPicPr>
          <p:cNvPr id="3074" name="Picture 2" descr="Introducing Scikit-Learn | Python Data Science Handbook">
            <a:extLst>
              <a:ext uri="{FF2B5EF4-FFF2-40B4-BE49-F238E27FC236}">
                <a16:creationId xmlns:a16="http://schemas.microsoft.com/office/drawing/2014/main" id="{32EFC90F-41B9-0242-9A4A-AA0FF9752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1" y="1600396"/>
            <a:ext cx="5691189" cy="379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9175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E5CF6-8B41-ED49-BBCA-960CCDE6D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57ECC-D5E7-8742-82DE-6541E34B1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train our models to predict Y, given X.</a:t>
            </a:r>
          </a:p>
          <a:p>
            <a:pPr lvl="1"/>
            <a:r>
              <a:rPr lang="en-US" dirty="0"/>
              <a:t>In this case, the model is a simple algebra equation. </a:t>
            </a:r>
          </a:p>
          <a:p>
            <a:r>
              <a:rPr lang="en-US" dirty="0"/>
              <a:t>This is a simple version of all the more complex </a:t>
            </a:r>
            <a:r>
              <a:rPr lang="en-US"/>
              <a:t>ML work to </a:t>
            </a:r>
            <a:r>
              <a:rPr lang="en-US" dirty="0"/>
              <a:t>come later. </a:t>
            </a:r>
          </a:p>
          <a:p>
            <a:r>
              <a:rPr lang="en-US" dirty="0"/>
              <a:t>The residuals give us information on how good our model is. </a:t>
            </a:r>
          </a:p>
          <a:p>
            <a:endParaRPr lang="en-US" dirty="0"/>
          </a:p>
          <a:p>
            <a:r>
              <a:rPr lang="en-US" dirty="0"/>
              <a:t>Accuracy and reliability of the predictions…. Next time. </a:t>
            </a:r>
          </a:p>
        </p:txBody>
      </p:sp>
    </p:spTree>
    <p:extLst>
      <p:ext uri="{BB962C8B-B14F-4D97-AF65-F5344CB8AC3E}">
        <p14:creationId xmlns:p14="http://schemas.microsoft.com/office/powerpoint/2010/main" val="3713883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A5A1A-326F-8D46-B459-7A1D8843F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and Predictive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076FA-E2FC-E243-9C77-DEF990E54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people have done linear regression before – it is making a line of best fit. </a:t>
            </a:r>
          </a:p>
          <a:p>
            <a:pPr lvl="1"/>
            <a:r>
              <a:rPr lang="en-US" dirty="0"/>
              <a:t>Result – y = m*x + b line. </a:t>
            </a:r>
          </a:p>
          <a:p>
            <a:pPr lvl="1"/>
            <a:r>
              <a:rPr lang="en-US" dirty="0"/>
              <a:t>M = slope, b = y intercept. </a:t>
            </a:r>
          </a:p>
          <a:p>
            <a:r>
              <a:rPr lang="en-US" b="1" dirty="0"/>
              <a:t>This process is also a simple predictive model – we provide X and get a prediction for Y. </a:t>
            </a:r>
          </a:p>
          <a:p>
            <a:r>
              <a:rPr lang="en-US" dirty="0"/>
              <a:t>The “regression calculation” uses the training data to “learn” how to generate Y from X.</a:t>
            </a:r>
          </a:p>
          <a:p>
            <a:pPr lvl="1"/>
            <a:r>
              <a:rPr lang="en-US" dirty="0"/>
              <a:t>That’s the machine learning bit. </a:t>
            </a:r>
          </a:p>
          <a:p>
            <a:r>
              <a:rPr lang="en-US" dirty="0"/>
              <a:t>The process of creating a regression is almost the same as other models, we’ll do later. </a:t>
            </a:r>
          </a:p>
        </p:txBody>
      </p:sp>
    </p:spTree>
    <p:extLst>
      <p:ext uri="{BB962C8B-B14F-4D97-AF65-F5344CB8AC3E}">
        <p14:creationId xmlns:p14="http://schemas.microsoft.com/office/powerpoint/2010/main" val="3867077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8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Poverty vs. HS graduate rate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65" name="Google Shape;65;p18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1935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The </a:t>
            </a:r>
            <a:r>
              <a:rPr lang="en" sz="2200" i="1">
                <a:solidFill>
                  <a:schemeClr val="accent1"/>
                </a:solidFill>
              </a:rPr>
              <a:t>scatterplot</a:t>
            </a:r>
            <a:r>
              <a:rPr lang="en" sz="2200" i="1"/>
              <a:t> </a:t>
            </a:r>
            <a:r>
              <a:rPr lang="en" sz="2200"/>
              <a:t>below shows the relationship between HS graduate rate in all 50 US states and DC and the percent of residents who live below the poverty line</a:t>
            </a:r>
            <a:br>
              <a:rPr lang="en" sz="2200"/>
            </a:br>
            <a:r>
              <a:rPr lang="en" sz="2200"/>
              <a:t>(income below $23,050 for a family of 4 in 2012).</a:t>
            </a:r>
            <a:endParaRPr sz="2200"/>
          </a:p>
        </p:txBody>
      </p:sp>
      <p:pic>
        <p:nvPicPr>
          <p:cNvPr id="66" name="Google Shape;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7425" y="2992750"/>
            <a:ext cx="485775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>
            <a:spLocks noGrp="1"/>
          </p:cNvSpPr>
          <p:nvPr>
            <p:ph type="body" idx="1"/>
          </p:nvPr>
        </p:nvSpPr>
        <p:spPr>
          <a:xfrm flipH="1">
            <a:off x="6839000" y="2992825"/>
            <a:ext cx="3321000" cy="3714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2200">
                <a:solidFill>
                  <a:schemeClr val="accent1"/>
                </a:solidFill>
              </a:rPr>
              <a:t>Response variable?</a:t>
            </a:r>
            <a:endParaRPr sz="22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2200"/>
              <a:t> </a:t>
            </a:r>
            <a:r>
              <a:rPr lang="en" sz="2200" i="1"/>
              <a:t>% in poverty</a:t>
            </a:r>
            <a:endParaRPr sz="2200" i="1"/>
          </a:p>
          <a:p>
            <a:pPr marL="0" indent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n" sz="2200">
                <a:solidFill>
                  <a:schemeClr val="accent1"/>
                </a:solidFill>
              </a:rPr>
              <a:t>Explanatory variable?</a:t>
            </a:r>
            <a:endParaRPr sz="22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2200"/>
              <a:t> </a:t>
            </a:r>
            <a:r>
              <a:rPr lang="en" sz="2200" i="1"/>
              <a:t>% HS grad</a:t>
            </a:r>
            <a:endParaRPr sz="2200" i="1"/>
          </a:p>
          <a:p>
            <a:pPr marL="0" indent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n" sz="2200">
                <a:solidFill>
                  <a:schemeClr val="accent1"/>
                </a:solidFill>
              </a:rPr>
              <a:t>Relationship?</a:t>
            </a:r>
            <a:endParaRPr sz="22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i="1"/>
              <a:t> linear, negative,</a:t>
            </a:r>
            <a:br>
              <a:rPr lang="en" sz="2200" i="1"/>
            </a:br>
            <a:r>
              <a:rPr lang="en" sz="2200" i="1"/>
              <a:t> moderately strong</a:t>
            </a:r>
            <a:endParaRPr sz="2200" i="1"/>
          </a:p>
        </p:txBody>
      </p:sp>
      <p:sp>
        <p:nvSpPr>
          <p:cNvPr id="104" name="Google Shape;104;p23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Poverty vs. HS graduate rate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05" name="Google Shape;105;p23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1935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The </a:t>
            </a:r>
            <a:r>
              <a:rPr lang="en" sz="2200" i="1">
                <a:solidFill>
                  <a:schemeClr val="accent1"/>
                </a:solidFill>
              </a:rPr>
              <a:t>scatterplot</a:t>
            </a:r>
            <a:r>
              <a:rPr lang="en" sz="2200" i="1"/>
              <a:t> </a:t>
            </a:r>
            <a:r>
              <a:rPr lang="en" sz="2200"/>
              <a:t>below shows the relationship between HS graduate rate in all 50 US states and DC and the percent of residents who live below the poverty line</a:t>
            </a:r>
            <a:br>
              <a:rPr lang="en" sz="2200"/>
            </a:br>
            <a:r>
              <a:rPr lang="en" sz="2200"/>
              <a:t>(income below $23,050 for a family of 4 in 2012).</a:t>
            </a:r>
            <a:endParaRPr sz="2200"/>
          </a:p>
        </p:txBody>
      </p:sp>
      <p:pic>
        <p:nvPicPr>
          <p:cNvPr id="106" name="Google Shape;1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7425" y="2992750"/>
            <a:ext cx="485775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Poverty vs. HS graduate rate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05" name="Google Shape;105;p23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1935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/>
              <a:t>We could draw a line of best fit… but how do we know exactly where it goes? </a:t>
            </a:r>
            <a:endParaRPr sz="22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A7DD03-D4F4-BC48-B916-6E47A35E709A}"/>
              </a:ext>
            </a:extLst>
          </p:cNvPr>
          <p:cNvGrpSpPr/>
          <p:nvPr/>
        </p:nvGrpSpPr>
        <p:grpSpPr>
          <a:xfrm>
            <a:off x="1917425" y="2992750"/>
            <a:ext cx="4857750" cy="3714750"/>
            <a:chOff x="1917425" y="2992750"/>
            <a:chExt cx="4857750" cy="3714750"/>
          </a:xfrm>
        </p:grpSpPr>
        <p:pic>
          <p:nvPicPr>
            <p:cNvPr id="106" name="Google Shape;106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17425" y="2992750"/>
              <a:ext cx="4857750" cy="3714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41D42CB-D052-4142-A180-B7244E44F15A}"/>
                </a:ext>
              </a:extLst>
            </p:cNvPr>
            <p:cNvCxnSpPr/>
            <p:nvPr/>
          </p:nvCxnSpPr>
          <p:spPr>
            <a:xfrm>
              <a:off x="2943922" y="3241375"/>
              <a:ext cx="3534937" cy="23108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5916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Residuals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40" name="Google Shape;140;p28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1505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b="1"/>
              <a:t>Residuals</a:t>
            </a:r>
            <a:r>
              <a:rPr lang="en" sz="2200"/>
              <a:t> are the leftovers from the model fit:</a:t>
            </a:r>
            <a:endParaRPr sz="2200"/>
          </a:p>
          <a:p>
            <a:pPr marL="1371600" indent="45720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Data = Fit + Residual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</p:txBody>
      </p:sp>
      <p:pic>
        <p:nvPicPr>
          <p:cNvPr id="141" name="Google Shape;1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175" y="2210276"/>
            <a:ext cx="5650402" cy="4355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Residuals (cont.)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64" name="Google Shape;164;p31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1058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Residual is the difference between the observed (y</a:t>
            </a:r>
            <a:r>
              <a:rPr lang="en" sz="2200" baseline="-25000"/>
              <a:t>i</a:t>
            </a:r>
            <a:r>
              <a:rPr lang="en" sz="2200"/>
              <a:t>) and predicted ŷ</a:t>
            </a:r>
            <a:r>
              <a:rPr lang="en" sz="2200" baseline="-25000"/>
              <a:t>i</a:t>
            </a:r>
            <a:r>
              <a:rPr lang="en" sz="2200"/>
              <a:t>.</a:t>
            </a:r>
            <a:endParaRPr sz="2200"/>
          </a:p>
        </p:txBody>
      </p:sp>
      <p:pic>
        <p:nvPicPr>
          <p:cNvPr id="165" name="Google Shape;1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9226" y="2081475"/>
            <a:ext cx="1806199" cy="5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1200" y="2624715"/>
            <a:ext cx="4560998" cy="354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1"/>
          <p:cNvSpPr txBox="1">
            <a:spLocks noGrp="1"/>
          </p:cNvSpPr>
          <p:nvPr>
            <p:ph type="body" idx="1"/>
          </p:nvPr>
        </p:nvSpPr>
        <p:spPr>
          <a:xfrm flipH="1">
            <a:off x="7082050" y="2793025"/>
            <a:ext cx="2774700" cy="314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% living in poverty in DC is 5.44% more than predicted.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% living in poverty in RI is 4.16% less than predicted.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ECC1A-373D-584A-BF07-0B34FFF3C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C867F-F364-0A4C-A103-DE689EC6D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AF8CFA-21D4-284B-A979-6B9D9CA1F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374650"/>
            <a:ext cx="12065000" cy="610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03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7D06-4713-E84F-8E72-AEB2C4E79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Least Squares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E09E0-766C-6C47-8DAE-98FAF64B0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line can be defined by the intercept and slope.</a:t>
            </a:r>
          </a:p>
          <a:p>
            <a:r>
              <a:rPr lang="en-US" dirty="0"/>
              <a:t>We generate a line that minimizes the square of the residuals. 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Small differences matter less than big ones.</a:t>
            </a:r>
          </a:p>
          <a:p>
            <a:pPr lvl="1"/>
            <a:r>
              <a:rPr lang="en-US" dirty="0"/>
              <a:t>Squaring deals with negatives. </a:t>
            </a:r>
          </a:p>
          <a:p>
            <a:pPr lvl="1"/>
            <a:r>
              <a:rPr lang="en-US" dirty="0"/>
              <a:t>Computationally efficient. (Mattered more in the past)</a:t>
            </a:r>
          </a:p>
          <a:p>
            <a:pPr lvl="1"/>
            <a:r>
              <a:rPr lang="en-US" dirty="0"/>
              <a:t>Is (potentially) a good estimator for slope and intercept. </a:t>
            </a:r>
          </a:p>
        </p:txBody>
      </p:sp>
    </p:spTree>
    <p:extLst>
      <p:ext uri="{BB962C8B-B14F-4D97-AF65-F5344CB8AC3E}">
        <p14:creationId xmlns:p14="http://schemas.microsoft.com/office/powerpoint/2010/main" val="208144222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1835</TotalTime>
  <Words>964</Words>
  <Application>Microsoft Macintosh PowerPoint</Application>
  <PresentationFormat>Widescreen</PresentationFormat>
  <Paragraphs>92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Gill Sans MT</vt:lpstr>
      <vt:lpstr>Gallery</vt:lpstr>
      <vt:lpstr>Linear Least Squares, Regression, and More Fun Stuff!!! Part 1. </vt:lpstr>
      <vt:lpstr>Linear Regression and Predictive Models</vt:lpstr>
      <vt:lpstr>Poverty vs. HS graduate rate</vt:lpstr>
      <vt:lpstr>Poverty vs. HS graduate rate</vt:lpstr>
      <vt:lpstr>Poverty vs. HS graduate rate</vt:lpstr>
      <vt:lpstr>Residuals</vt:lpstr>
      <vt:lpstr>Residuals (cont.)</vt:lpstr>
      <vt:lpstr>PowerPoint Presentation</vt:lpstr>
      <vt:lpstr>Linear Least Squares</vt:lpstr>
      <vt:lpstr>How to find the minimum of the residuals squared?</vt:lpstr>
      <vt:lpstr>Poverty vs. HS graduate rate</vt:lpstr>
      <vt:lpstr>Residual analysis</vt:lpstr>
      <vt:lpstr>Why Random?</vt:lpstr>
      <vt:lpstr>Other Packages</vt:lpstr>
      <vt:lpstr>Shapes and Arrays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Least Squares, Regression, and More Fun Stuff!!! Part 1. </dc:title>
  <dc:creator>Akeem Semper</dc:creator>
  <cp:lastModifiedBy>Akeem Semper</cp:lastModifiedBy>
  <cp:revision>16</cp:revision>
  <dcterms:created xsi:type="dcterms:W3CDTF">2021-11-07T18:05:44Z</dcterms:created>
  <dcterms:modified xsi:type="dcterms:W3CDTF">2023-02-15T17:06:41Z</dcterms:modified>
</cp:coreProperties>
</file>