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60" r:id="rId5"/>
    <p:sldId id="262" r:id="rId6"/>
    <p:sldId id="263" r:id="rId7"/>
    <p:sldId id="261" r:id="rId8"/>
    <p:sldId id="264" r:id="rId9"/>
    <p:sldId id="270" r:id="rId10"/>
    <p:sldId id="265" r:id="rId11"/>
    <p:sldId id="266" r:id="rId12"/>
    <p:sldId id="267" r:id="rId13"/>
    <p:sldId id="268" r:id="rId14"/>
    <p:sldId id="271"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0F8EF2-F055-F843-B652-0F4727434C7C}" type="datetimeFigureOut">
              <a:rPr lang="en-US" smtClean="0"/>
              <a:t>2/15/23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56B8448-4454-B442-98C9-B7F027FE255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512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F8EF2-F055-F843-B652-0F4727434C7C}"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B8448-4454-B442-98C9-B7F027FE255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720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F8EF2-F055-F843-B652-0F4727434C7C}"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B8448-4454-B442-98C9-B7F027FE255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50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F8EF2-F055-F843-B652-0F4727434C7C}"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B8448-4454-B442-98C9-B7F027FE255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36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F8EF2-F055-F843-B652-0F4727434C7C}"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B8448-4454-B442-98C9-B7F027FE255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28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F8EF2-F055-F843-B652-0F4727434C7C}" type="datetimeFigureOut">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B8448-4454-B442-98C9-B7F027FE255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82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0F8EF2-F055-F843-B652-0F4727434C7C}" type="datetimeFigureOut">
              <a:rPr lang="en-US" smtClean="0"/>
              <a:t>2/15/23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B8448-4454-B442-98C9-B7F027FE255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483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0F8EF2-F055-F843-B652-0F4727434C7C}" type="datetimeFigureOut">
              <a:rPr lang="en-US" smtClean="0"/>
              <a:t>2/15/23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B8448-4454-B442-98C9-B7F027FE255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46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F8EF2-F055-F843-B652-0F4727434C7C}" type="datetimeFigureOut">
              <a:rPr lang="en-US" smtClean="0"/>
              <a:t>2/15/23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B8448-4454-B442-98C9-B7F027FE2551}" type="slidenum">
              <a:rPr lang="en-US" smtClean="0"/>
              <a:t>‹#›</a:t>
            </a:fld>
            <a:endParaRPr lang="en-US"/>
          </a:p>
        </p:txBody>
      </p:sp>
    </p:spTree>
    <p:extLst>
      <p:ext uri="{BB962C8B-B14F-4D97-AF65-F5344CB8AC3E}">
        <p14:creationId xmlns:p14="http://schemas.microsoft.com/office/powerpoint/2010/main" val="200882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F8EF2-F055-F843-B652-0F4727434C7C}" type="datetimeFigureOut">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B8448-4454-B442-98C9-B7F027FE255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470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0F8EF2-F055-F843-B652-0F4727434C7C}" type="datetimeFigureOut">
              <a:rPr lang="en-US" smtClean="0"/>
              <a:t>2/15/23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56B8448-4454-B442-98C9-B7F027FE255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161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0F8EF2-F055-F843-B652-0F4727434C7C}" type="datetimeFigureOut">
              <a:rPr lang="en-US" smtClean="0"/>
              <a:t>2/15/23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56B8448-4454-B442-98C9-B7F027FE255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024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7F3A-FAF3-C239-3098-8946C95035DC}"/>
              </a:ext>
            </a:extLst>
          </p:cNvPr>
          <p:cNvSpPr>
            <a:spLocks noGrp="1"/>
          </p:cNvSpPr>
          <p:nvPr>
            <p:ph type="ctrTitle"/>
          </p:nvPr>
        </p:nvSpPr>
        <p:spPr/>
        <p:txBody>
          <a:bodyPr/>
          <a:lstStyle/>
          <a:p>
            <a:r>
              <a:rPr lang="en-US" dirty="0"/>
              <a:t>Classification and Imbalanced Data</a:t>
            </a:r>
          </a:p>
        </p:txBody>
      </p:sp>
      <p:sp>
        <p:nvSpPr>
          <p:cNvPr id="3" name="Subtitle 2">
            <a:extLst>
              <a:ext uri="{FF2B5EF4-FFF2-40B4-BE49-F238E27FC236}">
                <a16:creationId xmlns:a16="http://schemas.microsoft.com/office/drawing/2014/main" id="{127D9362-A9C9-2CB0-7B94-6E94F28145A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2974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EEE7-53D8-5732-DE17-A0F501A69E66}"/>
              </a:ext>
            </a:extLst>
          </p:cNvPr>
          <p:cNvSpPr>
            <a:spLocks noGrp="1"/>
          </p:cNvSpPr>
          <p:nvPr>
            <p:ph type="title"/>
          </p:nvPr>
        </p:nvSpPr>
        <p:spPr/>
        <p:txBody>
          <a:bodyPr/>
          <a:lstStyle/>
          <a:p>
            <a:r>
              <a:rPr lang="en-US" dirty="0"/>
              <a:t>Imbalanced Data</a:t>
            </a:r>
          </a:p>
        </p:txBody>
      </p:sp>
      <p:sp>
        <p:nvSpPr>
          <p:cNvPr id="3" name="Content Placeholder 2">
            <a:extLst>
              <a:ext uri="{FF2B5EF4-FFF2-40B4-BE49-F238E27FC236}">
                <a16:creationId xmlns:a16="http://schemas.microsoft.com/office/drawing/2014/main" id="{7091A014-FDD4-73E7-C5D2-A2479100AA38}"/>
              </a:ext>
            </a:extLst>
          </p:cNvPr>
          <p:cNvSpPr>
            <a:spLocks noGrp="1"/>
          </p:cNvSpPr>
          <p:nvPr>
            <p:ph idx="1"/>
          </p:nvPr>
        </p:nvSpPr>
        <p:spPr>
          <a:xfrm>
            <a:off x="1451579" y="1853754"/>
            <a:ext cx="9799517" cy="4199727"/>
          </a:xfrm>
        </p:spPr>
        <p:txBody>
          <a:bodyPr>
            <a:normAutofit lnSpcReduction="10000"/>
          </a:bodyPr>
          <a:lstStyle/>
          <a:p>
            <a:r>
              <a:rPr lang="en-US" dirty="0"/>
              <a:t>On common issue with classification is that it is possible to have radically different number of samples in each of the classes. </a:t>
            </a:r>
          </a:p>
          <a:p>
            <a:pPr lvl="1"/>
            <a:r>
              <a:rPr lang="en-US" dirty="0"/>
              <a:t>E.g. credit card fraud – most things are not fraud. </a:t>
            </a:r>
          </a:p>
          <a:p>
            <a:r>
              <a:rPr lang="en-US" dirty="0"/>
              <a:t>This imbalance can present an issue, as our models generally want to be as accurate as possible. </a:t>
            </a:r>
          </a:p>
          <a:p>
            <a:pPr lvl="1"/>
            <a:r>
              <a:rPr lang="en-US" dirty="0"/>
              <a:t>If you predict False for every credit card transaction, you’ll miss all the fraud, but you’ll score north of 99.5% accuracy. </a:t>
            </a:r>
          </a:p>
          <a:p>
            <a:pPr lvl="1"/>
            <a:r>
              <a:rPr lang="en-US" dirty="0"/>
              <a:t>Each gradient descent loop looks to make the predictions more accurate, if the data is imbalanced, we can be “pulled” in that direction. The majority class “dominates”. </a:t>
            </a:r>
          </a:p>
          <a:p>
            <a:pPr lvl="1"/>
            <a:r>
              <a:rPr lang="en-US" dirty="0"/>
              <a:t>In a credit card example, we may get lots of false negatives. Many frauds are missed. </a:t>
            </a:r>
          </a:p>
          <a:p>
            <a:r>
              <a:rPr lang="en-US" dirty="0"/>
              <a:t>One method to combat this is to look at other error metrics like recall, precision, and F1... </a:t>
            </a:r>
          </a:p>
        </p:txBody>
      </p:sp>
    </p:spTree>
    <p:extLst>
      <p:ext uri="{BB962C8B-B14F-4D97-AF65-F5344CB8AC3E}">
        <p14:creationId xmlns:p14="http://schemas.microsoft.com/office/powerpoint/2010/main" val="391496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6A7D-44E2-3867-DB60-DCBE1FBF097F}"/>
              </a:ext>
            </a:extLst>
          </p:cNvPr>
          <p:cNvSpPr>
            <a:spLocks noGrp="1"/>
          </p:cNvSpPr>
          <p:nvPr>
            <p:ph type="title"/>
          </p:nvPr>
        </p:nvSpPr>
        <p:spPr>
          <a:xfrm>
            <a:off x="259493" y="867037"/>
            <a:ext cx="5541234" cy="1049235"/>
          </a:xfrm>
        </p:spPr>
        <p:txBody>
          <a:bodyPr/>
          <a:lstStyle/>
          <a:p>
            <a:r>
              <a:rPr lang="en-US" dirty="0"/>
              <a:t>Data Resampling</a:t>
            </a:r>
          </a:p>
        </p:txBody>
      </p:sp>
      <p:sp>
        <p:nvSpPr>
          <p:cNvPr id="3" name="Content Placeholder 2">
            <a:extLst>
              <a:ext uri="{FF2B5EF4-FFF2-40B4-BE49-F238E27FC236}">
                <a16:creationId xmlns:a16="http://schemas.microsoft.com/office/drawing/2014/main" id="{F1CC5A9E-4376-4A0E-536D-885F0916D225}"/>
              </a:ext>
            </a:extLst>
          </p:cNvPr>
          <p:cNvSpPr>
            <a:spLocks noGrp="1"/>
          </p:cNvSpPr>
          <p:nvPr>
            <p:ph idx="1"/>
          </p:nvPr>
        </p:nvSpPr>
        <p:spPr>
          <a:xfrm>
            <a:off x="711982" y="2174306"/>
            <a:ext cx="9603275" cy="3816657"/>
          </a:xfrm>
        </p:spPr>
        <p:txBody>
          <a:bodyPr/>
          <a:lstStyle/>
          <a:p>
            <a:r>
              <a:rPr lang="en-US" dirty="0"/>
              <a:t>Another thing we can do is manipulate the data, to make it less imbalanced. </a:t>
            </a:r>
          </a:p>
          <a:p>
            <a:r>
              <a:rPr lang="en-US" dirty="0"/>
              <a:t>We change the training dataset to be less “true to life” but to be better at “training a model”. </a:t>
            </a:r>
          </a:p>
          <a:p>
            <a:pPr lvl="1"/>
            <a:r>
              <a:rPr lang="en-US" dirty="0"/>
              <a:t>Analogous to if you studied for a diploma exam by looking at test prep material rather than the class material. You aren’t studying the “real” stuff, but you are using something that will prepare you better for what you care about – test performance. Or test data performance. </a:t>
            </a:r>
          </a:p>
          <a:p>
            <a:r>
              <a:rPr lang="en-US" dirty="0"/>
              <a:t>There are two basic approaches to this:</a:t>
            </a:r>
          </a:p>
          <a:p>
            <a:pPr lvl="1"/>
            <a:r>
              <a:rPr lang="en-US" dirty="0" err="1"/>
              <a:t>Undersampling</a:t>
            </a:r>
            <a:r>
              <a:rPr lang="en-US" dirty="0"/>
              <a:t> – reducing the amount of the majority class. </a:t>
            </a:r>
          </a:p>
          <a:p>
            <a:pPr lvl="1"/>
            <a:r>
              <a:rPr lang="en-US" dirty="0"/>
              <a:t>Oversampling – increasing the amount of the minority class. </a:t>
            </a:r>
          </a:p>
        </p:txBody>
      </p:sp>
      <p:pic>
        <p:nvPicPr>
          <p:cNvPr id="9218" name="Picture 2" descr="The 5 Most Useful Techniques to Handle Imbalanced Datasets - KDnuggets">
            <a:extLst>
              <a:ext uri="{FF2B5EF4-FFF2-40B4-BE49-F238E27FC236}">
                <a16:creationId xmlns:a16="http://schemas.microsoft.com/office/drawing/2014/main" id="{39D9B9FB-D650-F70B-B48D-B5F6E153D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193" y="0"/>
            <a:ext cx="7400807" cy="217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04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2737-8BCD-10FC-5E32-1C3B9ED9009A}"/>
              </a:ext>
            </a:extLst>
          </p:cNvPr>
          <p:cNvSpPr>
            <a:spLocks noGrp="1"/>
          </p:cNvSpPr>
          <p:nvPr>
            <p:ph type="title"/>
          </p:nvPr>
        </p:nvSpPr>
        <p:spPr/>
        <p:txBody>
          <a:bodyPr/>
          <a:lstStyle/>
          <a:p>
            <a:r>
              <a:rPr lang="en-US" dirty="0" err="1"/>
              <a:t>Undersampling</a:t>
            </a:r>
            <a:endParaRPr lang="en-US" dirty="0"/>
          </a:p>
        </p:txBody>
      </p:sp>
      <p:sp>
        <p:nvSpPr>
          <p:cNvPr id="3" name="Content Placeholder 2">
            <a:extLst>
              <a:ext uri="{FF2B5EF4-FFF2-40B4-BE49-F238E27FC236}">
                <a16:creationId xmlns:a16="http://schemas.microsoft.com/office/drawing/2014/main" id="{358C615A-B9F5-F11D-3A8E-F4003B4C00EB}"/>
              </a:ext>
            </a:extLst>
          </p:cNvPr>
          <p:cNvSpPr>
            <a:spLocks noGrp="1"/>
          </p:cNvSpPr>
          <p:nvPr>
            <p:ph idx="1"/>
          </p:nvPr>
        </p:nvSpPr>
        <p:spPr>
          <a:xfrm>
            <a:off x="636105" y="2015732"/>
            <a:ext cx="6607872" cy="4037749"/>
          </a:xfrm>
        </p:spPr>
        <p:txBody>
          <a:bodyPr/>
          <a:lstStyle/>
          <a:p>
            <a:r>
              <a:rPr lang="en-US" dirty="0"/>
              <a:t>An </a:t>
            </a:r>
            <a:r>
              <a:rPr lang="en-US" dirty="0" err="1"/>
              <a:t>undersample</a:t>
            </a:r>
            <a:r>
              <a:rPr lang="en-US" dirty="0"/>
              <a:t> takes only some sample of the majority class, so there is more balance. </a:t>
            </a:r>
          </a:p>
          <a:p>
            <a:r>
              <a:rPr lang="en-US" dirty="0"/>
              <a:t>Most simple way is to just randomly select X records from the majority class. </a:t>
            </a:r>
          </a:p>
          <a:p>
            <a:r>
              <a:rPr lang="en-US" dirty="0"/>
              <a:t>Other algorithms use smarts to determine which to remove. </a:t>
            </a:r>
          </a:p>
          <a:p>
            <a:pPr lvl="1"/>
            <a:r>
              <a:rPr lang="en-US" dirty="0"/>
              <a:t>Tomek pairs, in the code example, removes some of the majority records that are “closest” to the decision boundary. </a:t>
            </a:r>
          </a:p>
        </p:txBody>
      </p:sp>
      <p:pic>
        <p:nvPicPr>
          <p:cNvPr id="6146" name="Picture 2" descr="2. Undersampling Techniques - Machine Learning Concepts">
            <a:extLst>
              <a:ext uri="{FF2B5EF4-FFF2-40B4-BE49-F238E27FC236}">
                <a16:creationId xmlns:a16="http://schemas.microsoft.com/office/drawing/2014/main" id="{50D89B9C-AB2B-C5C3-E671-61B03353C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977" y="3348381"/>
            <a:ext cx="42037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24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0171-238A-13E4-98A1-187F6A88F4B8}"/>
              </a:ext>
            </a:extLst>
          </p:cNvPr>
          <p:cNvSpPr>
            <a:spLocks noGrp="1"/>
          </p:cNvSpPr>
          <p:nvPr>
            <p:ph type="title"/>
          </p:nvPr>
        </p:nvSpPr>
        <p:spPr/>
        <p:txBody>
          <a:bodyPr/>
          <a:lstStyle/>
          <a:p>
            <a:r>
              <a:rPr lang="en-US" dirty="0"/>
              <a:t>Oversampling</a:t>
            </a:r>
          </a:p>
        </p:txBody>
      </p:sp>
      <p:sp>
        <p:nvSpPr>
          <p:cNvPr id="3" name="Content Placeholder 2">
            <a:extLst>
              <a:ext uri="{FF2B5EF4-FFF2-40B4-BE49-F238E27FC236}">
                <a16:creationId xmlns:a16="http://schemas.microsoft.com/office/drawing/2014/main" id="{FFD4B8BB-50AF-25D7-855C-7BD44EC712F6}"/>
              </a:ext>
            </a:extLst>
          </p:cNvPr>
          <p:cNvSpPr>
            <a:spLocks noGrp="1"/>
          </p:cNvSpPr>
          <p:nvPr>
            <p:ph idx="1"/>
          </p:nvPr>
        </p:nvSpPr>
        <p:spPr>
          <a:xfrm>
            <a:off x="4905632" y="2015732"/>
            <a:ext cx="7175156" cy="4037749"/>
          </a:xfrm>
        </p:spPr>
        <p:txBody>
          <a:bodyPr/>
          <a:lstStyle/>
          <a:p>
            <a:r>
              <a:rPr lang="en-US" dirty="0"/>
              <a:t>Oversampling is to reproduce the minority class records multiple times to improve the balance. </a:t>
            </a:r>
          </a:p>
          <a:p>
            <a:r>
              <a:rPr lang="en-US" dirty="0"/>
              <a:t>Most simple way is to just include the minority data multiple times. </a:t>
            </a:r>
          </a:p>
          <a:p>
            <a:pPr lvl="1"/>
            <a:r>
              <a:rPr lang="en-US" dirty="0"/>
              <a:t>i.e. random oversampling with replacement. </a:t>
            </a:r>
          </a:p>
          <a:p>
            <a:r>
              <a:rPr lang="en-US" dirty="0"/>
              <a:t>Smarter algorithms can generate “similar” data based on what is in the minority class. </a:t>
            </a:r>
          </a:p>
          <a:p>
            <a:pPr lvl="1"/>
            <a:r>
              <a:rPr lang="en-US" dirty="0"/>
              <a:t>SMOTE in the code example, creates interpolated (between) data records from the original. </a:t>
            </a:r>
          </a:p>
        </p:txBody>
      </p:sp>
      <p:pic>
        <p:nvPicPr>
          <p:cNvPr id="7170" name="Picture 2">
            <a:extLst>
              <a:ext uri="{FF2B5EF4-FFF2-40B4-BE49-F238E27FC236}">
                <a16:creationId xmlns:a16="http://schemas.microsoft.com/office/drawing/2014/main" id="{7292AB6E-4822-8074-FF5E-D6410D39E2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564"/>
          <a:stretch/>
        </p:blipFill>
        <p:spPr bwMode="auto">
          <a:xfrm>
            <a:off x="111212" y="2127250"/>
            <a:ext cx="4572686" cy="260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75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E4C-1DB5-5C9D-E174-FD67D4F29494}"/>
              </a:ext>
            </a:extLst>
          </p:cNvPr>
          <p:cNvSpPr>
            <a:spLocks noGrp="1"/>
          </p:cNvSpPr>
          <p:nvPr>
            <p:ph type="title"/>
          </p:nvPr>
        </p:nvSpPr>
        <p:spPr/>
        <p:txBody>
          <a:bodyPr/>
          <a:lstStyle/>
          <a:p>
            <a:r>
              <a:rPr lang="en-US" dirty="0"/>
              <a:t>Imbalanced Learning</a:t>
            </a:r>
          </a:p>
        </p:txBody>
      </p:sp>
      <p:sp>
        <p:nvSpPr>
          <p:cNvPr id="3" name="Content Placeholder 2">
            <a:extLst>
              <a:ext uri="{FF2B5EF4-FFF2-40B4-BE49-F238E27FC236}">
                <a16:creationId xmlns:a16="http://schemas.microsoft.com/office/drawing/2014/main" id="{D8DBE32C-C3A7-499C-21FB-99EAE31801CF}"/>
              </a:ext>
            </a:extLst>
          </p:cNvPr>
          <p:cNvSpPr>
            <a:spLocks noGrp="1"/>
          </p:cNvSpPr>
          <p:nvPr>
            <p:ph idx="1"/>
          </p:nvPr>
        </p:nvSpPr>
        <p:spPr>
          <a:xfrm>
            <a:off x="1451579" y="2015732"/>
            <a:ext cx="9603275" cy="4037749"/>
          </a:xfrm>
        </p:spPr>
        <p:txBody>
          <a:bodyPr>
            <a:normAutofit lnSpcReduction="10000"/>
          </a:bodyPr>
          <a:lstStyle/>
          <a:p>
            <a:r>
              <a:rPr lang="en-US" dirty="0"/>
              <a:t>We have a package that can handle most of the imbalanced stuff for us – </a:t>
            </a:r>
            <a:r>
              <a:rPr lang="en-US" dirty="0" err="1"/>
              <a:t>imblearn</a:t>
            </a:r>
            <a:r>
              <a:rPr lang="en-US" dirty="0"/>
              <a:t>. </a:t>
            </a:r>
          </a:p>
          <a:p>
            <a:r>
              <a:rPr lang="en-US" dirty="0"/>
              <a:t>This package provides functions that can do the resampling, that are in the same format as the </a:t>
            </a:r>
            <a:r>
              <a:rPr lang="en-US" dirty="0" err="1"/>
              <a:t>sklearn</a:t>
            </a:r>
            <a:r>
              <a:rPr lang="en-US" dirty="0"/>
              <a:t> stuff:</a:t>
            </a:r>
          </a:p>
          <a:p>
            <a:pPr lvl="1"/>
            <a:r>
              <a:rPr lang="en-US" dirty="0"/>
              <a:t>Using them is easy, as they perform like things we are used to. </a:t>
            </a:r>
          </a:p>
          <a:p>
            <a:pPr lvl="1"/>
            <a:r>
              <a:rPr lang="en-US" dirty="0"/>
              <a:t>We can incorporate them into things like pipelines, to make it easy. </a:t>
            </a:r>
          </a:p>
          <a:p>
            <a:r>
              <a:rPr lang="en-US" dirty="0" err="1"/>
              <a:t>Imblearn</a:t>
            </a:r>
            <a:r>
              <a:rPr lang="en-US" dirty="0"/>
              <a:t> has lots of resampling algorithms that we can try. </a:t>
            </a:r>
          </a:p>
          <a:p>
            <a:pPr lvl="1"/>
            <a:r>
              <a:rPr lang="en-US" dirty="0"/>
              <a:t>Some are combined – </a:t>
            </a:r>
            <a:r>
              <a:rPr lang="en-US" dirty="0" err="1"/>
              <a:t>eg.</a:t>
            </a:r>
            <a:r>
              <a:rPr lang="en-US" dirty="0"/>
              <a:t> Oversample to generate new data, then under sample to “clean” it. </a:t>
            </a:r>
          </a:p>
          <a:p>
            <a:r>
              <a:rPr lang="en-US" dirty="0"/>
              <a:t>You likely don’t have </a:t>
            </a:r>
            <a:r>
              <a:rPr lang="en-US" dirty="0" err="1"/>
              <a:t>imblearn</a:t>
            </a:r>
            <a:r>
              <a:rPr lang="en-US" dirty="0"/>
              <a:t> installed. </a:t>
            </a:r>
          </a:p>
          <a:p>
            <a:pPr lvl="1"/>
            <a:r>
              <a:rPr lang="en-US" dirty="0"/>
              <a:t>Try running a code cell with “!pip install </a:t>
            </a:r>
            <a:r>
              <a:rPr lang="en-US" dirty="0" err="1"/>
              <a:t>imblearn</a:t>
            </a:r>
            <a:r>
              <a:rPr lang="en-US" dirty="0"/>
              <a:t>” and it will install it. (if you have pip)</a:t>
            </a:r>
          </a:p>
          <a:p>
            <a:pPr lvl="1"/>
            <a:r>
              <a:rPr lang="en-US" dirty="0"/>
              <a:t>“!</a:t>
            </a:r>
            <a:r>
              <a:rPr lang="en-US" dirty="0" err="1"/>
              <a:t>conda</a:t>
            </a:r>
            <a:r>
              <a:rPr lang="en-US" dirty="0"/>
              <a:t> install </a:t>
            </a:r>
            <a:r>
              <a:rPr lang="en-US" dirty="0" err="1"/>
              <a:t>imblearn</a:t>
            </a:r>
            <a:r>
              <a:rPr lang="en-US" dirty="0"/>
              <a:t>” (and “!</a:t>
            </a:r>
            <a:r>
              <a:rPr lang="en-US" dirty="0" err="1"/>
              <a:t>conda</a:t>
            </a:r>
            <a:r>
              <a:rPr lang="en-US" dirty="0"/>
              <a:t> install pip”) should do it if you don’t. </a:t>
            </a:r>
          </a:p>
        </p:txBody>
      </p:sp>
    </p:spTree>
    <p:extLst>
      <p:ext uri="{BB962C8B-B14F-4D97-AF65-F5344CB8AC3E}">
        <p14:creationId xmlns:p14="http://schemas.microsoft.com/office/powerpoint/2010/main" val="157167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B9F0-CB31-7A53-A355-A58B5633E7F1}"/>
              </a:ext>
            </a:extLst>
          </p:cNvPr>
          <p:cNvSpPr>
            <a:spLocks noGrp="1"/>
          </p:cNvSpPr>
          <p:nvPr>
            <p:ph type="title"/>
          </p:nvPr>
        </p:nvSpPr>
        <p:spPr/>
        <p:txBody>
          <a:bodyPr/>
          <a:lstStyle/>
          <a:p>
            <a:r>
              <a:rPr lang="en-US" dirty="0"/>
              <a:t>Process and Results</a:t>
            </a:r>
          </a:p>
        </p:txBody>
      </p:sp>
      <p:sp>
        <p:nvSpPr>
          <p:cNvPr id="3" name="Content Placeholder 2">
            <a:extLst>
              <a:ext uri="{FF2B5EF4-FFF2-40B4-BE49-F238E27FC236}">
                <a16:creationId xmlns:a16="http://schemas.microsoft.com/office/drawing/2014/main" id="{7D6C3903-DA53-EA1D-BEEA-2E47A44C0AA7}"/>
              </a:ext>
            </a:extLst>
          </p:cNvPr>
          <p:cNvSpPr>
            <a:spLocks noGrp="1"/>
          </p:cNvSpPr>
          <p:nvPr>
            <p:ph idx="1"/>
          </p:nvPr>
        </p:nvSpPr>
        <p:spPr>
          <a:xfrm>
            <a:off x="1451579" y="2015732"/>
            <a:ext cx="9603275" cy="4037749"/>
          </a:xfrm>
        </p:spPr>
        <p:txBody>
          <a:bodyPr/>
          <a:lstStyle/>
          <a:p>
            <a:r>
              <a:rPr lang="en-US" dirty="0"/>
              <a:t>Having a more balanced dataset will generally help build better models. </a:t>
            </a:r>
          </a:p>
          <a:p>
            <a:pPr lvl="1"/>
            <a:r>
              <a:rPr lang="en-US" dirty="0"/>
              <a:t>Effects are not very predictable in most cases, must try and see results. </a:t>
            </a:r>
          </a:p>
          <a:p>
            <a:r>
              <a:rPr lang="en-US" dirty="0"/>
              <a:t>When oversampling we are inventing new data, that can introduce error. </a:t>
            </a:r>
          </a:p>
          <a:p>
            <a:r>
              <a:rPr lang="en-US" dirty="0"/>
              <a:t>When </a:t>
            </a:r>
            <a:r>
              <a:rPr lang="en-US" dirty="0" err="1"/>
              <a:t>undersampling</a:t>
            </a:r>
            <a:r>
              <a:rPr lang="en-US" dirty="0"/>
              <a:t> data we are removing data, that can introduce error. </a:t>
            </a:r>
          </a:p>
          <a:p>
            <a:r>
              <a:rPr lang="en-US" dirty="0"/>
              <a:t>When dealing with imbalanced data, we can include this in our prep steps:</a:t>
            </a:r>
          </a:p>
          <a:p>
            <a:pPr lvl="1"/>
            <a:r>
              <a:rPr lang="en-US" dirty="0"/>
              <a:t>E.g. clean data, remove outliers, select features, encode categorical, resample data, rescale data, </a:t>
            </a:r>
            <a:r>
              <a:rPr lang="en-US" dirty="0" err="1"/>
              <a:t>etc</a:t>
            </a:r>
            <a:r>
              <a:rPr lang="en-US" dirty="0"/>
              <a:t>….</a:t>
            </a:r>
          </a:p>
          <a:p>
            <a:r>
              <a:rPr lang="en-US" dirty="0"/>
              <a:t>We are focusing on the end result here – we are going to see if changing the dataset gives us a better model. </a:t>
            </a:r>
          </a:p>
        </p:txBody>
      </p:sp>
    </p:spTree>
    <p:extLst>
      <p:ext uri="{BB962C8B-B14F-4D97-AF65-F5344CB8AC3E}">
        <p14:creationId xmlns:p14="http://schemas.microsoft.com/office/powerpoint/2010/main" val="227713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CDA6-AAA3-3C98-AF0F-2A2EF9D249B7}"/>
              </a:ext>
            </a:extLst>
          </p:cNvPr>
          <p:cNvSpPr>
            <a:spLocks noGrp="1"/>
          </p:cNvSpPr>
          <p:nvPr>
            <p:ph type="title"/>
          </p:nvPr>
        </p:nvSpPr>
        <p:spPr>
          <a:xfrm>
            <a:off x="1451579" y="804519"/>
            <a:ext cx="9603275" cy="1049235"/>
          </a:xfrm>
        </p:spPr>
        <p:txBody>
          <a:bodyPr>
            <a:normAutofit/>
          </a:bodyPr>
          <a:lstStyle/>
          <a:p>
            <a:r>
              <a:rPr lang="en-US" dirty="0"/>
              <a:t>Classification and Logistic Regression</a:t>
            </a:r>
          </a:p>
        </p:txBody>
      </p:sp>
      <p:pic>
        <p:nvPicPr>
          <p:cNvPr id="1026" name="Picture 2" descr="python - Plot Decision Boundary for Scikit Logistic Regression with 7  Features - Stack Overflow">
            <a:extLst>
              <a:ext uri="{FF2B5EF4-FFF2-40B4-BE49-F238E27FC236}">
                <a16:creationId xmlns:a16="http://schemas.microsoft.com/office/drawing/2014/main" id="{C45B17BE-F3AE-8C8F-A982-BF751397B3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7" t="7833" r="5981" b="3000"/>
          <a:stretch/>
        </p:blipFill>
        <p:spPr bwMode="auto">
          <a:xfrm>
            <a:off x="0" y="1835219"/>
            <a:ext cx="6048760" cy="457793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89DEBA9-5CC7-9626-5901-C68C7D099B46}"/>
              </a:ext>
            </a:extLst>
          </p:cNvPr>
          <p:cNvSpPr>
            <a:spLocks noGrp="1"/>
          </p:cNvSpPr>
          <p:nvPr>
            <p:ph idx="1"/>
          </p:nvPr>
        </p:nvSpPr>
        <p:spPr>
          <a:xfrm>
            <a:off x="6048760" y="1853755"/>
            <a:ext cx="6143239" cy="4299910"/>
          </a:xfrm>
        </p:spPr>
        <p:txBody>
          <a:bodyPr>
            <a:normAutofit lnSpcReduction="10000"/>
          </a:bodyPr>
          <a:lstStyle/>
          <a:p>
            <a:pPr>
              <a:lnSpc>
                <a:spcPct val="110000"/>
              </a:lnSpc>
            </a:pPr>
            <a:r>
              <a:rPr lang="en-US" sz="1800" dirty="0"/>
              <a:t>We recently looked at logistic regression, let’s go back and take another look at it. </a:t>
            </a:r>
          </a:p>
          <a:p>
            <a:pPr>
              <a:lnSpc>
                <a:spcPct val="110000"/>
              </a:lnSpc>
            </a:pPr>
            <a:r>
              <a:rPr lang="en-US" sz="1800" dirty="0"/>
              <a:t>Logistic regression (and all classifiers) aim to split the data into two (or more) groups, called classes. </a:t>
            </a:r>
          </a:p>
          <a:p>
            <a:pPr lvl="1">
              <a:lnSpc>
                <a:spcPct val="110000"/>
              </a:lnSpc>
            </a:pPr>
            <a:r>
              <a:rPr lang="en-US" dirty="0"/>
              <a:t>E.g. customer/not-customer, True/False, 1/0</a:t>
            </a:r>
          </a:p>
          <a:p>
            <a:pPr>
              <a:lnSpc>
                <a:spcPct val="110000"/>
              </a:lnSpc>
            </a:pPr>
            <a:r>
              <a:rPr lang="en-US" sz="1800" dirty="0"/>
              <a:t>We can visualize this with a dataset with 2 features. </a:t>
            </a:r>
          </a:p>
          <a:p>
            <a:pPr lvl="1">
              <a:lnSpc>
                <a:spcPct val="110000"/>
              </a:lnSpc>
            </a:pPr>
            <a:r>
              <a:rPr lang="en-US" sz="1600" dirty="0"/>
              <a:t>E.g. Predict admission from two test scores. </a:t>
            </a:r>
          </a:p>
          <a:p>
            <a:pPr>
              <a:lnSpc>
                <a:spcPct val="110000"/>
              </a:lnSpc>
            </a:pPr>
            <a:r>
              <a:rPr lang="en-US" sz="1800" dirty="0"/>
              <a:t>The model here is the line, rather than being a best fit like a regression, it acts to separate class A from class B. </a:t>
            </a:r>
          </a:p>
          <a:p>
            <a:pPr>
              <a:lnSpc>
                <a:spcPct val="110000"/>
              </a:lnSpc>
            </a:pPr>
            <a:r>
              <a:rPr lang="en-US" sz="1800" dirty="0"/>
              <a:t>Logistic regression is a linear model, so we can only make a line to classify the data. </a:t>
            </a:r>
          </a:p>
          <a:p>
            <a:pPr>
              <a:lnSpc>
                <a:spcPct val="110000"/>
              </a:lnSpc>
            </a:pPr>
            <a:r>
              <a:rPr lang="en-US" sz="1800" dirty="0"/>
              <a:t>The line is our decision boundary. </a:t>
            </a:r>
          </a:p>
        </p:txBody>
      </p:sp>
    </p:spTree>
    <p:extLst>
      <p:ext uri="{BB962C8B-B14F-4D97-AF65-F5344CB8AC3E}">
        <p14:creationId xmlns:p14="http://schemas.microsoft.com/office/powerpoint/2010/main" val="350150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C614-D870-2967-C74A-35E0BCA6D3C4}"/>
              </a:ext>
            </a:extLst>
          </p:cNvPr>
          <p:cNvSpPr>
            <a:spLocks noGrp="1"/>
          </p:cNvSpPr>
          <p:nvPr>
            <p:ph type="title"/>
          </p:nvPr>
        </p:nvSpPr>
        <p:spPr/>
        <p:txBody>
          <a:bodyPr/>
          <a:lstStyle/>
          <a:p>
            <a:r>
              <a:rPr lang="en-US" dirty="0"/>
              <a:t>Finding the Line – Descend that Gradient</a:t>
            </a:r>
          </a:p>
        </p:txBody>
      </p:sp>
      <p:sp>
        <p:nvSpPr>
          <p:cNvPr id="3" name="Content Placeholder 2">
            <a:extLst>
              <a:ext uri="{FF2B5EF4-FFF2-40B4-BE49-F238E27FC236}">
                <a16:creationId xmlns:a16="http://schemas.microsoft.com/office/drawing/2014/main" id="{A57F082C-AF31-038A-762B-5B88F01B87F4}"/>
              </a:ext>
            </a:extLst>
          </p:cNvPr>
          <p:cNvSpPr>
            <a:spLocks noGrp="1"/>
          </p:cNvSpPr>
          <p:nvPr>
            <p:ph idx="1"/>
          </p:nvPr>
        </p:nvSpPr>
        <p:spPr>
          <a:xfrm>
            <a:off x="357809" y="1853754"/>
            <a:ext cx="11718234" cy="4199727"/>
          </a:xfrm>
        </p:spPr>
        <p:txBody>
          <a:bodyPr>
            <a:normAutofit fontScale="92500"/>
          </a:bodyPr>
          <a:lstStyle/>
          <a:p>
            <a:r>
              <a:rPr lang="en-US" dirty="0"/>
              <a:t>In linear regression the “least squares” calculates m and b directly. </a:t>
            </a:r>
          </a:p>
          <a:p>
            <a:r>
              <a:rPr lang="en-US" dirty="0"/>
              <a:t>Our line (the model) that divides the two classes was generated by the gradient descent process we mentioned:</a:t>
            </a:r>
          </a:p>
          <a:p>
            <a:pPr lvl="1"/>
            <a:r>
              <a:rPr lang="en-US" dirty="0"/>
              <a:t>Make a prediction for the model’s values (2 slopes and intercept in this one). </a:t>
            </a:r>
          </a:p>
          <a:p>
            <a:pPr lvl="1"/>
            <a:r>
              <a:rPr lang="en-US" dirty="0"/>
              <a:t>Check the error with those values. </a:t>
            </a:r>
          </a:p>
          <a:p>
            <a:pPr lvl="1"/>
            <a:r>
              <a:rPr lang="en-US" dirty="0"/>
              <a:t>Use some calculus to attribute the errors to the original terms (y = m1*x1 + m2*x2 +…)</a:t>
            </a:r>
          </a:p>
          <a:p>
            <a:pPr lvl="1"/>
            <a:r>
              <a:rPr lang="en-US" dirty="0"/>
              <a:t>Adjust each term to get a bit less error. </a:t>
            </a:r>
          </a:p>
          <a:p>
            <a:pPr lvl="1"/>
            <a:r>
              <a:rPr lang="en-US" dirty="0"/>
              <a:t>When the error hits the lowest point, whatever the slope and intercept is at that point is the values we need for the model. Y = m1*x1 + m2*x2 + b</a:t>
            </a:r>
          </a:p>
          <a:p>
            <a:pPr lvl="1"/>
            <a:r>
              <a:rPr lang="en-US" dirty="0"/>
              <a:t>Just like linear regression, these values are all we need for a model (with more math).</a:t>
            </a:r>
          </a:p>
          <a:p>
            <a:r>
              <a:rPr lang="en-US" dirty="0"/>
              <a:t>Note: the error here is not accuracy of predictions, it is the distance between prediction percentage and reality. </a:t>
            </a:r>
          </a:p>
        </p:txBody>
      </p:sp>
    </p:spTree>
    <p:extLst>
      <p:ext uri="{BB962C8B-B14F-4D97-AF65-F5344CB8AC3E}">
        <p14:creationId xmlns:p14="http://schemas.microsoft.com/office/powerpoint/2010/main" val="358384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ython - Plot Decision Boundary for Scikit Logistic Regression with 7  Features - Stack Overflow">
            <a:extLst>
              <a:ext uri="{FF2B5EF4-FFF2-40B4-BE49-F238E27FC236}">
                <a16:creationId xmlns:a16="http://schemas.microsoft.com/office/drawing/2014/main" id="{850F2B39-6A45-F94F-92E7-86744B67C2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7" t="7833" r="5981" b="3000"/>
          <a:stretch/>
        </p:blipFill>
        <p:spPr bwMode="auto">
          <a:xfrm>
            <a:off x="0" y="1835219"/>
            <a:ext cx="6048760" cy="45779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at is Gradient Descent? | IBM">
            <a:extLst>
              <a:ext uri="{FF2B5EF4-FFF2-40B4-BE49-F238E27FC236}">
                <a16:creationId xmlns:a16="http://schemas.microsoft.com/office/drawing/2014/main" id="{46B40DF2-DD33-C02D-585B-8AFED4360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929" y="-444843"/>
            <a:ext cx="6654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99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descr="Felipe Sulser – Data Scientist at UBS">
            <a:extLst>
              <a:ext uri="{FF2B5EF4-FFF2-40B4-BE49-F238E27FC236}">
                <a16:creationId xmlns:a16="http://schemas.microsoft.com/office/drawing/2014/main" id="{EAB0B961-2A58-847C-48D2-83687A850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0" y="1524000"/>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86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chine learning - What's the difference between logistic regression and  perceptron? - Cross Validated">
            <a:extLst>
              <a:ext uri="{FF2B5EF4-FFF2-40B4-BE49-F238E27FC236}">
                <a16:creationId xmlns:a16="http://schemas.microsoft.com/office/drawing/2014/main" id="{01505B13-3501-A3CE-3297-E7E3AEF80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794" y="38162"/>
            <a:ext cx="7426411" cy="681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36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ochastic Gradient Descent for machine learning clearly explained |  Baptiste Monpezat">
            <a:extLst>
              <a:ext uri="{FF2B5EF4-FFF2-40B4-BE49-F238E27FC236}">
                <a16:creationId xmlns:a16="http://schemas.microsoft.com/office/drawing/2014/main" id="{1EF315A9-B96B-995F-27B7-A80F4AFFA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776" y="1853754"/>
            <a:ext cx="9965422" cy="49827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C58DC06-7749-7D35-D6CD-AD64B52D089F}"/>
              </a:ext>
            </a:extLst>
          </p:cNvPr>
          <p:cNvSpPr>
            <a:spLocks noGrp="1"/>
          </p:cNvSpPr>
          <p:nvPr>
            <p:ph type="title"/>
          </p:nvPr>
        </p:nvSpPr>
        <p:spPr/>
        <p:txBody>
          <a:bodyPr/>
          <a:lstStyle/>
          <a:p>
            <a:r>
              <a:rPr lang="en-US" dirty="0"/>
              <a:t>Animation with Linear Regression</a:t>
            </a:r>
          </a:p>
        </p:txBody>
      </p:sp>
      <p:sp>
        <p:nvSpPr>
          <p:cNvPr id="3" name="Content Placeholder 2">
            <a:extLst>
              <a:ext uri="{FF2B5EF4-FFF2-40B4-BE49-F238E27FC236}">
                <a16:creationId xmlns:a16="http://schemas.microsoft.com/office/drawing/2014/main" id="{A537A64F-5343-F786-B7A8-CD89FC60627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3471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09F8-9EC4-A7DE-DC25-F1E1D68A595E}"/>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D807EE55-B6AD-7421-B4F0-93014D76629B}"/>
              </a:ext>
            </a:extLst>
          </p:cNvPr>
          <p:cNvSpPr>
            <a:spLocks noGrp="1"/>
          </p:cNvSpPr>
          <p:nvPr>
            <p:ph idx="1"/>
          </p:nvPr>
        </p:nvSpPr>
        <p:spPr>
          <a:xfrm>
            <a:off x="1451579" y="2015732"/>
            <a:ext cx="9603275" cy="4037749"/>
          </a:xfrm>
        </p:spPr>
        <p:txBody>
          <a:bodyPr>
            <a:normAutofit/>
          </a:bodyPr>
          <a:lstStyle/>
          <a:p>
            <a:r>
              <a:rPr lang="en-US" dirty="0"/>
              <a:t>This gradient descent process is one that is very common, not just for logistic regression. </a:t>
            </a:r>
          </a:p>
          <a:p>
            <a:r>
              <a:rPr lang="en-US" dirty="0"/>
              <a:t>When we can’t directly calculate the “answers” like we can in linear regression, we do something like this – repeated guess and test as we progress towards the answer. </a:t>
            </a:r>
          </a:p>
          <a:p>
            <a:r>
              <a:rPr lang="en-US" dirty="0"/>
              <a:t>The starting values don’t really matter for the end result. </a:t>
            </a:r>
          </a:p>
          <a:p>
            <a:pPr lvl="1"/>
            <a:r>
              <a:rPr lang="en-US" dirty="0"/>
              <a:t>Different algorithms have different methods (sometimes controllable by an argument) that generate a starting point of values (slopes and an intercept). </a:t>
            </a:r>
          </a:p>
          <a:p>
            <a:pPr lvl="1"/>
            <a:r>
              <a:rPr lang="en-US" dirty="0"/>
              <a:t>The starting guess is intended to reduce the rounds needed to find the answer. </a:t>
            </a:r>
          </a:p>
          <a:p>
            <a:pPr lvl="1"/>
            <a:r>
              <a:rPr lang="en-US" dirty="0"/>
              <a:t>This is mainly relevant for efficiency – when processing large amounts of data, saving rounds of calculation can really add up. </a:t>
            </a:r>
          </a:p>
        </p:txBody>
      </p:sp>
    </p:spTree>
    <p:extLst>
      <p:ext uri="{BB962C8B-B14F-4D97-AF65-F5344CB8AC3E}">
        <p14:creationId xmlns:p14="http://schemas.microsoft.com/office/powerpoint/2010/main" val="248467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201" name="Picture 820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03" name="Straight Connector 820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8205" name="Rectangle 820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Rectangle 820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F9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How to Deal imbalanced datasets in machine learning?">
            <a:extLst>
              <a:ext uri="{FF2B5EF4-FFF2-40B4-BE49-F238E27FC236}">
                <a16:creationId xmlns:a16="http://schemas.microsoft.com/office/drawing/2014/main" id="{E6150381-3E14-2AAB-F10B-3C7F55471C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1098042"/>
            <a:ext cx="10905066" cy="466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3806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334</TotalTime>
  <Words>1127</Words>
  <Application>Microsoft Macintosh PowerPoint</Application>
  <PresentationFormat>Widescreen</PresentationFormat>
  <Paragraphs>72</Paragraphs>
  <Slides>15</Slides>
  <Notes>0</Notes>
  <HiddenSlides>8</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Gallery</vt:lpstr>
      <vt:lpstr>Classification and Imbalanced Data</vt:lpstr>
      <vt:lpstr>Classification and Logistic Regression</vt:lpstr>
      <vt:lpstr>Finding the Line – Descend that Gradient</vt:lpstr>
      <vt:lpstr>PowerPoint Presentation</vt:lpstr>
      <vt:lpstr>PowerPoint Presentation</vt:lpstr>
      <vt:lpstr>PowerPoint Presentation</vt:lpstr>
      <vt:lpstr>Animation with Linear Regression</vt:lpstr>
      <vt:lpstr>Gradient Descent</vt:lpstr>
      <vt:lpstr>PowerPoint Presentation</vt:lpstr>
      <vt:lpstr>Imbalanced Data</vt:lpstr>
      <vt:lpstr>Data Resampling</vt:lpstr>
      <vt:lpstr>Undersampling</vt:lpstr>
      <vt:lpstr>Oversampling</vt:lpstr>
      <vt:lpstr>Imbalanced Learning</vt:lpstr>
      <vt:lpstr>Process and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14</cp:revision>
  <dcterms:created xsi:type="dcterms:W3CDTF">2022-11-23T18:32:25Z</dcterms:created>
  <dcterms:modified xsi:type="dcterms:W3CDTF">2023-02-15T17:10:13Z</dcterms:modified>
</cp:coreProperties>
</file>