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2"/>
    <p:restoredTop sz="96327"/>
  </p:normalViewPr>
  <p:slideViewPr>
    <p:cSldViewPr snapToGrid="0">
      <p:cViewPr varScale="1">
        <p:scale>
          <a:sx n="182" d="100"/>
          <a:sy n="182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8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3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5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9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1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1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9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6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A579-A8AE-BCEE-9037-4433AFB2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F412-C0F8-2415-D80E-92B9C998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Today – more making models (workbook 011)</a:t>
            </a:r>
          </a:p>
          <a:p>
            <a:pPr lvl="1"/>
            <a:r>
              <a:rPr lang="en-US" dirty="0"/>
              <a:t>Using categorical features (encoding).</a:t>
            </a:r>
          </a:p>
          <a:p>
            <a:pPr lvl="1"/>
            <a:r>
              <a:rPr lang="en-US" dirty="0"/>
              <a:t>Visualizing and exploring categorical data. </a:t>
            </a:r>
          </a:p>
          <a:p>
            <a:pPr lvl="1"/>
            <a:r>
              <a:rPr lang="en-US" dirty="0"/>
              <a:t>Practice with regression. This is really the most important – do the steps </a:t>
            </a:r>
            <a:r>
              <a:rPr lang="en-US"/>
              <a:t>make sense?</a:t>
            </a:r>
            <a:endParaRPr lang="en-US" dirty="0"/>
          </a:p>
          <a:p>
            <a:r>
              <a:rPr lang="en-US" dirty="0"/>
              <a:t>Next – imputation and pipelines – the tools we need to handle generic problems. </a:t>
            </a:r>
          </a:p>
          <a:p>
            <a:r>
              <a:rPr lang="en-US" dirty="0"/>
              <a:t>Read – Intro to Machine Learning in Python (PDF on Moodle). </a:t>
            </a:r>
          </a:p>
          <a:p>
            <a:pPr lvl="1"/>
            <a:r>
              <a:rPr lang="en-US" dirty="0"/>
              <a:t>Chapter 1 (intro, some of the details on libraries and stuff you can skip). </a:t>
            </a:r>
          </a:p>
          <a:p>
            <a:pPr lvl="1"/>
            <a:r>
              <a:rPr lang="en-US" dirty="0"/>
              <a:t>Chapter 2 – Intro part (~27), “Linear Models” (~47 – not the classification parts). </a:t>
            </a:r>
          </a:p>
          <a:p>
            <a:pPr lvl="1"/>
            <a:r>
              <a:rPr lang="en-US" dirty="0"/>
              <a:t>Chapter 4 – Categorical and One-Hot Encoding. </a:t>
            </a:r>
          </a:p>
          <a:p>
            <a:pPr lvl="1"/>
            <a:r>
              <a:rPr lang="en-US" dirty="0"/>
              <a:t>The text ‘chunks’ things in a somewhat awkward way – ignore things we haven’t touched. </a:t>
            </a:r>
          </a:p>
        </p:txBody>
      </p:sp>
    </p:spTree>
    <p:extLst>
      <p:ext uri="{BB962C8B-B14F-4D97-AF65-F5344CB8AC3E}">
        <p14:creationId xmlns:p14="http://schemas.microsoft.com/office/powerpoint/2010/main" val="27455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DEA5-970C-3A08-F5DC-DA3B7CAC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EBFE-649A-3E50-3741-76083DCB2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4545873" cy="4303206"/>
          </a:xfrm>
        </p:spPr>
        <p:txBody>
          <a:bodyPr>
            <a:normAutofit/>
          </a:bodyPr>
          <a:lstStyle/>
          <a:p>
            <a:r>
              <a:rPr lang="en-US" sz="1700" dirty="0"/>
              <a:t>An alternative method is One-Hot Encoding. </a:t>
            </a:r>
          </a:p>
          <a:p>
            <a:r>
              <a:rPr lang="en-US" sz="1700" dirty="0"/>
              <a:t>One-hot encoding does a more elaborate transformation on the data:</a:t>
            </a:r>
          </a:p>
          <a:p>
            <a:pPr lvl="1"/>
            <a:r>
              <a:rPr lang="en-US" sz="1700" dirty="0"/>
              <a:t>For each categorical column, we create one column per possible value. </a:t>
            </a:r>
          </a:p>
          <a:p>
            <a:pPr lvl="1"/>
            <a:r>
              <a:rPr lang="en-US" sz="1700" dirty="0"/>
              <a:t>The value that was true gets a 1, the rest get a 0. </a:t>
            </a:r>
          </a:p>
          <a:p>
            <a:r>
              <a:rPr lang="en-US" sz="1900" dirty="0"/>
              <a:t>Does not imply order in the data. </a:t>
            </a:r>
          </a:p>
          <a:p>
            <a:r>
              <a:rPr lang="en-US" sz="1900" dirty="0"/>
              <a:t>Generally better for ML usage. </a:t>
            </a:r>
          </a:p>
          <a:p>
            <a:pPr lvl="1"/>
            <a:endParaRPr lang="en-US" sz="1700" dirty="0"/>
          </a:p>
        </p:txBody>
      </p:sp>
      <p:pic>
        <p:nvPicPr>
          <p:cNvPr id="5122" name="Picture 2" descr="Building a One Hot Encoding Layer with TensorFlow | by George Novack |  Towards Data Science">
            <a:extLst>
              <a:ext uri="{FF2B5EF4-FFF2-40B4-BE49-F238E27FC236}">
                <a16:creationId xmlns:a16="http://schemas.microsoft.com/office/drawing/2014/main" id="{37723D8C-B01B-A13D-52C1-AF77C68E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467" y="2725783"/>
            <a:ext cx="7340088" cy="205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8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909D-EB69-7340-822E-4E45F681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9CFB-FFAD-2422-DEFC-9F83CD768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Using encoding is simple in practice:</a:t>
            </a:r>
          </a:p>
          <a:p>
            <a:pPr lvl="1"/>
            <a:r>
              <a:rPr lang="en-US" dirty="0"/>
              <a:t>Pandas </a:t>
            </a:r>
            <a:r>
              <a:rPr lang="en-US" dirty="0" err="1"/>
              <a:t>get_dummies</a:t>
            </a:r>
            <a:r>
              <a:rPr lang="en-US" dirty="0"/>
              <a:t> will do one-hot encoding. 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functions can also do it. (We’ll see more of these later). </a:t>
            </a:r>
          </a:p>
          <a:p>
            <a:r>
              <a:rPr lang="en-US" dirty="0"/>
              <a:t>We normally do this right before putting the data into our ML process. </a:t>
            </a:r>
          </a:p>
          <a:p>
            <a:pPr lvl="1"/>
            <a:r>
              <a:rPr lang="en-US" dirty="0"/>
              <a:t>We don’t want to explore or manipulate data that’s been encoded. </a:t>
            </a:r>
          </a:p>
          <a:p>
            <a:pPr lvl="1"/>
            <a:r>
              <a:rPr lang="en-US" dirty="0"/>
              <a:t>We can convert right as we are creating the datasets for the model. </a:t>
            </a:r>
          </a:p>
          <a:p>
            <a:r>
              <a:rPr lang="en-US" dirty="0"/>
              <a:t>This is pretty universal for almost all scenarios of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245233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661B-D3A5-B943-534F-ACACCADA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Drawbacks and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5243-8B61-C2D2-974B-2F0E6BA7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One-hot encoding can dramatically increase data width. </a:t>
            </a:r>
          </a:p>
          <a:p>
            <a:pPr lvl="1"/>
            <a:r>
              <a:rPr lang="en-US" dirty="0"/>
              <a:t>This can cause ‘overfitting’ – something we’ll explore more soon. </a:t>
            </a:r>
          </a:p>
          <a:p>
            <a:pPr lvl="1"/>
            <a:r>
              <a:rPr lang="en-US" dirty="0"/>
              <a:t>We want many more rows than columns, so that can be an issue. </a:t>
            </a:r>
          </a:p>
          <a:p>
            <a:pPr lvl="1"/>
            <a:r>
              <a:rPr lang="en-US" dirty="0"/>
              <a:t>If any categories are “high dimensional” (have many values), we may need to condense first. </a:t>
            </a:r>
          </a:p>
          <a:p>
            <a:r>
              <a:rPr lang="en-US" dirty="0"/>
              <a:t>One-hot is the standard way we deal with categorical data. </a:t>
            </a:r>
          </a:p>
          <a:p>
            <a:r>
              <a:rPr lang="en-US" dirty="0"/>
              <a:t>There may be misidentification of what is categorical from Pandas. </a:t>
            </a:r>
          </a:p>
          <a:p>
            <a:pPr lvl="1"/>
            <a:r>
              <a:rPr lang="en-US" dirty="0"/>
              <a:t>Most likely, a numeric value becomes categorical because pandas sees a text value in it. </a:t>
            </a:r>
          </a:p>
        </p:txBody>
      </p:sp>
    </p:spTree>
    <p:extLst>
      <p:ext uri="{BB962C8B-B14F-4D97-AF65-F5344CB8AC3E}">
        <p14:creationId xmlns:p14="http://schemas.microsoft.com/office/powerpoint/2010/main" val="2884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9BE8-16A2-CC98-0E12-27975643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6204-4FAC-64E0-D476-3076CFDF6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813"/>
            <a:ext cx="9603275" cy="4064793"/>
          </a:xfrm>
        </p:spPr>
        <p:txBody>
          <a:bodyPr/>
          <a:lstStyle/>
          <a:p>
            <a:r>
              <a:rPr lang="en-US" dirty="0"/>
              <a:t>With numerical features we look at two main things visually. </a:t>
            </a:r>
          </a:p>
          <a:p>
            <a:pPr lvl="1"/>
            <a:r>
              <a:rPr lang="en-US" dirty="0"/>
              <a:t>Distribution (range, skew, variance) of the data. </a:t>
            </a:r>
          </a:p>
          <a:p>
            <a:pPr lvl="1"/>
            <a:r>
              <a:rPr lang="en-US" dirty="0"/>
              <a:t>Relationships (correlation) between variables. </a:t>
            </a:r>
          </a:p>
          <a:p>
            <a:r>
              <a:rPr lang="en-US" dirty="0"/>
              <a:t>With categorical features, our visualization is a little different. </a:t>
            </a:r>
          </a:p>
          <a:p>
            <a:pPr lvl="1"/>
            <a:r>
              <a:rPr lang="en-US" dirty="0"/>
              <a:t>Boxplot</a:t>
            </a:r>
          </a:p>
          <a:p>
            <a:pPr lvl="1"/>
            <a:r>
              <a:rPr lang="en-US" dirty="0" err="1"/>
              <a:t>Countplot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817B-5291-CFA5-CDD3-226BD057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pic>
        <p:nvPicPr>
          <p:cNvPr id="6146" name="Picture 2" descr="Box Plot Explained with Examples - Statistics By Jim">
            <a:extLst>
              <a:ext uri="{FF2B5EF4-FFF2-40B4-BE49-F238E27FC236}">
                <a16:creationId xmlns:a16="http://schemas.microsoft.com/office/drawing/2014/main" id="{D41902C8-7185-B783-8B33-98DEB9B28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3"/>
            <a:ext cx="6299591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4A91-EE1B-950B-39B6-ABF0821B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1853753"/>
            <a:ext cx="5299701" cy="4294497"/>
          </a:xfrm>
        </p:spPr>
        <p:txBody>
          <a:bodyPr>
            <a:normAutofit/>
          </a:bodyPr>
          <a:lstStyle/>
          <a:p>
            <a:r>
              <a:rPr lang="en-US" dirty="0"/>
              <a:t>Splits the data by category. Shows the distribution of (usually) target for each. </a:t>
            </a:r>
          </a:p>
          <a:p>
            <a:r>
              <a:rPr lang="en-US" dirty="0"/>
              <a:t>Good if we want to see if different groups have different results. </a:t>
            </a:r>
          </a:p>
        </p:txBody>
      </p:sp>
    </p:spTree>
    <p:extLst>
      <p:ext uri="{BB962C8B-B14F-4D97-AF65-F5344CB8AC3E}">
        <p14:creationId xmlns:p14="http://schemas.microsoft.com/office/powerpoint/2010/main" val="101994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3FC0-7FBB-D7A8-FD59-6243CF5B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Countplot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7C82-054D-F988-571E-52129215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8377" y="2015732"/>
            <a:ext cx="6532633" cy="3450613"/>
          </a:xfrm>
        </p:spPr>
        <p:txBody>
          <a:bodyPr>
            <a:normAutofit/>
          </a:bodyPr>
          <a:lstStyle/>
          <a:p>
            <a:r>
              <a:rPr lang="en-US" dirty="0" err="1"/>
              <a:t>Countplots</a:t>
            </a:r>
            <a:r>
              <a:rPr lang="en-US" dirty="0"/>
              <a:t> show us how many are in each group. </a:t>
            </a:r>
          </a:p>
          <a:p>
            <a:r>
              <a:rPr lang="en-US" dirty="0"/>
              <a:t>Can be split by categorical target (in a few classes). </a:t>
            </a:r>
          </a:p>
        </p:txBody>
      </p:sp>
      <p:pic>
        <p:nvPicPr>
          <p:cNvPr id="7172" name="Picture 4" descr="python - countplot() with frequencies - Stack Overflow">
            <a:extLst>
              <a:ext uri="{FF2B5EF4-FFF2-40B4-BE49-F238E27FC236}">
                <a16:creationId xmlns:a16="http://schemas.microsoft.com/office/drawing/2014/main" id="{CEA68D58-8E7A-BB7C-C9FB-D4384EB99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4256" y="1829083"/>
            <a:ext cx="5737744" cy="39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ountplot using seaborn in Python - GeeksforGeeks">
            <a:extLst>
              <a:ext uri="{FF2B5EF4-FFF2-40B4-BE49-F238E27FC236}">
                <a16:creationId xmlns:a16="http://schemas.microsoft.com/office/drawing/2014/main" id="{3393F862-A310-2FE7-CD6D-160ED46AC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5" r="16401" b="7735"/>
          <a:stretch/>
        </p:blipFill>
        <p:spPr bwMode="auto">
          <a:xfrm>
            <a:off x="2186594" y="3416029"/>
            <a:ext cx="4267662" cy="338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8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C708-4C41-E01E-1EBB-29E00496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F9DD-A557-31E1-07B6-31079B8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9639"/>
          </a:xfrm>
        </p:spPr>
        <p:txBody>
          <a:bodyPr/>
          <a:lstStyle/>
          <a:p>
            <a:r>
              <a:rPr lang="en-US" dirty="0" err="1"/>
              <a:t>Value_counts</a:t>
            </a:r>
            <a:r>
              <a:rPr lang="en-US" dirty="0"/>
              <a:t> will give us the counts in a numeric way. </a:t>
            </a:r>
          </a:p>
          <a:p>
            <a:r>
              <a:rPr lang="en-US" dirty="0"/>
              <a:t>Describe will tell us the mode and the number of values. </a:t>
            </a:r>
          </a:p>
        </p:txBody>
      </p:sp>
      <p:pic>
        <p:nvPicPr>
          <p:cNvPr id="8194" name="Picture 2" descr="8 Python Pandas Value_counts() tricks that make your work more efficient">
            <a:extLst>
              <a:ext uri="{FF2B5EF4-FFF2-40B4-BE49-F238E27FC236}">
                <a16:creationId xmlns:a16="http://schemas.microsoft.com/office/drawing/2014/main" id="{D61E4789-AA97-9303-72F9-86411818F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14"/>
          <a:stretch/>
        </p:blipFill>
        <p:spPr bwMode="auto">
          <a:xfrm>
            <a:off x="2882999" y="3687263"/>
            <a:ext cx="6740434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03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7535-0818-6FEF-11DE-A18C9532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Categorical Data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8249-BDD9-CEF1-803F-6751D383C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5584"/>
          </a:xfrm>
        </p:spPr>
        <p:txBody>
          <a:bodyPr/>
          <a:lstStyle/>
          <a:p>
            <a:r>
              <a:rPr lang="en-US" dirty="0"/>
              <a:t>For cleaning categorical data, there are a few things we can think of now. </a:t>
            </a:r>
          </a:p>
          <a:p>
            <a:r>
              <a:rPr lang="en-US" dirty="0"/>
              <a:t>A group has very few values in it (from </a:t>
            </a:r>
            <a:r>
              <a:rPr lang="en-US" dirty="0" err="1"/>
              <a:t>countplot</a:t>
            </a:r>
            <a:r>
              <a:rPr lang="en-US" dirty="0"/>
              <a:t> or value counts):</a:t>
            </a:r>
          </a:p>
          <a:p>
            <a:pPr lvl="1"/>
            <a:r>
              <a:rPr lang="en-US" dirty="0"/>
              <a:t>Think about removing them, or grouping into an “other” group. </a:t>
            </a:r>
          </a:p>
          <a:p>
            <a:pPr lvl="1"/>
            <a:r>
              <a:rPr lang="en-US" dirty="0"/>
              <a:t>E.g. When predicting a loan, a “job” column might not have many “trapeze artists”. </a:t>
            </a:r>
          </a:p>
          <a:p>
            <a:r>
              <a:rPr lang="en-US" dirty="0"/>
              <a:t>If groups don’t indicate variation (from a boxplot):</a:t>
            </a:r>
          </a:p>
          <a:p>
            <a:pPr lvl="1"/>
            <a:r>
              <a:rPr lang="en-US" dirty="0"/>
              <a:t>If the distribution of the target for different groups are all the same, then knowing the group may not be very useful in predicting the target. </a:t>
            </a:r>
          </a:p>
          <a:p>
            <a:r>
              <a:rPr lang="en-US" dirty="0"/>
              <a:t>Too many groups (from describe, or other):</a:t>
            </a:r>
          </a:p>
          <a:p>
            <a:pPr lvl="1"/>
            <a:r>
              <a:rPr lang="en-US" dirty="0"/>
              <a:t>Consider consolidating, or even dropping the column if it can’t be cleaned. </a:t>
            </a:r>
          </a:p>
          <a:p>
            <a:pPr lvl="1"/>
            <a:r>
              <a:rPr lang="en-US" dirty="0"/>
              <a:t>E.g. a “job” column may have “bank teller”, “teller”, “CSR”, “Cust. Serv. Rep”,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930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0058-909D-B1B6-759E-B5566C95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FB04-51AB-92A5-508B-EAB4FC8B3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use categorical features all the time, as they hold a lot of value. </a:t>
            </a:r>
          </a:p>
          <a:p>
            <a:r>
              <a:rPr lang="en-US" dirty="0"/>
              <a:t>The processing and prep of these features is different from numerical ones. </a:t>
            </a:r>
          </a:p>
          <a:p>
            <a:pPr lvl="1"/>
            <a:r>
              <a:rPr lang="en-US" dirty="0"/>
              <a:t>We need to encode the categorical data, or make it into numbers. </a:t>
            </a:r>
          </a:p>
          <a:p>
            <a:pPr lvl="1"/>
            <a:r>
              <a:rPr lang="en-US" dirty="0"/>
              <a:t>Label encoding -&gt; best when there is a clear ordinal relationship. </a:t>
            </a:r>
          </a:p>
          <a:p>
            <a:pPr lvl="1"/>
            <a:r>
              <a:rPr lang="en-US" dirty="0"/>
              <a:t>One-hot encoding -&gt; best in every other scenario (do this if unclear). </a:t>
            </a:r>
          </a:p>
          <a:p>
            <a:r>
              <a:rPr lang="en-US" dirty="0"/>
              <a:t>Failure to properly process categorical data can lead to issues in the model. </a:t>
            </a:r>
          </a:p>
          <a:p>
            <a:pPr lvl="1"/>
            <a:r>
              <a:rPr lang="en-US" dirty="0"/>
              <a:t>Categorical data will not be understood correctly. </a:t>
            </a:r>
          </a:p>
          <a:p>
            <a:pPr lvl="1"/>
            <a:r>
              <a:rPr lang="en-US" dirty="0"/>
              <a:t>Model may become too ‘sparse’ – too many columns of data. </a:t>
            </a:r>
          </a:p>
        </p:txBody>
      </p:sp>
    </p:spTree>
    <p:extLst>
      <p:ext uri="{BB962C8B-B14F-4D97-AF65-F5344CB8AC3E}">
        <p14:creationId xmlns:p14="http://schemas.microsoft.com/office/powerpoint/2010/main" val="35471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8AAC-A606-CA74-33D3-C0083C26C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077BD-71B4-DAD3-13CD-79FB6B54F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1F09-068E-C6D4-6271-C3C42CD2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Regression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61D4-BB96-77D9-E880-752E41BC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94648"/>
            <a:ext cx="5499496" cy="415883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Up until now we’ve been looking at one type of predictive model – linear regression.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Linear regression allows us to predict a value: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 have several inputs, X1, X2, X3….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 have one target – 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algorithm generates a line (plane) to predict Y based on the </a:t>
            </a:r>
            <a:r>
              <a:rPr lang="en-US" dirty="0" err="1"/>
              <a:t>Xs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location of the plane minimizes squared error.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 actual prediction can be calculated out by hand: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Y_pred</a:t>
            </a:r>
            <a:r>
              <a:rPr lang="en-US" dirty="0"/>
              <a:t> = X1*m1 + X2 *m2… + b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Where </a:t>
            </a:r>
            <a:r>
              <a:rPr lang="en-US" dirty="0" err="1"/>
              <a:t>Xs</a:t>
            </a:r>
            <a:r>
              <a:rPr lang="en-US" dirty="0"/>
              <a:t> are our features, and the </a:t>
            </a:r>
            <a:r>
              <a:rPr lang="en-US" dirty="0" err="1"/>
              <a:t>Ms</a:t>
            </a:r>
            <a:r>
              <a:rPr lang="en-US" dirty="0"/>
              <a:t> and the b are what the model “learns”. 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1026" name="Picture 2" descr="Multiple linear regression - MATLAB regress">
            <a:extLst>
              <a:ext uri="{FF2B5EF4-FFF2-40B4-BE49-F238E27FC236}">
                <a16:creationId xmlns:a16="http://schemas.microsoft.com/office/drawing/2014/main" id="{BE0F25E7-4E01-681A-C39C-AFB6D9BB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9496" y="1894648"/>
            <a:ext cx="6617804" cy="496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2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1452-EAF3-D698-C48E-B337DF0B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Have non-Numeric inputs?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7C40-38C2-0170-5B87-C67B347D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813"/>
            <a:ext cx="9603275" cy="4179093"/>
          </a:xfrm>
        </p:spPr>
        <p:txBody>
          <a:bodyPr/>
          <a:lstStyle/>
          <a:p>
            <a:r>
              <a:rPr lang="en-US" dirty="0"/>
              <a:t>The linear regression calculation depends on having numbers. </a:t>
            </a:r>
          </a:p>
          <a:p>
            <a:r>
              <a:rPr lang="en-US" dirty="0"/>
              <a:t>What if we have a model that predicts the net worth of a person?</a:t>
            </a:r>
          </a:p>
          <a:p>
            <a:pPr lvl="1"/>
            <a:r>
              <a:rPr lang="en-US" dirty="0"/>
              <a:t>Some of the features we use might be ‘job’ or ‘city’. </a:t>
            </a:r>
          </a:p>
          <a:p>
            <a:pPr lvl="1"/>
            <a:r>
              <a:rPr lang="en-US" dirty="0"/>
              <a:t>These can hold a lot of useful value in predicting someone’s worth. </a:t>
            </a:r>
          </a:p>
          <a:p>
            <a:pPr lvl="1"/>
            <a:r>
              <a:rPr lang="en-US" dirty="0"/>
              <a:t>We can’t go </a:t>
            </a:r>
            <a:r>
              <a:rPr lang="en-US" dirty="0" err="1"/>
              <a:t>net_worth</a:t>
            </a:r>
            <a:r>
              <a:rPr lang="en-US" dirty="0"/>
              <a:t> = JOB*m1 + CITY*m2 + b</a:t>
            </a:r>
          </a:p>
          <a:p>
            <a:r>
              <a:rPr lang="en-US" dirty="0"/>
              <a:t>Using categorical data requires a transformation first. </a:t>
            </a:r>
          </a:p>
          <a:p>
            <a:pPr lvl="1"/>
            <a:r>
              <a:rPr lang="en-US" dirty="0"/>
              <a:t>We must make categorical values into a number, so our models can math them. 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encoding</a:t>
            </a:r>
            <a:r>
              <a:rPr lang="en-US" dirty="0"/>
              <a:t> our categorical variables. </a:t>
            </a:r>
          </a:p>
        </p:txBody>
      </p:sp>
    </p:spTree>
    <p:extLst>
      <p:ext uri="{BB962C8B-B14F-4D97-AF65-F5344CB8AC3E}">
        <p14:creationId xmlns:p14="http://schemas.microsoft.com/office/powerpoint/2010/main" val="41339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67CF-F202-A703-A67B-8BE36038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E655-9C6D-5A47-8F03-5E571581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Encoding just means changing labels into values. </a:t>
            </a:r>
          </a:p>
          <a:p>
            <a:r>
              <a:rPr lang="en-US" dirty="0"/>
              <a:t>Math doesn’t work with words, so we must remove them. </a:t>
            </a:r>
          </a:p>
          <a:p>
            <a:r>
              <a:rPr lang="en-US" dirty="0"/>
              <a:t>There are several ways to do this. </a:t>
            </a:r>
          </a:p>
          <a:p>
            <a:pPr lvl="1"/>
            <a:r>
              <a:rPr lang="en-US" dirty="0"/>
              <a:t>How well our representation matches reality will impact performance. </a:t>
            </a:r>
          </a:p>
          <a:p>
            <a:pPr lvl="1"/>
            <a:r>
              <a:rPr lang="en-US" dirty="0"/>
              <a:t>I.e. we need the converted data to mean the same as the original data. </a:t>
            </a:r>
          </a:p>
        </p:txBody>
      </p:sp>
    </p:spTree>
    <p:extLst>
      <p:ext uri="{BB962C8B-B14F-4D97-AF65-F5344CB8AC3E}">
        <p14:creationId xmlns:p14="http://schemas.microsoft.com/office/powerpoint/2010/main" val="375982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FC6D-32E7-AEF2-9037-B57EA036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B29F-FCBA-5A6D-1D81-3DB33AB8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5584"/>
          </a:xfrm>
        </p:spPr>
        <p:txBody>
          <a:bodyPr/>
          <a:lstStyle/>
          <a:p>
            <a:r>
              <a:rPr lang="en-US" dirty="0"/>
              <a:t>The simplest way to encode data is label encoding. </a:t>
            </a:r>
          </a:p>
          <a:p>
            <a:pPr lvl="1"/>
            <a:r>
              <a:rPr lang="en-US" dirty="0"/>
              <a:t>Assigns each possible value some number. </a:t>
            </a:r>
          </a:p>
          <a:p>
            <a:pPr lvl="1"/>
            <a:r>
              <a:rPr lang="en-US" dirty="0"/>
              <a:t>E.g. blonde-&gt;1, brunette-&gt;2, redhead-&gt;3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This is very easy and basic to understand and do. </a:t>
            </a:r>
          </a:p>
          <a:p>
            <a:pPr lvl="1"/>
            <a:r>
              <a:rPr lang="en-US" dirty="0"/>
              <a:t>It is easy to translate back and forth from real data. 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Numbers are in order after we assign the labels. </a:t>
            </a:r>
          </a:p>
          <a:p>
            <a:pPr lvl="1"/>
            <a:r>
              <a:rPr lang="en-US" dirty="0"/>
              <a:t>These numbers imply an ordinal relationship in the data. </a:t>
            </a:r>
          </a:p>
        </p:txBody>
      </p:sp>
      <p:pic>
        <p:nvPicPr>
          <p:cNvPr id="2052" name="Picture 4" descr="How to Perform Label Encoding in R (With Examples) - Statology">
            <a:extLst>
              <a:ext uri="{FF2B5EF4-FFF2-40B4-BE49-F238E27FC236}">
                <a16:creationId xmlns:a16="http://schemas.microsoft.com/office/drawing/2014/main" id="{C7C725E8-4D02-F24C-A23F-7575090A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319" y="0"/>
            <a:ext cx="4543681" cy="28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13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FE65-4FAF-2584-24F5-F8E652DC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AC40-8BA8-A1E6-3D65-EC0BE2C5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5159107" cy="4199727"/>
          </a:xfrm>
        </p:spPr>
        <p:txBody>
          <a:bodyPr/>
          <a:lstStyle/>
          <a:p>
            <a:r>
              <a:rPr lang="en-US" dirty="0"/>
              <a:t>Way back when we looked at data types there was one split in categorical data we mostly ignored – nominal vs. ordinal. </a:t>
            </a:r>
          </a:p>
          <a:p>
            <a:r>
              <a:rPr lang="en-US" dirty="0"/>
              <a:t>Ordinal data – denoted by category, but there is an order or ranking. </a:t>
            </a:r>
          </a:p>
          <a:p>
            <a:pPr lvl="1"/>
            <a:r>
              <a:rPr lang="en-US" dirty="0"/>
              <a:t>E.g. a Likert (class satisfaction) scale. Strongly agree, agree, neutral…</a:t>
            </a:r>
          </a:p>
          <a:p>
            <a:r>
              <a:rPr lang="en-US" dirty="0"/>
              <a:t>Nominal data - denoted by category, but there is no order or ranking. </a:t>
            </a:r>
          </a:p>
          <a:p>
            <a:pPr lvl="1"/>
            <a:r>
              <a:rPr lang="en-US" dirty="0"/>
              <a:t>E.g. hair color, city you live in. </a:t>
            </a:r>
          </a:p>
          <a:p>
            <a:pPr lvl="1"/>
            <a:endParaRPr lang="en-US" dirty="0"/>
          </a:p>
        </p:txBody>
      </p:sp>
      <p:pic>
        <p:nvPicPr>
          <p:cNvPr id="3076" name="Picture 4" descr="Nominal, Ordinal, Interval and Ratio Data">
            <a:extLst>
              <a:ext uri="{FF2B5EF4-FFF2-40B4-BE49-F238E27FC236}">
                <a16:creationId xmlns:a16="http://schemas.microsoft.com/office/drawing/2014/main" id="{D7E238B0-AF03-38B7-EC6F-E88521A0E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8"/>
          <a:stretch/>
        </p:blipFill>
        <p:spPr bwMode="auto">
          <a:xfrm>
            <a:off x="5225875" y="2499285"/>
            <a:ext cx="6966125" cy="29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48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315D-117D-E15A-D750-0E5C50AB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467D-D11E-F109-5F30-E6591984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Using label encoding makes the data that we use ordered, even if not intended. </a:t>
            </a:r>
          </a:p>
          <a:p>
            <a:r>
              <a:rPr lang="en-US" dirty="0"/>
              <a:t>E.g. for predicting a loan approval:</a:t>
            </a:r>
          </a:p>
          <a:p>
            <a:pPr lvl="1"/>
            <a:r>
              <a:rPr lang="en-US" dirty="0"/>
              <a:t>Numerical data of “years at job” is a value 0 and up. </a:t>
            </a:r>
          </a:p>
          <a:p>
            <a:pPr lvl="1"/>
            <a:r>
              <a:rPr lang="en-US" dirty="0"/>
              <a:t>Label encoded data of “profession” is a value 1, 2, 3…</a:t>
            </a:r>
          </a:p>
          <a:p>
            <a:pPr lvl="1"/>
            <a:r>
              <a:rPr lang="en-US" dirty="0"/>
              <a:t>A linear regression model sees these in the same way – professions are “ranked”. </a:t>
            </a:r>
          </a:p>
          <a:p>
            <a:r>
              <a:rPr lang="en-US" dirty="0"/>
              <a:t>This can introduce error to our model, especially with lots of categories. </a:t>
            </a:r>
          </a:p>
        </p:txBody>
      </p:sp>
    </p:spTree>
    <p:extLst>
      <p:ext uri="{BB962C8B-B14F-4D97-AF65-F5344CB8AC3E}">
        <p14:creationId xmlns:p14="http://schemas.microsoft.com/office/powerpoint/2010/main" val="375082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F6C-9853-3845-E266-59F1B7CB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must be a better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DECFB-B81D-64F4-53B9-B7E8829A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Solved: Automation Blocks - Looping thru Ifs - Adobe Community - 13905383">
            <a:extLst>
              <a:ext uri="{FF2B5EF4-FFF2-40B4-BE49-F238E27FC236}">
                <a16:creationId xmlns:a16="http://schemas.microsoft.com/office/drawing/2014/main" id="{16CDB268-1113-1B3C-F266-EF05DB0E7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61" y="2015732"/>
            <a:ext cx="6996710" cy="466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5102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126</TotalTime>
  <Words>1322</Words>
  <Application>Microsoft Macintosh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PowerPoint Presentation</vt:lpstr>
      <vt:lpstr>Categorical Features</vt:lpstr>
      <vt:lpstr>Regression Review</vt:lpstr>
      <vt:lpstr>What if we Have non-Numeric inputs?</vt:lpstr>
      <vt:lpstr>Encoding Categorical Variables</vt:lpstr>
      <vt:lpstr>Label Encoding</vt:lpstr>
      <vt:lpstr>Ordinal Relationships</vt:lpstr>
      <vt:lpstr>Label Encoding Issues</vt:lpstr>
      <vt:lpstr>There must be a better Way!</vt:lpstr>
      <vt:lpstr>One-hot Encoding</vt:lpstr>
      <vt:lpstr>Doing Encoding</vt:lpstr>
      <vt:lpstr>One-Hot Drawbacks and Concerns</vt:lpstr>
      <vt:lpstr>Visualizing Categorical Features</vt:lpstr>
      <vt:lpstr>Boxplot</vt:lpstr>
      <vt:lpstr>Countplot</vt:lpstr>
      <vt:lpstr>Numerical Exploration</vt:lpstr>
      <vt:lpstr>Dealing with Categorical Data (for now)</vt:lpstr>
      <vt:lpstr>Categorical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10</cp:revision>
  <dcterms:created xsi:type="dcterms:W3CDTF">2024-03-05T16:35:33Z</dcterms:created>
  <dcterms:modified xsi:type="dcterms:W3CDTF">2024-03-05T18:42:17Z</dcterms:modified>
</cp:coreProperties>
</file>