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3" r:id="rId2"/>
    <p:sldId id="256" r:id="rId3"/>
    <p:sldId id="274" r:id="rId4"/>
    <p:sldId id="275" r:id="rId5"/>
    <p:sldId id="271" r:id="rId6"/>
    <p:sldId id="259" r:id="rId7"/>
    <p:sldId id="270" r:id="rId8"/>
    <p:sldId id="260" r:id="rId9"/>
    <p:sldId id="265" r:id="rId10"/>
    <p:sldId id="266" r:id="rId11"/>
    <p:sldId id="261" r:id="rId12"/>
    <p:sldId id="272" r:id="rId13"/>
    <p:sldId id="267" r:id="rId14"/>
    <p:sldId id="257" r:id="rId15"/>
    <p:sldId id="258" r:id="rId16"/>
    <p:sldId id="263" r:id="rId17"/>
    <p:sldId id="262" r:id="rId18"/>
    <p:sldId id="268" r:id="rId19"/>
    <p:sldId id="264"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7"/>
    <p:restoredTop sz="95897"/>
  </p:normalViewPr>
  <p:slideViewPr>
    <p:cSldViewPr snapToGrid="0" snapToObjects="1">
      <p:cViewPr varScale="1">
        <p:scale>
          <a:sx n="155" d="100"/>
          <a:sy n="155" d="100"/>
        </p:scale>
        <p:origin x="20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B44AFA6-E58A-1340-9C11-F591E184428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61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63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09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1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8869B-B997-C44A-8CF0-2B81EEC5537A}"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44AFA6-E58A-1340-9C11-F591E184428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859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568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8869B-B997-C44A-8CF0-2B81EEC5537A}" type="datetimeFigureOut">
              <a:rPr lang="en-US" smtClean="0"/>
              <a:t>3/18/24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44AFA6-E58A-1340-9C11-F591E184428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773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8869B-B997-C44A-8CF0-2B81EEC5537A}" type="datetimeFigureOut">
              <a:rPr lang="en-US" smtClean="0"/>
              <a:t>3/18/24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44AFA6-E58A-1340-9C11-F591E184428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81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8869B-B997-C44A-8CF0-2B81EEC5537A}" type="datetimeFigureOut">
              <a:rPr lang="en-US" smtClean="0"/>
              <a:t>3/18/24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44AFA6-E58A-1340-9C11-F591E1844282}" type="slidenum">
              <a:rPr lang="en-US" smtClean="0"/>
              <a:t>‹#›</a:t>
            </a:fld>
            <a:endParaRPr lang="en-US"/>
          </a:p>
        </p:txBody>
      </p:sp>
    </p:spTree>
    <p:extLst>
      <p:ext uri="{BB962C8B-B14F-4D97-AF65-F5344CB8AC3E}">
        <p14:creationId xmlns:p14="http://schemas.microsoft.com/office/powerpoint/2010/main" val="293889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24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108869B-B997-C44A-8CF0-2B81EEC5537A}" type="datetimeFigureOut">
              <a:rPr lang="en-US" smtClean="0"/>
              <a:t>3/18/24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B44AFA6-E58A-1340-9C11-F591E184428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0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108869B-B997-C44A-8CF0-2B81EEC5537A}" type="datetimeFigureOut">
              <a:rPr lang="en-US" smtClean="0"/>
              <a:t>3/18/24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44AFA6-E58A-1340-9C11-F591E184428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681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3C13-BB47-1E7B-0D31-4C5F421525C5}"/>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C7D5C0D0-EA93-E80F-DF2F-939D18B6CB25}"/>
              </a:ext>
            </a:extLst>
          </p:cNvPr>
          <p:cNvSpPr>
            <a:spLocks noGrp="1"/>
          </p:cNvSpPr>
          <p:nvPr>
            <p:ph idx="1"/>
          </p:nvPr>
        </p:nvSpPr>
        <p:spPr>
          <a:xfrm>
            <a:off x="1451579" y="1853754"/>
            <a:ext cx="9603275" cy="4199727"/>
          </a:xfrm>
        </p:spPr>
        <p:txBody>
          <a:bodyPr/>
          <a:lstStyle/>
          <a:p>
            <a:r>
              <a:rPr lang="en-US" dirty="0"/>
              <a:t>Today (015):</a:t>
            </a:r>
          </a:p>
          <a:p>
            <a:pPr lvl="1"/>
            <a:r>
              <a:rPr lang="en-US" dirty="0"/>
              <a:t>Hyperparameters</a:t>
            </a:r>
          </a:p>
          <a:p>
            <a:pPr lvl="1"/>
            <a:r>
              <a:rPr lang="en-US" dirty="0"/>
              <a:t>Grid search and HP tuning basics. </a:t>
            </a:r>
          </a:p>
          <a:p>
            <a:pPr lvl="1"/>
            <a:r>
              <a:rPr lang="en-US" dirty="0"/>
              <a:t>Making models a bit better by changing their configuration options. </a:t>
            </a:r>
          </a:p>
          <a:p>
            <a:pPr lvl="1"/>
            <a:r>
              <a:rPr lang="en-US" dirty="0"/>
              <a:t>Chapter 5 covers this in detail in the text (ignore multiclass parts for now). </a:t>
            </a:r>
          </a:p>
          <a:p>
            <a:r>
              <a:rPr lang="en-US" dirty="0"/>
              <a:t>Next:</a:t>
            </a:r>
          </a:p>
          <a:p>
            <a:pPr lvl="1"/>
            <a:r>
              <a:rPr lang="en-US" dirty="0"/>
              <a:t>Review exercise on this stuff and/or using this with new model types (tree). </a:t>
            </a:r>
          </a:p>
          <a:p>
            <a:pPr lvl="1"/>
            <a:r>
              <a:rPr lang="en-US" dirty="0"/>
              <a:t>The code changes with new models are minimal, but the way they make their decision is different internally. If you’re ok with the mechanics, then we can proceed. If they are hard and/or confusing, then we can review and fix that. </a:t>
            </a:r>
          </a:p>
        </p:txBody>
      </p:sp>
    </p:spTree>
    <p:extLst>
      <p:ext uri="{BB962C8B-B14F-4D97-AF65-F5344CB8AC3E}">
        <p14:creationId xmlns:p14="http://schemas.microsoft.com/office/powerpoint/2010/main" val="99016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BE41-E786-902C-7AB8-79C1DE80533D}"/>
              </a:ext>
            </a:extLst>
          </p:cNvPr>
          <p:cNvSpPr>
            <a:spLocks noGrp="1"/>
          </p:cNvSpPr>
          <p:nvPr>
            <p:ph type="title"/>
          </p:nvPr>
        </p:nvSpPr>
        <p:spPr/>
        <p:txBody>
          <a:bodyPr/>
          <a:lstStyle/>
          <a:p>
            <a:r>
              <a:rPr lang="en-US" dirty="0"/>
              <a:t>Grid Usage</a:t>
            </a:r>
          </a:p>
        </p:txBody>
      </p:sp>
      <p:sp>
        <p:nvSpPr>
          <p:cNvPr id="3" name="Content Placeholder 2">
            <a:extLst>
              <a:ext uri="{FF2B5EF4-FFF2-40B4-BE49-F238E27FC236}">
                <a16:creationId xmlns:a16="http://schemas.microsoft.com/office/drawing/2014/main" id="{378CBF58-40EA-90BF-CC12-A75E42456509}"/>
              </a:ext>
            </a:extLst>
          </p:cNvPr>
          <p:cNvSpPr>
            <a:spLocks noGrp="1"/>
          </p:cNvSpPr>
          <p:nvPr>
            <p:ph idx="1"/>
          </p:nvPr>
        </p:nvSpPr>
        <p:spPr>
          <a:xfrm>
            <a:off x="1451579" y="1853754"/>
            <a:ext cx="9603275" cy="4318446"/>
          </a:xfrm>
        </p:spPr>
        <p:txBody>
          <a:bodyPr/>
          <a:lstStyle/>
          <a:p>
            <a:r>
              <a:rPr lang="en-US" dirty="0"/>
              <a:t>The grid search will automate the trials that we’d have to do manually. </a:t>
            </a:r>
          </a:p>
          <a:p>
            <a:r>
              <a:rPr lang="en-US" dirty="0"/>
              <a:t>We get the best model of all possibilities. </a:t>
            </a:r>
          </a:p>
          <a:p>
            <a:pPr lvl="1"/>
            <a:r>
              <a:rPr lang="en-US" dirty="0"/>
              <a:t>We are still limited by providing a non-massive good set of options, which isn’t always clear. </a:t>
            </a:r>
          </a:p>
          <a:p>
            <a:r>
              <a:rPr lang="en-US" dirty="0"/>
              <a:t>There are other approaches to this automated testing process that can be smarter. </a:t>
            </a:r>
          </a:p>
          <a:p>
            <a:pPr lvl="1"/>
            <a:r>
              <a:rPr lang="en-US" dirty="0"/>
              <a:t>Some things have large numbers of possible options, or wide ranges for numerical HPs. </a:t>
            </a:r>
          </a:p>
          <a:p>
            <a:pPr lvl="1"/>
            <a:r>
              <a:rPr lang="en-US" dirty="0"/>
              <a:t>We generally don’t know exactly what a good set of things to try is. </a:t>
            </a:r>
          </a:p>
          <a:p>
            <a:pPr lvl="1"/>
            <a:r>
              <a:rPr lang="en-US" dirty="0"/>
              <a:t>For numerical values, dialing into an exact value is even more challenging. </a:t>
            </a:r>
          </a:p>
          <a:p>
            <a:pPr lvl="1"/>
            <a:r>
              <a:rPr lang="en-US" dirty="0"/>
              <a:t>Randomized search will try random values – good if we have no real idea. </a:t>
            </a:r>
          </a:p>
          <a:p>
            <a:pPr lvl="1"/>
            <a:r>
              <a:rPr lang="en-US" dirty="0"/>
              <a:t>Halving grid search in </a:t>
            </a:r>
            <a:r>
              <a:rPr lang="en-US" dirty="0" err="1"/>
              <a:t>sklearn</a:t>
            </a:r>
            <a:r>
              <a:rPr lang="en-US" dirty="0"/>
              <a:t> uses a smarter approach to find good combinations. </a:t>
            </a:r>
          </a:p>
          <a:p>
            <a:r>
              <a:rPr lang="en-US" dirty="0"/>
              <a:t>We can get information out of the GSCV after training by grabbing its attributes. </a:t>
            </a:r>
          </a:p>
        </p:txBody>
      </p:sp>
    </p:spTree>
    <p:extLst>
      <p:ext uri="{BB962C8B-B14F-4D97-AF65-F5344CB8AC3E}">
        <p14:creationId xmlns:p14="http://schemas.microsoft.com/office/powerpoint/2010/main" val="146630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48F2-81D0-8245-B30B-AACA1A4507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DEFB1E-D96B-9841-8081-947CC14EA912}"/>
              </a:ext>
            </a:extLst>
          </p:cNvPr>
          <p:cNvSpPr>
            <a:spLocks noGrp="1"/>
          </p:cNvSpPr>
          <p:nvPr>
            <p:ph idx="1"/>
          </p:nvPr>
        </p:nvSpPr>
        <p:spPr/>
        <p:txBody>
          <a:bodyPr/>
          <a:lstStyle/>
          <a:p>
            <a:endParaRPr lang="en-US"/>
          </a:p>
        </p:txBody>
      </p:sp>
      <p:pic>
        <p:nvPicPr>
          <p:cNvPr id="1026" name="Picture 2" descr="Hyperparameter tuning using Grid Search and Random Search: A Conceptual  Guide | by Jack Stalfort | Medium">
            <a:extLst>
              <a:ext uri="{FF2B5EF4-FFF2-40B4-BE49-F238E27FC236}">
                <a16:creationId xmlns:a16="http://schemas.microsoft.com/office/drawing/2014/main" id="{4B079130-CD8E-1749-8C90-2A8B5BA19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525"/>
            <a:ext cx="12192000" cy="607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9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81C9-241D-CD8C-8ED2-83B4ADCACB98}"/>
              </a:ext>
            </a:extLst>
          </p:cNvPr>
          <p:cNvSpPr>
            <a:spLocks noGrp="1"/>
          </p:cNvSpPr>
          <p:nvPr>
            <p:ph type="title"/>
          </p:nvPr>
        </p:nvSpPr>
        <p:spPr/>
        <p:txBody>
          <a:bodyPr/>
          <a:lstStyle/>
          <a:p>
            <a:r>
              <a:rPr lang="en-US" dirty="0"/>
              <a:t>Grids and Pipes</a:t>
            </a:r>
          </a:p>
        </p:txBody>
      </p:sp>
      <p:sp>
        <p:nvSpPr>
          <p:cNvPr id="3" name="Content Placeholder 2">
            <a:extLst>
              <a:ext uri="{FF2B5EF4-FFF2-40B4-BE49-F238E27FC236}">
                <a16:creationId xmlns:a16="http://schemas.microsoft.com/office/drawing/2014/main" id="{77E34CAC-A722-6F8F-37B1-7FE90B9B92B2}"/>
              </a:ext>
            </a:extLst>
          </p:cNvPr>
          <p:cNvSpPr>
            <a:spLocks noGrp="1"/>
          </p:cNvSpPr>
          <p:nvPr>
            <p:ph idx="1"/>
          </p:nvPr>
        </p:nvSpPr>
        <p:spPr>
          <a:xfrm>
            <a:off x="0" y="1853754"/>
            <a:ext cx="4992688" cy="4199727"/>
          </a:xfrm>
        </p:spPr>
        <p:txBody>
          <a:bodyPr/>
          <a:lstStyle/>
          <a:p>
            <a:r>
              <a:rPr lang="en-US" dirty="0"/>
              <a:t>This example is a (too) complex one. </a:t>
            </a:r>
          </a:p>
          <a:p>
            <a:r>
              <a:rPr lang="en-US" dirty="0"/>
              <a:t>Important:</a:t>
            </a:r>
          </a:p>
          <a:p>
            <a:pPr lvl="1"/>
            <a:r>
              <a:rPr lang="en-US" dirty="0"/>
              <a:t>We can refer to items by name. </a:t>
            </a:r>
          </a:p>
          <a:p>
            <a:pPr lvl="1"/>
            <a:r>
              <a:rPr lang="en-US" dirty="0"/>
              <a:t>Each ‘layer’ is separated by a double underscore. </a:t>
            </a:r>
          </a:p>
          <a:p>
            <a:pPr lvl="1"/>
            <a:r>
              <a:rPr lang="en-US" dirty="0"/>
              <a:t>We can access any hyperparameter this way. </a:t>
            </a:r>
          </a:p>
          <a:p>
            <a:pPr lvl="1"/>
            <a:r>
              <a:rPr lang="en-US" dirty="0"/>
              <a:t>This can be any # of layers deep, each layer just adds a double underscore. </a:t>
            </a:r>
          </a:p>
          <a:p>
            <a:r>
              <a:rPr lang="en-US" dirty="0"/>
              <a:t>We can also tell the grid search to use different error metrics – f1, recall, </a:t>
            </a:r>
            <a:r>
              <a:rPr lang="en-US" dirty="0" err="1"/>
              <a:t>etc</a:t>
            </a:r>
            <a:r>
              <a:rPr lang="en-US" dirty="0"/>
              <a:t>…</a:t>
            </a:r>
          </a:p>
        </p:txBody>
      </p:sp>
      <p:pic>
        <p:nvPicPr>
          <p:cNvPr id="3074" name="Picture 2" descr="Kevin Markham on X: &quot;🤖⚡ scikit-learn tip #49: You can tune 2+ models using  the same grid search! Here's how: 1. Create multiple parameter dictionaries  2. Specify the model within each dictionary">
            <a:extLst>
              <a:ext uri="{FF2B5EF4-FFF2-40B4-BE49-F238E27FC236}">
                <a16:creationId xmlns:a16="http://schemas.microsoft.com/office/drawing/2014/main" id="{92671C52-E636-2FE2-E601-4DE723EF1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687" y="0"/>
            <a:ext cx="71993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2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91E5-89BA-6CBC-A0C9-2A14B27FE011}"/>
              </a:ext>
            </a:extLst>
          </p:cNvPr>
          <p:cNvSpPr>
            <a:spLocks noGrp="1"/>
          </p:cNvSpPr>
          <p:nvPr>
            <p:ph type="title"/>
          </p:nvPr>
        </p:nvSpPr>
        <p:spPr/>
        <p:txBody>
          <a:bodyPr/>
          <a:lstStyle/>
          <a:p>
            <a:r>
              <a:rPr lang="en-US" dirty="0"/>
              <a:t>Running Tests</a:t>
            </a:r>
          </a:p>
        </p:txBody>
      </p:sp>
      <p:sp>
        <p:nvSpPr>
          <p:cNvPr id="3" name="Content Placeholder 2">
            <a:extLst>
              <a:ext uri="{FF2B5EF4-FFF2-40B4-BE49-F238E27FC236}">
                <a16:creationId xmlns:a16="http://schemas.microsoft.com/office/drawing/2014/main" id="{7D7467D2-1339-37DD-46C5-5F3ECA3FBBD4}"/>
              </a:ext>
            </a:extLst>
          </p:cNvPr>
          <p:cNvSpPr>
            <a:spLocks noGrp="1"/>
          </p:cNvSpPr>
          <p:nvPr>
            <p:ph idx="1"/>
          </p:nvPr>
        </p:nvSpPr>
        <p:spPr>
          <a:xfrm>
            <a:off x="1451579" y="2015732"/>
            <a:ext cx="9603275" cy="3967625"/>
          </a:xfrm>
        </p:spPr>
        <p:txBody>
          <a:bodyPr/>
          <a:lstStyle/>
          <a:p>
            <a:r>
              <a:rPr lang="en-US" dirty="0"/>
              <a:t>The grid search will run many trials, and calculate the error for each. </a:t>
            </a:r>
          </a:p>
          <a:p>
            <a:r>
              <a:rPr lang="en-US" dirty="0"/>
              <a:t>We are used to splitting data when building models:</a:t>
            </a:r>
          </a:p>
          <a:p>
            <a:pPr lvl="1"/>
            <a:r>
              <a:rPr lang="en-US" dirty="0"/>
              <a:t>Training data (~70%) used to create the predictive model. </a:t>
            </a:r>
          </a:p>
          <a:p>
            <a:pPr lvl="1"/>
            <a:r>
              <a:rPr lang="en-US" dirty="0"/>
              <a:t>Testing data (~30%) used to evaluate the accuracy of the model. </a:t>
            </a:r>
          </a:p>
          <a:p>
            <a:r>
              <a:rPr lang="en-US" dirty="0"/>
              <a:t>This split allows us to accurately assess the accuracy on “new” data, and compare models.  </a:t>
            </a:r>
          </a:p>
          <a:p>
            <a:r>
              <a:rPr lang="en-US" dirty="0"/>
              <a:t>What if a split disproportionately benefits or hurts one specific HP combo? </a:t>
            </a:r>
          </a:p>
          <a:p>
            <a:pPr lvl="1"/>
            <a:r>
              <a:rPr lang="en-US" dirty="0"/>
              <a:t>A small difference in results may foist a non-optimal model on us. </a:t>
            </a:r>
          </a:p>
        </p:txBody>
      </p:sp>
    </p:spTree>
    <p:extLst>
      <p:ext uri="{BB962C8B-B14F-4D97-AF65-F5344CB8AC3E}">
        <p14:creationId xmlns:p14="http://schemas.microsoft.com/office/powerpoint/2010/main" val="283752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8F73-ECBC-A742-A24C-FC86683D7927}"/>
              </a:ext>
            </a:extLst>
          </p:cNvPr>
          <p:cNvSpPr>
            <a:spLocks noGrp="1"/>
          </p:cNvSpPr>
          <p:nvPr>
            <p:ph type="title"/>
          </p:nvPr>
        </p:nvSpPr>
        <p:spPr/>
        <p:txBody>
          <a:bodyPr/>
          <a:lstStyle/>
          <a:p>
            <a:r>
              <a:rPr lang="en-US" dirty="0"/>
              <a:t>Train-Test Split</a:t>
            </a:r>
          </a:p>
        </p:txBody>
      </p:sp>
      <p:sp>
        <p:nvSpPr>
          <p:cNvPr id="3" name="Content Placeholder 2">
            <a:extLst>
              <a:ext uri="{FF2B5EF4-FFF2-40B4-BE49-F238E27FC236}">
                <a16:creationId xmlns:a16="http://schemas.microsoft.com/office/drawing/2014/main" id="{EF86B73C-2EF1-8D40-9C71-E086225228AB}"/>
              </a:ext>
            </a:extLst>
          </p:cNvPr>
          <p:cNvSpPr>
            <a:spLocks noGrp="1"/>
          </p:cNvSpPr>
          <p:nvPr>
            <p:ph idx="1"/>
          </p:nvPr>
        </p:nvSpPr>
        <p:spPr/>
        <p:txBody>
          <a:bodyPr/>
          <a:lstStyle/>
          <a:p>
            <a:r>
              <a:rPr lang="en-US" dirty="0"/>
              <a:t>We are used to splitting data when building models:</a:t>
            </a:r>
          </a:p>
          <a:p>
            <a:pPr lvl="1"/>
            <a:r>
              <a:rPr lang="en-US" dirty="0"/>
              <a:t>Training data (~70%) used to create the predictive model. </a:t>
            </a:r>
          </a:p>
          <a:p>
            <a:pPr lvl="1"/>
            <a:r>
              <a:rPr lang="en-US" dirty="0"/>
              <a:t>Testing data (~30%) used to evaluate the accuracy of the model. </a:t>
            </a:r>
          </a:p>
          <a:p>
            <a:r>
              <a:rPr lang="en-US" dirty="0"/>
              <a:t>This split allows us to accurately assess the accuracy on “new” data. </a:t>
            </a:r>
          </a:p>
          <a:p>
            <a:r>
              <a:rPr lang="en-US" dirty="0"/>
              <a:t>Problem – random splits in the data can lead to variance in results:</a:t>
            </a:r>
          </a:p>
          <a:p>
            <a:pPr lvl="1"/>
            <a:r>
              <a:rPr lang="en-US" dirty="0"/>
              <a:t>Think of drastically different trees we get when data is split differently.</a:t>
            </a:r>
          </a:p>
        </p:txBody>
      </p:sp>
    </p:spTree>
    <p:extLst>
      <p:ext uri="{BB962C8B-B14F-4D97-AF65-F5344CB8AC3E}">
        <p14:creationId xmlns:p14="http://schemas.microsoft.com/office/powerpoint/2010/main" val="168954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BC97-342B-364B-A65F-4714E9B96CC8}"/>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FE367509-85C1-4F4F-9E79-062EB68C1546}"/>
              </a:ext>
            </a:extLst>
          </p:cNvPr>
          <p:cNvSpPr>
            <a:spLocks noGrp="1"/>
          </p:cNvSpPr>
          <p:nvPr>
            <p:ph idx="1"/>
          </p:nvPr>
        </p:nvSpPr>
        <p:spPr>
          <a:xfrm>
            <a:off x="1451579" y="2015732"/>
            <a:ext cx="9603275" cy="4037749"/>
          </a:xfrm>
        </p:spPr>
        <p:txBody>
          <a:bodyPr/>
          <a:lstStyle/>
          <a:p>
            <a:r>
              <a:rPr lang="en-US" dirty="0"/>
              <a:t>Cross validation addresses this problem by repeating the split-test concept repeatedly. </a:t>
            </a:r>
          </a:p>
          <a:p>
            <a:r>
              <a:rPr lang="en-US" dirty="0"/>
              <a:t>K-fold Cross Validation:</a:t>
            </a:r>
          </a:p>
          <a:p>
            <a:pPr lvl="1"/>
            <a:r>
              <a:rPr lang="en-US" dirty="0"/>
              <a:t>Randomly split the data into K subsets. </a:t>
            </a:r>
          </a:p>
          <a:p>
            <a:pPr lvl="1"/>
            <a:r>
              <a:rPr lang="en-US" dirty="0"/>
              <a:t>Use k-1 set for training data. </a:t>
            </a:r>
          </a:p>
          <a:p>
            <a:pPr lvl="1"/>
            <a:r>
              <a:rPr lang="en-US" dirty="0"/>
              <a:t>Use the other set for testing data. </a:t>
            </a:r>
          </a:p>
          <a:p>
            <a:pPr lvl="1"/>
            <a:r>
              <a:rPr lang="en-US" dirty="0"/>
              <a:t>Repeat for all K subsets. </a:t>
            </a:r>
          </a:p>
          <a:p>
            <a:pPr lvl="1"/>
            <a:r>
              <a:rPr lang="en-US" dirty="0"/>
              <a:t>Average results together. </a:t>
            </a:r>
          </a:p>
          <a:p>
            <a:r>
              <a:rPr lang="en-US" dirty="0"/>
              <a:t>Mitigates variation from data randomly in one set or the other. </a:t>
            </a:r>
          </a:p>
          <a:p>
            <a:r>
              <a:rPr lang="en-US" dirty="0"/>
              <a:t>K of 5 to 10 is typical. </a:t>
            </a:r>
          </a:p>
        </p:txBody>
      </p:sp>
    </p:spTree>
    <p:extLst>
      <p:ext uri="{BB962C8B-B14F-4D97-AF65-F5344CB8AC3E}">
        <p14:creationId xmlns:p14="http://schemas.microsoft.com/office/powerpoint/2010/main" val="22577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3B9F-9172-A64F-BB0D-FBBC4C33E3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18FDB6-8835-0543-9EFF-E3DCBCB058C1}"/>
              </a:ext>
            </a:extLst>
          </p:cNvPr>
          <p:cNvSpPr>
            <a:spLocks noGrp="1"/>
          </p:cNvSpPr>
          <p:nvPr>
            <p:ph idx="1"/>
          </p:nvPr>
        </p:nvSpPr>
        <p:spPr/>
        <p:txBody>
          <a:bodyPr/>
          <a:lstStyle/>
          <a:p>
            <a:endParaRPr lang="en-US"/>
          </a:p>
        </p:txBody>
      </p:sp>
      <p:pic>
        <p:nvPicPr>
          <p:cNvPr id="3074" name="Picture 2" descr="Cross-Validation ó GridSearchCV? - Stack Overflow en español">
            <a:extLst>
              <a:ext uri="{FF2B5EF4-FFF2-40B4-BE49-F238E27FC236}">
                <a16:creationId xmlns:a16="http://schemas.microsoft.com/office/drawing/2014/main" id="{E280AF27-99E9-0147-A6EB-99D1C9EDC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0"/>
            <a:ext cx="120507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1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F2DC-F780-9744-9CD0-A96E1EF491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6BEFAD-BD91-1D48-B3EE-0944C4A7EA6B}"/>
              </a:ext>
            </a:extLst>
          </p:cNvPr>
          <p:cNvSpPr>
            <a:spLocks noGrp="1"/>
          </p:cNvSpPr>
          <p:nvPr>
            <p:ph idx="1"/>
          </p:nvPr>
        </p:nvSpPr>
        <p:spPr/>
        <p:txBody>
          <a:bodyPr/>
          <a:lstStyle/>
          <a:p>
            <a:endParaRPr lang="en-US"/>
          </a:p>
        </p:txBody>
      </p:sp>
      <p:pic>
        <p:nvPicPr>
          <p:cNvPr id="2050" name="Picture 2" descr="k-fold cross-validation explained in plain English | by Rukshan Pramoditha  | Towards Data Science">
            <a:extLst>
              <a:ext uri="{FF2B5EF4-FFF2-40B4-BE49-F238E27FC236}">
                <a16:creationId xmlns:a16="http://schemas.microsoft.com/office/drawing/2014/main" id="{649B83FE-D053-8D4A-A67F-30F70B36F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0" y="0"/>
            <a:ext cx="8178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F65C-C46A-A931-ACE1-10F5C248A521}"/>
              </a:ext>
            </a:extLst>
          </p:cNvPr>
          <p:cNvSpPr>
            <a:spLocks noGrp="1"/>
          </p:cNvSpPr>
          <p:nvPr>
            <p:ph type="title"/>
          </p:nvPr>
        </p:nvSpPr>
        <p:spPr/>
        <p:txBody>
          <a:bodyPr/>
          <a:lstStyle/>
          <a:p>
            <a:r>
              <a:rPr lang="en-US" dirty="0"/>
              <a:t>Cross Validation Scoring</a:t>
            </a:r>
          </a:p>
        </p:txBody>
      </p:sp>
      <p:sp>
        <p:nvSpPr>
          <p:cNvPr id="3" name="Content Placeholder 2">
            <a:extLst>
              <a:ext uri="{FF2B5EF4-FFF2-40B4-BE49-F238E27FC236}">
                <a16:creationId xmlns:a16="http://schemas.microsoft.com/office/drawing/2014/main" id="{F18A0097-D497-8465-00AD-D2E050CC6E3D}"/>
              </a:ext>
            </a:extLst>
          </p:cNvPr>
          <p:cNvSpPr>
            <a:spLocks noGrp="1"/>
          </p:cNvSpPr>
          <p:nvPr>
            <p:ph idx="1"/>
          </p:nvPr>
        </p:nvSpPr>
        <p:spPr>
          <a:xfrm>
            <a:off x="1451579" y="1853754"/>
            <a:ext cx="9603275" cy="3612591"/>
          </a:xfrm>
        </p:spPr>
        <p:txBody>
          <a:bodyPr/>
          <a:lstStyle/>
          <a:p>
            <a:r>
              <a:rPr lang="en-US" dirty="0"/>
              <a:t>We can use the cross validation in place of the score function to do CV scoring. </a:t>
            </a:r>
          </a:p>
          <a:p>
            <a:r>
              <a:rPr lang="en-US" dirty="0"/>
              <a:t>Results will generally be more stable and consistent, at a cost of time. </a:t>
            </a:r>
          </a:p>
        </p:txBody>
      </p:sp>
    </p:spTree>
    <p:extLst>
      <p:ext uri="{BB962C8B-B14F-4D97-AF65-F5344CB8AC3E}">
        <p14:creationId xmlns:p14="http://schemas.microsoft.com/office/powerpoint/2010/main" val="167907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0E9B-9C17-9045-8B4F-604ECD41830A}"/>
              </a:ext>
            </a:extLst>
          </p:cNvPr>
          <p:cNvSpPr>
            <a:spLocks noGrp="1"/>
          </p:cNvSpPr>
          <p:nvPr>
            <p:ph type="title"/>
          </p:nvPr>
        </p:nvSpPr>
        <p:spPr/>
        <p:txBody>
          <a:bodyPr/>
          <a:lstStyle/>
          <a:p>
            <a:r>
              <a:rPr lang="en-US" dirty="0"/>
              <a:t>Grid Search CV</a:t>
            </a:r>
          </a:p>
        </p:txBody>
      </p:sp>
      <p:sp>
        <p:nvSpPr>
          <p:cNvPr id="3" name="Content Placeholder 2">
            <a:extLst>
              <a:ext uri="{FF2B5EF4-FFF2-40B4-BE49-F238E27FC236}">
                <a16:creationId xmlns:a16="http://schemas.microsoft.com/office/drawing/2014/main" id="{FAB61C53-141F-A147-9728-E590A47A6326}"/>
              </a:ext>
            </a:extLst>
          </p:cNvPr>
          <p:cNvSpPr>
            <a:spLocks noGrp="1"/>
          </p:cNvSpPr>
          <p:nvPr>
            <p:ph idx="1"/>
          </p:nvPr>
        </p:nvSpPr>
        <p:spPr>
          <a:xfrm>
            <a:off x="1451579" y="1853754"/>
            <a:ext cx="9603275" cy="4199727"/>
          </a:xfrm>
        </p:spPr>
        <p:txBody>
          <a:bodyPr/>
          <a:lstStyle/>
          <a:p>
            <a:r>
              <a:rPr lang="en-US" dirty="0"/>
              <a:t>Grid Search CV combines these two into one simple call. </a:t>
            </a:r>
          </a:p>
          <a:p>
            <a:pPr lvl="1"/>
            <a:r>
              <a:rPr lang="en-US" dirty="0"/>
              <a:t>Test every HP combination.</a:t>
            </a:r>
          </a:p>
          <a:p>
            <a:pPr lvl="1"/>
            <a:r>
              <a:rPr lang="en-US" dirty="0"/>
              <a:t>Use cross validation to calculate scores. </a:t>
            </a:r>
          </a:p>
          <a:p>
            <a:pPr lvl="1"/>
            <a:r>
              <a:rPr lang="en-US" dirty="0"/>
              <a:t>Identify best model. </a:t>
            </a:r>
          </a:p>
          <a:p>
            <a:r>
              <a:rPr lang="en-US" dirty="0"/>
              <a:t>In place of one “normal” score we get the cross-validated score, and best HP combo. </a:t>
            </a:r>
          </a:p>
          <a:p>
            <a:r>
              <a:rPr lang="en-US" dirty="0"/>
              <a:t>Time of grid search cv can explode:</a:t>
            </a:r>
          </a:p>
          <a:p>
            <a:pPr lvl="1"/>
            <a:r>
              <a:rPr lang="en-US" dirty="0"/>
              <a:t>Every combo of parameters gets a model. </a:t>
            </a:r>
          </a:p>
          <a:p>
            <a:pPr lvl="1"/>
            <a:r>
              <a:rPr lang="en-US" dirty="0"/>
              <a:t>Each model gets made K times. </a:t>
            </a:r>
          </a:p>
          <a:p>
            <a:pPr lvl="1"/>
            <a:r>
              <a:rPr lang="en-US" dirty="0"/>
              <a:t>If either of these gets large, or if the data is large, the time can grow. Sampling may be needed.</a:t>
            </a:r>
          </a:p>
          <a:p>
            <a:endParaRPr lang="en-US" dirty="0"/>
          </a:p>
        </p:txBody>
      </p:sp>
    </p:spTree>
    <p:extLst>
      <p:ext uri="{BB962C8B-B14F-4D97-AF65-F5344CB8AC3E}">
        <p14:creationId xmlns:p14="http://schemas.microsoft.com/office/powerpoint/2010/main" val="338583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EF34-9FA4-884D-9E8D-C13B94F38403}"/>
              </a:ext>
            </a:extLst>
          </p:cNvPr>
          <p:cNvSpPr>
            <a:spLocks noGrp="1"/>
          </p:cNvSpPr>
          <p:nvPr>
            <p:ph type="ctrTitle"/>
          </p:nvPr>
        </p:nvSpPr>
        <p:spPr/>
        <p:txBody>
          <a:bodyPr/>
          <a:lstStyle/>
          <a:p>
            <a:r>
              <a:rPr lang="en-US" dirty="0"/>
              <a:t>Grids and Hyperparameters</a:t>
            </a:r>
          </a:p>
        </p:txBody>
      </p:sp>
      <p:sp>
        <p:nvSpPr>
          <p:cNvPr id="3" name="Subtitle 2">
            <a:extLst>
              <a:ext uri="{FF2B5EF4-FFF2-40B4-BE49-F238E27FC236}">
                <a16:creationId xmlns:a16="http://schemas.microsoft.com/office/drawing/2014/main" id="{E5A9FF99-AD19-DE49-A6EA-36CB10813D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895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862E-EDA2-60A3-9315-F775951A950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8AF8CE-8905-2907-F283-92286C6F2579}"/>
              </a:ext>
            </a:extLst>
          </p:cNvPr>
          <p:cNvSpPr>
            <a:spLocks noGrp="1"/>
          </p:cNvSpPr>
          <p:nvPr>
            <p:ph idx="1"/>
          </p:nvPr>
        </p:nvSpPr>
        <p:spPr>
          <a:xfrm>
            <a:off x="1451579" y="1938130"/>
            <a:ext cx="9603275" cy="4045227"/>
          </a:xfrm>
        </p:spPr>
        <p:txBody>
          <a:bodyPr/>
          <a:lstStyle/>
          <a:p>
            <a:r>
              <a:rPr lang="en-US" dirty="0"/>
              <a:t>We use grid searching all the time when we need to select hyperparameters. </a:t>
            </a:r>
          </a:p>
          <a:p>
            <a:pPr lvl="1"/>
            <a:r>
              <a:rPr lang="en-US" dirty="0"/>
              <a:t>If we care about performance, this is kind of an assumed step. </a:t>
            </a:r>
          </a:p>
          <a:p>
            <a:r>
              <a:rPr lang="en-US" dirty="0"/>
              <a:t>Guessing and checking is a major way to create accurate models:</a:t>
            </a:r>
          </a:p>
          <a:p>
            <a:pPr lvl="1"/>
            <a:r>
              <a:rPr lang="en-US" dirty="0"/>
              <a:t>Grid searching, or its alternatives, allows us to find HP combinations automatically. </a:t>
            </a:r>
          </a:p>
          <a:p>
            <a:pPr lvl="1"/>
            <a:r>
              <a:rPr lang="en-US" dirty="0"/>
              <a:t>Cross validation helps us get reliable scores, combating random variation. </a:t>
            </a:r>
          </a:p>
          <a:p>
            <a:pPr lvl="1"/>
            <a:r>
              <a:rPr lang="en-US" dirty="0"/>
              <a:t>Other technologies like neural networks have similar tools available. </a:t>
            </a:r>
          </a:p>
        </p:txBody>
      </p:sp>
    </p:spTree>
    <p:extLst>
      <p:ext uri="{BB962C8B-B14F-4D97-AF65-F5344CB8AC3E}">
        <p14:creationId xmlns:p14="http://schemas.microsoft.com/office/powerpoint/2010/main" val="120218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DC5C-F352-86D4-A891-DF83F51B1651}"/>
              </a:ext>
            </a:extLst>
          </p:cNvPr>
          <p:cNvSpPr>
            <a:spLocks noGrp="1"/>
          </p:cNvSpPr>
          <p:nvPr>
            <p:ph type="title"/>
          </p:nvPr>
        </p:nvSpPr>
        <p:spPr/>
        <p:txBody>
          <a:bodyPr/>
          <a:lstStyle/>
          <a:p>
            <a:r>
              <a:rPr lang="en-US" dirty="0"/>
              <a:t>Quick review – Logistic Regression</a:t>
            </a:r>
          </a:p>
        </p:txBody>
      </p:sp>
      <p:sp>
        <p:nvSpPr>
          <p:cNvPr id="3" name="Content Placeholder 2">
            <a:extLst>
              <a:ext uri="{FF2B5EF4-FFF2-40B4-BE49-F238E27FC236}">
                <a16:creationId xmlns:a16="http://schemas.microsoft.com/office/drawing/2014/main" id="{94D22B1C-0C4E-63E5-5D17-21E60A00DF45}"/>
              </a:ext>
            </a:extLst>
          </p:cNvPr>
          <p:cNvSpPr>
            <a:spLocks noGrp="1"/>
          </p:cNvSpPr>
          <p:nvPr>
            <p:ph idx="1"/>
          </p:nvPr>
        </p:nvSpPr>
        <p:spPr>
          <a:xfrm>
            <a:off x="1451579" y="2015732"/>
            <a:ext cx="9603275" cy="4037749"/>
          </a:xfrm>
        </p:spPr>
        <p:txBody>
          <a:bodyPr/>
          <a:lstStyle/>
          <a:p>
            <a:r>
              <a:rPr lang="en-US" dirty="0"/>
              <a:t>Logistic regression is a classification model – predicts True/False. </a:t>
            </a:r>
          </a:p>
          <a:p>
            <a:pPr lvl="1"/>
            <a:r>
              <a:rPr lang="en-US" dirty="0"/>
              <a:t>Internally based on a linear regression that predicts logit – log odds. </a:t>
            </a:r>
          </a:p>
          <a:p>
            <a:pPr lvl="1"/>
            <a:r>
              <a:rPr lang="en-US" dirty="0"/>
              <a:t>Some math converts that logit into a “probability of True”.</a:t>
            </a:r>
          </a:p>
          <a:p>
            <a:pPr lvl="1"/>
            <a:r>
              <a:rPr lang="en-US" dirty="0"/>
              <a:t>The closeness of that prediction feeds the cost, used to find weights in G+T grad. Desc.</a:t>
            </a:r>
          </a:p>
          <a:p>
            <a:r>
              <a:rPr lang="en-US" dirty="0"/>
              <a:t>We can get errors that are different, and may need error metrics that are different. </a:t>
            </a:r>
          </a:p>
          <a:p>
            <a:pPr lvl="1"/>
            <a:r>
              <a:rPr lang="en-US" dirty="0"/>
              <a:t>False positives vs false negatives – both wrong, but opposite impacts on reality. </a:t>
            </a:r>
          </a:p>
          <a:p>
            <a:pPr lvl="1"/>
            <a:r>
              <a:rPr lang="en-US" dirty="0"/>
              <a:t>Confusion matrix and assorted metrics (f1, </a:t>
            </a:r>
            <a:r>
              <a:rPr lang="en-US" dirty="0" err="1"/>
              <a:t>prec</a:t>
            </a:r>
            <a:r>
              <a:rPr lang="en-US" dirty="0"/>
              <a:t>, recall, </a:t>
            </a:r>
            <a:r>
              <a:rPr lang="en-US" dirty="0" err="1"/>
              <a:t>etc</a:t>
            </a:r>
            <a:r>
              <a:rPr lang="en-US" dirty="0"/>
              <a:t>…) may do better than accuracy.</a:t>
            </a:r>
          </a:p>
        </p:txBody>
      </p:sp>
    </p:spTree>
    <p:extLst>
      <p:ext uri="{BB962C8B-B14F-4D97-AF65-F5344CB8AC3E}">
        <p14:creationId xmlns:p14="http://schemas.microsoft.com/office/powerpoint/2010/main" val="57308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0862-DAEC-E91C-FD5F-FDF8C23975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7A4871-689E-35C5-F39A-B4CDDA37F0EE}"/>
              </a:ext>
            </a:extLst>
          </p:cNvPr>
          <p:cNvSpPr>
            <a:spLocks noGrp="1"/>
          </p:cNvSpPr>
          <p:nvPr>
            <p:ph idx="1"/>
          </p:nvPr>
        </p:nvSpPr>
        <p:spPr/>
        <p:txBody>
          <a:bodyPr/>
          <a:lstStyle/>
          <a:p>
            <a:endParaRPr lang="en-US"/>
          </a:p>
        </p:txBody>
      </p:sp>
      <p:pic>
        <p:nvPicPr>
          <p:cNvPr id="4" name="Picture 2" descr="All About ML — Part 4: Evaluation metrics in classification algorithms | by  Dharani J | All About ML | Medium">
            <a:extLst>
              <a:ext uri="{FF2B5EF4-FFF2-40B4-BE49-F238E27FC236}">
                <a16:creationId xmlns:a16="http://schemas.microsoft.com/office/drawing/2014/main" id="{8E774062-3991-C04C-1A09-7FA28CA337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200" y="2437"/>
            <a:ext cx="8229600" cy="685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3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111C-0CAF-C3C0-2C52-C28CDD5A18C8}"/>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A4122C8B-9276-2445-3BBD-BD89076B6071}"/>
              </a:ext>
            </a:extLst>
          </p:cNvPr>
          <p:cNvSpPr>
            <a:spLocks noGrp="1"/>
          </p:cNvSpPr>
          <p:nvPr>
            <p:ph idx="1"/>
          </p:nvPr>
        </p:nvSpPr>
        <p:spPr>
          <a:xfrm>
            <a:off x="1451579" y="1853754"/>
            <a:ext cx="9603275" cy="4287553"/>
          </a:xfrm>
        </p:spPr>
        <p:txBody>
          <a:bodyPr/>
          <a:lstStyle/>
          <a:p>
            <a:r>
              <a:rPr lang="en-US" dirty="0"/>
              <a:t>We can now make some predictive models for most scenarios:</a:t>
            </a:r>
          </a:p>
          <a:p>
            <a:pPr lvl="1"/>
            <a:r>
              <a:rPr lang="en-US" dirty="0"/>
              <a:t>Including any number of categorical and numerical inputs. </a:t>
            </a:r>
          </a:p>
          <a:p>
            <a:pPr lvl="1"/>
            <a:r>
              <a:rPr lang="en-US" dirty="0"/>
              <a:t>Predicting either a binary class or a raw value. </a:t>
            </a:r>
          </a:p>
          <a:p>
            <a:pPr lvl="1"/>
            <a:r>
              <a:rPr lang="en-US" dirty="0"/>
              <a:t>With an accuracy metric telling us how much we can trust the predictions. </a:t>
            </a:r>
          </a:p>
          <a:p>
            <a:r>
              <a:rPr lang="en-US" dirty="0"/>
              <a:t>We generally want to make the models as accurate as we can, there are several ways:</a:t>
            </a:r>
          </a:p>
          <a:p>
            <a:pPr lvl="1"/>
            <a:r>
              <a:rPr lang="en-US" dirty="0"/>
              <a:t>Get more or better data - this is the best. </a:t>
            </a:r>
          </a:p>
          <a:p>
            <a:pPr lvl="1"/>
            <a:r>
              <a:rPr lang="en-US" dirty="0"/>
              <a:t>Choose a different model type that “fits” the data better – we’ll do that next week. </a:t>
            </a:r>
          </a:p>
          <a:p>
            <a:pPr lvl="1"/>
            <a:r>
              <a:rPr lang="en-US" dirty="0"/>
              <a:t>Manipulate the hyperparameters – the rules and settings that control the model’s creation. </a:t>
            </a:r>
          </a:p>
          <a:p>
            <a:r>
              <a:rPr lang="en-US" dirty="0"/>
              <a:t>Today we’ll look at the tool we can use to automate the bottom option. </a:t>
            </a:r>
          </a:p>
          <a:p>
            <a:pPr lvl="1"/>
            <a:r>
              <a:rPr lang="en-US" dirty="0"/>
              <a:t>Guess and test is needed, so we want to make it easy on ourselves. </a:t>
            </a:r>
          </a:p>
        </p:txBody>
      </p:sp>
    </p:spTree>
    <p:extLst>
      <p:ext uri="{BB962C8B-B14F-4D97-AF65-F5344CB8AC3E}">
        <p14:creationId xmlns:p14="http://schemas.microsoft.com/office/powerpoint/2010/main" val="84110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0B66-1F2C-334C-861A-AB1A1DF68A3E}"/>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38EA68BA-23B2-4041-8B7C-7F3DDE245056}"/>
              </a:ext>
            </a:extLst>
          </p:cNvPr>
          <p:cNvSpPr>
            <a:spLocks noGrp="1"/>
          </p:cNvSpPr>
          <p:nvPr>
            <p:ph idx="1"/>
          </p:nvPr>
        </p:nvSpPr>
        <p:spPr>
          <a:xfrm>
            <a:off x="1451579" y="1853754"/>
            <a:ext cx="9603275" cy="3150493"/>
          </a:xfrm>
        </p:spPr>
        <p:txBody>
          <a:bodyPr/>
          <a:lstStyle/>
          <a:p>
            <a:r>
              <a:rPr lang="en-US" dirty="0"/>
              <a:t>We looked briefly at using hyperparameters to make accurate models. </a:t>
            </a:r>
          </a:p>
          <a:p>
            <a:pPr lvl="1"/>
            <a:r>
              <a:rPr lang="en-US" dirty="0"/>
              <a:t>Each algorithm has different hyperparameters and different options. </a:t>
            </a:r>
          </a:p>
          <a:p>
            <a:r>
              <a:rPr lang="en-US" dirty="0"/>
              <a:t>Hyperparameters are variables set ahead of time that control the training process. </a:t>
            </a:r>
          </a:p>
          <a:p>
            <a:pPr lvl="1"/>
            <a:r>
              <a:rPr lang="en-US" dirty="0"/>
              <a:t>They are basically the “settings” for how the model is created. </a:t>
            </a:r>
          </a:p>
          <a:p>
            <a:r>
              <a:rPr lang="en-US" dirty="0"/>
              <a:t>We can’t evaluate optimal HP ahead of time, we need to set them and see the results. </a:t>
            </a:r>
          </a:p>
          <a:p>
            <a:pPr lvl="1"/>
            <a:r>
              <a:rPr lang="en-US" dirty="0"/>
              <a:t>Trial and error! </a:t>
            </a:r>
          </a:p>
          <a:p>
            <a:r>
              <a:rPr lang="en-US" dirty="0"/>
              <a:t>Hyperparameters are what we set, parameters are what the model learns. </a:t>
            </a:r>
          </a:p>
          <a:p>
            <a:endParaRPr lang="en-US" dirty="0"/>
          </a:p>
        </p:txBody>
      </p:sp>
      <p:pic>
        <p:nvPicPr>
          <p:cNvPr id="4" name="Picture 3">
            <a:extLst>
              <a:ext uri="{FF2B5EF4-FFF2-40B4-BE49-F238E27FC236}">
                <a16:creationId xmlns:a16="http://schemas.microsoft.com/office/drawing/2014/main" id="{E944F8AD-66E0-C852-8772-87A0B284A3C4}"/>
              </a:ext>
            </a:extLst>
          </p:cNvPr>
          <p:cNvPicPr>
            <a:picLocks noChangeAspect="1"/>
          </p:cNvPicPr>
          <p:nvPr/>
        </p:nvPicPr>
        <p:blipFill>
          <a:blip r:embed="rId2"/>
          <a:stretch>
            <a:fillRect/>
          </a:stretch>
        </p:blipFill>
        <p:spPr>
          <a:xfrm>
            <a:off x="1137146" y="4979042"/>
            <a:ext cx="10198175" cy="1869151"/>
          </a:xfrm>
          <a:prstGeom prst="rect">
            <a:avLst/>
          </a:prstGeom>
        </p:spPr>
      </p:pic>
    </p:spTree>
    <p:extLst>
      <p:ext uri="{BB962C8B-B14F-4D97-AF65-F5344CB8AC3E}">
        <p14:creationId xmlns:p14="http://schemas.microsoft.com/office/powerpoint/2010/main" val="3573903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BAFB-4E16-543D-0B90-7499120D2962}"/>
              </a:ext>
            </a:extLst>
          </p:cNvPr>
          <p:cNvSpPr>
            <a:spLocks noGrp="1"/>
          </p:cNvSpPr>
          <p:nvPr>
            <p:ph type="title"/>
          </p:nvPr>
        </p:nvSpPr>
        <p:spPr>
          <a:xfrm>
            <a:off x="1451579" y="804519"/>
            <a:ext cx="9603275" cy="1049235"/>
          </a:xfrm>
        </p:spPr>
        <p:txBody>
          <a:bodyPr>
            <a:normAutofit/>
          </a:bodyPr>
          <a:lstStyle/>
          <a:p>
            <a:r>
              <a:rPr lang="en-US" dirty="0"/>
              <a:t>Hyperparameter Impact</a:t>
            </a:r>
          </a:p>
        </p:txBody>
      </p:sp>
      <p:sp>
        <p:nvSpPr>
          <p:cNvPr id="3" name="Content Placeholder 2">
            <a:extLst>
              <a:ext uri="{FF2B5EF4-FFF2-40B4-BE49-F238E27FC236}">
                <a16:creationId xmlns:a16="http://schemas.microsoft.com/office/drawing/2014/main" id="{AF598340-F1DF-5A42-17C5-C34E313AF3CC}"/>
              </a:ext>
            </a:extLst>
          </p:cNvPr>
          <p:cNvSpPr>
            <a:spLocks noGrp="1"/>
          </p:cNvSpPr>
          <p:nvPr>
            <p:ph idx="1"/>
          </p:nvPr>
        </p:nvSpPr>
        <p:spPr>
          <a:xfrm>
            <a:off x="111211" y="2015734"/>
            <a:ext cx="6962652" cy="4146527"/>
          </a:xfrm>
        </p:spPr>
        <p:txBody>
          <a:bodyPr>
            <a:normAutofit/>
          </a:bodyPr>
          <a:lstStyle/>
          <a:p>
            <a:pPr>
              <a:lnSpc>
                <a:spcPct val="110000"/>
              </a:lnSpc>
            </a:pPr>
            <a:r>
              <a:rPr lang="en-US" sz="1700" dirty="0"/>
              <a:t>Hyperparameters have a major impact on the performance of a model. </a:t>
            </a:r>
          </a:p>
          <a:p>
            <a:pPr lvl="1">
              <a:lnSpc>
                <a:spcPct val="110000"/>
              </a:lnSpc>
            </a:pPr>
            <a:r>
              <a:rPr lang="en-US" sz="1700" dirty="0"/>
              <a:t>Some other model types we’ll see next week are more impacted than regression ones. </a:t>
            </a:r>
          </a:p>
          <a:p>
            <a:pPr lvl="1">
              <a:lnSpc>
                <a:spcPct val="110000"/>
              </a:lnSpc>
            </a:pPr>
            <a:r>
              <a:rPr lang="en-US" sz="1700" dirty="0"/>
              <a:t>Can change the ‘shape’ of data modeled, how many features to use, the complexity, the speed, </a:t>
            </a:r>
            <a:r>
              <a:rPr lang="en-US" sz="1700" dirty="0" err="1"/>
              <a:t>etc</a:t>
            </a:r>
            <a:r>
              <a:rPr lang="en-US" sz="1700" dirty="0"/>
              <a:t>…</a:t>
            </a:r>
          </a:p>
          <a:p>
            <a:pPr>
              <a:lnSpc>
                <a:spcPct val="110000"/>
              </a:lnSpc>
            </a:pPr>
            <a:r>
              <a:rPr lang="en-US" sz="1700" dirty="0"/>
              <a:t>One major tool to improve accuracy is to select optimal hyperparameters. </a:t>
            </a:r>
          </a:p>
          <a:p>
            <a:pPr lvl="1">
              <a:lnSpc>
                <a:spcPct val="110000"/>
              </a:lnSpc>
            </a:pPr>
            <a:r>
              <a:rPr lang="en-US" sz="1700" dirty="0"/>
              <a:t>Differences in accuracy can be night and day with different HP combos, but it varies widely. </a:t>
            </a:r>
          </a:p>
          <a:p>
            <a:pPr>
              <a:lnSpc>
                <a:spcPct val="110000"/>
              </a:lnSpc>
            </a:pPr>
            <a:r>
              <a:rPr lang="en-US" sz="1900" dirty="0"/>
              <a:t>Hyperparameters also control more general rules:</a:t>
            </a:r>
          </a:p>
          <a:p>
            <a:pPr lvl="1">
              <a:lnSpc>
                <a:spcPct val="110000"/>
              </a:lnSpc>
            </a:pPr>
            <a:r>
              <a:rPr lang="en-US" sz="1700" dirty="0"/>
              <a:t>Limit on iterations, number of threads, how much to print, </a:t>
            </a:r>
            <a:r>
              <a:rPr lang="en-US" sz="1700" dirty="0" err="1"/>
              <a:t>etc</a:t>
            </a:r>
            <a:r>
              <a:rPr lang="en-US" sz="1700" dirty="0"/>
              <a:t>…</a:t>
            </a:r>
          </a:p>
        </p:txBody>
      </p:sp>
      <p:pic>
        <p:nvPicPr>
          <p:cNvPr id="2050" name="Picture 2" descr="Hyperparameter change with a linear regression (one with gradient descent, not least-squares).">
            <a:extLst>
              <a:ext uri="{FF2B5EF4-FFF2-40B4-BE49-F238E27FC236}">
                <a16:creationId xmlns:a16="http://schemas.microsoft.com/office/drawing/2014/main" id="{35DEF367-A83B-C367-38E7-41BB13A195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3863" y="2155880"/>
            <a:ext cx="5118137" cy="287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6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13F9-9798-1342-9890-739B07B65201}"/>
              </a:ext>
            </a:extLst>
          </p:cNvPr>
          <p:cNvSpPr>
            <a:spLocks noGrp="1"/>
          </p:cNvSpPr>
          <p:nvPr>
            <p:ph type="title"/>
          </p:nvPr>
        </p:nvSpPr>
        <p:spPr/>
        <p:txBody>
          <a:bodyPr/>
          <a:lstStyle/>
          <a:p>
            <a:r>
              <a:rPr lang="en-US" dirty="0"/>
              <a:t>Grid Search</a:t>
            </a:r>
          </a:p>
        </p:txBody>
      </p:sp>
      <p:sp>
        <p:nvSpPr>
          <p:cNvPr id="3" name="Content Placeholder 2">
            <a:extLst>
              <a:ext uri="{FF2B5EF4-FFF2-40B4-BE49-F238E27FC236}">
                <a16:creationId xmlns:a16="http://schemas.microsoft.com/office/drawing/2014/main" id="{E00C4EB6-4FB4-0A49-84EF-245ACB6E4B6D}"/>
              </a:ext>
            </a:extLst>
          </p:cNvPr>
          <p:cNvSpPr>
            <a:spLocks noGrp="1"/>
          </p:cNvSpPr>
          <p:nvPr>
            <p:ph idx="1"/>
          </p:nvPr>
        </p:nvSpPr>
        <p:spPr>
          <a:xfrm>
            <a:off x="1451579" y="2015732"/>
            <a:ext cx="9603275" cy="4037749"/>
          </a:xfrm>
        </p:spPr>
        <p:txBody>
          <a:bodyPr/>
          <a:lstStyle/>
          <a:p>
            <a:r>
              <a:rPr lang="en-US" dirty="0"/>
              <a:t>We could loop through different combinations of HPs and collect scores. </a:t>
            </a:r>
          </a:p>
          <a:p>
            <a:pPr lvl="1"/>
            <a:r>
              <a:rPr lang="en-US" dirty="0"/>
              <a:t>Complex and clumsy – multiple nested loops. </a:t>
            </a:r>
          </a:p>
          <a:p>
            <a:r>
              <a:rPr lang="en-US" dirty="0" err="1"/>
              <a:t>Sklearn</a:t>
            </a:r>
            <a:r>
              <a:rPr lang="en-US" dirty="0"/>
              <a:t> provides a simplification – </a:t>
            </a:r>
            <a:r>
              <a:rPr lang="en-US" dirty="0" err="1"/>
              <a:t>GridSearchCV</a:t>
            </a:r>
            <a:r>
              <a:rPr lang="en-US" dirty="0"/>
              <a:t>. </a:t>
            </a:r>
          </a:p>
          <a:p>
            <a:r>
              <a:rPr lang="en-US" dirty="0"/>
              <a:t>Grid search takes a list of HP values we want to try, checks every combination, and returns the best model. </a:t>
            </a:r>
          </a:p>
          <a:p>
            <a:r>
              <a:rPr lang="en-US" dirty="0"/>
              <a:t>Same result of looping through each value. </a:t>
            </a:r>
          </a:p>
          <a:p>
            <a:r>
              <a:rPr lang="en-US" dirty="0"/>
              <a:t>Also a randomized version – for when we have no idea what HP values may work. </a:t>
            </a:r>
          </a:p>
          <a:p>
            <a:r>
              <a:rPr lang="en-US" dirty="0"/>
              <a:t>CV = cross validation….</a:t>
            </a:r>
          </a:p>
        </p:txBody>
      </p:sp>
    </p:spTree>
    <p:extLst>
      <p:ext uri="{BB962C8B-B14F-4D97-AF65-F5344CB8AC3E}">
        <p14:creationId xmlns:p14="http://schemas.microsoft.com/office/powerpoint/2010/main" val="180196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C333-55C6-BD8D-749C-E3BCB3E4679D}"/>
              </a:ext>
            </a:extLst>
          </p:cNvPr>
          <p:cNvSpPr>
            <a:spLocks noGrp="1"/>
          </p:cNvSpPr>
          <p:nvPr>
            <p:ph type="title"/>
          </p:nvPr>
        </p:nvSpPr>
        <p:spPr>
          <a:xfrm>
            <a:off x="1451579" y="804519"/>
            <a:ext cx="9603275" cy="1049235"/>
          </a:xfrm>
        </p:spPr>
        <p:txBody>
          <a:bodyPr>
            <a:normAutofit/>
          </a:bodyPr>
          <a:lstStyle/>
          <a:p>
            <a:r>
              <a:rPr lang="en-US" dirty="0"/>
              <a:t>Hyperparameters</a:t>
            </a:r>
          </a:p>
        </p:txBody>
      </p:sp>
      <p:pic>
        <p:nvPicPr>
          <p:cNvPr id="1026" name="Picture 2" descr="python 3.x - Optimizing SVR() parameters using GridSearchCv - Stack Overflow">
            <a:extLst>
              <a:ext uri="{FF2B5EF4-FFF2-40B4-BE49-F238E27FC236}">
                <a16:creationId xmlns:a16="http://schemas.microsoft.com/office/drawing/2014/main" id="{5ECF7045-1B99-9B77-FDC6-282963948E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90"/>
          <a:stretch/>
        </p:blipFill>
        <p:spPr bwMode="auto">
          <a:xfrm>
            <a:off x="0" y="2360931"/>
            <a:ext cx="6096000" cy="29155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9DE95DB-6427-C72C-838E-DCF994837D1D}"/>
              </a:ext>
            </a:extLst>
          </p:cNvPr>
          <p:cNvSpPr>
            <a:spLocks noGrp="1"/>
          </p:cNvSpPr>
          <p:nvPr>
            <p:ph idx="1"/>
          </p:nvPr>
        </p:nvSpPr>
        <p:spPr>
          <a:xfrm>
            <a:off x="6096000" y="2015734"/>
            <a:ext cx="6096001" cy="4037747"/>
          </a:xfrm>
        </p:spPr>
        <p:txBody>
          <a:bodyPr>
            <a:normAutofit/>
          </a:bodyPr>
          <a:lstStyle/>
          <a:p>
            <a:r>
              <a:rPr lang="en-US" dirty="0"/>
              <a:t>The grid search takes in a list of values to try for each parameter you want to change.</a:t>
            </a:r>
          </a:p>
          <a:p>
            <a:r>
              <a:rPr lang="en-US" dirty="0"/>
              <a:t>A model is made for each combination of parameters that you provide. </a:t>
            </a:r>
          </a:p>
          <a:p>
            <a:pPr lvl="1"/>
            <a:r>
              <a:rPr lang="en-US" dirty="0"/>
              <a:t>Can become a time issue with large sets. </a:t>
            </a:r>
          </a:p>
          <a:p>
            <a:pPr lvl="1"/>
            <a:r>
              <a:rPr lang="en-US" dirty="0"/>
              <a:t>Every model has different possible HP choices. </a:t>
            </a:r>
          </a:p>
          <a:p>
            <a:r>
              <a:rPr lang="en-US" dirty="0"/>
              <a:t>The GSCV object works just like a pipe in code.</a:t>
            </a:r>
          </a:p>
          <a:p>
            <a:r>
              <a:rPr lang="en-US" dirty="0"/>
              <a:t>Results in the best performing model of those tried. </a:t>
            </a:r>
          </a:p>
          <a:p>
            <a:pPr lvl="1"/>
            <a:r>
              <a:rPr lang="en-US" dirty="0"/>
              <a:t>We can specify a scoring metric, or take default. </a:t>
            </a:r>
          </a:p>
        </p:txBody>
      </p:sp>
    </p:spTree>
    <p:extLst>
      <p:ext uri="{BB962C8B-B14F-4D97-AF65-F5344CB8AC3E}">
        <p14:creationId xmlns:p14="http://schemas.microsoft.com/office/powerpoint/2010/main" val="9667541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4075</TotalTime>
  <Words>1399</Words>
  <Application>Microsoft Macintosh PowerPoint</Application>
  <PresentationFormat>Widescreen</PresentationFormat>
  <Paragraphs>125</Paragraphs>
  <Slides>20</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Housekeeping</vt:lpstr>
      <vt:lpstr>Grids and Hyperparameters</vt:lpstr>
      <vt:lpstr>Quick review – Logistic Regression</vt:lpstr>
      <vt:lpstr>PowerPoint Presentation</vt:lpstr>
      <vt:lpstr>Modelling</vt:lpstr>
      <vt:lpstr>Hyperparameters</vt:lpstr>
      <vt:lpstr>Hyperparameter Impact</vt:lpstr>
      <vt:lpstr>Grid Search</vt:lpstr>
      <vt:lpstr>Hyperparameters</vt:lpstr>
      <vt:lpstr>Grid Usage</vt:lpstr>
      <vt:lpstr>PowerPoint Presentation</vt:lpstr>
      <vt:lpstr>Grids and Pipes</vt:lpstr>
      <vt:lpstr>Running Tests</vt:lpstr>
      <vt:lpstr>Train-Test Split</vt:lpstr>
      <vt:lpstr>Cross Validation</vt:lpstr>
      <vt:lpstr>PowerPoint Presentation</vt:lpstr>
      <vt:lpstr>PowerPoint Presentation</vt:lpstr>
      <vt:lpstr>Cross Validation Scoring</vt:lpstr>
      <vt:lpstr>Grid Search CV</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25</cp:revision>
  <dcterms:created xsi:type="dcterms:W3CDTF">2022-01-09T14:29:39Z</dcterms:created>
  <dcterms:modified xsi:type="dcterms:W3CDTF">2024-03-19T19:34:54Z</dcterms:modified>
</cp:coreProperties>
</file>