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6"/>
  </p:notesMasterIdLst>
  <p:handoutMasterIdLst>
    <p:handoutMasterId r:id="rId37"/>
  </p:handoutMasterIdLst>
  <p:sldIdLst>
    <p:sldId id="1309" r:id="rId6"/>
    <p:sldId id="1342" r:id="rId7"/>
    <p:sldId id="1343" r:id="rId8"/>
    <p:sldId id="1344" r:id="rId9"/>
    <p:sldId id="1373" r:id="rId10"/>
    <p:sldId id="1349" r:id="rId11"/>
    <p:sldId id="1346" r:id="rId12"/>
    <p:sldId id="1345" r:id="rId13"/>
    <p:sldId id="1366" r:id="rId14"/>
    <p:sldId id="1364" r:id="rId15"/>
    <p:sldId id="1365" r:id="rId16"/>
    <p:sldId id="1347" r:id="rId17"/>
    <p:sldId id="1350" r:id="rId18"/>
    <p:sldId id="1354" r:id="rId19"/>
    <p:sldId id="1360" r:id="rId20"/>
    <p:sldId id="1362" r:id="rId21"/>
    <p:sldId id="1363" r:id="rId22"/>
    <p:sldId id="1369" r:id="rId23"/>
    <p:sldId id="1355" r:id="rId24"/>
    <p:sldId id="1356" r:id="rId25"/>
    <p:sldId id="1357" r:id="rId26"/>
    <p:sldId id="1359" r:id="rId27"/>
    <p:sldId id="1370" r:id="rId28"/>
    <p:sldId id="1368" r:id="rId29"/>
    <p:sldId id="1341" r:id="rId30"/>
    <p:sldId id="1351" r:id="rId31"/>
    <p:sldId id="1361" r:id="rId32"/>
    <p:sldId id="1371" r:id="rId33"/>
    <p:sldId id="1372" r:id="rId34"/>
    <p:sldId id="1374"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4"/>
            <p14:sldId id="1373"/>
            <p14:sldId id="1349"/>
            <p14:sldId id="1346"/>
            <p14:sldId id="1345"/>
            <p14:sldId id="1366"/>
            <p14:sldId id="1364"/>
            <p14:sldId id="1365"/>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9"/>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988" autoAdjust="0"/>
  </p:normalViewPr>
  <p:slideViewPr>
    <p:cSldViewPr>
      <p:cViewPr varScale="1">
        <p:scale>
          <a:sx n="110" d="100"/>
          <a:sy n="110" d="100"/>
        </p:scale>
        <p:origin x="78" y="11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10/6/2016 4:25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10/6/2016 4:25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2663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10/6/2016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5:12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5022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65022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10/6/2016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36168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5189338"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extension for VMs</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Provision VMs with Docker prepared</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Managed VM hosts and orchestrators</a:t>
              </a:r>
            </a:p>
          </p:txBody>
        </p:sp>
      </p:grpSp>
      <p:grpSp>
        <p:nvGrpSpPr>
          <p:cNvPr id="18" name="Group 17"/>
          <p:cNvGrpSpPr/>
          <p:nvPr/>
        </p:nvGrpSpPr>
        <p:grpSpPr>
          <a:xfrm>
            <a:off x="2823269"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Templates &amp; custom script extensions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Provision a </a:t>
            </a:r>
            <a:r>
              <a:rPr lang="en-US" dirty="0" err="1"/>
              <a:t>VM+Docker</a:t>
            </a:r>
            <a:r>
              <a:rPr lang="en-US" dirty="0"/>
              <a:t> in Azure</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Optimized creation and management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microservices</a:t>
            </a:r>
          </a:p>
        </p:txBody>
      </p:sp>
      <p:sp>
        <p:nvSpPr>
          <p:cNvPr id="120" name="Text Placeholder 119"/>
          <p:cNvSpPr>
            <a:spLocks noGrp="1"/>
          </p:cNvSpPr>
          <p:nvPr>
            <p:ph type="body" sz="quarter" idx="10"/>
          </p:nvPr>
        </p:nvSpPr>
        <p:spPr>
          <a:xfrm>
            <a:off x="274639" y="1212849"/>
            <a:ext cx="5486399" cy="5232202"/>
          </a:xfrm>
        </p:spPr>
        <p:txBody>
          <a:bodyPr/>
          <a:lstStyle/>
          <a:p>
            <a:pPr>
              <a:spcBef>
                <a:spcPts val="1199"/>
              </a:spcBef>
            </a:pPr>
            <a:r>
              <a:rPr lang="en-US" dirty="0"/>
              <a:t>Small, “single role” services</a:t>
            </a:r>
          </a:p>
          <a:p>
            <a:pPr>
              <a:spcBef>
                <a:spcPts val="1199"/>
              </a:spcBef>
            </a:pPr>
            <a:r>
              <a:rPr lang="en-US" dirty="0"/>
              <a:t>Individually built and deployed. Version and update independently</a:t>
            </a:r>
          </a:p>
          <a:p>
            <a:pPr>
              <a:spcBef>
                <a:spcPts val="1199"/>
              </a:spcBef>
            </a:pPr>
            <a:r>
              <a:rPr lang="en-US" dirty="0"/>
              <a:t>Integrate using published </a:t>
            </a:r>
            <a:br>
              <a:rPr lang="en-US" dirty="0"/>
            </a:br>
            <a:r>
              <a:rPr lang="en-US" dirty="0"/>
              <a:t>API calls for overall application’s functionality</a:t>
            </a:r>
          </a:p>
          <a:p>
            <a:pPr>
              <a:spcBef>
                <a:spcPts val="1199"/>
              </a:spcBef>
            </a:pPr>
            <a:r>
              <a:rPr lang="en-US" dirty="0"/>
              <a:t>Fine-grained, loosely </a:t>
            </a:r>
            <a:br>
              <a:rPr lang="en-US" dirty="0"/>
            </a:br>
            <a:r>
              <a:rPr lang="en-US" dirty="0"/>
              <a:t>coupled application</a:t>
            </a:r>
          </a:p>
          <a:p>
            <a:pPr marL="0" indent="0">
              <a:buNone/>
            </a:pPr>
            <a:endParaRPr lang="en-US" dirty="0"/>
          </a:p>
        </p:txBody>
      </p:sp>
      <p:grpSp>
        <p:nvGrpSpPr>
          <p:cNvPr id="20" name="Group 19"/>
          <p:cNvGrpSpPr/>
          <p:nvPr/>
        </p:nvGrpSpPr>
        <p:grpSpPr>
          <a:xfrm>
            <a:off x="9413876" y="3894137"/>
            <a:ext cx="2419749" cy="1660525"/>
            <a:chOff x="9413876" y="3379786"/>
            <a:chExt cx="2419749" cy="1660525"/>
          </a:xfrm>
        </p:grpSpPr>
        <p:grpSp>
          <p:nvGrpSpPr>
            <p:cNvPr id="21" name="Group 20"/>
            <p:cNvGrpSpPr/>
            <p:nvPr/>
          </p:nvGrpSpPr>
          <p:grpSpPr>
            <a:xfrm>
              <a:off x="9423401" y="3379786"/>
              <a:ext cx="2410224" cy="1660525"/>
              <a:chOff x="9423401" y="3379786"/>
              <a:chExt cx="2410224" cy="1660525"/>
            </a:xfrm>
          </p:grpSpPr>
          <p:sp>
            <p:nvSpPr>
              <p:cNvPr id="27" name="Oval 26"/>
              <p:cNvSpPr/>
              <p:nvPr/>
            </p:nvSpPr>
            <p:spPr bwMode="auto">
              <a:xfrm>
                <a:off x="9654540" y="3566160"/>
                <a:ext cx="1844040" cy="1310640"/>
              </a:xfrm>
              <a:prstGeom prst="ellipse">
                <a:avLst/>
              </a:prstGeom>
              <a:noFill/>
              <a:ln>
                <a:solidFill>
                  <a:srgbClr val="85C9F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28" name="Group 27"/>
              <p:cNvGrpSpPr/>
              <p:nvPr/>
            </p:nvGrpSpPr>
            <p:grpSpPr>
              <a:xfrm>
                <a:off x="10180637" y="3379786"/>
                <a:ext cx="843362" cy="269876"/>
                <a:chOff x="6682582" y="3406776"/>
                <a:chExt cx="1190625" cy="381000"/>
              </a:xfrm>
            </p:grpSpPr>
            <p:sp>
              <p:nvSpPr>
                <p:cNvPr id="49" name="Freeform: Shape 48"/>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0" name="Straight Connector 49"/>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90263" y="3794123"/>
                <a:ext cx="843362" cy="269876"/>
                <a:chOff x="6682582" y="3406776"/>
                <a:chExt cx="1190625" cy="381000"/>
              </a:xfrm>
            </p:grpSpPr>
            <p:sp>
              <p:nvSpPr>
                <p:cNvPr id="45" name="Freeform: Shape 4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6" name="Straight Connector 45"/>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990263" y="4322760"/>
                <a:ext cx="843362" cy="269876"/>
                <a:chOff x="6682582" y="3406776"/>
                <a:chExt cx="1190625" cy="381000"/>
              </a:xfrm>
            </p:grpSpPr>
            <p:sp>
              <p:nvSpPr>
                <p:cNvPr id="41" name="Freeform: Shape 4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2" name="Straight Connector 41"/>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171113" y="4770435"/>
                <a:ext cx="843362" cy="269876"/>
                <a:chOff x="6682582" y="3406776"/>
                <a:chExt cx="1190625" cy="381000"/>
              </a:xfrm>
            </p:grpSpPr>
            <p:sp>
              <p:nvSpPr>
                <p:cNvPr id="37" name="Freeform: Shape 36"/>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8" name="Straight Connector 37"/>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9423401" y="4317998"/>
                <a:ext cx="843362" cy="269876"/>
                <a:chOff x="6682582" y="3406776"/>
                <a:chExt cx="1190625" cy="381000"/>
              </a:xfrm>
            </p:grpSpPr>
            <p:sp>
              <p:nvSpPr>
                <p:cNvPr id="33" name="Freeform: Shape 3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4" name="Straight Connector 3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9413876" y="3798886"/>
              <a:ext cx="843362" cy="269876"/>
              <a:chOff x="6682582" y="3406776"/>
              <a:chExt cx="1190625" cy="381000"/>
            </a:xfrm>
          </p:grpSpPr>
          <p:sp>
            <p:nvSpPr>
              <p:cNvPr id="23" name="Freeform: Shape 2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24" name="Straight Connector 2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3" name="RED3"/>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54" name="Group 53"/>
          <p:cNvGrpSpPr/>
          <p:nvPr/>
        </p:nvGrpSpPr>
        <p:grpSpPr>
          <a:xfrm>
            <a:off x="6682582" y="3921127"/>
            <a:ext cx="1190625" cy="381000"/>
            <a:chOff x="6682582" y="3406776"/>
            <a:chExt cx="1190625" cy="381000"/>
          </a:xfrm>
        </p:grpSpPr>
        <p:sp>
          <p:nvSpPr>
            <p:cNvPr id="55" name="Freeform: Shape 5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6" name="Straight Connector 55"/>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Original App1"/>
          <p:cNvGrpSpPr/>
          <p:nvPr/>
        </p:nvGrpSpPr>
        <p:grpSpPr>
          <a:xfrm>
            <a:off x="7032624" y="2944813"/>
            <a:ext cx="533401" cy="533400"/>
            <a:chOff x="7032624" y="2430462"/>
            <a:chExt cx="533401" cy="533400"/>
          </a:xfrm>
        </p:grpSpPr>
        <p:sp>
          <p:nvSpPr>
            <p:cNvPr id="60" name="Rectangle: Rounded Corners 59"/>
            <p:cNvSpPr/>
            <p:nvPr/>
          </p:nvSpPr>
          <p:spPr bwMode="auto">
            <a:xfrm>
              <a:off x="7032624"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1" name="Rectangle 60"/>
            <p:cNvSpPr/>
            <p:nvPr/>
          </p:nvSpPr>
          <p:spPr bwMode="auto">
            <a:xfrm>
              <a:off x="7108824"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2" name="Rectangle 61"/>
            <p:cNvSpPr/>
            <p:nvPr/>
          </p:nvSpPr>
          <p:spPr bwMode="auto">
            <a:xfrm>
              <a:off x="7333454"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3" name="Rectangle 62"/>
            <p:cNvSpPr/>
            <p:nvPr/>
          </p:nvSpPr>
          <p:spPr bwMode="auto">
            <a:xfrm>
              <a:off x="7223124"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sp>
        <p:nvSpPr>
          <p:cNvPr id="64" name="TextBox 63"/>
          <p:cNvSpPr txBox="1"/>
          <p:nvPr/>
        </p:nvSpPr>
        <p:spPr>
          <a:xfrm>
            <a:off x="700881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65" name="Oval 64"/>
          <p:cNvSpPr/>
          <p:nvPr/>
        </p:nvSpPr>
        <p:spPr bwMode="auto">
          <a:xfrm>
            <a:off x="6538277" y="3041649"/>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1</a:t>
            </a:r>
          </a:p>
        </p:txBody>
      </p:sp>
      <p:sp>
        <p:nvSpPr>
          <p:cNvPr id="66" name="Oval 65"/>
          <p:cNvSpPr/>
          <p:nvPr/>
        </p:nvSpPr>
        <p:spPr bwMode="auto">
          <a:xfrm>
            <a:off x="6204902" y="3894137"/>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2</a:t>
            </a:r>
          </a:p>
        </p:txBody>
      </p:sp>
      <p:sp>
        <p:nvSpPr>
          <p:cNvPr id="67" name="Oval 66"/>
          <p:cNvSpPr/>
          <p:nvPr/>
        </p:nvSpPr>
        <p:spPr bwMode="auto">
          <a:xfrm>
            <a:off x="9705177" y="380206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4</a:t>
            </a:r>
          </a:p>
        </p:txBody>
      </p:sp>
      <p:sp>
        <p:nvSpPr>
          <p:cNvPr id="68" name="Oval 67"/>
          <p:cNvSpPr/>
          <p:nvPr/>
        </p:nvSpPr>
        <p:spPr bwMode="auto">
          <a:xfrm>
            <a:off x="9590087" y="302101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69" name="Rectangle: Rounded Corners 68"/>
          <p:cNvSpPr/>
          <p:nvPr/>
        </p:nvSpPr>
        <p:spPr bwMode="auto">
          <a:xfrm>
            <a:off x="100349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0" name="RED2"/>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1" name="TextBox 70"/>
          <p:cNvSpPr txBox="1"/>
          <p:nvPr/>
        </p:nvSpPr>
        <p:spPr>
          <a:xfrm>
            <a:off x="9982517"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72" name="Rectangle: Rounded Corners 71"/>
          <p:cNvSpPr/>
          <p:nvPr/>
        </p:nvSpPr>
        <p:spPr bwMode="auto">
          <a:xfrm>
            <a:off x="106445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3" name="TextBox 72"/>
          <p:cNvSpPr txBox="1"/>
          <p:nvPr/>
        </p:nvSpPr>
        <p:spPr>
          <a:xfrm>
            <a:off x="1065879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2</a:t>
            </a:r>
          </a:p>
        </p:txBody>
      </p:sp>
      <p:grpSp>
        <p:nvGrpSpPr>
          <p:cNvPr id="74" name="Group 73"/>
          <p:cNvGrpSpPr/>
          <p:nvPr/>
        </p:nvGrpSpPr>
        <p:grpSpPr>
          <a:xfrm>
            <a:off x="6682582" y="4349752"/>
            <a:ext cx="1190625" cy="381000"/>
            <a:chOff x="6682582" y="3835401"/>
            <a:chExt cx="1190625" cy="381000"/>
          </a:xfrm>
        </p:grpSpPr>
        <p:grpSp>
          <p:nvGrpSpPr>
            <p:cNvPr id="75" name="Group 74"/>
            <p:cNvGrpSpPr/>
            <p:nvPr/>
          </p:nvGrpSpPr>
          <p:grpSpPr>
            <a:xfrm>
              <a:off x="6682582" y="3835401"/>
              <a:ext cx="1190625" cy="381000"/>
              <a:chOff x="6682582" y="3406776"/>
              <a:chExt cx="1190625" cy="381000"/>
            </a:xfrm>
          </p:grpSpPr>
          <p:sp>
            <p:nvSpPr>
              <p:cNvPr id="81" name="Freeform: Shape 8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82" name="Straight Connector 81"/>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Small App 1"/>
            <p:cNvGrpSpPr/>
            <p:nvPr/>
          </p:nvGrpSpPr>
          <p:grpSpPr>
            <a:xfrm>
              <a:off x="7115174" y="3856830"/>
              <a:ext cx="328614" cy="328613"/>
              <a:chOff x="7666037" y="2430462"/>
              <a:chExt cx="533401" cy="533400"/>
            </a:xfrm>
          </p:grpSpPr>
          <p:sp>
            <p:nvSpPr>
              <p:cNvPr id="77" name="Rectangle: Rounded Corners 76"/>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Rectangle 77"/>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9" name="Rectangle 78"/>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0" name="Rectangle 79"/>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grpSp>
        <p:nvGrpSpPr>
          <p:cNvPr id="85" name="Group 84"/>
          <p:cNvGrpSpPr/>
          <p:nvPr/>
        </p:nvGrpSpPr>
        <p:grpSpPr>
          <a:xfrm>
            <a:off x="6682582" y="4776787"/>
            <a:ext cx="1190625" cy="381000"/>
            <a:chOff x="6682582" y="3835401"/>
            <a:chExt cx="1190625" cy="381000"/>
          </a:xfrm>
        </p:grpSpPr>
        <p:grpSp>
          <p:nvGrpSpPr>
            <p:cNvPr id="86" name="Group 85"/>
            <p:cNvGrpSpPr/>
            <p:nvPr/>
          </p:nvGrpSpPr>
          <p:grpSpPr>
            <a:xfrm>
              <a:off x="6682582" y="3835401"/>
              <a:ext cx="1190625" cy="381000"/>
              <a:chOff x="6682582" y="3406776"/>
              <a:chExt cx="1190625" cy="381000"/>
            </a:xfrm>
          </p:grpSpPr>
          <p:sp>
            <p:nvSpPr>
              <p:cNvPr id="92" name="Freeform: Shape 91"/>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93" name="Straight Connector 92"/>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Small App 1"/>
            <p:cNvGrpSpPr/>
            <p:nvPr/>
          </p:nvGrpSpPr>
          <p:grpSpPr>
            <a:xfrm>
              <a:off x="7115174" y="3856830"/>
              <a:ext cx="328614" cy="328613"/>
              <a:chOff x="7666037" y="2430462"/>
              <a:chExt cx="533401" cy="533400"/>
            </a:xfrm>
          </p:grpSpPr>
          <p:sp>
            <p:nvSpPr>
              <p:cNvPr id="88" name="Rectangle: Rounded Corners 87"/>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9" name="Rectangle 88"/>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0" name="Rectangle 89"/>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1" name="Rectangle 90"/>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sp>
        <p:nvSpPr>
          <p:cNvPr id="96" name="RED1"/>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7" name="GREEN2"/>
          <p:cNvSpPr/>
          <p:nvPr/>
        </p:nvSpPr>
        <p:spPr bwMode="auto">
          <a:xfrm>
            <a:off x="10349861" y="3178768"/>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8" name="GREEN1"/>
          <p:cNvSpPr/>
          <p:nvPr/>
        </p:nvSpPr>
        <p:spPr bwMode="auto">
          <a:xfrm>
            <a:off x="1034986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9" name="GREEN3"/>
          <p:cNvSpPr/>
          <p:nvPr/>
        </p:nvSpPr>
        <p:spPr bwMode="auto">
          <a:xfrm>
            <a:off x="1034433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0" name="GREEN4"/>
          <p:cNvSpPr/>
          <p:nvPr/>
        </p:nvSpPr>
        <p:spPr bwMode="auto">
          <a:xfrm>
            <a:off x="10349861"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1" name="GREEN5"/>
          <p:cNvSpPr/>
          <p:nvPr/>
        </p:nvSpPr>
        <p:spPr bwMode="auto">
          <a:xfrm>
            <a:off x="10353480"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2" name="BROWN1"/>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3" name="BROWN2"/>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4" name="BROWN3"/>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5" name="PURPLE1"/>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6" name="PURPLE2"/>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7" name="PURPLE3"/>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8" name="BLUE1"/>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9" name="BLUE2"/>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0" name="BLUE3"/>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1" name="BLUE4"/>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2" name="BLUE5"/>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3" name="YELLOW1"/>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4" name="YELLOW2"/>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5" name="YELLOW3"/>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6" name="TextBox 115"/>
          <p:cNvSpPr txBox="1"/>
          <p:nvPr/>
        </p:nvSpPr>
        <p:spPr>
          <a:xfrm>
            <a:off x="5837237" y="1505182"/>
            <a:ext cx="2971800"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Monolithic application approach</a:t>
            </a:r>
          </a:p>
        </p:txBody>
      </p:sp>
      <p:sp>
        <p:nvSpPr>
          <p:cNvPr id="117" name="TextBox 116"/>
          <p:cNvSpPr txBox="1"/>
          <p:nvPr/>
        </p:nvSpPr>
        <p:spPr>
          <a:xfrm>
            <a:off x="8985290" y="1505182"/>
            <a:ext cx="3200401"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Microservices application approach</a:t>
            </a:r>
          </a:p>
        </p:txBody>
      </p:sp>
      <p:cxnSp>
        <p:nvCxnSpPr>
          <p:cNvPr id="118" name="Straight Connector 117"/>
          <p:cNvCxnSpPr/>
          <p:nvPr/>
        </p:nvCxnSpPr>
        <p:spPr>
          <a:xfrm>
            <a:off x="8895554" y="2335214"/>
            <a:ext cx="0" cy="3981448"/>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1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42" presetClass="path" presetSubtype="0" accel="50000" decel="50000" fill="hold" nodeType="withEffect">
                                  <p:stCondLst>
                                    <p:cond delay="0"/>
                                  </p:stCondLst>
                                  <p:childTnLst>
                                    <p:animMotion origin="layout" path="M 1.22798E-6 3.38175E-6 L -0.00115 0.12823 " pathEditMode="relative" rAng="0" ptsTypes="AA">
                                      <p:cBhvr>
                                        <p:cTn id="26" dur="2000" fill="hold"/>
                                        <p:tgtEl>
                                          <p:spTgt spid="59"/>
                                        </p:tgtEl>
                                        <p:attrNameLst>
                                          <p:attrName>ppt_x</p:attrName>
                                          <p:attrName>ppt_y</p:attrName>
                                        </p:attrNameLst>
                                      </p:cBhvr>
                                      <p:rCtr x="-64" y="6400"/>
                                    </p:animMotion>
                                  </p:childTnLst>
                                </p:cTn>
                              </p:par>
                              <p:par>
                                <p:cTn id="27" presetID="6" presetClass="emph" presetSubtype="0" accel="10000" decel="90000" fill="hold" nodeType="withEffect">
                                  <p:stCondLst>
                                    <p:cond delay="0"/>
                                  </p:stCondLst>
                                  <p:childTnLst>
                                    <p:animScale>
                                      <p:cBhvr>
                                        <p:cTn id="28" dur="2000" fill="hold"/>
                                        <p:tgtEl>
                                          <p:spTgt spid="59"/>
                                        </p:tgtEl>
                                      </p:cBhvr>
                                      <p:by x="64000" y="64000"/>
                                    </p:animScale>
                                  </p:childTnLst>
                                </p:cTn>
                              </p:par>
                              <p:par>
                                <p:cTn id="29" presetID="10" presetClass="entr" presetSubtype="0"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nodeType="withEffect">
                                  <p:stCondLst>
                                    <p:cond delay="100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fade">
                                      <p:cBhvr>
                                        <p:cTn id="63" dur="500"/>
                                        <p:tgtEl>
                                          <p:spTgt spid="100"/>
                                        </p:tgtEl>
                                      </p:cBhvr>
                                    </p:animEffect>
                                  </p:childTnLst>
                                </p:cTn>
                              </p:par>
                              <p:par>
                                <p:cTn id="64" presetID="10" presetClass="entr" presetSubtype="0" fill="hold" grpId="3"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fade">
                                      <p:cBhvr>
                                        <p:cTn id="66" dur="500"/>
                                        <p:tgtEl>
                                          <p:spTgt spid="9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par>
                                <p:cTn id="73" presetID="10" presetClass="entr" presetSubtype="0" fill="hold" grpId="3"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fade">
                                      <p:cBhvr>
                                        <p:cTn id="78" dur="500"/>
                                        <p:tgtEl>
                                          <p:spTgt spid="9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500"/>
                                        <p:tgtEl>
                                          <p:spTgt spid="11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fade">
                                      <p:cBhvr>
                                        <p:cTn id="105" dur="500"/>
                                        <p:tgtEl>
                                          <p:spTgt spid="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fade">
                                      <p:cBhvr>
                                        <p:cTn id="108" dur="500"/>
                                        <p:tgtEl>
                                          <p:spTgt spid="1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fade">
                                      <p:cBhvr>
                                        <p:cTn id="111" dur="500"/>
                                        <p:tgtEl>
                                          <p:spTgt spid="11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fade">
                                      <p:cBhvr>
                                        <p:cTn id="117" dur="500"/>
                                        <p:tgtEl>
                                          <p:spTgt spid="10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par>
                          <p:cTn id="132" fill="hold">
                            <p:stCondLst>
                              <p:cond delay="500"/>
                            </p:stCondLst>
                            <p:childTnLst>
                              <p:par>
                                <p:cTn id="133" presetID="42" presetClass="path" presetSubtype="0" accel="50000" decel="50000" fill="hold" grpId="1" nodeType="afterEffect">
                                  <p:stCondLst>
                                    <p:cond delay="0"/>
                                  </p:stCondLst>
                                  <p:childTnLst>
                                    <p:animMotion origin="layout" path="M 4.65407E-6 3.1094E-6 L 0.02016 0.1305 " pathEditMode="relative" rAng="0" ptsTypes="AA">
                                      <p:cBhvr>
                                        <p:cTn id="134" dur="1500" fill="hold"/>
                                        <p:tgtEl>
                                          <p:spTgt spid="70"/>
                                        </p:tgtEl>
                                        <p:attrNameLst>
                                          <p:attrName>ppt_x</p:attrName>
                                          <p:attrName>ppt_y</p:attrName>
                                        </p:attrNameLst>
                                      </p:cBhvr>
                                      <p:rCtr x="1008" y="6514"/>
                                    </p:animMotion>
                                  </p:childTnLst>
                                </p:cTn>
                              </p:par>
                              <p:par>
                                <p:cTn id="135" presetID="6" presetClass="emph" presetSubtype="0" fill="hold" grpId="2" nodeType="withEffect">
                                  <p:stCondLst>
                                    <p:cond delay="0"/>
                                  </p:stCondLst>
                                  <p:childTnLst>
                                    <p:animScale>
                                      <p:cBhvr>
                                        <p:cTn id="136" dur="1500" fill="hold"/>
                                        <p:tgtEl>
                                          <p:spTgt spid="70"/>
                                        </p:tgtEl>
                                      </p:cBhvr>
                                      <p:by x="100000" y="82350"/>
                                    </p:animScale>
                                  </p:childTnLst>
                                </p:cTn>
                              </p:par>
                              <p:par>
                                <p:cTn id="137" presetID="6" presetClass="emph" presetSubtype="0" decel="100000" fill="hold" grpId="3" nodeType="withEffect">
                                  <p:stCondLst>
                                    <p:cond delay="0"/>
                                  </p:stCondLst>
                                  <p:childTnLst>
                                    <p:animScale>
                                      <p:cBhvr>
                                        <p:cTn id="138" dur="1500" fill="hold"/>
                                        <p:tgtEl>
                                          <p:spTgt spid="70"/>
                                        </p:tgtEl>
                                      </p:cBhvr>
                                      <p:by x="80000" y="100000"/>
                                    </p:animScale>
                                  </p:childTnLst>
                                </p:cTn>
                              </p:par>
                              <p:par>
                                <p:cTn id="139" presetID="42" presetClass="path" presetSubtype="0" accel="50000" decel="50000" fill="hold" grpId="1" nodeType="withEffect">
                                  <p:stCondLst>
                                    <p:cond delay="0"/>
                                  </p:stCondLst>
                                  <p:childTnLst>
                                    <p:animMotion origin="layout" path="M -2.73168E-7 -2.84612E-6 L -0.04085 0.1641 " pathEditMode="relative" rAng="0" ptsTypes="AA">
                                      <p:cBhvr>
                                        <p:cTn id="140" dur="1500" fill="hold"/>
                                        <p:tgtEl>
                                          <p:spTgt spid="98"/>
                                        </p:tgtEl>
                                        <p:attrNameLst>
                                          <p:attrName>ppt_x</p:attrName>
                                          <p:attrName>ppt_y</p:attrName>
                                        </p:attrNameLst>
                                      </p:cBhvr>
                                      <p:rCtr x="-2042" y="8193"/>
                                    </p:animMotion>
                                  </p:childTnLst>
                                </p:cTn>
                              </p:par>
                              <p:par>
                                <p:cTn id="141" presetID="6" presetClass="emph" presetSubtype="0" decel="100000" fill="hold" grpId="2" nodeType="withEffect">
                                  <p:stCondLst>
                                    <p:cond delay="0"/>
                                  </p:stCondLst>
                                  <p:childTnLst>
                                    <p:animScale>
                                      <p:cBhvr>
                                        <p:cTn id="142" dur="1500" fill="hold"/>
                                        <p:tgtEl>
                                          <p:spTgt spid="98"/>
                                        </p:tgtEl>
                                      </p:cBhvr>
                                      <p:by x="100000" y="82350"/>
                                    </p:animScale>
                                  </p:childTnLst>
                                </p:cTn>
                              </p:par>
                              <p:par>
                                <p:cTn id="143" presetID="6" presetClass="emph" presetSubtype="0" decel="100000" fill="hold" grpId="3" nodeType="withEffect">
                                  <p:stCondLst>
                                    <p:cond delay="0"/>
                                  </p:stCondLst>
                                  <p:childTnLst>
                                    <p:animScale>
                                      <p:cBhvr>
                                        <p:cTn id="144" dur="1500" fill="hold"/>
                                        <p:tgtEl>
                                          <p:spTgt spid="98"/>
                                        </p:tgtEl>
                                      </p:cBhvr>
                                      <p:by x="80000" y="100000"/>
                                    </p:animScale>
                                  </p:childTnLst>
                                </p:cTn>
                              </p:par>
                              <p:par>
                                <p:cTn id="145" presetID="42" presetClass="path" presetSubtype="0" accel="50000" decel="50000" fill="hold" grpId="1" nodeType="withEffect">
                                  <p:stCondLst>
                                    <p:cond delay="0"/>
                                  </p:stCondLst>
                                  <p:childTnLst>
                                    <p:animMotion origin="layout" path="M -2.73168E-7 -4.62551E-6 L 0.01098 0.3173 " pathEditMode="relative" rAng="0" ptsTypes="AA">
                                      <p:cBhvr>
                                        <p:cTn id="146" dur="1500" fill="hold"/>
                                        <p:tgtEl>
                                          <p:spTgt spid="97"/>
                                        </p:tgtEl>
                                        <p:attrNameLst>
                                          <p:attrName>ppt_x</p:attrName>
                                          <p:attrName>ppt_y</p:attrName>
                                        </p:attrNameLst>
                                      </p:cBhvr>
                                      <p:rCtr x="549" y="15865"/>
                                    </p:animMotion>
                                  </p:childTnLst>
                                </p:cTn>
                              </p:par>
                              <p:par>
                                <p:cTn id="147" presetID="6" presetClass="emph" presetSubtype="0" decel="100000" fill="hold" grpId="2" nodeType="withEffect">
                                  <p:stCondLst>
                                    <p:cond delay="0"/>
                                  </p:stCondLst>
                                  <p:childTnLst>
                                    <p:animScale>
                                      <p:cBhvr>
                                        <p:cTn id="148" dur="1500" fill="hold"/>
                                        <p:tgtEl>
                                          <p:spTgt spid="97"/>
                                        </p:tgtEl>
                                      </p:cBhvr>
                                      <p:by x="100000" y="82350"/>
                                    </p:animScale>
                                  </p:childTnLst>
                                </p:cTn>
                              </p:par>
                              <p:par>
                                <p:cTn id="149" presetID="6" presetClass="emph" presetSubtype="0" decel="100000" fill="hold" grpId="3" nodeType="withEffect">
                                  <p:stCondLst>
                                    <p:cond delay="0"/>
                                  </p:stCondLst>
                                  <p:childTnLst>
                                    <p:animScale>
                                      <p:cBhvr>
                                        <p:cTn id="150" dur="1500" fill="hold"/>
                                        <p:tgtEl>
                                          <p:spTgt spid="97"/>
                                        </p:tgtEl>
                                      </p:cBhvr>
                                      <p:by x="80000" y="100000"/>
                                    </p:animScale>
                                  </p:childTnLst>
                                </p:cTn>
                              </p:par>
                              <p:par>
                                <p:cTn id="151" presetID="42" presetClass="path" presetSubtype="0" accel="50000" decel="50000" fill="hold" grpId="2" nodeType="withEffect">
                                  <p:stCondLst>
                                    <p:cond delay="0"/>
                                  </p:stCondLst>
                                  <p:childTnLst>
                                    <p:animMotion origin="layout" path="M 4.65407E-6 3.1094E-6 L -0.04366 0.19042 " pathEditMode="relative" rAng="0" ptsTypes="AA">
                                      <p:cBhvr>
                                        <p:cTn id="152" dur="1500" fill="hold"/>
                                        <p:tgtEl>
                                          <p:spTgt spid="96"/>
                                        </p:tgtEl>
                                        <p:attrNameLst>
                                          <p:attrName>ppt_x</p:attrName>
                                          <p:attrName>ppt_y</p:attrName>
                                        </p:attrNameLst>
                                      </p:cBhvr>
                                      <p:rCtr x="-2183" y="9510"/>
                                    </p:animMotion>
                                  </p:childTnLst>
                                </p:cTn>
                              </p:par>
                              <p:par>
                                <p:cTn id="153" presetID="6" presetClass="emph" presetSubtype="0" fill="hold" grpId="0" nodeType="withEffect">
                                  <p:stCondLst>
                                    <p:cond delay="0"/>
                                  </p:stCondLst>
                                  <p:childTnLst>
                                    <p:animScale>
                                      <p:cBhvr>
                                        <p:cTn id="154" dur="1500" fill="hold"/>
                                        <p:tgtEl>
                                          <p:spTgt spid="96"/>
                                        </p:tgtEl>
                                      </p:cBhvr>
                                      <p:by x="100000" y="82350"/>
                                    </p:animScale>
                                  </p:childTnLst>
                                </p:cTn>
                              </p:par>
                              <p:par>
                                <p:cTn id="155" presetID="6" presetClass="emph" presetSubtype="0" decel="100000" fill="hold" grpId="1" nodeType="withEffect">
                                  <p:stCondLst>
                                    <p:cond delay="0"/>
                                  </p:stCondLst>
                                  <p:childTnLst>
                                    <p:animScale>
                                      <p:cBhvr>
                                        <p:cTn id="156" dur="1500" fill="hold"/>
                                        <p:tgtEl>
                                          <p:spTgt spid="96"/>
                                        </p:tgtEl>
                                      </p:cBhvr>
                                      <p:by x="80000" y="100000"/>
                                    </p:animScale>
                                  </p:childTnLst>
                                </p:cTn>
                              </p:par>
                              <p:par>
                                <p:cTn id="157" presetID="42" presetClass="path" presetSubtype="0" accel="50000" decel="50000" fill="hold" grpId="1" nodeType="withEffect">
                                  <p:stCondLst>
                                    <p:cond delay="0"/>
                                  </p:stCondLst>
                                  <p:childTnLst>
                                    <p:animMotion origin="layout" path="M -2.73168E-7 -3.73581E-6 L 0.06191 0.16478 " pathEditMode="relative" rAng="0" ptsTypes="AA">
                                      <p:cBhvr>
                                        <p:cTn id="158" dur="1500" fill="hold"/>
                                        <p:tgtEl>
                                          <p:spTgt spid="100"/>
                                        </p:tgtEl>
                                        <p:attrNameLst>
                                          <p:attrName>ppt_x</p:attrName>
                                          <p:attrName>ppt_y</p:attrName>
                                        </p:attrNameLst>
                                      </p:cBhvr>
                                      <p:rCtr x="3089" y="8239"/>
                                    </p:animMotion>
                                  </p:childTnLst>
                                </p:cTn>
                              </p:par>
                              <p:par>
                                <p:cTn id="159" presetID="6" presetClass="emph" presetSubtype="0" decel="100000" fill="hold" grpId="2" nodeType="withEffect">
                                  <p:stCondLst>
                                    <p:cond delay="0"/>
                                  </p:stCondLst>
                                  <p:childTnLst>
                                    <p:animScale>
                                      <p:cBhvr>
                                        <p:cTn id="160" dur="1500" fill="hold"/>
                                        <p:tgtEl>
                                          <p:spTgt spid="100"/>
                                        </p:tgtEl>
                                      </p:cBhvr>
                                      <p:by x="100000" y="82350"/>
                                    </p:animScale>
                                  </p:childTnLst>
                                </p:cTn>
                              </p:par>
                              <p:par>
                                <p:cTn id="161" presetID="6" presetClass="emph" presetSubtype="0" decel="100000" fill="hold" grpId="3" nodeType="withEffect">
                                  <p:stCondLst>
                                    <p:cond delay="0"/>
                                  </p:stCondLst>
                                  <p:childTnLst>
                                    <p:animScale>
                                      <p:cBhvr>
                                        <p:cTn id="162" dur="1500" fill="hold"/>
                                        <p:tgtEl>
                                          <p:spTgt spid="100"/>
                                        </p:tgtEl>
                                      </p:cBhvr>
                                      <p:by x="80000" y="100000"/>
                                    </p:animScale>
                                  </p:childTnLst>
                                </p:cTn>
                              </p:par>
                              <p:par>
                                <p:cTn id="163" presetID="42" presetClass="path" presetSubtype="0" accel="50000" decel="50000" fill="hold" grpId="1" nodeType="withEffect">
                                  <p:stCondLst>
                                    <p:cond delay="0"/>
                                  </p:stCondLst>
                                  <p:childTnLst>
                                    <p:animMotion origin="layout" path="M -1.26117E-6 -1.18021E-7 L -0.07008 0.22878 " pathEditMode="relative" rAng="0" ptsTypes="AA">
                                      <p:cBhvr>
                                        <p:cTn id="164" dur="1500" fill="hold"/>
                                        <p:tgtEl>
                                          <p:spTgt spid="102"/>
                                        </p:tgtEl>
                                        <p:attrNameLst>
                                          <p:attrName>ppt_x</p:attrName>
                                          <p:attrName>ppt_y</p:attrName>
                                        </p:attrNameLst>
                                      </p:cBhvr>
                                      <p:rCtr x="-3510" y="11439"/>
                                    </p:animMotion>
                                  </p:childTnLst>
                                </p:cTn>
                              </p:par>
                              <p:par>
                                <p:cTn id="165" presetID="6" presetClass="emph" presetSubtype="0" decel="100000" fill="hold" grpId="2" nodeType="withEffect">
                                  <p:stCondLst>
                                    <p:cond delay="0"/>
                                  </p:stCondLst>
                                  <p:childTnLst>
                                    <p:animScale>
                                      <p:cBhvr>
                                        <p:cTn id="166" dur="1500" fill="hold"/>
                                        <p:tgtEl>
                                          <p:spTgt spid="102"/>
                                        </p:tgtEl>
                                      </p:cBhvr>
                                      <p:by x="100000" y="82350"/>
                                    </p:animScale>
                                  </p:childTnLst>
                                </p:cTn>
                              </p:par>
                              <p:par>
                                <p:cTn id="167" presetID="6" presetClass="emph" presetSubtype="0" decel="100000" fill="hold" grpId="3" nodeType="withEffect">
                                  <p:stCondLst>
                                    <p:cond delay="0"/>
                                  </p:stCondLst>
                                  <p:childTnLst>
                                    <p:animScale>
                                      <p:cBhvr>
                                        <p:cTn id="168" dur="1500" fill="hold"/>
                                        <p:tgtEl>
                                          <p:spTgt spid="102"/>
                                        </p:tgtEl>
                                      </p:cBhvr>
                                      <p:by x="80000" y="100000"/>
                                    </p:animScale>
                                  </p:childTnLst>
                                </p:cTn>
                              </p:par>
                              <p:par>
                                <p:cTn id="169" presetID="42" presetClass="path" presetSubtype="0" accel="50000" decel="50000" fill="hold" grpId="1" nodeType="withEffect">
                                  <p:stCondLst>
                                    <p:cond delay="0"/>
                                  </p:stCondLst>
                                  <p:childTnLst>
                                    <p:animMotion origin="layout" path="M -1.26117E-6 -1.18021E-7 L -0.01021 0.29392 " pathEditMode="relative" rAng="0" ptsTypes="AA">
                                      <p:cBhvr>
                                        <p:cTn id="170" dur="1500" fill="hold"/>
                                        <p:tgtEl>
                                          <p:spTgt spid="103"/>
                                        </p:tgtEl>
                                        <p:attrNameLst>
                                          <p:attrName>ppt_x</p:attrName>
                                          <p:attrName>ppt_y</p:attrName>
                                        </p:attrNameLst>
                                      </p:cBhvr>
                                      <p:rCtr x="-511" y="14685"/>
                                    </p:animMotion>
                                  </p:childTnLst>
                                </p:cTn>
                              </p:par>
                              <p:par>
                                <p:cTn id="171" presetID="6" presetClass="emph" presetSubtype="0" decel="100000" fill="hold" grpId="2" nodeType="withEffect">
                                  <p:stCondLst>
                                    <p:cond delay="0"/>
                                  </p:stCondLst>
                                  <p:childTnLst>
                                    <p:animScale>
                                      <p:cBhvr>
                                        <p:cTn id="172" dur="1500" fill="hold"/>
                                        <p:tgtEl>
                                          <p:spTgt spid="103"/>
                                        </p:tgtEl>
                                      </p:cBhvr>
                                      <p:by x="100000" y="82350"/>
                                    </p:animScale>
                                  </p:childTnLst>
                                </p:cTn>
                              </p:par>
                              <p:par>
                                <p:cTn id="173" presetID="6" presetClass="emph" presetSubtype="0" decel="100000" fill="hold" grpId="3" nodeType="withEffect">
                                  <p:stCondLst>
                                    <p:cond delay="0"/>
                                  </p:stCondLst>
                                  <p:childTnLst>
                                    <p:animScale>
                                      <p:cBhvr>
                                        <p:cTn id="174" dur="1500" fill="hold"/>
                                        <p:tgtEl>
                                          <p:spTgt spid="103"/>
                                        </p:tgtEl>
                                      </p:cBhvr>
                                      <p:by x="80000" y="100000"/>
                                    </p:animScale>
                                  </p:childTnLst>
                                </p:cTn>
                              </p:par>
                              <p:par>
                                <p:cTn id="175" presetID="42" presetClass="path" presetSubtype="0" accel="50000" decel="50000" fill="hold" grpId="1" nodeType="withEffect">
                                  <p:stCondLst>
                                    <p:cond delay="0"/>
                                  </p:stCondLst>
                                  <p:childTnLst>
                                    <p:animMotion origin="layout" path="M 4.42941E-6 -3.73581E-6 L -0.00996 0.10486 " pathEditMode="relative" rAng="0" ptsTypes="AA">
                                      <p:cBhvr>
                                        <p:cTn id="176" dur="1500" fill="hold"/>
                                        <p:tgtEl>
                                          <p:spTgt spid="101"/>
                                        </p:tgtEl>
                                        <p:attrNameLst>
                                          <p:attrName>ppt_x</p:attrName>
                                          <p:attrName>ppt_y</p:attrName>
                                        </p:attrNameLst>
                                      </p:cBhvr>
                                      <p:rCtr x="-498" y="5243"/>
                                    </p:animMotion>
                                  </p:childTnLst>
                                </p:cTn>
                              </p:par>
                              <p:par>
                                <p:cTn id="177" presetID="6" presetClass="emph" presetSubtype="0" decel="100000" fill="hold" grpId="2" nodeType="withEffect">
                                  <p:stCondLst>
                                    <p:cond delay="0"/>
                                  </p:stCondLst>
                                  <p:childTnLst>
                                    <p:animScale>
                                      <p:cBhvr>
                                        <p:cTn id="178" dur="1500" fill="hold"/>
                                        <p:tgtEl>
                                          <p:spTgt spid="101"/>
                                        </p:tgtEl>
                                      </p:cBhvr>
                                      <p:by x="100000" y="82350"/>
                                    </p:animScale>
                                  </p:childTnLst>
                                </p:cTn>
                              </p:par>
                              <p:par>
                                <p:cTn id="179" presetID="6" presetClass="emph" presetSubtype="0" decel="100000" fill="hold" grpId="3" nodeType="withEffect">
                                  <p:stCondLst>
                                    <p:cond delay="0"/>
                                  </p:stCondLst>
                                  <p:childTnLst>
                                    <p:animScale>
                                      <p:cBhvr>
                                        <p:cTn id="180" dur="1500" fill="hold"/>
                                        <p:tgtEl>
                                          <p:spTgt spid="101"/>
                                        </p:tgtEl>
                                      </p:cBhvr>
                                      <p:by x="80000" y="100000"/>
                                    </p:animScale>
                                  </p:childTnLst>
                                </p:cTn>
                              </p:par>
                              <p:par>
                                <p:cTn id="181" presetID="42" presetClass="path" presetSubtype="0" accel="50000" decel="50000" fill="hold" grpId="1" nodeType="withEffect">
                                  <p:stCondLst>
                                    <p:cond delay="0"/>
                                  </p:stCondLst>
                                  <p:childTnLst>
                                    <p:animMotion origin="layout" path="M 3.21675E-7 -2.84612E-6 L 0.07544 0.24875 " pathEditMode="relative" rAng="0" ptsTypes="AA">
                                      <p:cBhvr>
                                        <p:cTn id="182" dur="1500" fill="hold"/>
                                        <p:tgtEl>
                                          <p:spTgt spid="99"/>
                                        </p:tgtEl>
                                        <p:attrNameLst>
                                          <p:attrName>ppt_x</p:attrName>
                                          <p:attrName>ppt_y</p:attrName>
                                        </p:attrNameLst>
                                      </p:cBhvr>
                                      <p:rCtr x="3766" y="12438"/>
                                    </p:animMotion>
                                  </p:childTnLst>
                                </p:cTn>
                              </p:par>
                              <p:par>
                                <p:cTn id="183" presetID="6" presetClass="emph" presetSubtype="0" decel="100000" fill="hold" grpId="2" nodeType="withEffect">
                                  <p:stCondLst>
                                    <p:cond delay="0"/>
                                  </p:stCondLst>
                                  <p:childTnLst>
                                    <p:animScale>
                                      <p:cBhvr>
                                        <p:cTn id="184" dur="1500" fill="hold"/>
                                        <p:tgtEl>
                                          <p:spTgt spid="99"/>
                                        </p:tgtEl>
                                      </p:cBhvr>
                                      <p:by x="100000" y="82350"/>
                                    </p:animScale>
                                  </p:childTnLst>
                                </p:cTn>
                              </p:par>
                              <p:par>
                                <p:cTn id="185" presetID="6" presetClass="emph" presetSubtype="0" decel="100000" fill="hold" grpId="3" nodeType="withEffect">
                                  <p:stCondLst>
                                    <p:cond delay="0"/>
                                  </p:stCondLst>
                                  <p:childTnLst>
                                    <p:animScale>
                                      <p:cBhvr>
                                        <p:cTn id="186" dur="1500" fill="hold"/>
                                        <p:tgtEl>
                                          <p:spTgt spid="99"/>
                                        </p:tgtEl>
                                      </p:cBhvr>
                                      <p:by x="80000" y="100000"/>
                                    </p:animScale>
                                  </p:childTnLst>
                                </p:cTn>
                              </p:par>
                              <p:par>
                                <p:cTn id="187" presetID="42" presetClass="path" presetSubtype="0" accel="50000" decel="50000" fill="hold" grpId="2" nodeType="withEffect">
                                  <p:stCondLst>
                                    <p:cond delay="0"/>
                                  </p:stCondLst>
                                  <p:childTnLst>
                                    <p:animMotion origin="layout" path="M 4.65407E-6 3.1094E-6 L -0.04404 0.27008 " pathEditMode="relative" rAng="0" ptsTypes="AA">
                                      <p:cBhvr>
                                        <p:cTn id="188" dur="1500" fill="hold"/>
                                        <p:tgtEl>
                                          <p:spTgt spid="53"/>
                                        </p:tgtEl>
                                        <p:attrNameLst>
                                          <p:attrName>ppt_x</p:attrName>
                                          <p:attrName>ppt_y</p:attrName>
                                        </p:attrNameLst>
                                      </p:cBhvr>
                                      <p:rCtr x="-2208" y="13504"/>
                                    </p:animMotion>
                                  </p:childTnLst>
                                </p:cTn>
                              </p:par>
                              <p:par>
                                <p:cTn id="189" presetID="6" presetClass="emph" presetSubtype="0" fill="hold" grpId="0" nodeType="withEffect">
                                  <p:stCondLst>
                                    <p:cond delay="0"/>
                                  </p:stCondLst>
                                  <p:childTnLst>
                                    <p:animScale>
                                      <p:cBhvr>
                                        <p:cTn id="190" dur="1500" fill="hold"/>
                                        <p:tgtEl>
                                          <p:spTgt spid="53"/>
                                        </p:tgtEl>
                                      </p:cBhvr>
                                      <p:by x="100000" y="82350"/>
                                    </p:animScale>
                                  </p:childTnLst>
                                </p:cTn>
                              </p:par>
                              <p:par>
                                <p:cTn id="191" presetID="6" presetClass="emph" presetSubtype="0" decel="100000" fill="hold" grpId="1" nodeType="withEffect">
                                  <p:stCondLst>
                                    <p:cond delay="0"/>
                                  </p:stCondLst>
                                  <p:childTnLst>
                                    <p:animScale>
                                      <p:cBhvr>
                                        <p:cTn id="192" dur="1500" fill="hold"/>
                                        <p:tgtEl>
                                          <p:spTgt spid="53"/>
                                        </p:tgtEl>
                                      </p:cBhvr>
                                      <p:by x="80000" y="100000"/>
                                    </p:animScale>
                                  </p:childTnLst>
                                </p:cTn>
                              </p:par>
                              <p:par>
                                <p:cTn id="193" presetID="42" presetClass="path" presetSubtype="0" accel="50000" decel="50000" fill="hold" grpId="1" nodeType="withEffect">
                                  <p:stCondLst>
                                    <p:cond delay="0"/>
                                  </p:stCondLst>
                                  <p:childTnLst>
                                    <p:animMotion origin="layout" path="M -1.26117E-6 -1.18021E-7 L 0.05425 0.15388 " pathEditMode="relative" rAng="0" ptsTypes="AA">
                                      <p:cBhvr>
                                        <p:cTn id="194" dur="1500" fill="hold"/>
                                        <p:tgtEl>
                                          <p:spTgt spid="104"/>
                                        </p:tgtEl>
                                        <p:attrNameLst>
                                          <p:attrName>ppt_x</p:attrName>
                                          <p:attrName>ppt_y</p:attrName>
                                        </p:attrNameLst>
                                      </p:cBhvr>
                                      <p:rCtr x="2706" y="7694"/>
                                    </p:animMotion>
                                  </p:childTnLst>
                                </p:cTn>
                              </p:par>
                              <p:par>
                                <p:cTn id="195" presetID="6" presetClass="emph" presetSubtype="0" decel="100000" fill="hold" grpId="2" nodeType="withEffect">
                                  <p:stCondLst>
                                    <p:cond delay="0"/>
                                  </p:stCondLst>
                                  <p:childTnLst>
                                    <p:animScale>
                                      <p:cBhvr>
                                        <p:cTn id="196" dur="1500" fill="hold"/>
                                        <p:tgtEl>
                                          <p:spTgt spid="104"/>
                                        </p:tgtEl>
                                      </p:cBhvr>
                                      <p:by x="100000" y="82350"/>
                                    </p:animScale>
                                  </p:childTnLst>
                                </p:cTn>
                              </p:par>
                              <p:par>
                                <p:cTn id="197" presetID="6" presetClass="emph" presetSubtype="0" decel="100000" fill="hold" grpId="3" nodeType="withEffect">
                                  <p:stCondLst>
                                    <p:cond delay="0"/>
                                  </p:stCondLst>
                                  <p:childTnLst>
                                    <p:animScale>
                                      <p:cBhvr>
                                        <p:cTn id="198" dur="1500" fill="hold"/>
                                        <p:tgtEl>
                                          <p:spTgt spid="104"/>
                                        </p:tgtEl>
                                      </p:cBhvr>
                                      <p:by x="80000" y="100000"/>
                                    </p:animScale>
                                  </p:childTnLst>
                                </p:cTn>
                              </p:par>
                              <p:par>
                                <p:cTn id="199" presetID="42" presetClass="path" presetSubtype="0" accel="50000" decel="50000" fill="hold" grpId="1" nodeType="withEffect">
                                  <p:stCondLst>
                                    <p:cond delay="0"/>
                                  </p:stCondLst>
                                  <p:childTnLst>
                                    <p:animMotion origin="layout" path="M 2.02706E-6 -2.3241E-6 L -0.09893 0.25692 " pathEditMode="relative" rAng="0" ptsTypes="AA">
                                      <p:cBhvr>
                                        <p:cTn id="200" dur="1500" fill="hold"/>
                                        <p:tgtEl>
                                          <p:spTgt spid="105"/>
                                        </p:tgtEl>
                                        <p:attrNameLst>
                                          <p:attrName>ppt_x</p:attrName>
                                          <p:attrName>ppt_y</p:attrName>
                                        </p:attrNameLst>
                                      </p:cBhvr>
                                      <p:rCtr x="-4953" y="12846"/>
                                    </p:animMotion>
                                  </p:childTnLst>
                                </p:cTn>
                              </p:par>
                              <p:par>
                                <p:cTn id="201" presetID="6" presetClass="emph" presetSubtype="0" decel="100000" fill="hold" grpId="2" nodeType="withEffect">
                                  <p:stCondLst>
                                    <p:cond delay="0"/>
                                  </p:stCondLst>
                                  <p:childTnLst>
                                    <p:animScale>
                                      <p:cBhvr>
                                        <p:cTn id="202" dur="1500" fill="hold"/>
                                        <p:tgtEl>
                                          <p:spTgt spid="105"/>
                                        </p:tgtEl>
                                      </p:cBhvr>
                                      <p:by x="100000" y="82350"/>
                                    </p:animScale>
                                  </p:childTnLst>
                                </p:cTn>
                              </p:par>
                              <p:par>
                                <p:cTn id="203" presetID="6" presetClass="emph" presetSubtype="0" decel="100000" fill="hold" grpId="3" nodeType="withEffect">
                                  <p:stCondLst>
                                    <p:cond delay="0"/>
                                  </p:stCondLst>
                                  <p:childTnLst>
                                    <p:animScale>
                                      <p:cBhvr>
                                        <p:cTn id="204" dur="1500" fill="hold"/>
                                        <p:tgtEl>
                                          <p:spTgt spid="105"/>
                                        </p:tgtEl>
                                      </p:cBhvr>
                                      <p:by x="80000" y="100000"/>
                                    </p:animScale>
                                  </p:childTnLst>
                                </p:cTn>
                              </p:par>
                              <p:par>
                                <p:cTn id="205" presetID="42" presetClass="path" presetSubtype="0" accel="50000" decel="50000" fill="hold" grpId="1" nodeType="withEffect">
                                  <p:stCondLst>
                                    <p:cond delay="0"/>
                                  </p:stCondLst>
                                  <p:childTnLst>
                                    <p:animMotion origin="layout" path="M 2.02706E-6 -2.3241E-6 L -0.10021 0.18089 " pathEditMode="relative" rAng="0" ptsTypes="AA">
                                      <p:cBhvr>
                                        <p:cTn id="206" dur="1500" fill="hold"/>
                                        <p:tgtEl>
                                          <p:spTgt spid="106"/>
                                        </p:tgtEl>
                                        <p:attrNameLst>
                                          <p:attrName>ppt_x</p:attrName>
                                          <p:attrName>ppt_y</p:attrName>
                                        </p:attrNameLst>
                                      </p:cBhvr>
                                      <p:rCtr x="-5017" y="9033"/>
                                    </p:animMotion>
                                  </p:childTnLst>
                                </p:cTn>
                              </p:par>
                              <p:par>
                                <p:cTn id="207" presetID="6" presetClass="emph" presetSubtype="0" decel="100000" fill="hold" grpId="2" nodeType="withEffect">
                                  <p:stCondLst>
                                    <p:cond delay="0"/>
                                  </p:stCondLst>
                                  <p:childTnLst>
                                    <p:animScale>
                                      <p:cBhvr>
                                        <p:cTn id="208" dur="1500" fill="hold"/>
                                        <p:tgtEl>
                                          <p:spTgt spid="106"/>
                                        </p:tgtEl>
                                      </p:cBhvr>
                                      <p:by x="100000" y="82350"/>
                                    </p:animScale>
                                  </p:childTnLst>
                                </p:cTn>
                              </p:par>
                              <p:par>
                                <p:cTn id="209" presetID="6" presetClass="emph" presetSubtype="0" decel="100000" fill="hold" grpId="3" nodeType="withEffect">
                                  <p:stCondLst>
                                    <p:cond delay="0"/>
                                  </p:stCondLst>
                                  <p:childTnLst>
                                    <p:animScale>
                                      <p:cBhvr>
                                        <p:cTn id="210" dur="1500" fill="hold"/>
                                        <p:tgtEl>
                                          <p:spTgt spid="106"/>
                                        </p:tgtEl>
                                      </p:cBhvr>
                                      <p:by x="80000" y="100000"/>
                                    </p:animScale>
                                  </p:childTnLst>
                                </p:cTn>
                              </p:par>
                              <p:par>
                                <p:cTn id="211" presetID="42" presetClass="path" presetSubtype="0" accel="50000" decel="50000" fill="hold" grpId="1" nodeType="withEffect">
                                  <p:stCondLst>
                                    <p:cond delay="0"/>
                                  </p:stCondLst>
                                  <p:childTnLst>
                                    <p:animMotion origin="layout" path="M 2.02706E-6 -2.3241E-6 L 0.03702 0.24263 " pathEditMode="relative" rAng="0" ptsTypes="AA">
                                      <p:cBhvr>
                                        <p:cTn id="212" dur="1500" fill="hold"/>
                                        <p:tgtEl>
                                          <p:spTgt spid="107"/>
                                        </p:tgtEl>
                                        <p:attrNameLst>
                                          <p:attrName>ppt_x</p:attrName>
                                          <p:attrName>ppt_y</p:attrName>
                                        </p:attrNameLst>
                                      </p:cBhvr>
                                      <p:rCtr x="1851" y="12120"/>
                                    </p:animMotion>
                                  </p:childTnLst>
                                </p:cTn>
                              </p:par>
                              <p:par>
                                <p:cTn id="213" presetID="6" presetClass="emph" presetSubtype="0" decel="100000" fill="hold" grpId="2" nodeType="withEffect">
                                  <p:stCondLst>
                                    <p:cond delay="0"/>
                                  </p:stCondLst>
                                  <p:childTnLst>
                                    <p:animScale>
                                      <p:cBhvr>
                                        <p:cTn id="214" dur="1500" fill="hold"/>
                                        <p:tgtEl>
                                          <p:spTgt spid="107"/>
                                        </p:tgtEl>
                                      </p:cBhvr>
                                      <p:by x="100000" y="82350"/>
                                    </p:animScale>
                                  </p:childTnLst>
                                </p:cTn>
                              </p:par>
                              <p:par>
                                <p:cTn id="215" presetID="6" presetClass="emph" presetSubtype="0" decel="100000" fill="hold" grpId="3" nodeType="withEffect">
                                  <p:stCondLst>
                                    <p:cond delay="0"/>
                                  </p:stCondLst>
                                  <p:childTnLst>
                                    <p:animScale>
                                      <p:cBhvr>
                                        <p:cTn id="216" dur="1500" fill="hold"/>
                                        <p:tgtEl>
                                          <p:spTgt spid="107"/>
                                        </p:tgtEl>
                                      </p:cBhvr>
                                      <p:by x="80000" y="100000"/>
                                    </p:animScale>
                                  </p:childTnLst>
                                </p:cTn>
                              </p:par>
                              <p:par>
                                <p:cTn id="217" presetID="42" presetClass="path" presetSubtype="0" accel="50000" decel="50000" fill="hold" grpId="1" nodeType="withEffect">
                                  <p:stCondLst>
                                    <p:cond delay="0"/>
                                  </p:stCondLst>
                                  <p:childTnLst>
                                    <p:animMotion origin="layout" path="M 2.25172E-6 -3.85384E-6 L 0.03127 0.26737 " pathEditMode="relative" rAng="0" ptsTypes="AA">
                                      <p:cBhvr>
                                        <p:cTn id="218" dur="1500" fill="hold"/>
                                        <p:tgtEl>
                                          <p:spTgt spid="108"/>
                                        </p:tgtEl>
                                        <p:attrNameLst>
                                          <p:attrName>ppt_x</p:attrName>
                                          <p:attrName>ppt_y</p:attrName>
                                        </p:attrNameLst>
                                      </p:cBhvr>
                                      <p:rCtr x="1557" y="13368"/>
                                    </p:animMotion>
                                  </p:childTnLst>
                                </p:cTn>
                              </p:par>
                              <p:par>
                                <p:cTn id="219" presetID="6" presetClass="emph" presetSubtype="0" decel="100000" fill="hold" grpId="2" nodeType="withEffect">
                                  <p:stCondLst>
                                    <p:cond delay="0"/>
                                  </p:stCondLst>
                                  <p:childTnLst>
                                    <p:animScale>
                                      <p:cBhvr>
                                        <p:cTn id="220" dur="1500" fill="hold"/>
                                        <p:tgtEl>
                                          <p:spTgt spid="108"/>
                                        </p:tgtEl>
                                      </p:cBhvr>
                                      <p:by x="100000" y="82350"/>
                                    </p:animScale>
                                  </p:childTnLst>
                                </p:cTn>
                              </p:par>
                              <p:par>
                                <p:cTn id="221" presetID="6" presetClass="emph" presetSubtype="0" decel="100000" fill="hold" grpId="3" nodeType="withEffect">
                                  <p:stCondLst>
                                    <p:cond delay="0"/>
                                  </p:stCondLst>
                                  <p:childTnLst>
                                    <p:animScale>
                                      <p:cBhvr>
                                        <p:cTn id="222" dur="1500" fill="hold"/>
                                        <p:tgtEl>
                                          <p:spTgt spid="108"/>
                                        </p:tgtEl>
                                      </p:cBhvr>
                                      <p:by x="80000" y="100000"/>
                                    </p:animScale>
                                  </p:childTnLst>
                                </p:cTn>
                              </p:par>
                              <p:par>
                                <p:cTn id="223" presetID="42" presetClass="path" presetSubtype="0" accel="50000" decel="50000" fill="hold" grpId="1" nodeType="withEffect">
                                  <p:stCondLst>
                                    <p:cond delay="0"/>
                                  </p:stCondLst>
                                  <p:childTnLst>
                                    <p:animMotion origin="layout" path="M 2.25172E-6 -3.85384E-6 L 0.04161 0.19996 " pathEditMode="relative" rAng="0" ptsTypes="AA">
                                      <p:cBhvr>
                                        <p:cTn id="224" dur="1500" fill="hold"/>
                                        <p:tgtEl>
                                          <p:spTgt spid="109"/>
                                        </p:tgtEl>
                                        <p:attrNameLst>
                                          <p:attrName>ppt_x</p:attrName>
                                          <p:attrName>ppt_y</p:attrName>
                                        </p:attrNameLst>
                                      </p:cBhvr>
                                      <p:rCtr x="2081" y="9986"/>
                                    </p:animMotion>
                                  </p:childTnLst>
                                </p:cTn>
                              </p:par>
                              <p:par>
                                <p:cTn id="225" presetID="6" presetClass="emph" presetSubtype="0" decel="100000" fill="hold" grpId="2" nodeType="withEffect">
                                  <p:stCondLst>
                                    <p:cond delay="0"/>
                                  </p:stCondLst>
                                  <p:childTnLst>
                                    <p:animScale>
                                      <p:cBhvr>
                                        <p:cTn id="226" dur="1500" fill="hold"/>
                                        <p:tgtEl>
                                          <p:spTgt spid="109"/>
                                        </p:tgtEl>
                                      </p:cBhvr>
                                      <p:by x="100000" y="82350"/>
                                    </p:animScale>
                                  </p:childTnLst>
                                </p:cTn>
                              </p:par>
                              <p:par>
                                <p:cTn id="227" presetID="6" presetClass="emph" presetSubtype="0" decel="100000" fill="hold" grpId="3" nodeType="withEffect">
                                  <p:stCondLst>
                                    <p:cond delay="0"/>
                                  </p:stCondLst>
                                  <p:childTnLst>
                                    <p:animScale>
                                      <p:cBhvr>
                                        <p:cTn id="228" dur="1500" fill="hold"/>
                                        <p:tgtEl>
                                          <p:spTgt spid="109"/>
                                        </p:tgtEl>
                                      </p:cBhvr>
                                      <p:by x="80000" y="100000"/>
                                    </p:animScale>
                                  </p:childTnLst>
                                </p:cTn>
                              </p:par>
                              <p:par>
                                <p:cTn id="229" presetID="42" presetClass="path" presetSubtype="0" accel="50000" decel="50000" fill="hold" grpId="1" nodeType="withEffect">
                                  <p:stCondLst>
                                    <p:cond delay="0"/>
                                  </p:stCondLst>
                                  <p:childTnLst>
                                    <p:animMotion origin="layout" path="M 2.25172E-6 -3.85384E-6 L -0.04366 0.32751 " pathEditMode="relative" rAng="0" ptsTypes="AA">
                                      <p:cBhvr>
                                        <p:cTn id="230" dur="1500" fill="hold"/>
                                        <p:tgtEl>
                                          <p:spTgt spid="110"/>
                                        </p:tgtEl>
                                        <p:attrNameLst>
                                          <p:attrName>ppt_x</p:attrName>
                                          <p:attrName>ppt_y</p:attrName>
                                        </p:attrNameLst>
                                      </p:cBhvr>
                                      <p:rCtr x="-2183" y="16364"/>
                                    </p:animMotion>
                                  </p:childTnLst>
                                </p:cTn>
                              </p:par>
                              <p:par>
                                <p:cTn id="231" presetID="6" presetClass="emph" presetSubtype="0" decel="100000" fill="hold" grpId="2" nodeType="withEffect">
                                  <p:stCondLst>
                                    <p:cond delay="0"/>
                                  </p:stCondLst>
                                  <p:childTnLst>
                                    <p:animScale>
                                      <p:cBhvr>
                                        <p:cTn id="232" dur="1500" fill="hold"/>
                                        <p:tgtEl>
                                          <p:spTgt spid="110"/>
                                        </p:tgtEl>
                                      </p:cBhvr>
                                      <p:by x="100000" y="82350"/>
                                    </p:animScale>
                                  </p:childTnLst>
                                </p:cTn>
                              </p:par>
                              <p:par>
                                <p:cTn id="233" presetID="6" presetClass="emph" presetSubtype="0" decel="100000" fill="hold" grpId="3" nodeType="withEffect">
                                  <p:stCondLst>
                                    <p:cond delay="0"/>
                                  </p:stCondLst>
                                  <p:childTnLst>
                                    <p:animScale>
                                      <p:cBhvr>
                                        <p:cTn id="234" dur="1500" fill="hold"/>
                                        <p:tgtEl>
                                          <p:spTgt spid="110"/>
                                        </p:tgtEl>
                                      </p:cBhvr>
                                      <p:by x="80000" y="100000"/>
                                    </p:animScale>
                                  </p:childTnLst>
                                </p:cTn>
                              </p:par>
                              <p:par>
                                <p:cTn id="235" presetID="42" presetClass="path" presetSubtype="0" accel="50000" decel="50000" fill="hold" grpId="1" nodeType="withEffect">
                                  <p:stCondLst>
                                    <p:cond delay="0"/>
                                  </p:stCondLst>
                                  <p:childTnLst>
                                    <p:animMotion origin="layout" path="M 2.25172E-6 -3.85384E-6 L -0.10621 0.18997 " pathEditMode="relative" rAng="0" ptsTypes="AA">
                                      <p:cBhvr>
                                        <p:cTn id="236" dur="1500" fill="hold"/>
                                        <p:tgtEl>
                                          <p:spTgt spid="111"/>
                                        </p:tgtEl>
                                        <p:attrNameLst>
                                          <p:attrName>ppt_x</p:attrName>
                                          <p:attrName>ppt_y</p:attrName>
                                        </p:attrNameLst>
                                      </p:cBhvr>
                                      <p:rCtr x="-5310" y="9487"/>
                                    </p:animMotion>
                                  </p:childTnLst>
                                </p:cTn>
                              </p:par>
                              <p:par>
                                <p:cTn id="237" presetID="6" presetClass="emph" presetSubtype="0" decel="100000" fill="hold" grpId="2" nodeType="withEffect">
                                  <p:stCondLst>
                                    <p:cond delay="0"/>
                                  </p:stCondLst>
                                  <p:childTnLst>
                                    <p:animScale>
                                      <p:cBhvr>
                                        <p:cTn id="238" dur="1500" fill="hold"/>
                                        <p:tgtEl>
                                          <p:spTgt spid="111"/>
                                        </p:tgtEl>
                                      </p:cBhvr>
                                      <p:by x="100000" y="82350"/>
                                    </p:animScale>
                                  </p:childTnLst>
                                </p:cTn>
                              </p:par>
                              <p:par>
                                <p:cTn id="239" presetID="6" presetClass="emph" presetSubtype="0" decel="100000" fill="hold" grpId="3" nodeType="withEffect">
                                  <p:stCondLst>
                                    <p:cond delay="0"/>
                                  </p:stCondLst>
                                  <p:childTnLst>
                                    <p:animScale>
                                      <p:cBhvr>
                                        <p:cTn id="240" dur="1500" fill="hold"/>
                                        <p:tgtEl>
                                          <p:spTgt spid="111"/>
                                        </p:tgtEl>
                                      </p:cBhvr>
                                      <p:by x="80000" y="100000"/>
                                    </p:animScale>
                                  </p:childTnLst>
                                </p:cTn>
                              </p:par>
                              <p:par>
                                <p:cTn id="241" presetID="42" presetClass="path" presetSubtype="0" accel="50000" decel="50000" fill="hold" grpId="1" nodeType="withEffect">
                                  <p:stCondLst>
                                    <p:cond delay="0"/>
                                  </p:stCondLst>
                                  <p:childTnLst>
                                    <p:animMotion origin="layout" path="M 2.25172E-6 -3.85384E-6 L -0.00996 0.13028 " pathEditMode="relative" rAng="0" ptsTypes="AA">
                                      <p:cBhvr>
                                        <p:cTn id="242" dur="1500" fill="hold"/>
                                        <p:tgtEl>
                                          <p:spTgt spid="112"/>
                                        </p:tgtEl>
                                        <p:attrNameLst>
                                          <p:attrName>ppt_x</p:attrName>
                                          <p:attrName>ppt_y</p:attrName>
                                        </p:attrNameLst>
                                      </p:cBhvr>
                                      <p:rCtr x="-498" y="6514"/>
                                    </p:animMotion>
                                  </p:childTnLst>
                                </p:cTn>
                              </p:par>
                              <p:par>
                                <p:cTn id="243" presetID="6" presetClass="emph" presetSubtype="0" decel="100000" fill="hold" grpId="2" nodeType="withEffect">
                                  <p:stCondLst>
                                    <p:cond delay="0"/>
                                  </p:stCondLst>
                                  <p:childTnLst>
                                    <p:animScale>
                                      <p:cBhvr>
                                        <p:cTn id="244" dur="1500" fill="hold"/>
                                        <p:tgtEl>
                                          <p:spTgt spid="112"/>
                                        </p:tgtEl>
                                      </p:cBhvr>
                                      <p:by x="100000" y="82350"/>
                                    </p:animScale>
                                  </p:childTnLst>
                                </p:cTn>
                              </p:par>
                              <p:par>
                                <p:cTn id="245" presetID="6" presetClass="emph" presetSubtype="0" decel="100000" fill="hold" grpId="3" nodeType="withEffect">
                                  <p:stCondLst>
                                    <p:cond delay="0"/>
                                  </p:stCondLst>
                                  <p:childTnLst>
                                    <p:animScale>
                                      <p:cBhvr>
                                        <p:cTn id="246" dur="1500" fill="hold"/>
                                        <p:tgtEl>
                                          <p:spTgt spid="112"/>
                                        </p:tgtEl>
                                      </p:cBhvr>
                                      <p:by x="80000" y="100000"/>
                                    </p:animScale>
                                  </p:childTnLst>
                                </p:cTn>
                              </p:par>
                              <p:par>
                                <p:cTn id="247" presetID="42" presetClass="path" presetSubtype="0" accel="50000" decel="50000" fill="hold" grpId="1" nodeType="withEffect">
                                  <p:stCondLst>
                                    <p:cond delay="0"/>
                                  </p:stCondLst>
                                  <p:childTnLst>
                                    <p:animMotion origin="layout" path="M -4.85065E-8 1.87472E-6 L 0.01851 0.28574 " pathEditMode="relative" rAng="0" ptsTypes="AA">
                                      <p:cBhvr>
                                        <p:cTn id="248" dur="1500" fill="hold"/>
                                        <p:tgtEl>
                                          <p:spTgt spid="113"/>
                                        </p:tgtEl>
                                        <p:attrNameLst>
                                          <p:attrName>ppt_x</p:attrName>
                                          <p:attrName>ppt_y</p:attrName>
                                        </p:attrNameLst>
                                      </p:cBhvr>
                                      <p:rCtr x="919" y="14276"/>
                                    </p:animMotion>
                                  </p:childTnLst>
                                </p:cTn>
                              </p:par>
                              <p:par>
                                <p:cTn id="249" presetID="6" presetClass="emph" presetSubtype="0" decel="100000" fill="hold" grpId="2" nodeType="withEffect">
                                  <p:stCondLst>
                                    <p:cond delay="0"/>
                                  </p:stCondLst>
                                  <p:childTnLst>
                                    <p:animScale>
                                      <p:cBhvr>
                                        <p:cTn id="250" dur="1500" fill="hold"/>
                                        <p:tgtEl>
                                          <p:spTgt spid="113"/>
                                        </p:tgtEl>
                                      </p:cBhvr>
                                      <p:by x="100000" y="82350"/>
                                    </p:animScale>
                                  </p:childTnLst>
                                </p:cTn>
                              </p:par>
                              <p:par>
                                <p:cTn id="251" presetID="6" presetClass="emph" presetSubtype="0" decel="100000" fill="hold" grpId="3" nodeType="withEffect">
                                  <p:stCondLst>
                                    <p:cond delay="0"/>
                                  </p:stCondLst>
                                  <p:childTnLst>
                                    <p:animScale>
                                      <p:cBhvr>
                                        <p:cTn id="252" dur="1500" fill="hold"/>
                                        <p:tgtEl>
                                          <p:spTgt spid="113"/>
                                        </p:tgtEl>
                                      </p:cBhvr>
                                      <p:by x="80000" y="100000"/>
                                    </p:animScale>
                                  </p:childTnLst>
                                </p:cTn>
                              </p:par>
                              <p:par>
                                <p:cTn id="253" presetID="42" presetClass="path" presetSubtype="0" accel="50000" decel="50000" fill="hold" grpId="1" nodeType="withEffect">
                                  <p:stCondLst>
                                    <p:cond delay="0"/>
                                  </p:stCondLst>
                                  <p:childTnLst>
                                    <p:animMotion origin="layout" path="M -4.85065E-8 1.87472E-6 L -0.05578 0.22288 " pathEditMode="relative" rAng="0" ptsTypes="AA">
                                      <p:cBhvr>
                                        <p:cTn id="254" dur="1500" fill="hold"/>
                                        <p:tgtEl>
                                          <p:spTgt spid="114"/>
                                        </p:tgtEl>
                                        <p:attrNameLst>
                                          <p:attrName>ppt_x</p:attrName>
                                          <p:attrName>ppt_y</p:attrName>
                                        </p:attrNameLst>
                                      </p:cBhvr>
                                      <p:rCtr x="-2796" y="11144"/>
                                    </p:animMotion>
                                  </p:childTnLst>
                                </p:cTn>
                              </p:par>
                              <p:par>
                                <p:cTn id="255" presetID="6" presetClass="emph" presetSubtype="0" decel="100000" fill="hold" grpId="2" nodeType="withEffect">
                                  <p:stCondLst>
                                    <p:cond delay="0"/>
                                  </p:stCondLst>
                                  <p:childTnLst>
                                    <p:animScale>
                                      <p:cBhvr>
                                        <p:cTn id="256" dur="1500" fill="hold"/>
                                        <p:tgtEl>
                                          <p:spTgt spid="114"/>
                                        </p:tgtEl>
                                      </p:cBhvr>
                                      <p:by x="100000" y="82350"/>
                                    </p:animScale>
                                  </p:childTnLst>
                                </p:cTn>
                              </p:par>
                              <p:par>
                                <p:cTn id="257" presetID="6" presetClass="emph" presetSubtype="0" decel="100000" fill="hold" grpId="3" nodeType="withEffect">
                                  <p:stCondLst>
                                    <p:cond delay="0"/>
                                  </p:stCondLst>
                                  <p:childTnLst>
                                    <p:animScale>
                                      <p:cBhvr>
                                        <p:cTn id="258" dur="1500" fill="hold"/>
                                        <p:tgtEl>
                                          <p:spTgt spid="114"/>
                                        </p:tgtEl>
                                      </p:cBhvr>
                                      <p:by x="80000" y="100000"/>
                                    </p:animScale>
                                  </p:childTnLst>
                                </p:cTn>
                              </p:par>
                              <p:par>
                                <p:cTn id="259" presetID="42" presetClass="path" presetSubtype="0" accel="50000" decel="50000" fill="hold" grpId="1" nodeType="withEffect">
                                  <p:stCondLst>
                                    <p:cond delay="0"/>
                                  </p:stCondLst>
                                  <p:childTnLst>
                                    <p:animMotion origin="layout" path="M -4.85065E-8 1.87472E-6 L 0.03051 0.10145 " pathEditMode="relative" rAng="0" ptsTypes="AA">
                                      <p:cBhvr>
                                        <p:cTn id="260" dur="1500" fill="hold"/>
                                        <p:tgtEl>
                                          <p:spTgt spid="115"/>
                                        </p:tgtEl>
                                        <p:attrNameLst>
                                          <p:attrName>ppt_x</p:attrName>
                                          <p:attrName>ppt_y</p:attrName>
                                        </p:attrNameLst>
                                      </p:cBhvr>
                                      <p:rCtr x="1519" y="5061"/>
                                    </p:animMotion>
                                  </p:childTnLst>
                                </p:cTn>
                              </p:par>
                              <p:par>
                                <p:cTn id="261" presetID="6" presetClass="emph" presetSubtype="0" decel="100000" fill="hold" grpId="2" nodeType="withEffect">
                                  <p:stCondLst>
                                    <p:cond delay="0"/>
                                  </p:stCondLst>
                                  <p:childTnLst>
                                    <p:animScale>
                                      <p:cBhvr>
                                        <p:cTn id="262" dur="1500" fill="hold"/>
                                        <p:tgtEl>
                                          <p:spTgt spid="115"/>
                                        </p:tgtEl>
                                      </p:cBhvr>
                                      <p:by x="100000" y="82350"/>
                                    </p:animScale>
                                  </p:childTnLst>
                                </p:cTn>
                              </p:par>
                              <p:par>
                                <p:cTn id="263" presetID="6" presetClass="emph" presetSubtype="0" decel="100000" fill="hold" grpId="3" nodeType="withEffect">
                                  <p:stCondLst>
                                    <p:cond delay="0"/>
                                  </p:stCondLst>
                                  <p:childTnLst>
                                    <p:animScale>
                                      <p:cBhvr>
                                        <p:cTn id="264" dur="1500" fill="hold"/>
                                        <p:tgtEl>
                                          <p:spTgt spid="115"/>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3" grpId="3" animBg="1"/>
      <p:bldP spid="64" grpId="0"/>
      <p:bldP spid="65" grpId="0" animBg="1"/>
      <p:bldP spid="66" grpId="0" animBg="1"/>
      <p:bldP spid="67" grpId="0" animBg="1"/>
      <p:bldP spid="68" grpId="0" animBg="1"/>
      <p:bldP spid="69" grpId="0" animBg="1"/>
      <p:bldP spid="70" grpId="0" animBg="1"/>
      <p:bldP spid="70" grpId="1" animBg="1"/>
      <p:bldP spid="70" grpId="2" animBg="1"/>
      <p:bldP spid="70" grpId="3" animBg="1"/>
      <p:bldP spid="71" grpId="0"/>
      <p:bldP spid="72" grpId="0" animBg="1"/>
      <p:bldP spid="73" grpId="0"/>
      <p:bldP spid="96" grpId="0" animBg="1"/>
      <p:bldP spid="96" grpId="1" animBg="1"/>
      <p:bldP spid="96" grpId="2" animBg="1"/>
      <p:bldP spid="96" grpId="3" animBg="1"/>
      <p:bldP spid="97" grpId="0" animBg="1"/>
      <p:bldP spid="97" grpId="1" animBg="1"/>
      <p:bldP spid="97" grpId="2" animBg="1"/>
      <p:bldP spid="97" grpId="3" animBg="1"/>
      <p:bldP spid="98" grpId="0" animBg="1"/>
      <p:bldP spid="98" grpId="1" animBg="1"/>
      <p:bldP spid="98" grpId="2" animBg="1"/>
      <p:bldP spid="98" grpId="3" animBg="1"/>
      <p:bldP spid="99" grpId="0" animBg="1"/>
      <p:bldP spid="99" grpId="1" animBg="1"/>
      <p:bldP spid="99" grpId="2" animBg="1"/>
      <p:bldP spid="99" grpId="3" animBg="1"/>
      <p:bldP spid="100" grpId="0" animBg="1"/>
      <p:bldP spid="100" grpId="1" animBg="1"/>
      <p:bldP spid="100" grpId="2" animBg="1"/>
      <p:bldP spid="100" grpId="3" animBg="1"/>
      <p:bldP spid="101" grpId="0" animBg="1"/>
      <p:bldP spid="101" grpId="1" animBg="1"/>
      <p:bldP spid="101" grpId="2" animBg="1"/>
      <p:bldP spid="101" grpId="3" animBg="1"/>
      <p:bldP spid="102" grpId="0" animBg="1"/>
      <p:bldP spid="102" grpId="1" animBg="1"/>
      <p:bldP spid="102" grpId="2" animBg="1"/>
      <p:bldP spid="102" grpId="3" animBg="1"/>
      <p:bldP spid="103" grpId="0" animBg="1"/>
      <p:bldP spid="103" grpId="1" animBg="1"/>
      <p:bldP spid="103" grpId="2" animBg="1"/>
      <p:bldP spid="103"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110" grpId="0" animBg="1"/>
      <p:bldP spid="110" grpId="1" animBg="1"/>
      <p:bldP spid="110" grpId="2" animBg="1"/>
      <p:bldP spid="110" grpId="3" animBg="1"/>
      <p:bldP spid="111" grpId="0" animBg="1"/>
      <p:bldP spid="111" grpId="1" animBg="1"/>
      <p:bldP spid="111" grpId="2" animBg="1"/>
      <p:bldP spid="111" grpId="3" animBg="1"/>
      <p:bldP spid="112" grpId="0" animBg="1"/>
      <p:bldP spid="112" grpId="1" animBg="1"/>
      <p:bldP spid="112" grpId="2" animBg="1"/>
      <p:bldP spid="112" grpId="3" animBg="1"/>
      <p:bldP spid="113" grpId="0" animBg="1"/>
      <p:bldP spid="113" grpId="1" animBg="1"/>
      <p:bldP spid="113" grpId="2" animBg="1"/>
      <p:bldP spid="113" grpId="3" animBg="1"/>
      <p:bldP spid="114" grpId="0" animBg="1"/>
      <p:bldP spid="114" grpId="1" animBg="1"/>
      <p:bldP spid="114" grpId="2" animBg="1"/>
      <p:bldP spid="114" grpId="3" animBg="1"/>
      <p:bldP spid="115" grpId="0" animBg="1"/>
      <p:bldP spid="115" grpId="1" animBg="1"/>
      <p:bldP spid="115" grpId="2" animBg="1"/>
      <p:bldP spid="115" grpId="3" animBg="1"/>
      <p:bldP spid="116" grpId="0"/>
      <p:bldP spid="1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3951</TotalTime>
  <Words>1887</Words>
  <Application>Microsoft Office PowerPoint</Application>
  <PresentationFormat>Custom</PresentationFormat>
  <Paragraphs>310</Paragraphs>
  <Slides>30</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Challenges between developers &amp; IT</vt:lpstr>
      <vt:lpstr>Monoliths to microservices</vt:lpstr>
      <vt:lpstr>Containerization</vt:lpstr>
      <vt:lpstr>Container overview</vt:lpstr>
      <vt:lpstr>Benefits of containers</vt:lpstr>
      <vt:lpstr>Windows Server Containers</vt:lpstr>
      <vt:lpstr>Hyper-V Containers</vt:lpstr>
      <vt:lpstr>Container workflow</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Azure Container Service</vt:lpstr>
      <vt:lpstr>Demo</vt:lpstr>
      <vt:lpstr>Conclusion</vt:lpstr>
      <vt:lpstr>PowerPoint Presentation</vt:lpstr>
      <vt:lpstr>Technology comparison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142</cp:revision>
  <dcterms:created xsi:type="dcterms:W3CDTF">2016-09-13T12:43:04Z</dcterms:created>
  <dcterms:modified xsi:type="dcterms:W3CDTF">2016-10-06T21:12:45Z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