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7"/>
  </p:notesMasterIdLst>
  <p:handoutMasterIdLst>
    <p:handoutMasterId r:id="rId28"/>
  </p:handoutMasterIdLst>
  <p:sldIdLst>
    <p:sldId id="1309" r:id="rId6"/>
    <p:sldId id="1342" r:id="rId7"/>
    <p:sldId id="1348" r:id="rId8"/>
    <p:sldId id="1349" r:id="rId9"/>
    <p:sldId id="1343" r:id="rId10"/>
    <p:sldId id="1345" r:id="rId11"/>
    <p:sldId id="1350" r:id="rId12"/>
    <p:sldId id="1346" r:id="rId13"/>
    <p:sldId id="1351" r:id="rId14"/>
    <p:sldId id="1347" r:id="rId15"/>
    <p:sldId id="1352" r:id="rId16"/>
    <p:sldId id="1353" r:id="rId17"/>
    <p:sldId id="1354" r:id="rId18"/>
    <p:sldId id="1355" r:id="rId19"/>
    <p:sldId id="1356" r:id="rId20"/>
    <p:sldId id="1357" r:id="rId21"/>
    <p:sldId id="1358" r:id="rId22"/>
    <p:sldId id="1359" r:id="rId23"/>
    <p:sldId id="1360" r:id="rId24"/>
    <p:sldId id="1361" r:id="rId25"/>
    <p:sldId id="1341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48"/>
            <p14:sldId id="1349"/>
            <p14:sldId id="1343"/>
            <p14:sldId id="1345"/>
            <p14:sldId id="1350"/>
            <p14:sldId id="1346"/>
            <p14:sldId id="1351"/>
          </p14:sldIdLst>
        </p14:section>
        <p14:section name="Planning" id="{2F881FF2-773A-4FA9-8076-D4A28DB643D9}">
          <p14:sldIdLst>
            <p14:sldId id="1347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</p14:sldIdLst>
        </p14:section>
        <p14:section name="Summary - X minutes" id="{533727F8-8CBB-4FFC-B2EF-0A1C86DB663F}">
          <p14:sldIdLst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465" autoAdjust="0"/>
  </p:normalViewPr>
  <p:slideViewPr>
    <p:cSldViewPr>
      <p:cViewPr varScale="1">
        <p:scale>
          <a:sx n="107" d="100"/>
          <a:sy n="107" d="100"/>
        </p:scale>
        <p:origin x="2070" y="108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10/6/2016 7:50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10/6/2016 7:50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10/6/2016 7:50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= Culture</a:t>
            </a:r>
          </a:p>
          <a:p>
            <a:r>
              <a:rPr lang="en-US" dirty="0">
                <a:effectLst/>
              </a:rPr>
              <a:t>Fundamental attributes of successful cultures: </a:t>
            </a:r>
          </a:p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Shared mission and incentives: infrastructure as code, apps as services, DevOps/all as teams </a:t>
            </a:r>
          </a:p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You need to consider your hardware as a commodity, (don't give your servers names) , servers are like farm animals, it is just harder if you let </a:t>
            </a:r>
            <a:r>
              <a:rPr lang="en-US" dirty="0" err="1">
                <a:effectLst/>
              </a:rPr>
              <a:t>theids</a:t>
            </a:r>
            <a:r>
              <a:rPr lang="en-US" dirty="0">
                <a:effectLst/>
              </a:rPr>
              <a:t> name them </a:t>
            </a:r>
          </a:p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Build deep instrumentation into services, push complexity up the stack </a:t>
            </a:r>
          </a:p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Rally around agile, shared metrics, CI, service owners on call, etc. </a:t>
            </a:r>
          </a:p>
          <a:p>
            <a:pPr marL="171450" indent="-171450">
              <a:buFontTx/>
              <a:buChar char="-"/>
            </a:pPr>
            <a:r>
              <a:rPr lang="en-US" dirty="0">
                <a:effectLst/>
              </a:rPr>
              <a:t>Changing the culture: any change takes time, changing culture is no exception and you can't do it alone, </a:t>
            </a:r>
            <a:r>
              <a:rPr lang="en-US" baseline="0" dirty="0">
                <a:effectLst/>
              </a:rPr>
              <a:t> </a:t>
            </a:r>
            <a:r>
              <a:rPr lang="en-US" dirty="0">
                <a:effectLst/>
              </a:rPr>
              <a:t>exploit compelling events to change culture: downtimes, cloud adoption, </a:t>
            </a:r>
            <a:r>
              <a:rPr lang="en-US" dirty="0" err="1">
                <a:effectLst/>
              </a:rPr>
              <a:t>devops</a:t>
            </a:r>
            <a:r>
              <a:rPr lang="en-US" dirty="0">
                <a:effectLst/>
              </a:rPr>
              <a:t> buzz</a:t>
            </a:r>
          </a:p>
          <a:p>
            <a:pPr marL="171450" indent="-171450">
              <a:buFontTx/>
              <a:buChar char="-"/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PROCESS</a:t>
            </a:r>
            <a:br>
              <a:rPr lang="en-US" sz="1100" b="1" dirty="0">
                <a:solidFill>
                  <a:srgbClr val="000000"/>
                </a:solidFill>
                <a:latin typeface="Trebuchet MS" pitchFamily="34" charset="0"/>
                <a:cs typeface="Arial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Definition and design, compliance, and continuous improvement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</a:pPr>
            <a:r>
              <a:rPr lang="en-US" sz="1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PEOPLE</a:t>
            </a:r>
            <a:br>
              <a:rPr lang="en-US" sz="1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Responsibilities, management, skills development, and discipline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Products</a:t>
            </a:r>
            <a:br>
              <a:rPr lang="en-US" sz="1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Tools and infrastructure</a:t>
            </a:r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10/6/2016 9:35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10/6/2016 7:50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Garth Fort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garth.fort@contoso.com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DevOps pipeline</a:t>
            </a:r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Rectangle 3"/>
          <p:cNvSpPr/>
          <p:nvPr/>
        </p:nvSpPr>
        <p:spPr bwMode="auto">
          <a:xfrm flipV="1">
            <a:off x="3172107" y="3547178"/>
            <a:ext cx="7072292" cy="7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 rot="16200000">
            <a:off x="2768859" y="3359410"/>
            <a:ext cx="510159" cy="439792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508" y="1393078"/>
            <a:ext cx="4449971" cy="4450143"/>
          </a:xfrm>
          <a:prstGeom prst="rect">
            <a:avLst/>
          </a:prstGeom>
        </p:spPr>
      </p:pic>
      <p:sp>
        <p:nvSpPr>
          <p:cNvPr id="7" name="Freeform 7"/>
          <p:cNvSpPr>
            <a:spLocks/>
          </p:cNvSpPr>
          <p:nvPr/>
        </p:nvSpPr>
        <p:spPr bwMode="auto">
          <a:xfrm>
            <a:off x="10126689" y="1312727"/>
            <a:ext cx="2305050" cy="2305050"/>
          </a:xfrm>
          <a:custGeom>
            <a:avLst/>
            <a:gdLst>
              <a:gd name="T0" fmla="*/ 80 w 2679"/>
              <a:gd name="T1" fmla="*/ 2678 h 2678"/>
              <a:gd name="T2" fmla="*/ 80 w 2679"/>
              <a:gd name="T3" fmla="*/ 2678 h 2678"/>
              <a:gd name="T4" fmla="*/ 0 w 2679"/>
              <a:gd name="T5" fmla="*/ 2678 h 2678"/>
              <a:gd name="T6" fmla="*/ 2679 w 2679"/>
              <a:gd name="T7" fmla="*/ 0 h 2678"/>
              <a:gd name="T8" fmla="*/ 2679 w 2679"/>
              <a:gd name="T9" fmla="*/ 80 h 2678"/>
              <a:gd name="T10" fmla="*/ 80 w 2679"/>
              <a:gd name="T11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8">
                <a:moveTo>
                  <a:pt x="80" y="2678"/>
                </a:moveTo>
                <a:lnTo>
                  <a:pt x="80" y="2678"/>
                </a:lnTo>
                <a:lnTo>
                  <a:pt x="0" y="2678"/>
                </a:lnTo>
                <a:cubicBezTo>
                  <a:pt x="0" y="1201"/>
                  <a:pt x="1202" y="0"/>
                  <a:pt x="2679" y="0"/>
                </a:cubicBezTo>
                <a:lnTo>
                  <a:pt x="2679" y="80"/>
                </a:lnTo>
                <a:cubicBezTo>
                  <a:pt x="1246" y="80"/>
                  <a:pt x="80" y="1245"/>
                  <a:pt x="80" y="2678"/>
                </a:cubicBezTo>
                <a:close/>
              </a:path>
            </a:pathLst>
          </a:custGeom>
          <a:solidFill>
            <a:srgbClr val="B92B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 flipV="1">
            <a:off x="6280149" y="3547177"/>
            <a:ext cx="1168395" cy="65973"/>
          </a:xfrm>
          <a:prstGeom prst="rect">
            <a:avLst/>
          </a:prstGeom>
          <a:solidFill>
            <a:srgbClr val="C02DA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048" y="2388505"/>
            <a:ext cx="1284019" cy="1361071"/>
            <a:chOff x="5474048" y="2388505"/>
            <a:chExt cx="1284019" cy="1361071"/>
          </a:xfrm>
        </p:grpSpPr>
        <p:sp>
          <p:nvSpPr>
            <p:cNvPr id="10" name="TextBox 9"/>
            <p:cNvSpPr txBox="1"/>
            <p:nvPr/>
          </p:nvSpPr>
          <p:spPr>
            <a:xfrm>
              <a:off x="5474048" y="2388505"/>
              <a:ext cx="1284019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1250">
                        <a:srgbClr val="C02DA2"/>
                      </a:gs>
                      <a:gs pos="100000">
                        <a:srgbClr val="C02DA2"/>
                      </a:gs>
                    </a:gsLst>
                  </a:gradFill>
                  <a:cs typeface="Arial" pitchFamily="34" charset="0"/>
                </a:rPr>
                <a:t>Manage work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904603" y="2842133"/>
              <a:ext cx="365757" cy="907443"/>
              <a:chOff x="6204826" y="2842133"/>
              <a:chExt cx="365757" cy="90744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6387704" y="2842133"/>
                <a:ext cx="0" cy="695750"/>
              </a:xfrm>
              <a:prstGeom prst="line">
                <a:avLst/>
              </a:prstGeom>
              <a:ln w="38100" cap="rnd">
                <a:solidFill>
                  <a:srgbClr val="C02DA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 bwMode="auto">
              <a:xfrm>
                <a:off x="6204826" y="3383819"/>
                <a:ext cx="365757" cy="365757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C02DA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48640" y="3364364"/>
            <a:ext cx="21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400" kern="0" dirty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Segoe UI Light"/>
                <a:cs typeface="Arial" pitchFamily="34" charset="0"/>
              </a:rPr>
              <a:t>Develop + Test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9989882" y="3392681"/>
            <a:ext cx="366520" cy="366520"/>
          </a:xfrm>
          <a:prstGeom prst="ellipse">
            <a:avLst/>
          </a:prstGeom>
          <a:solidFill>
            <a:srgbClr val="C02DA2"/>
          </a:solidFill>
          <a:ln w="76200">
            <a:solidFill>
              <a:srgbClr val="C02DA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6304" rIns="18288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9296400" y="3547176"/>
            <a:ext cx="666478" cy="72323"/>
          </a:xfrm>
          <a:prstGeom prst="rect">
            <a:avLst/>
          </a:prstGeom>
          <a:solidFill>
            <a:srgbClr val="C02DA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404001" y="1746454"/>
            <a:ext cx="1374458" cy="2003122"/>
            <a:chOff x="8404001" y="1746454"/>
            <a:chExt cx="1374458" cy="2003122"/>
          </a:xfrm>
        </p:grpSpPr>
        <p:grpSp>
          <p:nvGrpSpPr>
            <p:cNvPr id="18" name="Group 17"/>
            <p:cNvGrpSpPr/>
            <p:nvPr/>
          </p:nvGrpSpPr>
          <p:grpSpPr>
            <a:xfrm>
              <a:off x="8787237" y="2153291"/>
              <a:ext cx="636563" cy="654393"/>
              <a:chOff x="-3389313" y="1476375"/>
              <a:chExt cx="1530350" cy="1573213"/>
            </a:xfrm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-3389313" y="2774950"/>
                <a:ext cx="1428750" cy="185738"/>
              </a:xfrm>
              <a:custGeom>
                <a:avLst/>
                <a:gdLst>
                  <a:gd name="T0" fmla="*/ 784 w 900"/>
                  <a:gd name="T1" fmla="*/ 117 h 117"/>
                  <a:gd name="T2" fmla="*/ 0 w 900"/>
                  <a:gd name="T3" fmla="*/ 117 h 117"/>
                  <a:gd name="T4" fmla="*/ 118 w 900"/>
                  <a:gd name="T5" fmla="*/ 0 h 117"/>
                  <a:gd name="T6" fmla="*/ 900 w 900"/>
                  <a:gd name="T7" fmla="*/ 0 h 117"/>
                  <a:gd name="T8" fmla="*/ 784 w 900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117">
                    <a:moveTo>
                      <a:pt x="784" y="117"/>
                    </a:moveTo>
                    <a:lnTo>
                      <a:pt x="0" y="117"/>
                    </a:lnTo>
                    <a:lnTo>
                      <a:pt x="118" y="0"/>
                    </a:lnTo>
                    <a:lnTo>
                      <a:pt x="900" y="0"/>
                    </a:lnTo>
                    <a:lnTo>
                      <a:pt x="784" y="11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-3389313" y="2774950"/>
                <a:ext cx="1428750" cy="185738"/>
              </a:xfrm>
              <a:custGeom>
                <a:avLst/>
                <a:gdLst>
                  <a:gd name="T0" fmla="*/ 784 w 900"/>
                  <a:gd name="T1" fmla="*/ 117 h 117"/>
                  <a:gd name="T2" fmla="*/ 0 w 900"/>
                  <a:gd name="T3" fmla="*/ 117 h 117"/>
                  <a:gd name="T4" fmla="*/ 118 w 900"/>
                  <a:gd name="T5" fmla="*/ 0 h 117"/>
                  <a:gd name="T6" fmla="*/ 900 w 900"/>
                  <a:gd name="T7" fmla="*/ 0 h 117"/>
                  <a:gd name="T8" fmla="*/ 784 w 900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117">
                    <a:moveTo>
                      <a:pt x="784" y="117"/>
                    </a:moveTo>
                    <a:lnTo>
                      <a:pt x="0" y="117"/>
                    </a:lnTo>
                    <a:lnTo>
                      <a:pt x="118" y="0"/>
                    </a:lnTo>
                    <a:lnTo>
                      <a:pt x="900" y="0"/>
                    </a:lnTo>
                    <a:lnTo>
                      <a:pt x="784" y="11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-3386138" y="1476375"/>
                <a:ext cx="184150" cy="1484313"/>
              </a:xfrm>
              <a:custGeom>
                <a:avLst/>
                <a:gdLst>
                  <a:gd name="T0" fmla="*/ 116 w 116"/>
                  <a:gd name="T1" fmla="*/ 818 h 935"/>
                  <a:gd name="T2" fmla="*/ 0 w 116"/>
                  <a:gd name="T3" fmla="*/ 935 h 935"/>
                  <a:gd name="T4" fmla="*/ 0 w 116"/>
                  <a:gd name="T5" fmla="*/ 118 h 935"/>
                  <a:gd name="T6" fmla="*/ 116 w 116"/>
                  <a:gd name="T7" fmla="*/ 0 h 935"/>
                  <a:gd name="T8" fmla="*/ 116 w 116"/>
                  <a:gd name="T9" fmla="*/ 818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935">
                    <a:moveTo>
                      <a:pt x="116" y="818"/>
                    </a:moveTo>
                    <a:lnTo>
                      <a:pt x="0" y="935"/>
                    </a:lnTo>
                    <a:lnTo>
                      <a:pt x="0" y="118"/>
                    </a:lnTo>
                    <a:lnTo>
                      <a:pt x="116" y="0"/>
                    </a:lnTo>
                    <a:lnTo>
                      <a:pt x="116" y="818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-3386138" y="1476375"/>
                <a:ext cx="184150" cy="1484313"/>
              </a:xfrm>
              <a:custGeom>
                <a:avLst/>
                <a:gdLst>
                  <a:gd name="T0" fmla="*/ 116 w 116"/>
                  <a:gd name="T1" fmla="*/ 818 h 935"/>
                  <a:gd name="T2" fmla="*/ 0 w 116"/>
                  <a:gd name="T3" fmla="*/ 935 h 935"/>
                  <a:gd name="T4" fmla="*/ 0 w 116"/>
                  <a:gd name="T5" fmla="*/ 118 h 935"/>
                  <a:gd name="T6" fmla="*/ 116 w 116"/>
                  <a:gd name="T7" fmla="*/ 0 h 935"/>
                  <a:gd name="T8" fmla="*/ 116 w 116"/>
                  <a:gd name="T9" fmla="*/ 818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935">
                    <a:moveTo>
                      <a:pt x="116" y="818"/>
                    </a:moveTo>
                    <a:lnTo>
                      <a:pt x="0" y="935"/>
                    </a:lnTo>
                    <a:lnTo>
                      <a:pt x="0" y="118"/>
                    </a:lnTo>
                    <a:lnTo>
                      <a:pt x="116" y="0"/>
                    </a:lnTo>
                    <a:lnTo>
                      <a:pt x="116" y="8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-3386138" y="1476375"/>
                <a:ext cx="184150" cy="493713"/>
              </a:xfrm>
              <a:custGeom>
                <a:avLst/>
                <a:gdLst>
                  <a:gd name="T0" fmla="*/ 116 w 116"/>
                  <a:gd name="T1" fmla="*/ 193 h 311"/>
                  <a:gd name="T2" fmla="*/ 0 w 116"/>
                  <a:gd name="T3" fmla="*/ 311 h 311"/>
                  <a:gd name="T4" fmla="*/ 0 w 116"/>
                  <a:gd name="T5" fmla="*/ 118 h 311"/>
                  <a:gd name="T6" fmla="*/ 116 w 116"/>
                  <a:gd name="T7" fmla="*/ 0 h 311"/>
                  <a:gd name="T8" fmla="*/ 116 w 116"/>
                  <a:gd name="T9" fmla="*/ 193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311">
                    <a:moveTo>
                      <a:pt x="116" y="193"/>
                    </a:moveTo>
                    <a:lnTo>
                      <a:pt x="0" y="311"/>
                    </a:lnTo>
                    <a:lnTo>
                      <a:pt x="0" y="118"/>
                    </a:lnTo>
                    <a:lnTo>
                      <a:pt x="116" y="0"/>
                    </a:lnTo>
                    <a:lnTo>
                      <a:pt x="116" y="193"/>
                    </a:ln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-3386138" y="1476375"/>
                <a:ext cx="184150" cy="493713"/>
              </a:xfrm>
              <a:custGeom>
                <a:avLst/>
                <a:gdLst>
                  <a:gd name="T0" fmla="*/ 116 w 116"/>
                  <a:gd name="T1" fmla="*/ 193 h 311"/>
                  <a:gd name="T2" fmla="*/ 0 w 116"/>
                  <a:gd name="T3" fmla="*/ 311 h 311"/>
                  <a:gd name="T4" fmla="*/ 0 w 116"/>
                  <a:gd name="T5" fmla="*/ 118 h 311"/>
                  <a:gd name="T6" fmla="*/ 116 w 116"/>
                  <a:gd name="T7" fmla="*/ 0 h 311"/>
                  <a:gd name="T8" fmla="*/ 116 w 116"/>
                  <a:gd name="T9" fmla="*/ 193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311">
                    <a:moveTo>
                      <a:pt x="116" y="193"/>
                    </a:moveTo>
                    <a:lnTo>
                      <a:pt x="0" y="311"/>
                    </a:lnTo>
                    <a:lnTo>
                      <a:pt x="0" y="118"/>
                    </a:lnTo>
                    <a:lnTo>
                      <a:pt x="116" y="0"/>
                    </a:lnTo>
                    <a:lnTo>
                      <a:pt x="116" y="19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-3201988" y="1476375"/>
                <a:ext cx="1241425" cy="129857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-3201988" y="1476375"/>
                <a:ext cx="1241425" cy="1298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-3201988" y="1476375"/>
                <a:ext cx="1241425" cy="306388"/>
              </a:xfrm>
              <a:prstGeom prst="rect">
                <a:avLst/>
              </a:pr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-3201988" y="1476375"/>
                <a:ext cx="1241425" cy="306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-3228975" y="2774950"/>
                <a:ext cx="1247775" cy="157163"/>
              </a:xfrm>
              <a:custGeom>
                <a:avLst/>
                <a:gdLst>
                  <a:gd name="T0" fmla="*/ 786 w 786"/>
                  <a:gd name="T1" fmla="*/ 0 h 99"/>
                  <a:gd name="T2" fmla="*/ 17 w 786"/>
                  <a:gd name="T3" fmla="*/ 0 h 99"/>
                  <a:gd name="T4" fmla="*/ 0 w 786"/>
                  <a:gd name="T5" fmla="*/ 17 h 99"/>
                  <a:gd name="T6" fmla="*/ 10 w 786"/>
                  <a:gd name="T7" fmla="*/ 99 h 99"/>
                  <a:gd name="T8" fmla="*/ 786 w 786"/>
                  <a:gd name="T9" fmla="*/ 10 h 99"/>
                  <a:gd name="T10" fmla="*/ 786 w 786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6" h="99">
                    <a:moveTo>
                      <a:pt x="786" y="0"/>
                    </a:moveTo>
                    <a:lnTo>
                      <a:pt x="17" y="0"/>
                    </a:lnTo>
                    <a:lnTo>
                      <a:pt x="0" y="17"/>
                    </a:lnTo>
                    <a:lnTo>
                      <a:pt x="10" y="99"/>
                    </a:lnTo>
                    <a:lnTo>
                      <a:pt x="786" y="10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-3228975" y="2774950"/>
                <a:ext cx="1247775" cy="157163"/>
              </a:xfrm>
              <a:custGeom>
                <a:avLst/>
                <a:gdLst>
                  <a:gd name="T0" fmla="*/ 786 w 786"/>
                  <a:gd name="T1" fmla="*/ 0 h 99"/>
                  <a:gd name="T2" fmla="*/ 17 w 786"/>
                  <a:gd name="T3" fmla="*/ 0 h 99"/>
                  <a:gd name="T4" fmla="*/ 0 w 786"/>
                  <a:gd name="T5" fmla="*/ 17 h 99"/>
                  <a:gd name="T6" fmla="*/ 10 w 786"/>
                  <a:gd name="T7" fmla="*/ 99 h 99"/>
                  <a:gd name="T8" fmla="*/ 786 w 786"/>
                  <a:gd name="T9" fmla="*/ 10 h 99"/>
                  <a:gd name="T10" fmla="*/ 786 w 786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6" h="99">
                    <a:moveTo>
                      <a:pt x="786" y="0"/>
                    </a:moveTo>
                    <a:lnTo>
                      <a:pt x="17" y="0"/>
                    </a:lnTo>
                    <a:lnTo>
                      <a:pt x="0" y="17"/>
                    </a:lnTo>
                    <a:lnTo>
                      <a:pt x="10" y="99"/>
                    </a:lnTo>
                    <a:lnTo>
                      <a:pt x="786" y="10"/>
                    </a:lnTo>
                    <a:lnTo>
                      <a:pt x="78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-3330575" y="1782763"/>
                <a:ext cx="128588" cy="1019175"/>
              </a:xfrm>
              <a:custGeom>
                <a:avLst/>
                <a:gdLst>
                  <a:gd name="T0" fmla="*/ 81 w 81"/>
                  <a:gd name="T1" fmla="*/ 0 h 642"/>
                  <a:gd name="T2" fmla="*/ 0 w 81"/>
                  <a:gd name="T3" fmla="*/ 83 h 642"/>
                  <a:gd name="T4" fmla="*/ 2 w 81"/>
                  <a:gd name="T5" fmla="*/ 104 h 642"/>
                  <a:gd name="T6" fmla="*/ 64 w 81"/>
                  <a:gd name="T7" fmla="*/ 642 h 642"/>
                  <a:gd name="T8" fmla="*/ 81 w 81"/>
                  <a:gd name="T9" fmla="*/ 625 h 642"/>
                  <a:gd name="T10" fmla="*/ 81 w 81"/>
                  <a:gd name="T11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42">
                    <a:moveTo>
                      <a:pt x="81" y="0"/>
                    </a:moveTo>
                    <a:lnTo>
                      <a:pt x="0" y="83"/>
                    </a:lnTo>
                    <a:lnTo>
                      <a:pt x="2" y="104"/>
                    </a:lnTo>
                    <a:lnTo>
                      <a:pt x="64" y="642"/>
                    </a:lnTo>
                    <a:lnTo>
                      <a:pt x="81" y="62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-3330575" y="1782763"/>
                <a:ext cx="128588" cy="1019175"/>
              </a:xfrm>
              <a:custGeom>
                <a:avLst/>
                <a:gdLst>
                  <a:gd name="T0" fmla="*/ 81 w 81"/>
                  <a:gd name="T1" fmla="*/ 0 h 642"/>
                  <a:gd name="T2" fmla="*/ 0 w 81"/>
                  <a:gd name="T3" fmla="*/ 83 h 642"/>
                  <a:gd name="T4" fmla="*/ 2 w 81"/>
                  <a:gd name="T5" fmla="*/ 104 h 642"/>
                  <a:gd name="T6" fmla="*/ 64 w 81"/>
                  <a:gd name="T7" fmla="*/ 642 h 642"/>
                  <a:gd name="T8" fmla="*/ 81 w 81"/>
                  <a:gd name="T9" fmla="*/ 625 h 642"/>
                  <a:gd name="T10" fmla="*/ 81 w 81"/>
                  <a:gd name="T11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42">
                    <a:moveTo>
                      <a:pt x="81" y="0"/>
                    </a:moveTo>
                    <a:lnTo>
                      <a:pt x="0" y="83"/>
                    </a:lnTo>
                    <a:lnTo>
                      <a:pt x="2" y="104"/>
                    </a:lnTo>
                    <a:lnTo>
                      <a:pt x="64" y="642"/>
                    </a:lnTo>
                    <a:lnTo>
                      <a:pt x="81" y="625"/>
                    </a:lnTo>
                    <a:lnTo>
                      <a:pt x="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-3362325" y="1622425"/>
                <a:ext cx="160338" cy="292100"/>
              </a:xfrm>
              <a:custGeom>
                <a:avLst/>
                <a:gdLst>
                  <a:gd name="T0" fmla="*/ 101 w 101"/>
                  <a:gd name="T1" fmla="*/ 0 h 184"/>
                  <a:gd name="T2" fmla="*/ 0 w 101"/>
                  <a:gd name="T3" fmla="*/ 13 h 184"/>
                  <a:gd name="T4" fmla="*/ 20 w 101"/>
                  <a:gd name="T5" fmla="*/ 184 h 184"/>
                  <a:gd name="T6" fmla="*/ 101 w 101"/>
                  <a:gd name="T7" fmla="*/ 101 h 184"/>
                  <a:gd name="T8" fmla="*/ 101 w 101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84">
                    <a:moveTo>
                      <a:pt x="101" y="0"/>
                    </a:moveTo>
                    <a:lnTo>
                      <a:pt x="0" y="13"/>
                    </a:lnTo>
                    <a:lnTo>
                      <a:pt x="20" y="184"/>
                    </a:lnTo>
                    <a:lnTo>
                      <a:pt x="101" y="10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A712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-3362325" y="1622425"/>
                <a:ext cx="160338" cy="292100"/>
              </a:xfrm>
              <a:custGeom>
                <a:avLst/>
                <a:gdLst>
                  <a:gd name="T0" fmla="*/ 101 w 101"/>
                  <a:gd name="T1" fmla="*/ 0 h 184"/>
                  <a:gd name="T2" fmla="*/ 0 w 101"/>
                  <a:gd name="T3" fmla="*/ 13 h 184"/>
                  <a:gd name="T4" fmla="*/ 20 w 101"/>
                  <a:gd name="T5" fmla="*/ 184 h 184"/>
                  <a:gd name="T6" fmla="*/ 101 w 101"/>
                  <a:gd name="T7" fmla="*/ 101 h 184"/>
                  <a:gd name="T8" fmla="*/ 101 w 101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84">
                    <a:moveTo>
                      <a:pt x="101" y="0"/>
                    </a:moveTo>
                    <a:lnTo>
                      <a:pt x="0" y="13"/>
                    </a:lnTo>
                    <a:lnTo>
                      <a:pt x="20" y="184"/>
                    </a:lnTo>
                    <a:lnTo>
                      <a:pt x="101" y="101"/>
                    </a:lnTo>
                    <a:lnTo>
                      <a:pt x="10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-3201988" y="1622425"/>
                <a:ext cx="1220788" cy="1152525"/>
              </a:xfrm>
              <a:custGeom>
                <a:avLst/>
                <a:gdLst>
                  <a:gd name="T0" fmla="*/ 0 w 769"/>
                  <a:gd name="T1" fmla="*/ 0 h 726"/>
                  <a:gd name="T2" fmla="*/ 0 w 769"/>
                  <a:gd name="T3" fmla="*/ 0 h 726"/>
                  <a:gd name="T4" fmla="*/ 0 w 769"/>
                  <a:gd name="T5" fmla="*/ 726 h 726"/>
                  <a:gd name="T6" fmla="*/ 769 w 769"/>
                  <a:gd name="T7" fmla="*/ 726 h 726"/>
                  <a:gd name="T8" fmla="*/ 699 w 769"/>
                  <a:gd name="T9" fmla="*/ 115 h 726"/>
                  <a:gd name="T10" fmla="*/ 699 w 769"/>
                  <a:gd name="T11" fmla="*/ 115 h 726"/>
                  <a:gd name="T12" fmla="*/ 697 w 769"/>
                  <a:gd name="T13" fmla="*/ 101 h 726"/>
                  <a:gd name="T14" fmla="*/ 0 w 769"/>
                  <a:gd name="T15" fmla="*/ 101 h 726"/>
                  <a:gd name="T16" fmla="*/ 0 w 769"/>
                  <a:gd name="T1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9" h="726">
                    <a:moveTo>
                      <a:pt x="0" y="0"/>
                    </a:moveTo>
                    <a:lnTo>
                      <a:pt x="0" y="0"/>
                    </a:lnTo>
                    <a:lnTo>
                      <a:pt x="0" y="726"/>
                    </a:lnTo>
                    <a:lnTo>
                      <a:pt x="769" y="726"/>
                    </a:lnTo>
                    <a:lnTo>
                      <a:pt x="699" y="115"/>
                    </a:lnTo>
                    <a:lnTo>
                      <a:pt x="699" y="115"/>
                    </a:lnTo>
                    <a:lnTo>
                      <a:pt x="697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-3201988" y="1622425"/>
                <a:ext cx="1220788" cy="1152525"/>
              </a:xfrm>
              <a:custGeom>
                <a:avLst/>
                <a:gdLst>
                  <a:gd name="T0" fmla="*/ 0 w 769"/>
                  <a:gd name="T1" fmla="*/ 0 h 726"/>
                  <a:gd name="T2" fmla="*/ 0 w 769"/>
                  <a:gd name="T3" fmla="*/ 0 h 726"/>
                  <a:gd name="T4" fmla="*/ 0 w 769"/>
                  <a:gd name="T5" fmla="*/ 726 h 726"/>
                  <a:gd name="T6" fmla="*/ 769 w 769"/>
                  <a:gd name="T7" fmla="*/ 726 h 726"/>
                  <a:gd name="T8" fmla="*/ 699 w 769"/>
                  <a:gd name="T9" fmla="*/ 115 h 726"/>
                  <a:gd name="T10" fmla="*/ 699 w 769"/>
                  <a:gd name="T11" fmla="*/ 115 h 726"/>
                  <a:gd name="T12" fmla="*/ 697 w 769"/>
                  <a:gd name="T13" fmla="*/ 101 h 726"/>
                  <a:gd name="T14" fmla="*/ 0 w 769"/>
                  <a:gd name="T15" fmla="*/ 101 h 726"/>
                  <a:gd name="T16" fmla="*/ 0 w 769"/>
                  <a:gd name="T17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9" h="726">
                    <a:moveTo>
                      <a:pt x="0" y="0"/>
                    </a:moveTo>
                    <a:lnTo>
                      <a:pt x="0" y="0"/>
                    </a:lnTo>
                    <a:lnTo>
                      <a:pt x="0" y="726"/>
                    </a:lnTo>
                    <a:lnTo>
                      <a:pt x="769" y="726"/>
                    </a:lnTo>
                    <a:lnTo>
                      <a:pt x="699" y="115"/>
                    </a:lnTo>
                    <a:lnTo>
                      <a:pt x="699" y="115"/>
                    </a:lnTo>
                    <a:lnTo>
                      <a:pt x="697" y="101"/>
                    </a:lnTo>
                    <a:lnTo>
                      <a:pt x="0" y="10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-3201988" y="1500188"/>
                <a:ext cx="1106488" cy="282575"/>
              </a:xfrm>
              <a:custGeom>
                <a:avLst/>
                <a:gdLst>
                  <a:gd name="T0" fmla="*/ 677 w 697"/>
                  <a:gd name="T1" fmla="*/ 0 h 178"/>
                  <a:gd name="T2" fmla="*/ 0 w 697"/>
                  <a:gd name="T3" fmla="*/ 77 h 178"/>
                  <a:gd name="T4" fmla="*/ 0 w 697"/>
                  <a:gd name="T5" fmla="*/ 178 h 178"/>
                  <a:gd name="T6" fmla="*/ 697 w 697"/>
                  <a:gd name="T7" fmla="*/ 178 h 178"/>
                  <a:gd name="T8" fmla="*/ 677 w 697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78">
                    <a:moveTo>
                      <a:pt x="677" y="0"/>
                    </a:moveTo>
                    <a:lnTo>
                      <a:pt x="0" y="77"/>
                    </a:lnTo>
                    <a:lnTo>
                      <a:pt x="0" y="178"/>
                    </a:lnTo>
                    <a:lnTo>
                      <a:pt x="697" y="178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rgbClr val="D33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-3201988" y="1500188"/>
                <a:ext cx="1106488" cy="282575"/>
              </a:xfrm>
              <a:custGeom>
                <a:avLst/>
                <a:gdLst>
                  <a:gd name="T0" fmla="*/ 677 w 697"/>
                  <a:gd name="T1" fmla="*/ 0 h 178"/>
                  <a:gd name="T2" fmla="*/ 0 w 697"/>
                  <a:gd name="T3" fmla="*/ 77 h 178"/>
                  <a:gd name="T4" fmla="*/ 0 w 697"/>
                  <a:gd name="T5" fmla="*/ 178 h 178"/>
                  <a:gd name="T6" fmla="*/ 697 w 697"/>
                  <a:gd name="T7" fmla="*/ 178 h 178"/>
                  <a:gd name="T8" fmla="*/ 677 w 697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78">
                    <a:moveTo>
                      <a:pt x="677" y="0"/>
                    </a:moveTo>
                    <a:lnTo>
                      <a:pt x="0" y="77"/>
                    </a:lnTo>
                    <a:lnTo>
                      <a:pt x="0" y="178"/>
                    </a:lnTo>
                    <a:lnTo>
                      <a:pt x="697" y="178"/>
                    </a:lnTo>
                    <a:lnTo>
                      <a:pt x="6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-3205163" y="1922463"/>
                <a:ext cx="1346200" cy="1127125"/>
              </a:xfrm>
              <a:custGeom>
                <a:avLst/>
                <a:gdLst>
                  <a:gd name="T0" fmla="*/ 848 w 848"/>
                  <a:gd name="T1" fmla="*/ 621 h 710"/>
                  <a:gd name="T2" fmla="*/ 70 w 848"/>
                  <a:gd name="T3" fmla="*/ 710 h 710"/>
                  <a:gd name="T4" fmla="*/ 0 w 848"/>
                  <a:gd name="T5" fmla="*/ 90 h 710"/>
                  <a:gd name="T6" fmla="*/ 777 w 848"/>
                  <a:gd name="T7" fmla="*/ 0 h 710"/>
                  <a:gd name="T8" fmla="*/ 848 w 848"/>
                  <a:gd name="T9" fmla="*/ 621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8" h="710">
                    <a:moveTo>
                      <a:pt x="848" y="621"/>
                    </a:moveTo>
                    <a:lnTo>
                      <a:pt x="70" y="710"/>
                    </a:lnTo>
                    <a:lnTo>
                      <a:pt x="0" y="90"/>
                    </a:lnTo>
                    <a:lnTo>
                      <a:pt x="777" y="0"/>
                    </a:lnTo>
                    <a:lnTo>
                      <a:pt x="848" y="6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-3240088" y="1619250"/>
                <a:ext cx="1268413" cy="446088"/>
              </a:xfrm>
              <a:custGeom>
                <a:avLst/>
                <a:gdLst>
                  <a:gd name="T0" fmla="*/ 799 w 799"/>
                  <a:gd name="T1" fmla="*/ 191 h 281"/>
                  <a:gd name="T2" fmla="*/ 22 w 799"/>
                  <a:gd name="T3" fmla="*/ 281 h 281"/>
                  <a:gd name="T4" fmla="*/ 0 w 799"/>
                  <a:gd name="T5" fmla="*/ 89 h 281"/>
                  <a:gd name="T6" fmla="*/ 778 w 799"/>
                  <a:gd name="T7" fmla="*/ 0 h 281"/>
                  <a:gd name="T8" fmla="*/ 799 w 799"/>
                  <a:gd name="T9" fmla="*/ 19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9" h="281">
                    <a:moveTo>
                      <a:pt x="799" y="191"/>
                    </a:moveTo>
                    <a:lnTo>
                      <a:pt x="22" y="281"/>
                    </a:lnTo>
                    <a:lnTo>
                      <a:pt x="0" y="89"/>
                    </a:lnTo>
                    <a:lnTo>
                      <a:pt x="778" y="0"/>
                    </a:lnTo>
                    <a:lnTo>
                      <a:pt x="799" y="191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-3051175" y="2179638"/>
                <a:ext cx="234950" cy="211138"/>
              </a:xfrm>
              <a:custGeom>
                <a:avLst/>
                <a:gdLst>
                  <a:gd name="T0" fmla="*/ 106 w 106"/>
                  <a:gd name="T1" fmla="*/ 84 h 95"/>
                  <a:gd name="T2" fmla="*/ 87 w 106"/>
                  <a:gd name="T3" fmla="*/ 86 h 95"/>
                  <a:gd name="T4" fmla="*/ 81 w 106"/>
                  <a:gd name="T5" fmla="*/ 36 h 95"/>
                  <a:gd name="T6" fmla="*/ 80 w 106"/>
                  <a:gd name="T7" fmla="*/ 17 h 95"/>
                  <a:gd name="T8" fmla="*/ 80 w 106"/>
                  <a:gd name="T9" fmla="*/ 18 h 95"/>
                  <a:gd name="T10" fmla="*/ 78 w 106"/>
                  <a:gd name="T11" fmla="*/ 29 h 95"/>
                  <a:gd name="T12" fmla="*/ 65 w 106"/>
                  <a:gd name="T13" fmla="*/ 89 h 95"/>
                  <a:gd name="T14" fmla="*/ 49 w 106"/>
                  <a:gd name="T15" fmla="*/ 90 h 95"/>
                  <a:gd name="T16" fmla="*/ 23 w 106"/>
                  <a:gd name="T17" fmla="*/ 36 h 95"/>
                  <a:gd name="T18" fmla="*/ 19 w 106"/>
                  <a:gd name="T19" fmla="*/ 24 h 95"/>
                  <a:gd name="T20" fmla="*/ 18 w 106"/>
                  <a:gd name="T21" fmla="*/ 25 h 95"/>
                  <a:gd name="T22" fmla="*/ 22 w 106"/>
                  <a:gd name="T23" fmla="*/ 46 h 95"/>
                  <a:gd name="T24" fmla="*/ 27 w 106"/>
                  <a:gd name="T25" fmla="*/ 93 h 95"/>
                  <a:gd name="T26" fmla="*/ 10 w 106"/>
                  <a:gd name="T27" fmla="*/ 95 h 95"/>
                  <a:gd name="T28" fmla="*/ 0 w 106"/>
                  <a:gd name="T29" fmla="*/ 11 h 95"/>
                  <a:gd name="T30" fmla="*/ 28 w 106"/>
                  <a:gd name="T31" fmla="*/ 7 h 95"/>
                  <a:gd name="T32" fmla="*/ 51 w 106"/>
                  <a:gd name="T33" fmla="*/ 55 h 95"/>
                  <a:gd name="T34" fmla="*/ 55 w 106"/>
                  <a:gd name="T35" fmla="*/ 67 h 95"/>
                  <a:gd name="T36" fmla="*/ 56 w 106"/>
                  <a:gd name="T37" fmla="*/ 67 h 95"/>
                  <a:gd name="T38" fmla="*/ 58 w 106"/>
                  <a:gd name="T39" fmla="*/ 55 h 95"/>
                  <a:gd name="T40" fmla="*/ 69 w 106"/>
                  <a:gd name="T41" fmla="*/ 3 h 95"/>
                  <a:gd name="T42" fmla="*/ 96 w 106"/>
                  <a:gd name="T43" fmla="*/ 0 h 95"/>
                  <a:gd name="T44" fmla="*/ 106 w 106"/>
                  <a:gd name="T45" fmla="*/ 8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95">
                    <a:moveTo>
                      <a:pt x="106" y="84"/>
                    </a:moveTo>
                    <a:cubicBezTo>
                      <a:pt x="87" y="86"/>
                      <a:pt x="87" y="86"/>
                      <a:pt x="87" y="86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30"/>
                      <a:pt x="80" y="24"/>
                      <a:pt x="80" y="17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23"/>
                      <a:pt x="79" y="27"/>
                      <a:pt x="78" y="2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4"/>
                      <a:pt x="21" y="31"/>
                      <a:pt x="19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20" y="33"/>
                      <a:pt x="21" y="40"/>
                      <a:pt x="22" y="46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3" y="59"/>
                      <a:pt x="54" y="63"/>
                      <a:pt x="55" y="67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2"/>
                      <a:pt x="57" y="58"/>
                      <a:pt x="58" y="55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106" y="8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6" name="Freeform 44"/>
              <p:cNvSpPr>
                <a:spLocks noEditPoints="1"/>
              </p:cNvSpPr>
              <p:nvPr/>
            </p:nvSpPr>
            <p:spPr bwMode="auto">
              <a:xfrm>
                <a:off x="-2795588" y="2214563"/>
                <a:ext cx="150813" cy="144463"/>
              </a:xfrm>
              <a:custGeom>
                <a:avLst/>
                <a:gdLst>
                  <a:gd name="T0" fmla="*/ 37 w 68"/>
                  <a:gd name="T1" fmla="*/ 64 h 65"/>
                  <a:gd name="T2" fmla="*/ 13 w 68"/>
                  <a:gd name="T3" fmla="*/ 58 h 65"/>
                  <a:gd name="T4" fmla="*/ 1 w 68"/>
                  <a:gd name="T5" fmla="*/ 36 h 65"/>
                  <a:gd name="T6" fmla="*/ 8 w 68"/>
                  <a:gd name="T7" fmla="*/ 12 h 65"/>
                  <a:gd name="T8" fmla="*/ 31 w 68"/>
                  <a:gd name="T9" fmla="*/ 1 h 65"/>
                  <a:gd name="T10" fmla="*/ 55 w 68"/>
                  <a:gd name="T11" fmla="*/ 7 h 65"/>
                  <a:gd name="T12" fmla="*/ 66 w 68"/>
                  <a:gd name="T13" fmla="*/ 28 h 65"/>
                  <a:gd name="T14" fmla="*/ 60 w 68"/>
                  <a:gd name="T15" fmla="*/ 53 h 65"/>
                  <a:gd name="T16" fmla="*/ 37 w 68"/>
                  <a:gd name="T17" fmla="*/ 64 h 65"/>
                  <a:gd name="T18" fmla="*/ 32 w 68"/>
                  <a:gd name="T19" fmla="*/ 15 h 65"/>
                  <a:gd name="T20" fmla="*/ 22 w 68"/>
                  <a:gd name="T21" fmla="*/ 21 h 65"/>
                  <a:gd name="T22" fmla="*/ 20 w 68"/>
                  <a:gd name="T23" fmla="*/ 34 h 65"/>
                  <a:gd name="T24" fmla="*/ 36 w 68"/>
                  <a:gd name="T25" fmla="*/ 50 h 65"/>
                  <a:gd name="T26" fmla="*/ 47 w 68"/>
                  <a:gd name="T27" fmla="*/ 30 h 65"/>
                  <a:gd name="T28" fmla="*/ 32 w 68"/>
                  <a:gd name="T29" fmla="*/ 1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5">
                    <a:moveTo>
                      <a:pt x="37" y="64"/>
                    </a:moveTo>
                    <a:cubicBezTo>
                      <a:pt x="27" y="65"/>
                      <a:pt x="19" y="63"/>
                      <a:pt x="13" y="58"/>
                    </a:cubicBezTo>
                    <a:cubicBezTo>
                      <a:pt x="6" y="53"/>
                      <a:pt x="2" y="46"/>
                      <a:pt x="1" y="36"/>
                    </a:cubicBezTo>
                    <a:cubicBezTo>
                      <a:pt x="0" y="27"/>
                      <a:pt x="2" y="18"/>
                      <a:pt x="8" y="12"/>
                    </a:cubicBezTo>
                    <a:cubicBezTo>
                      <a:pt x="13" y="6"/>
                      <a:pt x="21" y="2"/>
                      <a:pt x="31" y="1"/>
                    </a:cubicBezTo>
                    <a:cubicBezTo>
                      <a:pt x="41" y="0"/>
                      <a:pt x="49" y="2"/>
                      <a:pt x="55" y="7"/>
                    </a:cubicBezTo>
                    <a:cubicBezTo>
                      <a:pt x="62" y="12"/>
                      <a:pt x="65" y="19"/>
                      <a:pt x="66" y="28"/>
                    </a:cubicBezTo>
                    <a:cubicBezTo>
                      <a:pt x="68" y="38"/>
                      <a:pt x="66" y="46"/>
                      <a:pt x="60" y="53"/>
                    </a:cubicBezTo>
                    <a:cubicBezTo>
                      <a:pt x="55" y="59"/>
                      <a:pt x="47" y="63"/>
                      <a:pt x="37" y="64"/>
                    </a:cubicBezTo>
                    <a:close/>
                    <a:moveTo>
                      <a:pt x="32" y="15"/>
                    </a:moveTo>
                    <a:cubicBezTo>
                      <a:pt x="28" y="16"/>
                      <a:pt x="24" y="18"/>
                      <a:pt x="22" y="21"/>
                    </a:cubicBezTo>
                    <a:cubicBezTo>
                      <a:pt x="20" y="24"/>
                      <a:pt x="20" y="29"/>
                      <a:pt x="20" y="34"/>
                    </a:cubicBezTo>
                    <a:cubicBezTo>
                      <a:pt x="21" y="46"/>
                      <a:pt x="27" y="51"/>
                      <a:pt x="36" y="50"/>
                    </a:cubicBezTo>
                    <a:cubicBezTo>
                      <a:pt x="45" y="49"/>
                      <a:pt x="49" y="42"/>
                      <a:pt x="47" y="30"/>
                    </a:cubicBezTo>
                    <a:cubicBezTo>
                      <a:pt x="46" y="19"/>
                      <a:pt x="41" y="14"/>
                      <a:pt x="32" y="15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-2628900" y="2192338"/>
                <a:ext cx="144463" cy="150813"/>
              </a:xfrm>
              <a:custGeom>
                <a:avLst/>
                <a:gdLst>
                  <a:gd name="T0" fmla="*/ 65 w 65"/>
                  <a:gd name="T1" fmla="*/ 61 h 68"/>
                  <a:gd name="T2" fmla="*/ 47 w 65"/>
                  <a:gd name="T3" fmla="*/ 63 h 68"/>
                  <a:gd name="T4" fmla="*/ 43 w 65"/>
                  <a:gd name="T5" fmla="*/ 29 h 68"/>
                  <a:gd name="T6" fmla="*/ 31 w 65"/>
                  <a:gd name="T7" fmla="*/ 17 h 68"/>
                  <a:gd name="T8" fmla="*/ 24 w 65"/>
                  <a:gd name="T9" fmla="*/ 21 h 68"/>
                  <a:gd name="T10" fmla="*/ 22 w 65"/>
                  <a:gd name="T11" fmla="*/ 31 h 68"/>
                  <a:gd name="T12" fmla="*/ 26 w 65"/>
                  <a:gd name="T13" fmla="*/ 65 h 68"/>
                  <a:gd name="T14" fmla="*/ 7 w 65"/>
                  <a:gd name="T15" fmla="*/ 68 h 68"/>
                  <a:gd name="T16" fmla="*/ 0 w 65"/>
                  <a:gd name="T17" fmla="*/ 7 h 68"/>
                  <a:gd name="T18" fmla="*/ 19 w 65"/>
                  <a:gd name="T19" fmla="*/ 5 h 68"/>
                  <a:gd name="T20" fmla="*/ 20 w 65"/>
                  <a:gd name="T21" fmla="*/ 15 h 68"/>
                  <a:gd name="T22" fmla="*/ 20 w 65"/>
                  <a:gd name="T23" fmla="*/ 15 h 68"/>
                  <a:gd name="T24" fmla="*/ 38 w 65"/>
                  <a:gd name="T25" fmla="*/ 1 h 68"/>
                  <a:gd name="T26" fmla="*/ 61 w 65"/>
                  <a:gd name="T27" fmla="*/ 24 h 68"/>
                  <a:gd name="T28" fmla="*/ 65 w 65"/>
                  <a:gd name="T29" fmla="*/ 6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68">
                    <a:moveTo>
                      <a:pt x="65" y="61"/>
                    </a:moveTo>
                    <a:cubicBezTo>
                      <a:pt x="47" y="63"/>
                      <a:pt x="47" y="63"/>
                      <a:pt x="47" y="63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2" y="20"/>
                      <a:pt x="38" y="16"/>
                      <a:pt x="31" y="17"/>
                    </a:cubicBezTo>
                    <a:cubicBezTo>
                      <a:pt x="28" y="17"/>
                      <a:pt x="26" y="19"/>
                      <a:pt x="24" y="21"/>
                    </a:cubicBezTo>
                    <a:cubicBezTo>
                      <a:pt x="22" y="24"/>
                      <a:pt x="21" y="27"/>
                      <a:pt x="22" y="31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4" y="7"/>
                      <a:pt x="30" y="2"/>
                      <a:pt x="38" y="1"/>
                    </a:cubicBezTo>
                    <a:cubicBezTo>
                      <a:pt x="51" y="0"/>
                      <a:pt x="59" y="7"/>
                      <a:pt x="61" y="24"/>
                    </a:cubicBezTo>
                    <a:lnTo>
                      <a:pt x="65" y="6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>
                <a:spLocks noEditPoints="1"/>
              </p:cNvSpPr>
              <p:nvPr/>
            </p:nvSpPr>
            <p:spPr bwMode="auto">
              <a:xfrm>
                <a:off x="-2468563" y="2109788"/>
                <a:ext cx="147638" cy="214313"/>
              </a:xfrm>
              <a:custGeom>
                <a:avLst/>
                <a:gdLst>
                  <a:gd name="T0" fmla="*/ 67 w 67"/>
                  <a:gd name="T1" fmla="*/ 89 h 96"/>
                  <a:gd name="T2" fmla="*/ 48 w 67"/>
                  <a:gd name="T3" fmla="*/ 92 h 96"/>
                  <a:gd name="T4" fmla="*/ 47 w 67"/>
                  <a:gd name="T5" fmla="*/ 83 h 96"/>
                  <a:gd name="T6" fmla="*/ 47 w 67"/>
                  <a:gd name="T7" fmla="*/ 83 h 96"/>
                  <a:gd name="T8" fmla="*/ 30 w 67"/>
                  <a:gd name="T9" fmla="*/ 95 h 96"/>
                  <a:gd name="T10" fmla="*/ 11 w 67"/>
                  <a:gd name="T11" fmla="*/ 89 h 96"/>
                  <a:gd name="T12" fmla="*/ 1 w 67"/>
                  <a:gd name="T13" fmla="*/ 68 h 96"/>
                  <a:gd name="T14" fmla="*/ 6 w 67"/>
                  <a:gd name="T15" fmla="*/ 43 h 96"/>
                  <a:gd name="T16" fmla="*/ 25 w 67"/>
                  <a:gd name="T17" fmla="*/ 32 h 96"/>
                  <a:gd name="T18" fmla="*/ 42 w 67"/>
                  <a:gd name="T19" fmla="*/ 38 h 96"/>
                  <a:gd name="T20" fmla="*/ 42 w 67"/>
                  <a:gd name="T21" fmla="*/ 38 h 96"/>
                  <a:gd name="T22" fmla="*/ 38 w 67"/>
                  <a:gd name="T23" fmla="*/ 2 h 96"/>
                  <a:gd name="T24" fmla="*/ 57 w 67"/>
                  <a:gd name="T25" fmla="*/ 0 h 96"/>
                  <a:gd name="T26" fmla="*/ 67 w 67"/>
                  <a:gd name="T27" fmla="*/ 89 h 96"/>
                  <a:gd name="T28" fmla="*/ 45 w 67"/>
                  <a:gd name="T29" fmla="*/ 62 h 96"/>
                  <a:gd name="T30" fmla="*/ 45 w 67"/>
                  <a:gd name="T31" fmla="*/ 58 h 96"/>
                  <a:gd name="T32" fmla="*/ 40 w 67"/>
                  <a:gd name="T33" fmla="*/ 48 h 96"/>
                  <a:gd name="T34" fmla="*/ 31 w 67"/>
                  <a:gd name="T35" fmla="*/ 45 h 96"/>
                  <a:gd name="T36" fmla="*/ 22 w 67"/>
                  <a:gd name="T37" fmla="*/ 51 h 96"/>
                  <a:gd name="T38" fmla="*/ 20 w 67"/>
                  <a:gd name="T39" fmla="*/ 65 h 96"/>
                  <a:gd name="T40" fmla="*/ 25 w 67"/>
                  <a:gd name="T41" fmla="*/ 77 h 96"/>
                  <a:gd name="T42" fmla="*/ 34 w 67"/>
                  <a:gd name="T43" fmla="*/ 80 h 96"/>
                  <a:gd name="T44" fmla="*/ 43 w 67"/>
                  <a:gd name="T45" fmla="*/ 75 h 96"/>
                  <a:gd name="T46" fmla="*/ 45 w 67"/>
                  <a:gd name="T47" fmla="*/ 6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7" h="96">
                    <a:moveTo>
                      <a:pt x="67" y="89"/>
                    </a:moveTo>
                    <a:cubicBezTo>
                      <a:pt x="48" y="92"/>
                      <a:pt x="48" y="92"/>
                      <a:pt x="48" y="92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4" y="90"/>
                      <a:pt x="38" y="94"/>
                      <a:pt x="30" y="95"/>
                    </a:cubicBezTo>
                    <a:cubicBezTo>
                      <a:pt x="22" y="96"/>
                      <a:pt x="16" y="94"/>
                      <a:pt x="11" y="89"/>
                    </a:cubicBezTo>
                    <a:cubicBezTo>
                      <a:pt x="5" y="84"/>
                      <a:pt x="2" y="77"/>
                      <a:pt x="1" y="68"/>
                    </a:cubicBezTo>
                    <a:cubicBezTo>
                      <a:pt x="0" y="58"/>
                      <a:pt x="2" y="50"/>
                      <a:pt x="6" y="43"/>
                    </a:cubicBezTo>
                    <a:cubicBezTo>
                      <a:pt x="10" y="36"/>
                      <a:pt x="17" y="33"/>
                      <a:pt x="25" y="32"/>
                    </a:cubicBezTo>
                    <a:cubicBezTo>
                      <a:pt x="33" y="31"/>
                      <a:pt x="38" y="33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67" y="89"/>
                    </a:lnTo>
                    <a:close/>
                    <a:moveTo>
                      <a:pt x="45" y="62"/>
                    </a:moveTo>
                    <a:cubicBezTo>
                      <a:pt x="45" y="58"/>
                      <a:pt x="45" y="58"/>
                      <a:pt x="45" y="58"/>
                    </a:cubicBezTo>
                    <a:cubicBezTo>
                      <a:pt x="44" y="54"/>
                      <a:pt x="43" y="51"/>
                      <a:pt x="40" y="48"/>
                    </a:cubicBezTo>
                    <a:cubicBezTo>
                      <a:pt x="38" y="46"/>
                      <a:pt x="35" y="45"/>
                      <a:pt x="31" y="45"/>
                    </a:cubicBezTo>
                    <a:cubicBezTo>
                      <a:pt x="27" y="46"/>
                      <a:pt x="24" y="48"/>
                      <a:pt x="22" y="51"/>
                    </a:cubicBezTo>
                    <a:cubicBezTo>
                      <a:pt x="20" y="55"/>
                      <a:pt x="19" y="59"/>
                      <a:pt x="20" y="65"/>
                    </a:cubicBezTo>
                    <a:cubicBezTo>
                      <a:pt x="21" y="70"/>
                      <a:pt x="22" y="74"/>
                      <a:pt x="25" y="77"/>
                    </a:cubicBezTo>
                    <a:cubicBezTo>
                      <a:pt x="27" y="80"/>
                      <a:pt x="30" y="81"/>
                      <a:pt x="34" y="80"/>
                    </a:cubicBezTo>
                    <a:cubicBezTo>
                      <a:pt x="38" y="80"/>
                      <a:pt x="41" y="78"/>
                      <a:pt x="43" y="75"/>
                    </a:cubicBezTo>
                    <a:cubicBezTo>
                      <a:pt x="45" y="71"/>
                      <a:pt x="46" y="67"/>
                      <a:pt x="45" y="62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9" name="Freeform 47"/>
              <p:cNvSpPr>
                <a:spLocks noEditPoints="1"/>
              </p:cNvSpPr>
              <p:nvPr/>
            </p:nvSpPr>
            <p:spPr bwMode="auto">
              <a:xfrm>
                <a:off x="-2303463" y="2157413"/>
                <a:ext cx="130175" cy="147638"/>
              </a:xfrm>
              <a:custGeom>
                <a:avLst/>
                <a:gdLst>
                  <a:gd name="T0" fmla="*/ 58 w 58"/>
                  <a:gd name="T1" fmla="*/ 61 h 67"/>
                  <a:gd name="T2" fmla="*/ 40 w 58"/>
                  <a:gd name="T3" fmla="*/ 63 h 67"/>
                  <a:gd name="T4" fmla="*/ 39 w 58"/>
                  <a:gd name="T5" fmla="*/ 54 h 67"/>
                  <a:gd name="T6" fmla="*/ 39 w 58"/>
                  <a:gd name="T7" fmla="*/ 54 h 67"/>
                  <a:gd name="T8" fmla="*/ 22 w 58"/>
                  <a:gd name="T9" fmla="*/ 66 h 67"/>
                  <a:gd name="T10" fmla="*/ 8 w 58"/>
                  <a:gd name="T11" fmla="*/ 63 h 67"/>
                  <a:gd name="T12" fmla="*/ 1 w 58"/>
                  <a:gd name="T13" fmla="*/ 50 h 67"/>
                  <a:gd name="T14" fmla="*/ 20 w 58"/>
                  <a:gd name="T15" fmla="*/ 28 h 67"/>
                  <a:gd name="T16" fmla="*/ 36 w 58"/>
                  <a:gd name="T17" fmla="*/ 24 h 67"/>
                  <a:gd name="T18" fmla="*/ 24 w 58"/>
                  <a:gd name="T19" fmla="*/ 15 h 67"/>
                  <a:gd name="T20" fmla="*/ 4 w 58"/>
                  <a:gd name="T21" fmla="*/ 24 h 67"/>
                  <a:gd name="T22" fmla="*/ 3 w 58"/>
                  <a:gd name="T23" fmla="*/ 10 h 67"/>
                  <a:gd name="T24" fmla="*/ 13 w 58"/>
                  <a:gd name="T25" fmla="*/ 5 h 67"/>
                  <a:gd name="T26" fmla="*/ 25 w 58"/>
                  <a:gd name="T27" fmla="*/ 2 h 67"/>
                  <a:gd name="T28" fmla="*/ 54 w 58"/>
                  <a:gd name="T29" fmla="*/ 25 h 67"/>
                  <a:gd name="T30" fmla="*/ 58 w 58"/>
                  <a:gd name="T31" fmla="*/ 61 h 67"/>
                  <a:gd name="T32" fmla="*/ 37 w 58"/>
                  <a:gd name="T33" fmla="*/ 38 h 67"/>
                  <a:gd name="T34" fmla="*/ 37 w 58"/>
                  <a:gd name="T35" fmla="*/ 34 h 67"/>
                  <a:gd name="T36" fmla="*/ 26 w 58"/>
                  <a:gd name="T37" fmla="*/ 37 h 67"/>
                  <a:gd name="T38" fmla="*/ 18 w 58"/>
                  <a:gd name="T39" fmla="*/ 46 h 67"/>
                  <a:gd name="T40" fmla="*/ 21 w 58"/>
                  <a:gd name="T41" fmla="*/ 51 h 67"/>
                  <a:gd name="T42" fmla="*/ 27 w 58"/>
                  <a:gd name="T43" fmla="*/ 52 h 67"/>
                  <a:gd name="T44" fmla="*/ 35 w 58"/>
                  <a:gd name="T45" fmla="*/ 48 h 67"/>
                  <a:gd name="T46" fmla="*/ 37 w 58"/>
                  <a:gd name="T47" fmla="*/ 3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67">
                    <a:moveTo>
                      <a:pt x="58" y="61"/>
                    </a:moveTo>
                    <a:cubicBezTo>
                      <a:pt x="40" y="63"/>
                      <a:pt x="40" y="63"/>
                      <a:pt x="40" y="63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6" y="61"/>
                      <a:pt x="30" y="65"/>
                      <a:pt x="22" y="66"/>
                    </a:cubicBezTo>
                    <a:cubicBezTo>
                      <a:pt x="16" y="67"/>
                      <a:pt x="12" y="66"/>
                      <a:pt x="8" y="63"/>
                    </a:cubicBezTo>
                    <a:cubicBezTo>
                      <a:pt x="4" y="60"/>
                      <a:pt x="2" y="56"/>
                      <a:pt x="1" y="50"/>
                    </a:cubicBezTo>
                    <a:cubicBezTo>
                      <a:pt x="0" y="39"/>
                      <a:pt x="6" y="31"/>
                      <a:pt x="20" y="28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5" y="17"/>
                      <a:pt x="31" y="14"/>
                      <a:pt x="24" y="15"/>
                    </a:cubicBezTo>
                    <a:cubicBezTo>
                      <a:pt x="17" y="16"/>
                      <a:pt x="10" y="19"/>
                      <a:pt x="4" y="2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8"/>
                      <a:pt x="8" y="6"/>
                      <a:pt x="13" y="5"/>
                    </a:cubicBezTo>
                    <a:cubicBezTo>
                      <a:pt x="17" y="3"/>
                      <a:pt x="21" y="2"/>
                      <a:pt x="25" y="2"/>
                    </a:cubicBezTo>
                    <a:cubicBezTo>
                      <a:pt x="42" y="0"/>
                      <a:pt x="52" y="8"/>
                      <a:pt x="54" y="25"/>
                    </a:cubicBezTo>
                    <a:lnTo>
                      <a:pt x="58" y="61"/>
                    </a:lnTo>
                    <a:close/>
                    <a:moveTo>
                      <a:pt x="37" y="38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0" y="38"/>
                      <a:pt x="18" y="41"/>
                      <a:pt x="18" y="46"/>
                    </a:cubicBezTo>
                    <a:cubicBezTo>
                      <a:pt x="18" y="48"/>
                      <a:pt x="19" y="50"/>
                      <a:pt x="21" y="51"/>
                    </a:cubicBezTo>
                    <a:cubicBezTo>
                      <a:pt x="23" y="52"/>
                      <a:pt x="25" y="53"/>
                      <a:pt x="27" y="52"/>
                    </a:cubicBezTo>
                    <a:cubicBezTo>
                      <a:pt x="31" y="52"/>
                      <a:pt x="33" y="51"/>
                      <a:pt x="35" y="48"/>
                    </a:cubicBezTo>
                    <a:cubicBezTo>
                      <a:pt x="37" y="45"/>
                      <a:pt x="38" y="42"/>
                      <a:pt x="37" y="38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-2173288" y="2138363"/>
                <a:ext cx="144463" cy="211138"/>
              </a:xfrm>
              <a:custGeom>
                <a:avLst/>
                <a:gdLst>
                  <a:gd name="T0" fmla="*/ 65 w 65"/>
                  <a:gd name="T1" fmla="*/ 0 h 95"/>
                  <a:gd name="T2" fmla="*/ 48 w 65"/>
                  <a:gd name="T3" fmla="*/ 68 h 95"/>
                  <a:gd name="T4" fmla="*/ 24 w 65"/>
                  <a:gd name="T5" fmla="*/ 95 h 95"/>
                  <a:gd name="T6" fmla="*/ 13 w 65"/>
                  <a:gd name="T7" fmla="*/ 94 h 95"/>
                  <a:gd name="T8" fmla="*/ 11 w 65"/>
                  <a:gd name="T9" fmla="*/ 80 h 95"/>
                  <a:gd name="T10" fmla="*/ 19 w 65"/>
                  <a:gd name="T11" fmla="*/ 81 h 95"/>
                  <a:gd name="T12" fmla="*/ 29 w 65"/>
                  <a:gd name="T13" fmla="*/ 73 h 95"/>
                  <a:gd name="T14" fmla="*/ 31 w 65"/>
                  <a:gd name="T15" fmla="*/ 65 h 95"/>
                  <a:gd name="T16" fmla="*/ 0 w 65"/>
                  <a:gd name="T17" fmla="*/ 8 h 95"/>
                  <a:gd name="T18" fmla="*/ 20 w 65"/>
                  <a:gd name="T19" fmla="*/ 5 h 95"/>
                  <a:gd name="T20" fmla="*/ 36 w 65"/>
                  <a:gd name="T21" fmla="*/ 41 h 95"/>
                  <a:gd name="T22" fmla="*/ 38 w 65"/>
                  <a:gd name="T23" fmla="*/ 49 h 95"/>
                  <a:gd name="T24" fmla="*/ 38 w 65"/>
                  <a:gd name="T25" fmla="*/ 49 h 95"/>
                  <a:gd name="T26" fmla="*/ 39 w 65"/>
                  <a:gd name="T27" fmla="*/ 40 h 95"/>
                  <a:gd name="T28" fmla="*/ 47 w 65"/>
                  <a:gd name="T29" fmla="*/ 2 h 95"/>
                  <a:gd name="T30" fmla="*/ 65 w 65"/>
                  <a:gd name="T3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" h="95">
                    <a:moveTo>
                      <a:pt x="65" y="0"/>
                    </a:moveTo>
                    <a:cubicBezTo>
                      <a:pt x="48" y="68"/>
                      <a:pt x="48" y="68"/>
                      <a:pt x="48" y="68"/>
                    </a:cubicBezTo>
                    <a:cubicBezTo>
                      <a:pt x="44" y="85"/>
                      <a:pt x="36" y="93"/>
                      <a:pt x="24" y="95"/>
                    </a:cubicBezTo>
                    <a:cubicBezTo>
                      <a:pt x="20" y="95"/>
                      <a:pt x="16" y="95"/>
                      <a:pt x="13" y="9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4" y="81"/>
                      <a:pt x="16" y="81"/>
                      <a:pt x="19" y="81"/>
                    </a:cubicBezTo>
                    <a:cubicBezTo>
                      <a:pt x="24" y="80"/>
                      <a:pt x="27" y="78"/>
                      <a:pt x="29" y="73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7" y="43"/>
                      <a:pt x="37" y="46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6"/>
                      <a:pt x="39" y="44"/>
                      <a:pt x="39" y="40"/>
                    </a:cubicBezTo>
                    <a:cubicBezTo>
                      <a:pt x="47" y="2"/>
                      <a:pt x="47" y="2"/>
                      <a:pt x="47" y="2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-3022600" y="2559050"/>
                <a:ext cx="142875" cy="298450"/>
              </a:xfrm>
              <a:custGeom>
                <a:avLst/>
                <a:gdLst>
                  <a:gd name="T0" fmla="*/ 62 w 64"/>
                  <a:gd name="T1" fmla="*/ 76 h 134"/>
                  <a:gd name="T2" fmla="*/ 54 w 64"/>
                  <a:gd name="T3" fmla="*/ 116 h 134"/>
                  <a:gd name="T4" fmla="*/ 22 w 64"/>
                  <a:gd name="T5" fmla="*/ 134 h 134"/>
                  <a:gd name="T6" fmla="*/ 3 w 64"/>
                  <a:gd name="T7" fmla="*/ 132 h 134"/>
                  <a:gd name="T8" fmla="*/ 0 w 64"/>
                  <a:gd name="T9" fmla="*/ 106 h 134"/>
                  <a:gd name="T10" fmla="*/ 17 w 64"/>
                  <a:gd name="T11" fmla="*/ 109 h 134"/>
                  <a:gd name="T12" fmla="*/ 33 w 64"/>
                  <a:gd name="T13" fmla="*/ 78 h 134"/>
                  <a:gd name="T14" fmla="*/ 25 w 64"/>
                  <a:gd name="T15" fmla="*/ 4 h 134"/>
                  <a:gd name="T16" fmla="*/ 53 w 64"/>
                  <a:gd name="T17" fmla="*/ 0 h 134"/>
                  <a:gd name="T18" fmla="*/ 62 w 64"/>
                  <a:gd name="T19" fmla="*/ 7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34">
                    <a:moveTo>
                      <a:pt x="62" y="76"/>
                    </a:moveTo>
                    <a:cubicBezTo>
                      <a:pt x="64" y="93"/>
                      <a:pt x="61" y="107"/>
                      <a:pt x="54" y="116"/>
                    </a:cubicBezTo>
                    <a:cubicBezTo>
                      <a:pt x="48" y="126"/>
                      <a:pt x="37" y="132"/>
                      <a:pt x="22" y="134"/>
                    </a:cubicBezTo>
                    <a:cubicBezTo>
                      <a:pt x="15" y="134"/>
                      <a:pt x="9" y="134"/>
                      <a:pt x="3" y="132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5" y="109"/>
                      <a:pt x="11" y="110"/>
                      <a:pt x="17" y="109"/>
                    </a:cubicBezTo>
                    <a:cubicBezTo>
                      <a:pt x="30" y="108"/>
                      <a:pt x="35" y="98"/>
                      <a:pt x="33" y="7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62" y="7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-2855913" y="2527300"/>
                <a:ext cx="257175" cy="307975"/>
              </a:xfrm>
              <a:custGeom>
                <a:avLst/>
                <a:gdLst>
                  <a:gd name="T0" fmla="*/ 112 w 116"/>
                  <a:gd name="T1" fmla="*/ 71 h 138"/>
                  <a:gd name="T2" fmla="*/ 66 w 116"/>
                  <a:gd name="T3" fmla="*/ 134 h 138"/>
                  <a:gd name="T4" fmla="*/ 8 w 116"/>
                  <a:gd name="T5" fmla="*/ 85 h 138"/>
                  <a:gd name="T6" fmla="*/ 0 w 116"/>
                  <a:gd name="T7" fmla="*/ 12 h 138"/>
                  <a:gd name="T8" fmla="*/ 28 w 116"/>
                  <a:gd name="T9" fmla="*/ 9 h 138"/>
                  <a:gd name="T10" fmla="*/ 36 w 116"/>
                  <a:gd name="T11" fmla="*/ 82 h 138"/>
                  <a:gd name="T12" fmla="*/ 64 w 116"/>
                  <a:gd name="T13" fmla="*/ 109 h 138"/>
                  <a:gd name="T14" fmla="*/ 84 w 116"/>
                  <a:gd name="T15" fmla="*/ 77 h 138"/>
                  <a:gd name="T16" fmla="*/ 75 w 116"/>
                  <a:gd name="T17" fmla="*/ 3 h 138"/>
                  <a:gd name="T18" fmla="*/ 104 w 116"/>
                  <a:gd name="T19" fmla="*/ 0 h 138"/>
                  <a:gd name="T20" fmla="*/ 112 w 116"/>
                  <a:gd name="T21" fmla="*/ 7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38">
                    <a:moveTo>
                      <a:pt x="112" y="71"/>
                    </a:moveTo>
                    <a:cubicBezTo>
                      <a:pt x="116" y="109"/>
                      <a:pt x="101" y="130"/>
                      <a:pt x="66" y="134"/>
                    </a:cubicBezTo>
                    <a:cubicBezTo>
                      <a:pt x="31" y="138"/>
                      <a:pt x="12" y="122"/>
                      <a:pt x="8" y="8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9" y="102"/>
                      <a:pt x="48" y="111"/>
                      <a:pt x="64" y="109"/>
                    </a:cubicBezTo>
                    <a:cubicBezTo>
                      <a:pt x="79" y="108"/>
                      <a:pt x="86" y="97"/>
                      <a:pt x="84" y="77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104" y="0"/>
                      <a:pt x="104" y="0"/>
                      <a:pt x="104" y="0"/>
                    </a:cubicBezTo>
                    <a:lnTo>
                      <a:pt x="112" y="7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-2573338" y="2492375"/>
                <a:ext cx="284163" cy="309563"/>
              </a:xfrm>
              <a:custGeom>
                <a:avLst/>
                <a:gdLst>
                  <a:gd name="T0" fmla="*/ 128 w 128"/>
                  <a:gd name="T1" fmla="*/ 126 h 139"/>
                  <a:gd name="T2" fmla="*/ 99 w 128"/>
                  <a:gd name="T3" fmla="*/ 129 h 139"/>
                  <a:gd name="T4" fmla="*/ 38 w 128"/>
                  <a:gd name="T5" fmla="*/ 56 h 139"/>
                  <a:gd name="T6" fmla="*/ 30 w 128"/>
                  <a:gd name="T7" fmla="*/ 47 h 139"/>
                  <a:gd name="T8" fmla="*/ 30 w 128"/>
                  <a:gd name="T9" fmla="*/ 47 h 139"/>
                  <a:gd name="T10" fmla="*/ 33 w 128"/>
                  <a:gd name="T11" fmla="*/ 67 h 139"/>
                  <a:gd name="T12" fmla="*/ 41 w 128"/>
                  <a:gd name="T13" fmla="*/ 136 h 139"/>
                  <a:gd name="T14" fmla="*/ 14 w 128"/>
                  <a:gd name="T15" fmla="*/ 139 h 139"/>
                  <a:gd name="T16" fmla="*/ 0 w 128"/>
                  <a:gd name="T17" fmla="*/ 13 h 139"/>
                  <a:gd name="T18" fmla="*/ 30 w 128"/>
                  <a:gd name="T19" fmla="*/ 10 h 139"/>
                  <a:gd name="T20" fmla="*/ 89 w 128"/>
                  <a:gd name="T21" fmla="*/ 81 h 139"/>
                  <a:gd name="T22" fmla="*/ 97 w 128"/>
                  <a:gd name="T23" fmla="*/ 90 h 139"/>
                  <a:gd name="T24" fmla="*/ 97 w 128"/>
                  <a:gd name="T25" fmla="*/ 90 h 139"/>
                  <a:gd name="T26" fmla="*/ 94 w 128"/>
                  <a:gd name="T27" fmla="*/ 73 h 139"/>
                  <a:gd name="T28" fmla="*/ 86 w 128"/>
                  <a:gd name="T29" fmla="*/ 3 h 139"/>
                  <a:gd name="T30" fmla="*/ 113 w 128"/>
                  <a:gd name="T31" fmla="*/ 0 h 139"/>
                  <a:gd name="T32" fmla="*/ 128 w 128"/>
                  <a:gd name="T33" fmla="*/ 12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39">
                    <a:moveTo>
                      <a:pt x="128" y="126"/>
                    </a:moveTo>
                    <a:cubicBezTo>
                      <a:pt x="99" y="129"/>
                      <a:pt x="99" y="129"/>
                      <a:pt x="99" y="129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4" y="52"/>
                      <a:pt x="32" y="49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1"/>
                      <a:pt x="32" y="58"/>
                      <a:pt x="33" y="67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92" y="84"/>
                      <a:pt x="94" y="87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6" y="87"/>
                      <a:pt x="95" y="82"/>
                      <a:pt x="94" y="7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128" y="12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-2154238" y="2454275"/>
                <a:ext cx="149225" cy="293688"/>
              </a:xfrm>
              <a:custGeom>
                <a:avLst/>
                <a:gdLst>
                  <a:gd name="T0" fmla="*/ 52 w 67"/>
                  <a:gd name="T1" fmla="*/ 0 h 132"/>
                  <a:gd name="T2" fmla="*/ 67 w 67"/>
                  <a:gd name="T3" fmla="*/ 128 h 132"/>
                  <a:gd name="T4" fmla="*/ 39 w 67"/>
                  <a:gd name="T5" fmla="*/ 132 h 132"/>
                  <a:gd name="T6" fmla="*/ 28 w 67"/>
                  <a:gd name="T7" fmla="*/ 34 h 132"/>
                  <a:gd name="T8" fmla="*/ 23 w 67"/>
                  <a:gd name="T9" fmla="*/ 39 h 132"/>
                  <a:gd name="T10" fmla="*/ 17 w 67"/>
                  <a:gd name="T11" fmla="*/ 43 h 132"/>
                  <a:gd name="T12" fmla="*/ 10 w 67"/>
                  <a:gd name="T13" fmla="*/ 46 h 132"/>
                  <a:gd name="T14" fmla="*/ 2 w 67"/>
                  <a:gd name="T15" fmla="*/ 48 h 132"/>
                  <a:gd name="T16" fmla="*/ 0 w 67"/>
                  <a:gd name="T17" fmla="*/ 25 h 132"/>
                  <a:gd name="T18" fmla="*/ 19 w 67"/>
                  <a:gd name="T19" fmla="*/ 14 h 132"/>
                  <a:gd name="T20" fmla="*/ 35 w 67"/>
                  <a:gd name="T21" fmla="*/ 2 h 132"/>
                  <a:gd name="T22" fmla="*/ 52 w 67"/>
                  <a:gd name="T2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132">
                    <a:moveTo>
                      <a:pt x="52" y="0"/>
                    </a:moveTo>
                    <a:cubicBezTo>
                      <a:pt x="67" y="128"/>
                      <a:pt x="67" y="128"/>
                      <a:pt x="67" y="128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6"/>
                      <a:pt x="25" y="37"/>
                      <a:pt x="23" y="39"/>
                    </a:cubicBezTo>
                    <a:cubicBezTo>
                      <a:pt x="21" y="40"/>
                      <a:pt x="19" y="41"/>
                      <a:pt x="17" y="43"/>
                    </a:cubicBezTo>
                    <a:cubicBezTo>
                      <a:pt x="14" y="44"/>
                      <a:pt x="12" y="45"/>
                      <a:pt x="10" y="46"/>
                    </a:cubicBezTo>
                    <a:cubicBezTo>
                      <a:pt x="7" y="47"/>
                      <a:pt x="5" y="48"/>
                      <a:pt x="2" y="4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" y="22"/>
                      <a:pt x="13" y="18"/>
                      <a:pt x="19" y="14"/>
                    </a:cubicBezTo>
                    <a:cubicBezTo>
                      <a:pt x="25" y="10"/>
                      <a:pt x="30" y="6"/>
                      <a:pt x="35" y="2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922640" y="2966466"/>
              <a:ext cx="365757" cy="783110"/>
              <a:chOff x="9195251" y="2966466"/>
              <a:chExt cx="365757" cy="78311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9378129" y="2966466"/>
                <a:ext cx="0" cy="438945"/>
              </a:xfrm>
              <a:prstGeom prst="line">
                <a:avLst/>
              </a:prstGeom>
              <a:ln w="38100" cap="rnd">
                <a:solidFill>
                  <a:srgbClr val="C02DA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 bwMode="auto">
              <a:xfrm>
                <a:off x="9195251" y="3383819"/>
                <a:ext cx="365757" cy="365757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C02DA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404001" y="1746454"/>
              <a:ext cx="1374458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1250">
                        <a:srgbClr val="C02DA2"/>
                      </a:gs>
                      <a:gs pos="100000">
                        <a:srgbClr val="C02DA2"/>
                      </a:gs>
                    </a:gsLst>
                  </a:gradFill>
                  <a:cs typeface="Arial" pitchFamily="34" charset="0"/>
                </a:rPr>
                <a:t>Project starts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 flipV="1">
            <a:off x="7802034" y="3547177"/>
            <a:ext cx="1117328" cy="76555"/>
          </a:xfrm>
          <a:prstGeom prst="rect">
            <a:avLst/>
          </a:prstGeom>
          <a:solidFill>
            <a:srgbClr val="C02DA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 flipV="1">
            <a:off x="4648197" y="3547177"/>
            <a:ext cx="1269998" cy="68090"/>
          </a:xfrm>
          <a:prstGeom prst="rect">
            <a:avLst/>
          </a:prstGeom>
          <a:solidFill>
            <a:srgbClr val="C02DA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425730" y="3400300"/>
            <a:ext cx="399157" cy="1456288"/>
            <a:chOff x="7425730" y="3400300"/>
            <a:chExt cx="399157" cy="1456288"/>
          </a:xfrm>
        </p:grpSpPr>
        <p:sp>
          <p:nvSpPr>
            <p:cNvPr id="58" name="TextBox 57"/>
            <p:cNvSpPr txBox="1"/>
            <p:nvPr/>
          </p:nvSpPr>
          <p:spPr>
            <a:xfrm>
              <a:off x="7425730" y="4532588"/>
              <a:ext cx="399157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1250">
                        <a:srgbClr val="C02DA2"/>
                      </a:gs>
                      <a:gs pos="100000">
                        <a:srgbClr val="C02DA2"/>
                      </a:gs>
                    </a:gsLst>
                  </a:gradFill>
                  <a:cs typeface="Arial" pitchFamily="34" charset="0"/>
                </a:rPr>
                <a:t>Plan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442430" y="3400300"/>
              <a:ext cx="365757" cy="1034281"/>
              <a:chOff x="7700039" y="3400300"/>
              <a:chExt cx="365757" cy="103428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882917" y="3738831"/>
                <a:ext cx="0" cy="695750"/>
              </a:xfrm>
              <a:prstGeom prst="line">
                <a:avLst/>
              </a:prstGeom>
              <a:ln w="38100" cap="rnd">
                <a:solidFill>
                  <a:srgbClr val="C02DA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 bwMode="auto">
              <a:xfrm>
                <a:off x="7700039" y="3400300"/>
                <a:ext cx="365757" cy="365757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C02DA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62" name="Rectangle 61"/>
          <p:cNvSpPr/>
          <p:nvPr/>
        </p:nvSpPr>
        <p:spPr bwMode="auto">
          <a:xfrm flipV="1">
            <a:off x="3232150" y="3547176"/>
            <a:ext cx="1073150" cy="65973"/>
          </a:xfrm>
          <a:prstGeom prst="rect">
            <a:avLst/>
          </a:prstGeom>
          <a:solidFill>
            <a:srgbClr val="C02DA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719825" y="3383819"/>
            <a:ext cx="1490857" cy="1506173"/>
            <a:chOff x="3601287" y="3383819"/>
            <a:chExt cx="1490857" cy="1506173"/>
          </a:xfrm>
        </p:grpSpPr>
        <p:sp>
          <p:nvSpPr>
            <p:cNvPr id="64" name="TextBox 63"/>
            <p:cNvSpPr txBox="1"/>
            <p:nvPr/>
          </p:nvSpPr>
          <p:spPr>
            <a:xfrm>
              <a:off x="3601287" y="4565992"/>
              <a:ext cx="1490857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1250">
                        <a:srgbClr val="C02DA2"/>
                      </a:gs>
                      <a:gs pos="100000">
                        <a:srgbClr val="C02DA2"/>
                      </a:gs>
                    </a:gsLst>
                    <a:lin ang="5400000" scaled="0"/>
                  </a:gradFill>
                  <a:cs typeface="Arial" pitchFamily="34" charset="0"/>
                </a:rPr>
                <a:t>Track progress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63837" y="3383819"/>
              <a:ext cx="365757" cy="1050762"/>
              <a:chOff x="4709613" y="3383819"/>
              <a:chExt cx="365757" cy="1050762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892491" y="3738831"/>
                <a:ext cx="0" cy="695750"/>
              </a:xfrm>
              <a:prstGeom prst="line">
                <a:avLst/>
              </a:prstGeom>
              <a:ln w="38100" cap="rnd">
                <a:solidFill>
                  <a:srgbClr val="C02DA2"/>
                </a:solidFill>
                <a:prstDash val="sysDot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 bwMode="auto">
              <a:xfrm>
                <a:off x="4709613" y="3383819"/>
                <a:ext cx="365757" cy="365757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C02DA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68" name="Isosceles Triangle 67"/>
          <p:cNvSpPr/>
          <p:nvPr/>
        </p:nvSpPr>
        <p:spPr bwMode="auto">
          <a:xfrm rot="16200000">
            <a:off x="2768858" y="3359408"/>
            <a:ext cx="510159" cy="439792"/>
          </a:xfrm>
          <a:prstGeom prst="triangle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1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5" grpId="0" animBg="1"/>
      <p:bldP spid="16" grpId="0" animBg="1"/>
      <p:bldP spid="55" grpId="0" animBg="1"/>
      <p:bldP spid="56" grpId="0" animBg="1"/>
      <p:bldP spid="62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Kanban, </a:t>
            </a:r>
            <a:r>
              <a:rPr lang="en-US" dirty="0" err="1"/>
              <a:t>Git+TFVC</a:t>
            </a:r>
            <a:r>
              <a:rPr lang="en-US" dirty="0"/>
              <a:t>, Content about planning</a:t>
            </a:r>
          </a:p>
        </p:txBody>
      </p:sp>
    </p:spTree>
    <p:extLst>
      <p:ext uri="{BB962C8B-B14F-4D97-AF65-F5344CB8AC3E}">
        <p14:creationId xmlns:p14="http://schemas.microsoft.com/office/powerpoint/2010/main" val="36342160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+ Test</a:t>
            </a:r>
          </a:p>
        </p:txBody>
      </p:sp>
      <p:sp>
        <p:nvSpPr>
          <p:cNvPr id="4" name="Rectangle 3"/>
          <p:cNvSpPr/>
          <p:nvPr/>
        </p:nvSpPr>
        <p:spPr bwMode="auto">
          <a:xfrm rot="16200000" flipV="1">
            <a:off x="5340757" y="4331690"/>
            <a:ext cx="4716000" cy="7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 rot="10800000">
            <a:off x="7442459" y="6445510"/>
            <a:ext cx="510159" cy="439792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8" y="-2353422"/>
            <a:ext cx="4449971" cy="4450143"/>
          </a:xfrm>
          <a:prstGeom prst="rect">
            <a:avLst/>
          </a:prstGeom>
        </p:spPr>
      </p:pic>
      <p:sp>
        <p:nvSpPr>
          <p:cNvPr id="7" name="Freeform 9"/>
          <p:cNvSpPr>
            <a:spLocks/>
          </p:cNvSpPr>
          <p:nvPr/>
        </p:nvSpPr>
        <p:spPr bwMode="auto">
          <a:xfrm>
            <a:off x="5364189" y="-128723"/>
            <a:ext cx="2305050" cy="2306638"/>
          </a:xfrm>
          <a:custGeom>
            <a:avLst/>
            <a:gdLst>
              <a:gd name="T0" fmla="*/ 2679 w 2679"/>
              <a:gd name="T1" fmla="*/ 2679 h 2679"/>
              <a:gd name="T2" fmla="*/ 2679 w 2679"/>
              <a:gd name="T3" fmla="*/ 2679 h 2679"/>
              <a:gd name="T4" fmla="*/ 0 w 2679"/>
              <a:gd name="T5" fmla="*/ 0 h 2679"/>
              <a:gd name="T6" fmla="*/ 80 w 2679"/>
              <a:gd name="T7" fmla="*/ 0 h 2679"/>
              <a:gd name="T8" fmla="*/ 2679 w 2679"/>
              <a:gd name="T9" fmla="*/ 2599 h 2679"/>
              <a:gd name="T10" fmla="*/ 2679 w 2679"/>
              <a:gd name="T11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9">
                <a:moveTo>
                  <a:pt x="2679" y="2679"/>
                </a:moveTo>
                <a:lnTo>
                  <a:pt x="2679" y="2679"/>
                </a:lnTo>
                <a:cubicBezTo>
                  <a:pt x="1202" y="2679"/>
                  <a:pt x="0" y="1477"/>
                  <a:pt x="0" y="0"/>
                </a:cubicBezTo>
                <a:lnTo>
                  <a:pt x="80" y="0"/>
                </a:lnTo>
                <a:cubicBezTo>
                  <a:pt x="80" y="1433"/>
                  <a:pt x="1246" y="2599"/>
                  <a:pt x="2679" y="2599"/>
                </a:cubicBezTo>
                <a:lnTo>
                  <a:pt x="2679" y="2679"/>
                </a:lnTo>
                <a:close/>
              </a:path>
            </a:pathLst>
          </a:custGeom>
          <a:solidFill>
            <a:srgbClr val="C9242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 rot="5400000" flipV="1">
            <a:off x="7533043" y="6256693"/>
            <a:ext cx="330373" cy="72147"/>
          </a:xfrm>
          <a:prstGeom prst="rect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5400000" flipV="1">
            <a:off x="7494942" y="5539143"/>
            <a:ext cx="406574" cy="72148"/>
          </a:xfrm>
          <a:prstGeom prst="rect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5400000" flipV="1">
            <a:off x="7501291" y="4777141"/>
            <a:ext cx="393875" cy="72149"/>
          </a:xfrm>
          <a:prstGeom prst="rect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5400000" flipV="1">
            <a:off x="7491765" y="4018316"/>
            <a:ext cx="412926" cy="72150"/>
          </a:xfrm>
          <a:prstGeom prst="rect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5400000" flipV="1">
            <a:off x="7494938" y="3265839"/>
            <a:ext cx="406577" cy="72151"/>
          </a:xfrm>
          <a:prstGeom prst="rect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5400000" flipV="1">
            <a:off x="7482238" y="2503839"/>
            <a:ext cx="431978" cy="72152"/>
          </a:xfrm>
          <a:prstGeom prst="rect">
            <a:avLst/>
          </a:prstGeom>
          <a:solidFill>
            <a:srgbClr val="BA14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17716" y="2734211"/>
            <a:ext cx="2367248" cy="365757"/>
            <a:chOff x="7474852" y="2819939"/>
            <a:chExt cx="2367248" cy="365757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8269160" y="2654943"/>
              <a:ext cx="0" cy="695750"/>
            </a:xfrm>
            <a:prstGeom prst="line">
              <a:avLst/>
            </a:prstGeom>
            <a:ln w="38100" cap="rnd">
              <a:solidFill>
                <a:srgbClr val="CA2424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792706" y="2840817"/>
              <a:ext cx="1049394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defRPr/>
              </a:pPr>
              <a:r>
                <a:rPr lang="en-US" sz="1600" kern="0" dirty="0">
                  <a:gradFill>
                    <a:gsLst>
                      <a:gs pos="1250">
                        <a:schemeClr val="accent2"/>
                      </a:gs>
                      <a:gs pos="100000">
                        <a:schemeClr val="accent2"/>
                      </a:gs>
                    </a:gsLst>
                  </a:gradFill>
                  <a:cs typeface="Arial" pitchFamily="34" charset="0"/>
                </a:rPr>
                <a:t>Write Code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 rot="16200000">
              <a:off x="7474852" y="2819939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C9242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45010" y="3493437"/>
            <a:ext cx="2238463" cy="365757"/>
            <a:chOff x="5602146" y="3575467"/>
            <a:chExt cx="2238463" cy="365757"/>
          </a:xfrm>
        </p:grpSpPr>
        <p:cxnSp>
          <p:nvCxnSpPr>
            <p:cNvPr id="19" name="Straight Connector 18"/>
            <p:cNvCxnSpPr/>
            <p:nvPr/>
          </p:nvCxnSpPr>
          <p:spPr>
            <a:xfrm rot="5400000" flipH="1">
              <a:off x="7211738" y="3410470"/>
              <a:ext cx="0" cy="695750"/>
            </a:xfrm>
            <a:prstGeom prst="line">
              <a:avLst/>
            </a:prstGeom>
            <a:ln w="38100" cap="rnd">
              <a:solidFill>
                <a:srgbClr val="CA2424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 bwMode="auto">
            <a:xfrm rot="16200000">
              <a:off x="7474852" y="3575467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C9242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2146" y="3584770"/>
              <a:ext cx="1103391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>
                <a:defRPr/>
              </a:pPr>
              <a:r>
                <a:rPr lang="en-US" sz="1600" kern="0" dirty="0">
                  <a:gradFill>
                    <a:gsLst>
                      <a:gs pos="1250">
                        <a:schemeClr val="accent2"/>
                      </a:gs>
                      <a:gs pos="100000">
                        <a:schemeClr val="accent2"/>
                      </a:gs>
                    </a:gsLst>
                  </a:gradFill>
                  <a:cs typeface="Arial" pitchFamily="34" charset="0"/>
                </a:rPr>
                <a:t>Unit Testing</a:t>
              </a:r>
            </a:p>
          </p:txBody>
        </p:sp>
      </p:grpSp>
      <p:sp>
        <p:nvSpPr>
          <p:cNvPr id="22" name="Oval 21"/>
          <p:cNvSpPr/>
          <p:nvPr/>
        </p:nvSpPr>
        <p:spPr bwMode="auto">
          <a:xfrm>
            <a:off x="7526152" y="1955800"/>
            <a:ext cx="355600" cy="355600"/>
          </a:xfrm>
          <a:prstGeom prst="ellipse">
            <a:avLst/>
          </a:prstGeom>
          <a:solidFill>
            <a:srgbClr val="BA141A"/>
          </a:solidFill>
          <a:ln w="76200">
            <a:solidFill>
              <a:srgbClr val="BA141A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8000" tIns="146304" rIns="18288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46894" y="5011889"/>
            <a:ext cx="1636579" cy="365757"/>
            <a:chOff x="6204030" y="5095127"/>
            <a:chExt cx="1636579" cy="365757"/>
          </a:xfrm>
        </p:grpSpPr>
        <p:cxnSp>
          <p:nvCxnSpPr>
            <p:cNvPr id="24" name="Straight Connector 23"/>
            <p:cNvCxnSpPr/>
            <p:nvPr/>
          </p:nvCxnSpPr>
          <p:spPr>
            <a:xfrm rot="5400000" flipH="1">
              <a:off x="7211738" y="4930130"/>
              <a:ext cx="0" cy="695750"/>
            </a:xfrm>
            <a:prstGeom prst="line">
              <a:avLst/>
            </a:prstGeom>
            <a:ln w="38100" cap="rnd">
              <a:solidFill>
                <a:srgbClr val="CA2424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 rot="16200000">
              <a:off x="7474852" y="5095127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C9242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04030" y="5154894"/>
              <a:ext cx="501507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1600" kern="0" dirty="0">
                  <a:gradFill>
                    <a:gsLst>
                      <a:gs pos="1250">
                        <a:schemeClr val="accent2"/>
                      </a:gs>
                      <a:gs pos="100000">
                        <a:schemeClr val="accent2"/>
                      </a:gs>
                    </a:gsLst>
                  </a:gradFill>
                  <a:cs typeface="Arial" pitchFamily="34" charset="0"/>
                </a:rPr>
                <a:t>Build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17716" y="4252663"/>
            <a:ext cx="2803468" cy="365757"/>
            <a:chOff x="7474852" y="4332280"/>
            <a:chExt cx="2803468" cy="365757"/>
          </a:xfrm>
        </p:grpSpPr>
        <p:cxnSp>
          <p:nvCxnSpPr>
            <p:cNvPr id="28" name="Straight Connector 27"/>
            <p:cNvCxnSpPr/>
            <p:nvPr/>
          </p:nvCxnSpPr>
          <p:spPr>
            <a:xfrm rot="16200000">
              <a:off x="8269160" y="4167284"/>
              <a:ext cx="0" cy="695750"/>
            </a:xfrm>
            <a:prstGeom prst="line">
              <a:avLst/>
            </a:prstGeom>
            <a:ln w="38100" cap="rnd">
              <a:solidFill>
                <a:srgbClr val="CA2424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792706" y="4333150"/>
              <a:ext cx="1485614" cy="36401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defRPr/>
              </a:pPr>
              <a:r>
                <a:rPr lang="en-US" sz="1600" kern="0" dirty="0">
                  <a:gradFill>
                    <a:gsLst>
                      <a:gs pos="1250">
                        <a:schemeClr val="accent2"/>
                      </a:gs>
                      <a:gs pos="100000">
                        <a:schemeClr val="accent2"/>
                      </a:gs>
                    </a:gsLst>
                  </a:gradFill>
                  <a:cs typeface="Arial" pitchFamily="34" charset="0"/>
                </a:rPr>
                <a:t>Version Control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 rot="16200000">
              <a:off x="7474852" y="4332280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C9242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7716" y="5771113"/>
            <a:ext cx="3034961" cy="365757"/>
            <a:chOff x="7474852" y="5856841"/>
            <a:chExt cx="3034961" cy="365757"/>
          </a:xfrm>
        </p:grpSpPr>
        <p:cxnSp>
          <p:nvCxnSpPr>
            <p:cNvPr id="32" name="Straight Connector 31"/>
            <p:cNvCxnSpPr/>
            <p:nvPr/>
          </p:nvCxnSpPr>
          <p:spPr>
            <a:xfrm rot="16200000">
              <a:off x="8268286" y="5691845"/>
              <a:ext cx="0" cy="695750"/>
            </a:xfrm>
            <a:prstGeom prst="line">
              <a:avLst/>
            </a:prstGeom>
            <a:ln w="38100" cap="rnd">
              <a:solidFill>
                <a:srgbClr val="CA2424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04281" y="5877719"/>
              <a:ext cx="1705532" cy="324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defRPr/>
              </a:pPr>
              <a:r>
                <a:rPr lang="en-US" sz="1600" kern="0" dirty="0">
                  <a:gradFill>
                    <a:gsLst>
                      <a:gs pos="1250">
                        <a:schemeClr val="accent2"/>
                      </a:gs>
                      <a:gs pos="100000">
                        <a:schemeClr val="accent2"/>
                      </a:gs>
                    </a:gsLst>
                  </a:gradFill>
                  <a:cs typeface="Arial" pitchFamily="34" charset="0"/>
                </a:rPr>
                <a:t>Build Verification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 rot="16200000">
              <a:off x="7474852" y="5856841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C9242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251966" y="6380826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Segoe UI Light"/>
                <a:cs typeface="Arial" pitchFamily="34" charset="0"/>
              </a:rPr>
              <a:t>Release</a:t>
            </a:r>
            <a:endParaRPr lang="en-US" dirty="0">
              <a:gradFill>
                <a:gsLst>
                  <a:gs pos="1250">
                    <a:schemeClr val="accent1"/>
                  </a:gs>
                  <a:gs pos="100000">
                    <a:schemeClr val="accent1"/>
                  </a:gs>
                </a:gsLst>
                <a:lin ang="0" scaled="0"/>
              </a:gradFill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 rot="10800000">
            <a:off x="7445627" y="6435983"/>
            <a:ext cx="510159" cy="439792"/>
          </a:xfrm>
          <a:prstGeom prst="triangle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18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35" grpId="0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" y="4138454"/>
            <a:ext cx="1406136" cy="2516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Rounded Rectangle 121"/>
          <p:cNvSpPr/>
          <p:nvPr/>
        </p:nvSpPr>
        <p:spPr bwMode="auto">
          <a:xfrm>
            <a:off x="530413" y="1599153"/>
            <a:ext cx="2701118" cy="2114104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Source</a:t>
            </a:r>
          </a:p>
        </p:txBody>
      </p:sp>
      <p:sp>
        <p:nvSpPr>
          <p:cNvPr id="4" name="Rounded Rectangle 6"/>
          <p:cNvSpPr/>
          <p:nvPr/>
        </p:nvSpPr>
        <p:spPr bwMode="auto">
          <a:xfrm>
            <a:off x="4712765" y="1599153"/>
            <a:ext cx="2141103" cy="2114104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8425" y="1877509"/>
            <a:ext cx="3447758" cy="229172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1199"/>
              </a:spcAft>
              <a:buSzPct val="90000"/>
            </a:pPr>
            <a:r>
              <a:rPr lang="en-US" sz="3599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Value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Accelerate Delivery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Repeatability 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Optimized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8425" y="4268565"/>
            <a:ext cx="3658321" cy="2252754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1199"/>
              </a:spcAft>
              <a:buSzPct val="90000"/>
            </a:pPr>
            <a:r>
              <a:rPr lang="en-US" sz="3599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Measure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Deployment Lead Time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MTTR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MTTD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80972" y="3191805"/>
            <a:ext cx="0" cy="198964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323306" y="5293710"/>
            <a:ext cx="1939818" cy="1118892"/>
            <a:chOff x="940119" y="5293964"/>
            <a:chExt cx="1940093" cy="1119051"/>
          </a:xfrm>
        </p:grpSpPr>
        <p:sp>
          <p:nvSpPr>
            <p:cNvPr id="9" name="Rectangle 154"/>
            <p:cNvSpPr>
              <a:spLocks noChangeArrowheads="1"/>
            </p:cNvSpPr>
            <p:nvPr/>
          </p:nvSpPr>
          <p:spPr bwMode="auto">
            <a:xfrm>
              <a:off x="1171231" y="5293964"/>
              <a:ext cx="1505245" cy="10278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156"/>
            <p:cNvSpPr>
              <a:spLocks noChangeArrowheads="1"/>
            </p:cNvSpPr>
            <p:nvPr/>
          </p:nvSpPr>
          <p:spPr bwMode="auto">
            <a:xfrm>
              <a:off x="1224447" y="5359343"/>
              <a:ext cx="1398813" cy="8970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940119" y="6336991"/>
              <a:ext cx="1940093" cy="76024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5"/>
          <a:stretch/>
        </p:blipFill>
        <p:spPr bwMode="auto">
          <a:xfrm>
            <a:off x="5270673" y="2215909"/>
            <a:ext cx="1025284" cy="8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Accepted DEV"/>
          <p:cNvGrpSpPr/>
          <p:nvPr/>
        </p:nvGrpSpPr>
        <p:grpSpPr>
          <a:xfrm>
            <a:off x="6000961" y="2725186"/>
            <a:ext cx="456787" cy="456787"/>
            <a:chOff x="4382751" y="3909289"/>
            <a:chExt cx="456852" cy="456852"/>
          </a:xfrm>
        </p:grpSpPr>
        <p:sp>
          <p:nvSpPr>
            <p:cNvPr id="14" name="Accepted"/>
            <p:cNvSpPr/>
            <p:nvPr/>
          </p:nvSpPr>
          <p:spPr bwMode="auto">
            <a:xfrm>
              <a:off x="4382751" y="3909289"/>
              <a:ext cx="456852" cy="456852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4460627" y="4004450"/>
              <a:ext cx="301100" cy="266531"/>
            </a:xfrm>
            <a:custGeom>
              <a:avLst/>
              <a:gdLst>
                <a:gd name="T0" fmla="*/ 1202 w 1202"/>
                <a:gd name="T1" fmla="*/ 175 h 1064"/>
                <a:gd name="T2" fmla="*/ 975 w 1202"/>
                <a:gd name="T3" fmla="*/ 0 h 1064"/>
                <a:gd name="T4" fmla="*/ 458 w 1202"/>
                <a:gd name="T5" fmla="*/ 676 h 1064"/>
                <a:gd name="T6" fmla="*/ 163 w 1202"/>
                <a:gd name="T7" fmla="*/ 449 h 1064"/>
                <a:gd name="T8" fmla="*/ 0 w 1202"/>
                <a:gd name="T9" fmla="*/ 662 h 1064"/>
                <a:gd name="T10" fmla="*/ 522 w 1202"/>
                <a:gd name="T11" fmla="*/ 1064 h 1064"/>
                <a:gd name="T12" fmla="*/ 685 w 1202"/>
                <a:gd name="T13" fmla="*/ 851 h 1064"/>
                <a:gd name="T14" fmla="*/ 685 w 1202"/>
                <a:gd name="T15" fmla="*/ 851 h 1064"/>
                <a:gd name="T16" fmla="*/ 1202 w 1202"/>
                <a:gd name="T17" fmla="*/ 175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" h="1064">
                  <a:moveTo>
                    <a:pt x="1202" y="175"/>
                  </a:moveTo>
                  <a:lnTo>
                    <a:pt x="975" y="0"/>
                  </a:lnTo>
                  <a:lnTo>
                    <a:pt x="458" y="676"/>
                  </a:lnTo>
                  <a:lnTo>
                    <a:pt x="163" y="449"/>
                  </a:lnTo>
                  <a:lnTo>
                    <a:pt x="0" y="662"/>
                  </a:lnTo>
                  <a:lnTo>
                    <a:pt x="522" y="1064"/>
                  </a:lnTo>
                  <a:lnTo>
                    <a:pt x="685" y="851"/>
                  </a:lnTo>
                  <a:lnTo>
                    <a:pt x="685" y="851"/>
                  </a:lnTo>
                  <a:lnTo>
                    <a:pt x="1202" y="1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009"/>
              <a:endParaRPr lang="en-US" sz="1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Rounded Rectangle 29"/>
          <p:cNvSpPr/>
          <p:nvPr/>
        </p:nvSpPr>
        <p:spPr bwMode="auto">
          <a:xfrm>
            <a:off x="4712765" y="4088754"/>
            <a:ext cx="2141103" cy="2114104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Test</a:t>
            </a:r>
          </a:p>
        </p:txBody>
      </p:sp>
      <p:pic>
        <p:nvPicPr>
          <p:cNvPr id="17" name="Tes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08" y="4828904"/>
            <a:ext cx="621617" cy="63380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3231531" y="2656205"/>
            <a:ext cx="148123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66004" y="3308298"/>
            <a:ext cx="0" cy="8229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14914" y="3308298"/>
            <a:ext cx="0" cy="8229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090230" y="5550508"/>
            <a:ext cx="434335" cy="450589"/>
            <a:chOff x="1707792" y="5550508"/>
            <a:chExt cx="434335" cy="450589"/>
          </a:xfrm>
        </p:grpSpPr>
        <p:grpSp>
          <p:nvGrpSpPr>
            <p:cNvPr id="22" name="Group 21"/>
            <p:cNvGrpSpPr/>
            <p:nvPr/>
          </p:nvGrpSpPr>
          <p:grpSpPr>
            <a:xfrm>
              <a:off x="1707792" y="5550508"/>
              <a:ext cx="433342" cy="450589"/>
              <a:chOff x="652595" y="2571201"/>
              <a:chExt cx="609169" cy="633414"/>
            </a:xfrm>
          </p:grpSpPr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652595" y="2571201"/>
                <a:ext cx="609169" cy="633414"/>
              </a:xfrm>
              <a:custGeom>
                <a:avLst/>
                <a:gdLst>
                  <a:gd name="T0" fmla="*/ 67 w 644"/>
                  <a:gd name="T1" fmla="*/ 0 h 671"/>
                  <a:gd name="T2" fmla="*/ 0 w 644"/>
                  <a:gd name="T3" fmla="*/ 68 h 671"/>
                  <a:gd name="T4" fmla="*/ 0 w 644"/>
                  <a:gd name="T5" fmla="*/ 603 h 671"/>
                  <a:gd name="T6" fmla="*/ 67 w 644"/>
                  <a:gd name="T7" fmla="*/ 671 h 671"/>
                  <a:gd name="T8" fmla="*/ 576 w 644"/>
                  <a:gd name="T9" fmla="*/ 671 h 671"/>
                  <a:gd name="T10" fmla="*/ 644 w 644"/>
                  <a:gd name="T11" fmla="*/ 603 h 671"/>
                  <a:gd name="T12" fmla="*/ 644 w 644"/>
                  <a:gd name="T13" fmla="*/ 193 h 671"/>
                  <a:gd name="T14" fmla="*/ 644 w 644"/>
                  <a:gd name="T15" fmla="*/ 127 h 671"/>
                  <a:gd name="T16" fmla="*/ 515 w 644"/>
                  <a:gd name="T17" fmla="*/ 0 h 671"/>
                  <a:gd name="T18" fmla="*/ 445 w 644"/>
                  <a:gd name="T19" fmla="*/ 0 h 671"/>
                  <a:gd name="T20" fmla="*/ 67 w 644"/>
                  <a:gd name="T21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4" h="671">
                    <a:moveTo>
                      <a:pt x="67" y="0"/>
                    </a:moveTo>
                    <a:cubicBezTo>
                      <a:pt x="30" y="0"/>
                      <a:pt x="0" y="30"/>
                      <a:pt x="0" y="68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41"/>
                      <a:pt x="30" y="671"/>
                      <a:pt x="67" y="671"/>
                    </a:cubicBezTo>
                    <a:cubicBezTo>
                      <a:pt x="576" y="671"/>
                      <a:pt x="576" y="671"/>
                      <a:pt x="576" y="671"/>
                    </a:cubicBezTo>
                    <a:cubicBezTo>
                      <a:pt x="613" y="671"/>
                      <a:pt x="644" y="641"/>
                      <a:pt x="644" y="603"/>
                    </a:cubicBezTo>
                    <a:cubicBezTo>
                      <a:pt x="644" y="193"/>
                      <a:pt x="644" y="193"/>
                      <a:pt x="644" y="193"/>
                    </a:cubicBezTo>
                    <a:cubicBezTo>
                      <a:pt x="644" y="156"/>
                      <a:pt x="644" y="127"/>
                      <a:pt x="644" y="127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515" y="0"/>
                      <a:pt x="482" y="0"/>
                      <a:pt x="445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205"/>
                <a:endParaRPr lang="en-US" sz="1836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828249" y="2734135"/>
                <a:ext cx="107771" cy="333265"/>
              </a:xfrm>
              <a:custGeom>
                <a:avLst/>
                <a:gdLst>
                  <a:gd name="T0" fmla="*/ 23 w 86"/>
                  <a:gd name="T1" fmla="*/ 56 h 265"/>
                  <a:gd name="T2" fmla="*/ 23 w 86"/>
                  <a:gd name="T3" fmla="*/ 90 h 265"/>
                  <a:gd name="T4" fmla="*/ 0 w 86"/>
                  <a:gd name="T5" fmla="*/ 119 h 265"/>
                  <a:gd name="T6" fmla="*/ 0 w 86"/>
                  <a:gd name="T7" fmla="*/ 146 h 265"/>
                  <a:gd name="T8" fmla="*/ 23 w 86"/>
                  <a:gd name="T9" fmla="*/ 174 h 265"/>
                  <a:gd name="T10" fmla="*/ 23 w 86"/>
                  <a:gd name="T11" fmla="*/ 210 h 265"/>
                  <a:gd name="T12" fmla="*/ 36 w 86"/>
                  <a:gd name="T13" fmla="*/ 251 h 265"/>
                  <a:gd name="T14" fmla="*/ 86 w 86"/>
                  <a:gd name="T15" fmla="*/ 265 h 265"/>
                  <a:gd name="T16" fmla="*/ 86 w 86"/>
                  <a:gd name="T17" fmla="*/ 237 h 265"/>
                  <a:gd name="T18" fmla="*/ 67 w 86"/>
                  <a:gd name="T19" fmla="*/ 231 h 265"/>
                  <a:gd name="T20" fmla="*/ 62 w 86"/>
                  <a:gd name="T21" fmla="*/ 210 h 265"/>
                  <a:gd name="T22" fmla="*/ 62 w 86"/>
                  <a:gd name="T23" fmla="*/ 179 h 265"/>
                  <a:gd name="T24" fmla="*/ 39 w 86"/>
                  <a:gd name="T25" fmla="*/ 133 h 265"/>
                  <a:gd name="T26" fmla="*/ 39 w 86"/>
                  <a:gd name="T27" fmla="*/ 132 h 265"/>
                  <a:gd name="T28" fmla="*/ 62 w 86"/>
                  <a:gd name="T29" fmla="*/ 87 h 265"/>
                  <a:gd name="T30" fmla="*/ 62 w 86"/>
                  <a:gd name="T31" fmla="*/ 55 h 265"/>
                  <a:gd name="T32" fmla="*/ 86 w 86"/>
                  <a:gd name="T33" fmla="*/ 28 h 265"/>
                  <a:gd name="T34" fmla="*/ 86 w 86"/>
                  <a:gd name="T35" fmla="*/ 0 h 265"/>
                  <a:gd name="T36" fmla="*/ 36 w 86"/>
                  <a:gd name="T37" fmla="*/ 14 h 265"/>
                  <a:gd name="T38" fmla="*/ 23 w 86"/>
                  <a:gd name="T39" fmla="*/ 56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265">
                    <a:moveTo>
                      <a:pt x="23" y="56"/>
                    </a:moveTo>
                    <a:lnTo>
                      <a:pt x="23" y="90"/>
                    </a:lnTo>
                    <a:cubicBezTo>
                      <a:pt x="23" y="109"/>
                      <a:pt x="16" y="119"/>
                      <a:pt x="0" y="119"/>
                    </a:cubicBezTo>
                    <a:lnTo>
                      <a:pt x="0" y="146"/>
                    </a:lnTo>
                    <a:cubicBezTo>
                      <a:pt x="16" y="146"/>
                      <a:pt x="23" y="156"/>
                      <a:pt x="23" y="174"/>
                    </a:cubicBezTo>
                    <a:lnTo>
                      <a:pt x="23" y="210"/>
                    </a:lnTo>
                    <a:cubicBezTo>
                      <a:pt x="23" y="229"/>
                      <a:pt x="27" y="243"/>
                      <a:pt x="36" y="251"/>
                    </a:cubicBezTo>
                    <a:cubicBezTo>
                      <a:pt x="45" y="260"/>
                      <a:pt x="62" y="265"/>
                      <a:pt x="86" y="265"/>
                    </a:cubicBezTo>
                    <a:lnTo>
                      <a:pt x="86" y="237"/>
                    </a:lnTo>
                    <a:cubicBezTo>
                      <a:pt x="77" y="237"/>
                      <a:pt x="71" y="235"/>
                      <a:pt x="67" y="231"/>
                    </a:cubicBezTo>
                    <a:cubicBezTo>
                      <a:pt x="64" y="227"/>
                      <a:pt x="62" y="220"/>
                      <a:pt x="62" y="210"/>
                    </a:cubicBezTo>
                    <a:lnTo>
                      <a:pt x="62" y="179"/>
                    </a:lnTo>
                    <a:cubicBezTo>
                      <a:pt x="62" y="154"/>
                      <a:pt x="54" y="139"/>
                      <a:pt x="39" y="133"/>
                    </a:cubicBezTo>
                    <a:lnTo>
                      <a:pt x="39" y="132"/>
                    </a:lnTo>
                    <a:cubicBezTo>
                      <a:pt x="54" y="126"/>
                      <a:pt x="62" y="111"/>
                      <a:pt x="62" y="87"/>
                    </a:cubicBezTo>
                    <a:lnTo>
                      <a:pt x="62" y="55"/>
                    </a:lnTo>
                    <a:cubicBezTo>
                      <a:pt x="62" y="37"/>
                      <a:pt x="70" y="28"/>
                      <a:pt x="86" y="28"/>
                    </a:cubicBezTo>
                    <a:lnTo>
                      <a:pt x="86" y="0"/>
                    </a:lnTo>
                    <a:cubicBezTo>
                      <a:pt x="62" y="0"/>
                      <a:pt x="46" y="5"/>
                      <a:pt x="36" y="14"/>
                    </a:cubicBezTo>
                    <a:cubicBezTo>
                      <a:pt x="28" y="23"/>
                      <a:pt x="23" y="37"/>
                      <a:pt x="23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205"/>
                <a:endParaRPr lang="en-US" sz="1836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1000685" y="2734135"/>
                <a:ext cx="107771" cy="333265"/>
              </a:xfrm>
              <a:custGeom>
                <a:avLst/>
                <a:gdLst>
                  <a:gd name="T0" fmla="*/ 62 w 85"/>
                  <a:gd name="T1" fmla="*/ 90 h 265"/>
                  <a:gd name="T2" fmla="*/ 62 w 85"/>
                  <a:gd name="T3" fmla="*/ 56 h 265"/>
                  <a:gd name="T4" fmla="*/ 50 w 85"/>
                  <a:gd name="T5" fmla="*/ 15 h 265"/>
                  <a:gd name="T6" fmla="*/ 0 w 85"/>
                  <a:gd name="T7" fmla="*/ 0 h 265"/>
                  <a:gd name="T8" fmla="*/ 0 w 85"/>
                  <a:gd name="T9" fmla="*/ 28 h 265"/>
                  <a:gd name="T10" fmla="*/ 24 w 85"/>
                  <a:gd name="T11" fmla="*/ 55 h 265"/>
                  <a:gd name="T12" fmla="*/ 24 w 85"/>
                  <a:gd name="T13" fmla="*/ 85 h 265"/>
                  <a:gd name="T14" fmla="*/ 47 w 85"/>
                  <a:gd name="T15" fmla="*/ 132 h 265"/>
                  <a:gd name="T16" fmla="*/ 47 w 85"/>
                  <a:gd name="T17" fmla="*/ 133 h 265"/>
                  <a:gd name="T18" fmla="*/ 24 w 85"/>
                  <a:gd name="T19" fmla="*/ 178 h 265"/>
                  <a:gd name="T20" fmla="*/ 24 w 85"/>
                  <a:gd name="T21" fmla="*/ 210 h 265"/>
                  <a:gd name="T22" fmla="*/ 19 w 85"/>
                  <a:gd name="T23" fmla="*/ 231 h 265"/>
                  <a:gd name="T24" fmla="*/ 0 w 85"/>
                  <a:gd name="T25" fmla="*/ 237 h 265"/>
                  <a:gd name="T26" fmla="*/ 0 w 85"/>
                  <a:gd name="T27" fmla="*/ 265 h 265"/>
                  <a:gd name="T28" fmla="*/ 50 w 85"/>
                  <a:gd name="T29" fmla="*/ 251 h 265"/>
                  <a:gd name="T30" fmla="*/ 62 w 85"/>
                  <a:gd name="T31" fmla="*/ 209 h 265"/>
                  <a:gd name="T32" fmla="*/ 62 w 85"/>
                  <a:gd name="T33" fmla="*/ 174 h 265"/>
                  <a:gd name="T34" fmla="*/ 85 w 85"/>
                  <a:gd name="T35" fmla="*/ 146 h 265"/>
                  <a:gd name="T36" fmla="*/ 85 w 85"/>
                  <a:gd name="T37" fmla="*/ 119 h 265"/>
                  <a:gd name="T38" fmla="*/ 62 w 85"/>
                  <a:gd name="T39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265">
                    <a:moveTo>
                      <a:pt x="62" y="90"/>
                    </a:moveTo>
                    <a:lnTo>
                      <a:pt x="62" y="56"/>
                    </a:lnTo>
                    <a:cubicBezTo>
                      <a:pt x="62" y="37"/>
                      <a:pt x="58" y="23"/>
                      <a:pt x="50" y="15"/>
                    </a:cubicBezTo>
                    <a:cubicBezTo>
                      <a:pt x="40" y="5"/>
                      <a:pt x="23" y="0"/>
                      <a:pt x="0" y="0"/>
                    </a:cubicBezTo>
                    <a:lnTo>
                      <a:pt x="0" y="28"/>
                    </a:lnTo>
                    <a:cubicBezTo>
                      <a:pt x="16" y="28"/>
                      <a:pt x="24" y="37"/>
                      <a:pt x="24" y="55"/>
                    </a:cubicBezTo>
                    <a:lnTo>
                      <a:pt x="24" y="85"/>
                    </a:lnTo>
                    <a:cubicBezTo>
                      <a:pt x="24" y="110"/>
                      <a:pt x="32" y="126"/>
                      <a:pt x="47" y="132"/>
                    </a:cubicBezTo>
                    <a:lnTo>
                      <a:pt x="47" y="133"/>
                    </a:lnTo>
                    <a:cubicBezTo>
                      <a:pt x="32" y="139"/>
                      <a:pt x="24" y="154"/>
                      <a:pt x="24" y="178"/>
                    </a:cubicBezTo>
                    <a:lnTo>
                      <a:pt x="24" y="210"/>
                    </a:lnTo>
                    <a:cubicBezTo>
                      <a:pt x="24" y="219"/>
                      <a:pt x="22" y="226"/>
                      <a:pt x="19" y="231"/>
                    </a:cubicBezTo>
                    <a:cubicBezTo>
                      <a:pt x="15" y="235"/>
                      <a:pt x="9" y="237"/>
                      <a:pt x="0" y="237"/>
                    </a:cubicBezTo>
                    <a:lnTo>
                      <a:pt x="0" y="265"/>
                    </a:lnTo>
                    <a:cubicBezTo>
                      <a:pt x="24" y="265"/>
                      <a:pt x="41" y="260"/>
                      <a:pt x="50" y="251"/>
                    </a:cubicBezTo>
                    <a:cubicBezTo>
                      <a:pt x="58" y="242"/>
                      <a:pt x="62" y="229"/>
                      <a:pt x="62" y="209"/>
                    </a:cubicBezTo>
                    <a:lnTo>
                      <a:pt x="62" y="174"/>
                    </a:lnTo>
                    <a:cubicBezTo>
                      <a:pt x="62" y="156"/>
                      <a:pt x="70" y="146"/>
                      <a:pt x="85" y="146"/>
                    </a:cubicBezTo>
                    <a:lnTo>
                      <a:pt x="85" y="119"/>
                    </a:lnTo>
                    <a:cubicBezTo>
                      <a:pt x="70" y="119"/>
                      <a:pt x="62" y="109"/>
                      <a:pt x="62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32205"/>
                <a:endParaRPr lang="en-US" sz="1836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052638" y="5550508"/>
              <a:ext cx="89489" cy="85748"/>
            </a:xfrm>
            <a:custGeom>
              <a:avLst/>
              <a:gdLst>
                <a:gd name="T0" fmla="*/ 81 w 81"/>
                <a:gd name="T1" fmla="*/ 79 h 79"/>
                <a:gd name="T2" fmla="*/ 0 w 81"/>
                <a:gd name="T3" fmla="*/ 0 h 79"/>
                <a:gd name="T4" fmla="*/ 0 w 81"/>
                <a:gd name="T5" fmla="*/ 79 h 79"/>
                <a:gd name="T6" fmla="*/ 81 w 81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9">
                  <a:moveTo>
                    <a:pt x="81" y="79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81" y="7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7" y="4422890"/>
            <a:ext cx="1094542" cy="21513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90793" y="5186474"/>
            <a:ext cx="35732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74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7668" y="5186474"/>
            <a:ext cx="35477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1601932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4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7672E-6 -2.23786E-6 L -0.03625 -0.4459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" y="-223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Testing</a:t>
            </a:r>
          </a:p>
        </p:txBody>
      </p:sp>
      <p:sp>
        <p:nvSpPr>
          <p:cNvPr id="3" name="Rounded Rectangle 121"/>
          <p:cNvSpPr/>
          <p:nvPr/>
        </p:nvSpPr>
        <p:spPr bwMode="auto">
          <a:xfrm>
            <a:off x="530413" y="1599153"/>
            <a:ext cx="2701118" cy="2114104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Testing Software</a:t>
            </a:r>
          </a:p>
        </p:txBody>
      </p:sp>
      <p:sp>
        <p:nvSpPr>
          <p:cNvPr id="4" name="Rounded Rectangle 6"/>
          <p:cNvSpPr/>
          <p:nvPr/>
        </p:nvSpPr>
        <p:spPr bwMode="auto">
          <a:xfrm>
            <a:off x="5282267" y="1599153"/>
            <a:ext cx="2141103" cy="2114104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8425" y="1877509"/>
            <a:ext cx="3447758" cy="229172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1199"/>
              </a:spcAft>
              <a:buSzPct val="90000"/>
            </a:pPr>
            <a:r>
              <a:rPr lang="en-US" sz="3599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Value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Accelerate Delivery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Repeatability 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Optimized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8425" y="4268565"/>
            <a:ext cx="3678805" cy="229172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1199"/>
              </a:spcAft>
              <a:buSzPct val="90000"/>
            </a:pPr>
            <a:r>
              <a:rPr lang="en-US" sz="3599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Measure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Deployment Lead Time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MTTR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MTTD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68462" y="3191805"/>
            <a:ext cx="0" cy="198964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323306" y="5293710"/>
            <a:ext cx="1939818" cy="1118892"/>
            <a:chOff x="940119" y="5293964"/>
            <a:chExt cx="1940093" cy="1119051"/>
          </a:xfrm>
        </p:grpSpPr>
        <p:sp>
          <p:nvSpPr>
            <p:cNvPr id="9" name="Rectangle 154"/>
            <p:cNvSpPr>
              <a:spLocks noChangeArrowheads="1"/>
            </p:cNvSpPr>
            <p:nvPr/>
          </p:nvSpPr>
          <p:spPr bwMode="auto">
            <a:xfrm>
              <a:off x="1171231" y="5293964"/>
              <a:ext cx="1505245" cy="102782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156"/>
            <p:cNvSpPr>
              <a:spLocks noChangeArrowheads="1"/>
            </p:cNvSpPr>
            <p:nvPr/>
          </p:nvSpPr>
          <p:spPr bwMode="auto">
            <a:xfrm>
              <a:off x="1224447" y="5359343"/>
              <a:ext cx="1398813" cy="8970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940119" y="6336991"/>
              <a:ext cx="1940093" cy="76024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5"/>
          <a:stretch/>
        </p:blipFill>
        <p:spPr bwMode="auto">
          <a:xfrm>
            <a:off x="5840175" y="2215909"/>
            <a:ext cx="1025284" cy="8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Te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5" y="2455182"/>
            <a:ext cx="621617" cy="633805"/>
          </a:xfrm>
          <a:prstGeom prst="rect">
            <a:avLst/>
          </a:prstGeom>
        </p:spPr>
      </p:pic>
      <p:pic>
        <p:nvPicPr>
          <p:cNvPr id="14" name="Te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5" y="2455182"/>
            <a:ext cx="621617" cy="633805"/>
          </a:xfrm>
          <a:prstGeom prst="rect">
            <a:avLst/>
          </a:prstGeom>
        </p:spPr>
      </p:pic>
      <p:sp>
        <p:nvSpPr>
          <p:cNvPr id="15" name="Error DEV"/>
          <p:cNvSpPr/>
          <p:nvPr/>
        </p:nvSpPr>
        <p:spPr bwMode="auto">
          <a:xfrm>
            <a:off x="6540164" y="2725186"/>
            <a:ext cx="456787" cy="456787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</a:t>
            </a:r>
          </a:p>
        </p:txBody>
      </p:sp>
      <p:pic>
        <p:nvPicPr>
          <p:cNvPr id="16" name="Te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5" y="2455182"/>
            <a:ext cx="621617" cy="633805"/>
          </a:xfrm>
          <a:prstGeom prst="rect">
            <a:avLst/>
          </a:prstGeom>
        </p:spPr>
      </p:pic>
      <p:pic>
        <p:nvPicPr>
          <p:cNvPr id="17" name="Te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5" y="2455182"/>
            <a:ext cx="621617" cy="633805"/>
          </a:xfrm>
          <a:prstGeom prst="rect">
            <a:avLst/>
          </a:prstGeom>
        </p:spPr>
      </p:pic>
      <p:pic>
        <p:nvPicPr>
          <p:cNvPr id="18" name="Tes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5" y="2455182"/>
            <a:ext cx="621617" cy="633805"/>
          </a:xfrm>
          <a:prstGeom prst="rect">
            <a:avLst/>
          </a:prstGeom>
        </p:spPr>
      </p:pic>
      <p:grpSp>
        <p:nvGrpSpPr>
          <p:cNvPr id="19" name="Accepted DEV"/>
          <p:cNvGrpSpPr/>
          <p:nvPr/>
        </p:nvGrpSpPr>
        <p:grpSpPr>
          <a:xfrm>
            <a:off x="6540164" y="2725186"/>
            <a:ext cx="456787" cy="456787"/>
            <a:chOff x="4382751" y="3909289"/>
            <a:chExt cx="456852" cy="456852"/>
          </a:xfrm>
        </p:grpSpPr>
        <p:sp>
          <p:nvSpPr>
            <p:cNvPr id="20" name="Accepted"/>
            <p:cNvSpPr/>
            <p:nvPr/>
          </p:nvSpPr>
          <p:spPr bwMode="auto">
            <a:xfrm>
              <a:off x="4382751" y="3909289"/>
              <a:ext cx="456852" cy="456852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460627" y="4004450"/>
              <a:ext cx="301100" cy="266531"/>
            </a:xfrm>
            <a:custGeom>
              <a:avLst/>
              <a:gdLst>
                <a:gd name="T0" fmla="*/ 1202 w 1202"/>
                <a:gd name="T1" fmla="*/ 175 h 1064"/>
                <a:gd name="T2" fmla="*/ 975 w 1202"/>
                <a:gd name="T3" fmla="*/ 0 h 1064"/>
                <a:gd name="T4" fmla="*/ 458 w 1202"/>
                <a:gd name="T5" fmla="*/ 676 h 1064"/>
                <a:gd name="T6" fmla="*/ 163 w 1202"/>
                <a:gd name="T7" fmla="*/ 449 h 1064"/>
                <a:gd name="T8" fmla="*/ 0 w 1202"/>
                <a:gd name="T9" fmla="*/ 662 h 1064"/>
                <a:gd name="T10" fmla="*/ 522 w 1202"/>
                <a:gd name="T11" fmla="*/ 1064 h 1064"/>
                <a:gd name="T12" fmla="*/ 685 w 1202"/>
                <a:gd name="T13" fmla="*/ 851 h 1064"/>
                <a:gd name="T14" fmla="*/ 685 w 1202"/>
                <a:gd name="T15" fmla="*/ 851 h 1064"/>
                <a:gd name="T16" fmla="*/ 1202 w 1202"/>
                <a:gd name="T17" fmla="*/ 175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2" h="1064">
                  <a:moveTo>
                    <a:pt x="1202" y="175"/>
                  </a:moveTo>
                  <a:lnTo>
                    <a:pt x="975" y="0"/>
                  </a:lnTo>
                  <a:lnTo>
                    <a:pt x="458" y="676"/>
                  </a:lnTo>
                  <a:lnTo>
                    <a:pt x="163" y="449"/>
                  </a:lnTo>
                  <a:lnTo>
                    <a:pt x="0" y="662"/>
                  </a:lnTo>
                  <a:lnTo>
                    <a:pt x="522" y="1064"/>
                  </a:lnTo>
                  <a:lnTo>
                    <a:pt x="685" y="851"/>
                  </a:lnTo>
                  <a:lnTo>
                    <a:pt x="685" y="851"/>
                  </a:lnTo>
                  <a:lnTo>
                    <a:pt x="1202" y="1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009"/>
              <a:endParaRPr lang="en-US" sz="1700">
                <a:solidFill>
                  <a:srgbClr val="000000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" y="4138454"/>
            <a:ext cx="1406136" cy="25167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7" y="4422890"/>
            <a:ext cx="1094542" cy="215134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0793" y="5186474"/>
            <a:ext cx="35732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74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7668" y="5186474"/>
            <a:ext cx="35477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27114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19811E-6 2.197E-6 L 0.33712 0.0281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0" y="1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811E-6 2.197E-6 L 0.33712 0.0281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0" y="1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811E-6 2.197E-6 L 0.33712 0.0281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0" y="1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0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811E-6 2.197E-6 L 0.33712 0.0281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0" y="1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Isosceles Triangle 2"/>
          <p:cNvSpPr/>
          <p:nvPr/>
        </p:nvSpPr>
        <p:spPr bwMode="auto">
          <a:xfrm rot="5400000" flipH="1">
            <a:off x="9512560" y="4324611"/>
            <a:ext cx="510159" cy="439792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 flipV="1">
            <a:off x="2127054" y="4501609"/>
            <a:ext cx="7452000" cy="7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flipV="1">
            <a:off x="8832850" y="4499672"/>
            <a:ext cx="762000" cy="85027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flipV="1">
            <a:off x="7370234" y="4499674"/>
            <a:ext cx="1119716" cy="85025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flipV="1">
            <a:off x="5643034" y="4499674"/>
            <a:ext cx="1367366" cy="85025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flipV="1">
            <a:off x="3966634" y="4499674"/>
            <a:ext cx="1341966" cy="85025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9192" y="2282078"/>
            <a:ext cx="4449971" cy="44501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 flipV="1">
            <a:off x="2461684" y="4499675"/>
            <a:ext cx="1176866" cy="85024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813" y="1990821"/>
            <a:ext cx="1901202" cy="2522098"/>
            <a:chOff x="5701653" y="1978121"/>
            <a:chExt cx="1901202" cy="25220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0454" y="3700379"/>
              <a:ext cx="1293456" cy="7998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892979" y="2465446"/>
              <a:ext cx="1102383" cy="1498554"/>
            </a:xfrm>
            <a:prstGeom prst="rect">
              <a:avLst/>
            </a:prstGeom>
          </p:spPr>
        </p:pic>
        <p:sp>
          <p:nvSpPr>
            <p:cNvPr id="14" name="Freeform 95"/>
            <p:cNvSpPr>
              <a:spLocks/>
            </p:cNvSpPr>
            <p:nvPr/>
          </p:nvSpPr>
          <p:spPr bwMode="auto">
            <a:xfrm flipH="1">
              <a:off x="5701653" y="1978121"/>
              <a:ext cx="1426107" cy="926144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0070C0">
                <a:alpha val="27000"/>
              </a:srgbClr>
            </a:solidFill>
            <a:ln>
              <a:noFill/>
            </a:ln>
            <a:extLst/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>
                <a:defRPr/>
              </a:pPr>
              <a:endParaRPr lang="en-US" sz="2800" kern="0">
                <a:solidFill>
                  <a:srgbClr val="000000"/>
                </a:solidFill>
              </a:endParaRPr>
            </a:p>
          </p:txBody>
        </p:sp>
        <p:sp>
          <p:nvSpPr>
            <p:cNvPr id="15" name="Freeform 95"/>
            <p:cNvSpPr>
              <a:spLocks/>
            </p:cNvSpPr>
            <p:nvPr/>
          </p:nvSpPr>
          <p:spPr bwMode="auto">
            <a:xfrm flipH="1">
              <a:off x="6053201" y="2052432"/>
              <a:ext cx="1549654" cy="1006377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23BDEF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>
                <a:defRPr/>
              </a:pPr>
              <a:endParaRPr lang="en-US" sz="2800" kern="0">
                <a:solidFill>
                  <a:srgbClr val="505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87440" y="2299985"/>
              <a:ext cx="1306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Segoe UI Light"/>
                  <a:cs typeface="Arial" pitchFamily="34" charset="0"/>
                </a:rPr>
                <a:t>Cloud</a:t>
              </a:r>
              <a:br>
                <a:rPr lang="en-US" sz="1600" kern="0" dirty="0">
                  <a:solidFill>
                    <a:srgbClr val="FFFFFF"/>
                  </a:solidFill>
                  <a:latin typeface="Segoe UI Light"/>
                  <a:cs typeface="Arial" pitchFamily="34" charset="0"/>
                </a:rPr>
              </a:br>
              <a:r>
                <a:rPr lang="en-US" sz="1600" kern="0" dirty="0">
                  <a:solidFill>
                    <a:srgbClr val="FFFFFF"/>
                  </a:solidFill>
                  <a:latin typeface="Segoe UI Light"/>
                  <a:cs typeface="Arial" pitchFamily="34" charset="0"/>
                </a:rPr>
                <a:t>Load Testing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29359" y="3008346"/>
            <a:ext cx="1868892" cy="1702699"/>
            <a:chOff x="3840480" y="3008346"/>
            <a:chExt cx="1868892" cy="1702699"/>
          </a:xfrm>
        </p:grpSpPr>
        <p:sp>
          <p:nvSpPr>
            <p:cNvPr id="18" name="TextBox 17"/>
            <p:cNvSpPr txBox="1"/>
            <p:nvPr/>
          </p:nvSpPr>
          <p:spPr>
            <a:xfrm>
              <a:off x="3840480" y="3008346"/>
              <a:ext cx="1868892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Integration testing</a:t>
              </a:r>
            </a:p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environment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774926" y="3726229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 bwMode="auto">
            <a:xfrm>
              <a:off x="4592048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96590" y="4345288"/>
            <a:ext cx="2202126" cy="1751140"/>
            <a:chOff x="2339395" y="4345288"/>
            <a:chExt cx="2202126" cy="1751140"/>
          </a:xfrm>
        </p:grpSpPr>
        <p:sp>
          <p:nvSpPr>
            <p:cNvPr id="22" name="TextBox 21"/>
            <p:cNvSpPr txBox="1"/>
            <p:nvPr/>
          </p:nvSpPr>
          <p:spPr>
            <a:xfrm>
              <a:off x="2339395" y="5511653"/>
              <a:ext cx="2202126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Automated functional testing environment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40458" y="4700300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3257580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 bwMode="auto">
          <a:xfrm>
            <a:off x="2044699" y="4334411"/>
            <a:ext cx="394343" cy="394343"/>
          </a:xfrm>
          <a:prstGeom prst="ellipse">
            <a:avLst/>
          </a:prstGeom>
          <a:solidFill>
            <a:srgbClr val="3D85CD"/>
          </a:solidFill>
          <a:ln w="76200">
            <a:solidFill>
              <a:srgbClr val="3D85C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8000" tIns="146304" rIns="18288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386089" y="4345288"/>
            <a:ext cx="1611833" cy="1710752"/>
            <a:chOff x="5882639" y="4345288"/>
            <a:chExt cx="1611833" cy="171075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88555" y="4700300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82639" y="5471265"/>
              <a:ext cx="1611833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Pre-production environment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05677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85759" y="3011734"/>
            <a:ext cx="1320801" cy="1699311"/>
            <a:chOff x="8310879" y="3011734"/>
            <a:chExt cx="1320801" cy="1699311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8971279" y="3726229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8788401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0879" y="3011734"/>
              <a:ext cx="1320801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Staging</a:t>
              </a:r>
            </a:p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environment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045728" y="431592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gradFill>
                  <a:gsLst>
                    <a:gs pos="0">
                      <a:srgbClr val="F6931A"/>
                    </a:gs>
                    <a:gs pos="100000">
                      <a:srgbClr val="F6931A"/>
                    </a:gs>
                  </a:gsLst>
                  <a:lin ang="0" scaled="0"/>
                </a:gradFill>
                <a:latin typeface="Segoe UI Light"/>
                <a:cs typeface="Arial" pitchFamily="34" charset="0"/>
              </a:rPr>
              <a:t>Monitor + Learn</a:t>
            </a:r>
            <a:endParaRPr lang="en-US" dirty="0">
              <a:gradFill>
                <a:gsLst>
                  <a:gs pos="0">
                    <a:srgbClr val="F6931A"/>
                  </a:gs>
                  <a:gs pos="100000">
                    <a:srgbClr val="F6931A"/>
                  </a:gs>
                </a:gsLst>
                <a:lin ang="0" scaled="0"/>
              </a:gradFill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 rot="5400000" flipH="1">
            <a:off x="9518909" y="4316673"/>
            <a:ext cx="510159" cy="439792"/>
          </a:xfrm>
          <a:prstGeom prst="triangle">
            <a:avLst/>
          </a:prstGeom>
          <a:solidFill>
            <a:srgbClr val="F693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91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5" grpId="0" animBg="1"/>
      <p:bldP spid="34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9078" y="5293456"/>
            <a:ext cx="1939544" cy="1118733"/>
            <a:chOff x="511109" y="5814543"/>
            <a:chExt cx="1041729" cy="600871"/>
          </a:xfrm>
        </p:grpSpPr>
        <p:sp>
          <p:nvSpPr>
            <p:cNvPr id="4" name="Rectangle 154"/>
            <p:cNvSpPr>
              <a:spLocks noChangeArrowheads="1"/>
            </p:cNvSpPr>
            <p:nvPr/>
          </p:nvSpPr>
          <p:spPr bwMode="auto">
            <a:xfrm>
              <a:off x="635204" y="5814543"/>
              <a:ext cx="808238" cy="55188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156"/>
            <p:cNvSpPr>
              <a:spLocks noChangeArrowheads="1"/>
            </p:cNvSpPr>
            <p:nvPr/>
          </p:nvSpPr>
          <p:spPr bwMode="auto">
            <a:xfrm>
              <a:off x="663778" y="5849648"/>
              <a:ext cx="751090" cy="48167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  <p:sp>
          <p:nvSpPr>
            <p:cNvPr id="6" name="Freeform 158"/>
            <p:cNvSpPr>
              <a:spLocks/>
            </p:cNvSpPr>
            <p:nvPr/>
          </p:nvSpPr>
          <p:spPr bwMode="auto">
            <a:xfrm>
              <a:off x="511109" y="6374593"/>
              <a:ext cx="1041729" cy="40821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Rounded Rectangle 125"/>
          <p:cNvSpPr/>
          <p:nvPr/>
        </p:nvSpPr>
        <p:spPr bwMode="auto">
          <a:xfrm>
            <a:off x="535893" y="1599422"/>
            <a:ext cx="2701118" cy="1592427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5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SOURCE &amp; BUILD</a:t>
            </a:r>
          </a:p>
        </p:txBody>
      </p:sp>
      <p:sp>
        <p:nvSpPr>
          <p:cNvPr id="8" name="Rounded Rectangle 6"/>
          <p:cNvSpPr/>
          <p:nvPr/>
        </p:nvSpPr>
        <p:spPr bwMode="auto">
          <a:xfrm>
            <a:off x="4070966" y="1599422"/>
            <a:ext cx="3352234" cy="1592427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r>
              <a:rPr lang="en-US" sz="15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QA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8187" y="1877740"/>
            <a:ext cx="3447269" cy="1795497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Aft>
                <a:spcPts val="1198"/>
              </a:spcAft>
              <a:buSzPct val="90000"/>
            </a:pPr>
            <a:r>
              <a:rPr lang="en-US" sz="3598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Value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Optimized Resources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Accelerate Delivery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8188" y="3887050"/>
            <a:ext cx="3650510" cy="2252583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Aft>
                <a:spcPts val="1198"/>
              </a:spcAft>
              <a:buSzPct val="90000"/>
            </a:pPr>
            <a:r>
              <a:rPr lang="en-US" sz="3598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Measure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Deployment Frequency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MTTR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Availability</a:t>
            </a:r>
          </a:p>
        </p:txBody>
      </p:sp>
      <p:sp>
        <p:nvSpPr>
          <p:cNvPr id="11" name="Rectangle 155"/>
          <p:cNvSpPr>
            <a:spLocks noChangeArrowheads="1"/>
          </p:cNvSpPr>
          <p:nvPr/>
        </p:nvSpPr>
        <p:spPr bwMode="auto">
          <a:xfrm>
            <a:off x="1296507" y="5371431"/>
            <a:ext cx="1487271" cy="10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/>
            <a:endParaRPr lang="en-US" sz="1836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86451" y="3313574"/>
            <a:ext cx="0" cy="186763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8"/>
          <p:cNvPicPr>
            <a:picLocks noChangeAspect="1"/>
          </p:cNvPicPr>
          <p:nvPr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5"/>
          <a:stretch/>
        </p:blipFill>
        <p:spPr bwMode="auto">
          <a:xfrm>
            <a:off x="5075861" y="2228779"/>
            <a:ext cx="699541" cy="6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63" y="2198016"/>
            <a:ext cx="729827" cy="66234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242509" y="2433902"/>
            <a:ext cx="8229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5"/>
          <a:stretch/>
        </p:blipFill>
        <p:spPr bwMode="auto">
          <a:xfrm>
            <a:off x="1953659" y="2228779"/>
            <a:ext cx="699541" cy="6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5"/>
          <a:stretch/>
        </p:blipFill>
        <p:spPr bwMode="auto">
          <a:xfrm>
            <a:off x="1953659" y="2228779"/>
            <a:ext cx="699541" cy="60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" y="4138454"/>
            <a:ext cx="1406136" cy="25167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7" y="4422890"/>
            <a:ext cx="1094542" cy="21513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0793" y="5186474"/>
            <a:ext cx="35732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74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7668" y="5186474"/>
            <a:ext cx="35477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OPS</a:t>
            </a:r>
          </a:p>
        </p:txBody>
      </p:sp>
      <p:grpSp>
        <p:nvGrpSpPr>
          <p:cNvPr id="22" name="CODE1"/>
          <p:cNvGrpSpPr/>
          <p:nvPr/>
        </p:nvGrpSpPr>
        <p:grpSpPr>
          <a:xfrm>
            <a:off x="2094326" y="5544790"/>
            <a:ext cx="538129" cy="560885"/>
            <a:chOff x="2328300" y="3506767"/>
            <a:chExt cx="551703" cy="575034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25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29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7092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8159E-6 1.90195E-6 L -0.07991 -0.4829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5" y="-24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207E-6 -2.42851E-6 L 0.25096 9.75942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1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Management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9078" y="5293456"/>
            <a:ext cx="1939544" cy="1118733"/>
            <a:chOff x="511109" y="5814543"/>
            <a:chExt cx="1041729" cy="600871"/>
          </a:xfrm>
        </p:grpSpPr>
        <p:sp>
          <p:nvSpPr>
            <p:cNvPr id="4" name="Rectangle 154"/>
            <p:cNvSpPr>
              <a:spLocks noChangeArrowheads="1"/>
            </p:cNvSpPr>
            <p:nvPr/>
          </p:nvSpPr>
          <p:spPr bwMode="auto">
            <a:xfrm>
              <a:off x="635204" y="5814543"/>
              <a:ext cx="808238" cy="55188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156"/>
            <p:cNvSpPr>
              <a:spLocks noChangeArrowheads="1"/>
            </p:cNvSpPr>
            <p:nvPr/>
          </p:nvSpPr>
          <p:spPr bwMode="auto">
            <a:xfrm>
              <a:off x="663778" y="5849648"/>
              <a:ext cx="751090" cy="48167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  <p:sp>
          <p:nvSpPr>
            <p:cNvPr id="6" name="Freeform 158"/>
            <p:cNvSpPr>
              <a:spLocks/>
            </p:cNvSpPr>
            <p:nvPr/>
          </p:nvSpPr>
          <p:spPr bwMode="auto">
            <a:xfrm>
              <a:off x="511109" y="6374593"/>
              <a:ext cx="1041729" cy="40821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886451" y="3313574"/>
            <a:ext cx="0" cy="1867637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5"/>
          <p:cNvSpPr/>
          <p:nvPr/>
        </p:nvSpPr>
        <p:spPr bwMode="auto">
          <a:xfrm>
            <a:off x="535893" y="1599422"/>
            <a:ext cx="2701118" cy="1592427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5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SOURCE REPO</a:t>
            </a:r>
          </a:p>
        </p:txBody>
      </p:sp>
      <p:sp>
        <p:nvSpPr>
          <p:cNvPr id="9" name="Rounded Rectangle 6"/>
          <p:cNvSpPr/>
          <p:nvPr/>
        </p:nvSpPr>
        <p:spPr bwMode="auto">
          <a:xfrm>
            <a:off x="5038668" y="1599422"/>
            <a:ext cx="2384532" cy="1592427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5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8187" y="1877740"/>
            <a:ext cx="3447269" cy="1795497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Aft>
                <a:spcPts val="1198"/>
              </a:spcAft>
              <a:buSzPct val="90000"/>
            </a:pPr>
            <a:r>
              <a:rPr lang="en-US" sz="3598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Value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Optimized Resources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Accelerate Delivery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8188" y="3887050"/>
            <a:ext cx="3650510" cy="2252583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Aft>
                <a:spcPts val="1198"/>
              </a:spcAft>
              <a:buSzPct val="90000"/>
            </a:pPr>
            <a:r>
              <a:rPr lang="en-US" sz="3598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Measure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Deployment Frequency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MTTR</a:t>
            </a:r>
          </a:p>
          <a:p>
            <a:pPr marL="290401" indent="-290401" defTabSz="932384">
              <a:lnSpc>
                <a:spcPct val="90000"/>
              </a:lnSpc>
              <a:spcAft>
                <a:spcPts val="119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Availability</a:t>
            </a:r>
          </a:p>
        </p:txBody>
      </p:sp>
      <p:sp>
        <p:nvSpPr>
          <p:cNvPr id="12" name="Rectangle 155"/>
          <p:cNvSpPr>
            <a:spLocks noChangeArrowheads="1"/>
          </p:cNvSpPr>
          <p:nvPr/>
        </p:nvSpPr>
        <p:spPr bwMode="auto">
          <a:xfrm>
            <a:off x="1296507" y="5371431"/>
            <a:ext cx="1487271" cy="10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/>
            <a:endParaRPr lang="en-US" sz="1836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3" name="CODE1"/>
          <p:cNvGrpSpPr/>
          <p:nvPr/>
        </p:nvGrpSpPr>
        <p:grpSpPr>
          <a:xfrm>
            <a:off x="2086805" y="5544790"/>
            <a:ext cx="538129" cy="560885"/>
            <a:chOff x="2328300" y="3506767"/>
            <a:chExt cx="551703" cy="575034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16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20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1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2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</p:grpSp>
      <p:sp>
        <p:nvSpPr>
          <p:cNvPr id="23" name="Rounded Rectangle 78"/>
          <p:cNvSpPr/>
          <p:nvPr/>
        </p:nvSpPr>
        <p:spPr bwMode="auto">
          <a:xfrm>
            <a:off x="5038668" y="3313575"/>
            <a:ext cx="2384532" cy="1592427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5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STAGE</a:t>
            </a:r>
          </a:p>
        </p:txBody>
      </p:sp>
      <p:sp>
        <p:nvSpPr>
          <p:cNvPr id="24" name="Rounded Rectangle 79"/>
          <p:cNvSpPr/>
          <p:nvPr/>
        </p:nvSpPr>
        <p:spPr bwMode="auto">
          <a:xfrm>
            <a:off x="5038668" y="5027727"/>
            <a:ext cx="2384532" cy="1592427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>
              <a:lnSpc>
                <a:spcPct val="90000"/>
              </a:lnSpc>
            </a:pPr>
            <a:r>
              <a:rPr lang="en-US" sz="15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PRODUCTION</a:t>
            </a:r>
          </a:p>
        </p:txBody>
      </p:sp>
      <p:sp>
        <p:nvSpPr>
          <p:cNvPr id="25" name="APP 1"/>
          <p:cNvSpPr>
            <a:spLocks noEditPoints="1"/>
          </p:cNvSpPr>
          <p:nvPr/>
        </p:nvSpPr>
        <p:spPr bwMode="auto">
          <a:xfrm>
            <a:off x="6352796" y="2165911"/>
            <a:ext cx="796943" cy="822387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3833"/>
            <a:endParaRPr lang="en-US" sz="17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APP 2"/>
          <p:cNvSpPr>
            <a:spLocks noEditPoints="1"/>
          </p:cNvSpPr>
          <p:nvPr/>
        </p:nvSpPr>
        <p:spPr bwMode="auto">
          <a:xfrm>
            <a:off x="6352796" y="3871853"/>
            <a:ext cx="796943" cy="822387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3833"/>
            <a:endParaRPr lang="en-US" sz="17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APP 3"/>
          <p:cNvSpPr>
            <a:spLocks noEditPoints="1"/>
          </p:cNvSpPr>
          <p:nvPr/>
        </p:nvSpPr>
        <p:spPr bwMode="auto">
          <a:xfrm>
            <a:off x="6352796" y="5593065"/>
            <a:ext cx="796943" cy="822387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3833"/>
            <a:endParaRPr lang="en-US" sz="170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8" name="CODE 2" descr="Down:  CODE 2"/>
          <p:cNvGrpSpPr/>
          <p:nvPr/>
        </p:nvGrpSpPr>
        <p:grpSpPr>
          <a:xfrm>
            <a:off x="5445462" y="2270671"/>
            <a:ext cx="538129" cy="560885"/>
            <a:chOff x="2328300" y="3506767"/>
            <a:chExt cx="551703" cy="575034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31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35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36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37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33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34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8" name="CODE 2" descr="Down:  CODE 2"/>
          <p:cNvGrpSpPr/>
          <p:nvPr/>
        </p:nvGrpSpPr>
        <p:grpSpPr>
          <a:xfrm>
            <a:off x="5445462" y="4018037"/>
            <a:ext cx="538129" cy="560885"/>
            <a:chOff x="2328300" y="3506767"/>
            <a:chExt cx="551703" cy="575034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41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45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6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48" name="CODE 2" descr="Down:  Group 65"/>
          <p:cNvGrpSpPr/>
          <p:nvPr/>
        </p:nvGrpSpPr>
        <p:grpSpPr>
          <a:xfrm>
            <a:off x="1636504" y="2280180"/>
            <a:ext cx="538129" cy="560885"/>
            <a:chOff x="2328300" y="3506767"/>
            <a:chExt cx="551703" cy="575034"/>
          </a:xfrm>
        </p:grpSpPr>
        <p:sp>
          <p:nvSpPr>
            <p:cNvPr id="4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1836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51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55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57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53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54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84"/>
                  <a:endParaRPr lang="en-US" sz="1836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</p:grpSp>
      <p:sp>
        <p:nvSpPr>
          <p:cNvPr id="58" name="AutoShape 3"/>
          <p:cNvSpPr>
            <a:spLocks noChangeAspect="1" noChangeArrowheads="1" noTextEdit="1"/>
          </p:cNvSpPr>
          <p:nvPr/>
        </p:nvSpPr>
        <p:spPr bwMode="auto">
          <a:xfrm>
            <a:off x="1545039" y="3098807"/>
            <a:ext cx="768746" cy="78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950044" y="1534326"/>
            <a:ext cx="359269" cy="427298"/>
            <a:chOff x="4662074" y="4335997"/>
            <a:chExt cx="234105" cy="278433"/>
          </a:xfrm>
        </p:grpSpPr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4662074" y="4335997"/>
              <a:ext cx="90040" cy="278433"/>
            </a:xfrm>
            <a:custGeom>
              <a:avLst/>
              <a:gdLst>
                <a:gd name="T0" fmla="*/ 23 w 86"/>
                <a:gd name="T1" fmla="*/ 56 h 265"/>
                <a:gd name="T2" fmla="*/ 23 w 86"/>
                <a:gd name="T3" fmla="*/ 90 h 265"/>
                <a:gd name="T4" fmla="*/ 0 w 86"/>
                <a:gd name="T5" fmla="*/ 119 h 265"/>
                <a:gd name="T6" fmla="*/ 0 w 86"/>
                <a:gd name="T7" fmla="*/ 146 h 265"/>
                <a:gd name="T8" fmla="*/ 23 w 86"/>
                <a:gd name="T9" fmla="*/ 174 h 265"/>
                <a:gd name="T10" fmla="*/ 23 w 86"/>
                <a:gd name="T11" fmla="*/ 210 h 265"/>
                <a:gd name="T12" fmla="*/ 36 w 86"/>
                <a:gd name="T13" fmla="*/ 251 h 265"/>
                <a:gd name="T14" fmla="*/ 86 w 86"/>
                <a:gd name="T15" fmla="*/ 265 h 265"/>
                <a:gd name="T16" fmla="*/ 86 w 86"/>
                <a:gd name="T17" fmla="*/ 237 h 265"/>
                <a:gd name="T18" fmla="*/ 67 w 86"/>
                <a:gd name="T19" fmla="*/ 231 h 265"/>
                <a:gd name="T20" fmla="*/ 62 w 86"/>
                <a:gd name="T21" fmla="*/ 210 h 265"/>
                <a:gd name="T22" fmla="*/ 62 w 86"/>
                <a:gd name="T23" fmla="*/ 179 h 265"/>
                <a:gd name="T24" fmla="*/ 39 w 86"/>
                <a:gd name="T25" fmla="*/ 133 h 265"/>
                <a:gd name="T26" fmla="*/ 39 w 86"/>
                <a:gd name="T27" fmla="*/ 132 h 265"/>
                <a:gd name="T28" fmla="*/ 62 w 86"/>
                <a:gd name="T29" fmla="*/ 87 h 265"/>
                <a:gd name="T30" fmla="*/ 62 w 86"/>
                <a:gd name="T31" fmla="*/ 55 h 265"/>
                <a:gd name="T32" fmla="*/ 86 w 86"/>
                <a:gd name="T33" fmla="*/ 28 h 265"/>
                <a:gd name="T34" fmla="*/ 86 w 86"/>
                <a:gd name="T35" fmla="*/ 0 h 265"/>
                <a:gd name="T36" fmla="*/ 36 w 86"/>
                <a:gd name="T37" fmla="*/ 14 h 265"/>
                <a:gd name="T38" fmla="*/ 23 w 86"/>
                <a:gd name="T39" fmla="*/ 5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65">
                  <a:moveTo>
                    <a:pt x="23" y="56"/>
                  </a:moveTo>
                  <a:lnTo>
                    <a:pt x="23" y="90"/>
                  </a:lnTo>
                  <a:cubicBezTo>
                    <a:pt x="23" y="109"/>
                    <a:pt x="16" y="119"/>
                    <a:pt x="0" y="119"/>
                  </a:cubicBezTo>
                  <a:lnTo>
                    <a:pt x="0" y="146"/>
                  </a:lnTo>
                  <a:cubicBezTo>
                    <a:pt x="16" y="146"/>
                    <a:pt x="23" y="156"/>
                    <a:pt x="23" y="174"/>
                  </a:cubicBezTo>
                  <a:lnTo>
                    <a:pt x="23" y="210"/>
                  </a:lnTo>
                  <a:cubicBezTo>
                    <a:pt x="23" y="229"/>
                    <a:pt x="27" y="243"/>
                    <a:pt x="36" y="251"/>
                  </a:cubicBezTo>
                  <a:cubicBezTo>
                    <a:pt x="45" y="260"/>
                    <a:pt x="62" y="265"/>
                    <a:pt x="86" y="265"/>
                  </a:cubicBezTo>
                  <a:lnTo>
                    <a:pt x="86" y="237"/>
                  </a:lnTo>
                  <a:cubicBezTo>
                    <a:pt x="77" y="237"/>
                    <a:pt x="71" y="235"/>
                    <a:pt x="67" y="231"/>
                  </a:cubicBezTo>
                  <a:cubicBezTo>
                    <a:pt x="64" y="227"/>
                    <a:pt x="62" y="220"/>
                    <a:pt x="62" y="210"/>
                  </a:cubicBezTo>
                  <a:lnTo>
                    <a:pt x="62" y="179"/>
                  </a:lnTo>
                  <a:cubicBezTo>
                    <a:pt x="62" y="154"/>
                    <a:pt x="54" y="139"/>
                    <a:pt x="39" y="133"/>
                  </a:cubicBezTo>
                  <a:lnTo>
                    <a:pt x="39" y="132"/>
                  </a:lnTo>
                  <a:cubicBezTo>
                    <a:pt x="54" y="126"/>
                    <a:pt x="62" y="111"/>
                    <a:pt x="62" y="87"/>
                  </a:cubicBezTo>
                  <a:lnTo>
                    <a:pt x="62" y="55"/>
                  </a:lnTo>
                  <a:cubicBezTo>
                    <a:pt x="62" y="37"/>
                    <a:pt x="70" y="28"/>
                    <a:pt x="86" y="28"/>
                  </a:cubicBezTo>
                  <a:lnTo>
                    <a:pt x="86" y="0"/>
                  </a:lnTo>
                  <a:cubicBezTo>
                    <a:pt x="62" y="0"/>
                    <a:pt x="46" y="5"/>
                    <a:pt x="36" y="14"/>
                  </a:cubicBezTo>
                  <a:cubicBezTo>
                    <a:pt x="28" y="23"/>
                    <a:pt x="23" y="37"/>
                    <a:pt x="23" y="5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4806139" y="4335997"/>
              <a:ext cx="90040" cy="278433"/>
            </a:xfrm>
            <a:custGeom>
              <a:avLst/>
              <a:gdLst>
                <a:gd name="T0" fmla="*/ 62 w 85"/>
                <a:gd name="T1" fmla="*/ 90 h 265"/>
                <a:gd name="T2" fmla="*/ 62 w 85"/>
                <a:gd name="T3" fmla="*/ 56 h 265"/>
                <a:gd name="T4" fmla="*/ 50 w 85"/>
                <a:gd name="T5" fmla="*/ 15 h 265"/>
                <a:gd name="T6" fmla="*/ 0 w 85"/>
                <a:gd name="T7" fmla="*/ 0 h 265"/>
                <a:gd name="T8" fmla="*/ 0 w 85"/>
                <a:gd name="T9" fmla="*/ 28 h 265"/>
                <a:gd name="T10" fmla="*/ 24 w 85"/>
                <a:gd name="T11" fmla="*/ 55 h 265"/>
                <a:gd name="T12" fmla="*/ 24 w 85"/>
                <a:gd name="T13" fmla="*/ 85 h 265"/>
                <a:gd name="T14" fmla="*/ 47 w 85"/>
                <a:gd name="T15" fmla="*/ 132 h 265"/>
                <a:gd name="T16" fmla="*/ 47 w 85"/>
                <a:gd name="T17" fmla="*/ 133 h 265"/>
                <a:gd name="T18" fmla="*/ 24 w 85"/>
                <a:gd name="T19" fmla="*/ 178 h 265"/>
                <a:gd name="T20" fmla="*/ 24 w 85"/>
                <a:gd name="T21" fmla="*/ 210 h 265"/>
                <a:gd name="T22" fmla="*/ 19 w 85"/>
                <a:gd name="T23" fmla="*/ 231 h 265"/>
                <a:gd name="T24" fmla="*/ 0 w 85"/>
                <a:gd name="T25" fmla="*/ 237 h 265"/>
                <a:gd name="T26" fmla="*/ 0 w 85"/>
                <a:gd name="T27" fmla="*/ 265 h 265"/>
                <a:gd name="T28" fmla="*/ 50 w 85"/>
                <a:gd name="T29" fmla="*/ 251 h 265"/>
                <a:gd name="T30" fmla="*/ 62 w 85"/>
                <a:gd name="T31" fmla="*/ 209 h 265"/>
                <a:gd name="T32" fmla="*/ 62 w 85"/>
                <a:gd name="T33" fmla="*/ 174 h 265"/>
                <a:gd name="T34" fmla="*/ 85 w 85"/>
                <a:gd name="T35" fmla="*/ 146 h 265"/>
                <a:gd name="T36" fmla="*/ 85 w 85"/>
                <a:gd name="T37" fmla="*/ 119 h 265"/>
                <a:gd name="T38" fmla="*/ 62 w 85"/>
                <a:gd name="T39" fmla="*/ 9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265">
                  <a:moveTo>
                    <a:pt x="62" y="90"/>
                  </a:moveTo>
                  <a:lnTo>
                    <a:pt x="62" y="56"/>
                  </a:lnTo>
                  <a:cubicBezTo>
                    <a:pt x="62" y="37"/>
                    <a:pt x="58" y="23"/>
                    <a:pt x="50" y="15"/>
                  </a:cubicBezTo>
                  <a:cubicBezTo>
                    <a:pt x="40" y="5"/>
                    <a:pt x="23" y="0"/>
                    <a:pt x="0" y="0"/>
                  </a:cubicBezTo>
                  <a:lnTo>
                    <a:pt x="0" y="28"/>
                  </a:lnTo>
                  <a:cubicBezTo>
                    <a:pt x="16" y="28"/>
                    <a:pt x="24" y="37"/>
                    <a:pt x="24" y="55"/>
                  </a:cubicBezTo>
                  <a:lnTo>
                    <a:pt x="24" y="85"/>
                  </a:lnTo>
                  <a:cubicBezTo>
                    <a:pt x="24" y="110"/>
                    <a:pt x="32" y="126"/>
                    <a:pt x="47" y="132"/>
                  </a:cubicBezTo>
                  <a:lnTo>
                    <a:pt x="47" y="133"/>
                  </a:lnTo>
                  <a:cubicBezTo>
                    <a:pt x="32" y="139"/>
                    <a:pt x="24" y="154"/>
                    <a:pt x="24" y="178"/>
                  </a:cubicBezTo>
                  <a:lnTo>
                    <a:pt x="24" y="210"/>
                  </a:lnTo>
                  <a:cubicBezTo>
                    <a:pt x="24" y="219"/>
                    <a:pt x="22" y="226"/>
                    <a:pt x="19" y="231"/>
                  </a:cubicBezTo>
                  <a:cubicBezTo>
                    <a:pt x="15" y="235"/>
                    <a:pt x="9" y="237"/>
                    <a:pt x="0" y="237"/>
                  </a:cubicBezTo>
                  <a:lnTo>
                    <a:pt x="0" y="265"/>
                  </a:lnTo>
                  <a:cubicBezTo>
                    <a:pt x="24" y="265"/>
                    <a:pt x="41" y="260"/>
                    <a:pt x="50" y="251"/>
                  </a:cubicBezTo>
                  <a:cubicBezTo>
                    <a:pt x="58" y="242"/>
                    <a:pt x="62" y="229"/>
                    <a:pt x="62" y="209"/>
                  </a:cubicBezTo>
                  <a:lnTo>
                    <a:pt x="62" y="174"/>
                  </a:lnTo>
                  <a:cubicBezTo>
                    <a:pt x="62" y="156"/>
                    <a:pt x="70" y="146"/>
                    <a:pt x="85" y="146"/>
                  </a:cubicBezTo>
                  <a:lnTo>
                    <a:pt x="85" y="119"/>
                  </a:lnTo>
                  <a:cubicBezTo>
                    <a:pt x="70" y="119"/>
                    <a:pt x="62" y="109"/>
                    <a:pt x="62" y="9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" y="4138454"/>
            <a:ext cx="1406136" cy="251677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7" y="4422890"/>
            <a:ext cx="1094542" cy="215134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90793" y="5186474"/>
            <a:ext cx="35732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74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27668" y="5186474"/>
            <a:ext cx="35477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3864604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8675E-7 1.90195E-6 L -0.03625 -0.466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2" y="-2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4187E-7 -1.69315E-6 L 0.30636 -0.001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8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decel="10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30636 -0.00136 L 0.30636 0.2485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30636 0.24853 L 0.30674 0.4909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</a:t>
            </a:r>
          </a:p>
        </p:txBody>
      </p:sp>
      <p:sp>
        <p:nvSpPr>
          <p:cNvPr id="3" name="Rounded Rectangle 6"/>
          <p:cNvSpPr/>
          <p:nvPr/>
        </p:nvSpPr>
        <p:spPr bwMode="auto">
          <a:xfrm>
            <a:off x="5282267" y="1599152"/>
            <a:ext cx="2141103" cy="1592653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8425" y="1877510"/>
            <a:ext cx="3447758" cy="1795752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1199"/>
              </a:spcAft>
              <a:buSzPct val="90000"/>
            </a:pPr>
            <a:r>
              <a:rPr lang="en-US" sz="3599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Value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Optimized Resources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Accelerate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8425" y="3887107"/>
            <a:ext cx="2943943" cy="1795752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1199"/>
              </a:spcAft>
              <a:buSzPct val="90000"/>
            </a:pPr>
            <a:r>
              <a:rPr lang="en-US" sz="3599" dirty="0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Segoe UI Light"/>
              </a:rPr>
              <a:t>Measure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Light"/>
              </a:rPr>
              <a:t>Deployment Rate</a:t>
            </a:r>
          </a:p>
          <a:p>
            <a:pPr marL="290457" indent="-290457" defTabSz="932563">
              <a:lnSpc>
                <a:spcPct val="90000"/>
              </a:lnSpc>
              <a:spcAft>
                <a:spcPts val="1199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Light"/>
              </a:rPr>
              <a:t>MTTR</a:t>
            </a: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295808" y="5371696"/>
            <a:ext cx="1487482" cy="101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25754" y="5293710"/>
            <a:ext cx="1939818" cy="1118892"/>
            <a:chOff x="511109" y="5814543"/>
            <a:chExt cx="1041729" cy="600871"/>
          </a:xfrm>
        </p:grpSpPr>
        <p:sp>
          <p:nvSpPr>
            <p:cNvPr id="8" name="Rectangle 154"/>
            <p:cNvSpPr>
              <a:spLocks noChangeArrowheads="1"/>
            </p:cNvSpPr>
            <p:nvPr/>
          </p:nvSpPr>
          <p:spPr bwMode="auto">
            <a:xfrm>
              <a:off x="635204" y="5814543"/>
              <a:ext cx="808238" cy="551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156"/>
            <p:cNvSpPr>
              <a:spLocks noChangeArrowheads="1"/>
            </p:cNvSpPr>
            <p:nvPr/>
          </p:nvSpPr>
          <p:spPr bwMode="auto">
            <a:xfrm>
              <a:off x="662962" y="5849648"/>
              <a:ext cx="751090" cy="48167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58"/>
            <p:cNvSpPr>
              <a:spLocks/>
            </p:cNvSpPr>
            <p:nvPr/>
          </p:nvSpPr>
          <p:spPr bwMode="auto">
            <a:xfrm>
              <a:off x="511109" y="6374593"/>
              <a:ext cx="1041729" cy="40821"/>
            </a:xfrm>
            <a:custGeom>
              <a:avLst/>
              <a:gdLst>
                <a:gd name="T0" fmla="*/ 0 w 1454"/>
                <a:gd name="T1" fmla="*/ 0 h 57"/>
                <a:gd name="T2" fmla="*/ 0 w 1454"/>
                <a:gd name="T3" fmla="*/ 4 h 57"/>
                <a:gd name="T4" fmla="*/ 53 w 1454"/>
                <a:gd name="T5" fmla="*/ 57 h 57"/>
                <a:gd name="T6" fmla="*/ 1400 w 1454"/>
                <a:gd name="T7" fmla="*/ 57 h 57"/>
                <a:gd name="T8" fmla="*/ 1454 w 1454"/>
                <a:gd name="T9" fmla="*/ 4 h 57"/>
                <a:gd name="T10" fmla="*/ 1454 w 1454"/>
                <a:gd name="T11" fmla="*/ 0 h 57"/>
                <a:gd name="T12" fmla="*/ 0 w 145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57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3"/>
                    <a:pt x="24" y="57"/>
                    <a:pt x="53" y="57"/>
                  </a:cubicBezTo>
                  <a:cubicBezTo>
                    <a:pt x="1400" y="57"/>
                    <a:pt x="1400" y="57"/>
                    <a:pt x="1400" y="57"/>
                  </a:cubicBezTo>
                  <a:cubicBezTo>
                    <a:pt x="1430" y="57"/>
                    <a:pt x="1454" y="33"/>
                    <a:pt x="1454" y="4"/>
                  </a:cubicBezTo>
                  <a:cubicBezTo>
                    <a:pt x="1454" y="0"/>
                    <a:pt x="1454" y="0"/>
                    <a:pt x="14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Rounded Rectangle 78"/>
          <p:cNvSpPr/>
          <p:nvPr/>
        </p:nvSpPr>
        <p:spPr bwMode="auto">
          <a:xfrm>
            <a:off x="5282267" y="3313548"/>
            <a:ext cx="2141103" cy="1592653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STAGE</a:t>
            </a:r>
          </a:p>
        </p:txBody>
      </p:sp>
      <p:sp>
        <p:nvSpPr>
          <p:cNvPr id="12" name="Rounded Rectangle 79"/>
          <p:cNvSpPr/>
          <p:nvPr/>
        </p:nvSpPr>
        <p:spPr bwMode="auto">
          <a:xfrm>
            <a:off x="5282267" y="5027943"/>
            <a:ext cx="2141103" cy="1592653"/>
          </a:xfrm>
          <a:prstGeom prst="roundRect">
            <a:avLst>
              <a:gd name="adj" fmla="val 5175"/>
            </a:avLst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PRODUCTION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85836" y="4001840"/>
            <a:ext cx="0" cy="117961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CODE 1"/>
          <p:cNvGrpSpPr/>
          <p:nvPr/>
        </p:nvGrpSpPr>
        <p:grpSpPr>
          <a:xfrm>
            <a:off x="1548260" y="3098092"/>
            <a:ext cx="781048" cy="814079"/>
            <a:chOff x="2328300" y="3506767"/>
            <a:chExt cx="551703" cy="575034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17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21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19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4" name="CODE 2"/>
          <p:cNvGrpSpPr/>
          <p:nvPr/>
        </p:nvGrpSpPr>
        <p:grpSpPr>
          <a:xfrm>
            <a:off x="1548260" y="3098092"/>
            <a:ext cx="781048" cy="814079"/>
            <a:chOff x="2328300" y="3506767"/>
            <a:chExt cx="551703" cy="575034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27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31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rgbClr val="9C9C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29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34" name="CODE 3"/>
          <p:cNvGrpSpPr/>
          <p:nvPr/>
        </p:nvGrpSpPr>
        <p:grpSpPr>
          <a:xfrm>
            <a:off x="1542108" y="3098092"/>
            <a:ext cx="781048" cy="814079"/>
            <a:chOff x="2328300" y="3506767"/>
            <a:chExt cx="551703" cy="575034"/>
          </a:xfrm>
        </p:grpSpPr>
        <p:sp>
          <p:nvSpPr>
            <p:cNvPr id="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37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41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44" name="APP 1"/>
          <p:cNvSpPr>
            <a:spLocks noEditPoints="1"/>
          </p:cNvSpPr>
          <p:nvPr/>
        </p:nvSpPr>
        <p:spPr bwMode="auto">
          <a:xfrm>
            <a:off x="5954287" y="2165722"/>
            <a:ext cx="797056" cy="822504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009"/>
            <a:endParaRPr lang="en-US" sz="1700">
              <a:solidFill>
                <a:srgbClr val="000000"/>
              </a:solidFill>
            </a:endParaRPr>
          </a:p>
        </p:txBody>
      </p:sp>
      <p:sp>
        <p:nvSpPr>
          <p:cNvPr id="45" name="APP 2"/>
          <p:cNvSpPr>
            <a:spLocks noEditPoints="1"/>
          </p:cNvSpPr>
          <p:nvPr/>
        </p:nvSpPr>
        <p:spPr bwMode="auto">
          <a:xfrm>
            <a:off x="5954287" y="3871906"/>
            <a:ext cx="797056" cy="822504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009"/>
            <a:endParaRPr lang="en-US" sz="1700">
              <a:solidFill>
                <a:srgbClr val="000000"/>
              </a:solidFill>
            </a:endParaRPr>
          </a:p>
        </p:txBody>
      </p:sp>
      <p:sp>
        <p:nvSpPr>
          <p:cNvPr id="46" name="APP 3"/>
          <p:cNvSpPr>
            <a:spLocks noEditPoints="1"/>
          </p:cNvSpPr>
          <p:nvPr/>
        </p:nvSpPr>
        <p:spPr bwMode="auto">
          <a:xfrm>
            <a:off x="5954287" y="5593362"/>
            <a:ext cx="797056" cy="822504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009"/>
            <a:endParaRPr lang="en-US" sz="1700">
              <a:solidFill>
                <a:srgbClr val="000000"/>
              </a:solidFill>
            </a:endParaRPr>
          </a:p>
        </p:txBody>
      </p:sp>
      <p:sp>
        <p:nvSpPr>
          <p:cNvPr id="47" name="AutoShape 3"/>
          <p:cNvSpPr>
            <a:spLocks noChangeAspect="1" noChangeArrowheads="1" noTextEdit="1"/>
          </p:cNvSpPr>
          <p:nvPr/>
        </p:nvSpPr>
        <p:spPr bwMode="auto">
          <a:xfrm>
            <a:off x="382052" y="1599867"/>
            <a:ext cx="768746" cy="78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AutoShape 9"/>
          <p:cNvSpPr>
            <a:spLocks noChangeAspect="1" noChangeArrowheads="1" noTextEdit="1"/>
          </p:cNvSpPr>
          <p:nvPr/>
        </p:nvSpPr>
        <p:spPr bwMode="auto">
          <a:xfrm>
            <a:off x="381064" y="1599152"/>
            <a:ext cx="777162" cy="8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48426" y="5023359"/>
            <a:ext cx="35477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OPS</a:t>
            </a:r>
          </a:p>
        </p:txBody>
      </p:sp>
      <p:grpSp>
        <p:nvGrpSpPr>
          <p:cNvPr id="50" name="CODE 3"/>
          <p:cNvGrpSpPr/>
          <p:nvPr/>
        </p:nvGrpSpPr>
        <p:grpSpPr>
          <a:xfrm>
            <a:off x="1548261" y="3086960"/>
            <a:ext cx="781048" cy="814079"/>
            <a:chOff x="2328300" y="3506767"/>
            <a:chExt cx="551703" cy="575034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0370" y="3507272"/>
              <a:ext cx="543013" cy="55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28300" y="3506767"/>
              <a:ext cx="551703" cy="575034"/>
              <a:chOff x="3937001" y="4448175"/>
              <a:chExt cx="638175" cy="665163"/>
            </a:xfrm>
          </p:grpSpPr>
          <p:grpSp>
            <p:nvGrpSpPr>
              <p:cNvPr id="53" name="Group 10"/>
              <p:cNvGrpSpPr>
                <a:grpSpLocks noChangeAspect="1"/>
              </p:cNvGrpSpPr>
              <p:nvPr/>
            </p:nvGrpSpPr>
            <p:grpSpPr bwMode="auto">
              <a:xfrm>
                <a:off x="3937001" y="4448175"/>
                <a:ext cx="638175" cy="665163"/>
                <a:chOff x="2480" y="2802"/>
                <a:chExt cx="402" cy="419"/>
              </a:xfrm>
            </p:grpSpPr>
            <p:sp>
              <p:nvSpPr>
                <p:cNvPr id="57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81" y="2802"/>
                  <a:ext cx="400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Freeform 11"/>
                <p:cNvSpPr>
                  <a:spLocks/>
                </p:cNvSpPr>
                <p:nvPr/>
              </p:nvSpPr>
              <p:spPr bwMode="auto">
                <a:xfrm>
                  <a:off x="2480" y="2802"/>
                  <a:ext cx="402" cy="418"/>
                </a:xfrm>
                <a:custGeom>
                  <a:avLst/>
                  <a:gdLst>
                    <a:gd name="T0" fmla="*/ 67 w 644"/>
                    <a:gd name="T1" fmla="*/ 0 h 671"/>
                    <a:gd name="T2" fmla="*/ 0 w 644"/>
                    <a:gd name="T3" fmla="*/ 68 h 671"/>
                    <a:gd name="T4" fmla="*/ 0 w 644"/>
                    <a:gd name="T5" fmla="*/ 603 h 671"/>
                    <a:gd name="T6" fmla="*/ 67 w 644"/>
                    <a:gd name="T7" fmla="*/ 671 h 671"/>
                    <a:gd name="T8" fmla="*/ 576 w 644"/>
                    <a:gd name="T9" fmla="*/ 671 h 671"/>
                    <a:gd name="T10" fmla="*/ 644 w 644"/>
                    <a:gd name="T11" fmla="*/ 603 h 671"/>
                    <a:gd name="T12" fmla="*/ 644 w 644"/>
                    <a:gd name="T13" fmla="*/ 193 h 671"/>
                    <a:gd name="T14" fmla="*/ 644 w 644"/>
                    <a:gd name="T15" fmla="*/ 127 h 671"/>
                    <a:gd name="T16" fmla="*/ 515 w 644"/>
                    <a:gd name="T17" fmla="*/ 0 h 671"/>
                    <a:gd name="T18" fmla="*/ 445 w 644"/>
                    <a:gd name="T19" fmla="*/ 0 h 671"/>
                    <a:gd name="T20" fmla="*/ 67 w 644"/>
                    <a:gd name="T2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4" h="671">
                      <a:moveTo>
                        <a:pt x="67" y="0"/>
                      </a:moveTo>
                      <a:cubicBezTo>
                        <a:pt x="30" y="0"/>
                        <a:pt x="0" y="30"/>
                        <a:pt x="0" y="68"/>
                      </a:cubicBezTo>
                      <a:cubicBezTo>
                        <a:pt x="0" y="603"/>
                        <a:pt x="0" y="603"/>
                        <a:pt x="0" y="603"/>
                      </a:cubicBezTo>
                      <a:cubicBezTo>
                        <a:pt x="0" y="641"/>
                        <a:pt x="30" y="671"/>
                        <a:pt x="67" y="671"/>
                      </a:cubicBezTo>
                      <a:cubicBezTo>
                        <a:pt x="576" y="671"/>
                        <a:pt x="576" y="671"/>
                        <a:pt x="576" y="671"/>
                      </a:cubicBezTo>
                      <a:cubicBezTo>
                        <a:pt x="613" y="671"/>
                        <a:pt x="644" y="641"/>
                        <a:pt x="644" y="603"/>
                      </a:cubicBezTo>
                      <a:cubicBezTo>
                        <a:pt x="644" y="193"/>
                        <a:pt x="644" y="193"/>
                        <a:pt x="644" y="193"/>
                      </a:cubicBezTo>
                      <a:cubicBezTo>
                        <a:pt x="644" y="156"/>
                        <a:pt x="644" y="127"/>
                        <a:pt x="644" y="127"/>
                      </a:cubicBezTo>
                      <a:cubicBezTo>
                        <a:pt x="515" y="0"/>
                        <a:pt x="515" y="0"/>
                        <a:pt x="515" y="0"/>
                      </a:cubicBezTo>
                      <a:cubicBezTo>
                        <a:pt x="515" y="0"/>
                        <a:pt x="482" y="0"/>
                        <a:pt x="445" y="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12"/>
                <p:cNvSpPr>
                  <a:spLocks/>
                </p:cNvSpPr>
                <p:nvPr/>
              </p:nvSpPr>
              <p:spPr bwMode="auto">
                <a:xfrm>
                  <a:off x="2801" y="2802"/>
                  <a:ext cx="81" cy="79"/>
                </a:xfrm>
                <a:custGeom>
                  <a:avLst/>
                  <a:gdLst>
                    <a:gd name="T0" fmla="*/ 81 w 81"/>
                    <a:gd name="T1" fmla="*/ 79 h 79"/>
                    <a:gd name="T2" fmla="*/ 0 w 81"/>
                    <a:gd name="T3" fmla="*/ 0 h 79"/>
                    <a:gd name="T4" fmla="*/ 0 w 81"/>
                    <a:gd name="T5" fmla="*/ 79 h 79"/>
                    <a:gd name="T6" fmla="*/ 81 w 81"/>
                    <a:gd name="T7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79">
                      <a:moveTo>
                        <a:pt x="81" y="79"/>
                      </a:move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81" y="79"/>
                      </a:ln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20302" y="4618868"/>
                <a:ext cx="293550" cy="349134"/>
                <a:chOff x="4662074" y="4335997"/>
                <a:chExt cx="234105" cy="278433"/>
              </a:xfrm>
            </p:grpSpPr>
            <p:sp>
              <p:nvSpPr>
                <p:cNvPr id="55" name="Freeform 6"/>
                <p:cNvSpPr>
                  <a:spLocks/>
                </p:cNvSpPr>
                <p:nvPr/>
              </p:nvSpPr>
              <p:spPr bwMode="auto">
                <a:xfrm>
                  <a:off x="4662074" y="4335997"/>
                  <a:ext cx="90040" cy="278433"/>
                </a:xfrm>
                <a:custGeom>
                  <a:avLst/>
                  <a:gdLst>
                    <a:gd name="T0" fmla="*/ 23 w 86"/>
                    <a:gd name="T1" fmla="*/ 56 h 265"/>
                    <a:gd name="T2" fmla="*/ 23 w 86"/>
                    <a:gd name="T3" fmla="*/ 90 h 265"/>
                    <a:gd name="T4" fmla="*/ 0 w 86"/>
                    <a:gd name="T5" fmla="*/ 119 h 265"/>
                    <a:gd name="T6" fmla="*/ 0 w 86"/>
                    <a:gd name="T7" fmla="*/ 146 h 265"/>
                    <a:gd name="T8" fmla="*/ 23 w 86"/>
                    <a:gd name="T9" fmla="*/ 174 h 265"/>
                    <a:gd name="T10" fmla="*/ 23 w 86"/>
                    <a:gd name="T11" fmla="*/ 210 h 265"/>
                    <a:gd name="T12" fmla="*/ 36 w 86"/>
                    <a:gd name="T13" fmla="*/ 251 h 265"/>
                    <a:gd name="T14" fmla="*/ 86 w 86"/>
                    <a:gd name="T15" fmla="*/ 265 h 265"/>
                    <a:gd name="T16" fmla="*/ 86 w 86"/>
                    <a:gd name="T17" fmla="*/ 237 h 265"/>
                    <a:gd name="T18" fmla="*/ 67 w 86"/>
                    <a:gd name="T19" fmla="*/ 231 h 265"/>
                    <a:gd name="T20" fmla="*/ 62 w 86"/>
                    <a:gd name="T21" fmla="*/ 210 h 265"/>
                    <a:gd name="T22" fmla="*/ 62 w 86"/>
                    <a:gd name="T23" fmla="*/ 179 h 265"/>
                    <a:gd name="T24" fmla="*/ 39 w 86"/>
                    <a:gd name="T25" fmla="*/ 133 h 265"/>
                    <a:gd name="T26" fmla="*/ 39 w 86"/>
                    <a:gd name="T27" fmla="*/ 132 h 265"/>
                    <a:gd name="T28" fmla="*/ 62 w 86"/>
                    <a:gd name="T29" fmla="*/ 87 h 265"/>
                    <a:gd name="T30" fmla="*/ 62 w 86"/>
                    <a:gd name="T31" fmla="*/ 55 h 265"/>
                    <a:gd name="T32" fmla="*/ 86 w 86"/>
                    <a:gd name="T33" fmla="*/ 28 h 265"/>
                    <a:gd name="T34" fmla="*/ 86 w 86"/>
                    <a:gd name="T35" fmla="*/ 0 h 265"/>
                    <a:gd name="T36" fmla="*/ 36 w 86"/>
                    <a:gd name="T37" fmla="*/ 14 h 265"/>
                    <a:gd name="T38" fmla="*/ 23 w 86"/>
                    <a:gd name="T39" fmla="*/ 56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265">
                      <a:moveTo>
                        <a:pt x="23" y="56"/>
                      </a:moveTo>
                      <a:lnTo>
                        <a:pt x="23" y="90"/>
                      </a:lnTo>
                      <a:cubicBezTo>
                        <a:pt x="23" y="109"/>
                        <a:pt x="16" y="119"/>
                        <a:pt x="0" y="119"/>
                      </a:cubicBezTo>
                      <a:lnTo>
                        <a:pt x="0" y="146"/>
                      </a:lnTo>
                      <a:cubicBezTo>
                        <a:pt x="16" y="146"/>
                        <a:pt x="23" y="156"/>
                        <a:pt x="23" y="174"/>
                      </a:cubicBezTo>
                      <a:lnTo>
                        <a:pt x="23" y="210"/>
                      </a:lnTo>
                      <a:cubicBezTo>
                        <a:pt x="23" y="229"/>
                        <a:pt x="27" y="243"/>
                        <a:pt x="36" y="251"/>
                      </a:cubicBezTo>
                      <a:cubicBezTo>
                        <a:pt x="45" y="260"/>
                        <a:pt x="62" y="265"/>
                        <a:pt x="86" y="265"/>
                      </a:cubicBezTo>
                      <a:lnTo>
                        <a:pt x="86" y="237"/>
                      </a:lnTo>
                      <a:cubicBezTo>
                        <a:pt x="77" y="237"/>
                        <a:pt x="71" y="235"/>
                        <a:pt x="67" y="231"/>
                      </a:cubicBezTo>
                      <a:cubicBezTo>
                        <a:pt x="64" y="227"/>
                        <a:pt x="62" y="220"/>
                        <a:pt x="62" y="210"/>
                      </a:cubicBezTo>
                      <a:lnTo>
                        <a:pt x="62" y="179"/>
                      </a:lnTo>
                      <a:cubicBezTo>
                        <a:pt x="62" y="154"/>
                        <a:pt x="54" y="139"/>
                        <a:pt x="39" y="133"/>
                      </a:cubicBezTo>
                      <a:lnTo>
                        <a:pt x="39" y="132"/>
                      </a:lnTo>
                      <a:cubicBezTo>
                        <a:pt x="54" y="126"/>
                        <a:pt x="62" y="111"/>
                        <a:pt x="62" y="87"/>
                      </a:cubicBezTo>
                      <a:lnTo>
                        <a:pt x="62" y="55"/>
                      </a:lnTo>
                      <a:cubicBezTo>
                        <a:pt x="62" y="37"/>
                        <a:pt x="70" y="28"/>
                        <a:pt x="86" y="28"/>
                      </a:cubicBezTo>
                      <a:lnTo>
                        <a:pt x="86" y="0"/>
                      </a:lnTo>
                      <a:cubicBezTo>
                        <a:pt x="62" y="0"/>
                        <a:pt x="46" y="5"/>
                        <a:pt x="36" y="14"/>
                      </a:cubicBezTo>
                      <a:cubicBezTo>
                        <a:pt x="28" y="23"/>
                        <a:pt x="23" y="37"/>
                        <a:pt x="23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7"/>
                <p:cNvSpPr>
                  <a:spLocks/>
                </p:cNvSpPr>
                <p:nvPr/>
              </p:nvSpPr>
              <p:spPr bwMode="auto">
                <a:xfrm>
                  <a:off x="4806139" y="4335997"/>
                  <a:ext cx="90040" cy="278433"/>
                </a:xfrm>
                <a:custGeom>
                  <a:avLst/>
                  <a:gdLst>
                    <a:gd name="T0" fmla="*/ 62 w 85"/>
                    <a:gd name="T1" fmla="*/ 90 h 265"/>
                    <a:gd name="T2" fmla="*/ 62 w 85"/>
                    <a:gd name="T3" fmla="*/ 56 h 265"/>
                    <a:gd name="T4" fmla="*/ 50 w 85"/>
                    <a:gd name="T5" fmla="*/ 15 h 265"/>
                    <a:gd name="T6" fmla="*/ 0 w 85"/>
                    <a:gd name="T7" fmla="*/ 0 h 265"/>
                    <a:gd name="T8" fmla="*/ 0 w 85"/>
                    <a:gd name="T9" fmla="*/ 28 h 265"/>
                    <a:gd name="T10" fmla="*/ 24 w 85"/>
                    <a:gd name="T11" fmla="*/ 55 h 265"/>
                    <a:gd name="T12" fmla="*/ 24 w 85"/>
                    <a:gd name="T13" fmla="*/ 85 h 265"/>
                    <a:gd name="T14" fmla="*/ 47 w 85"/>
                    <a:gd name="T15" fmla="*/ 132 h 265"/>
                    <a:gd name="T16" fmla="*/ 47 w 85"/>
                    <a:gd name="T17" fmla="*/ 133 h 265"/>
                    <a:gd name="T18" fmla="*/ 24 w 85"/>
                    <a:gd name="T19" fmla="*/ 178 h 265"/>
                    <a:gd name="T20" fmla="*/ 24 w 85"/>
                    <a:gd name="T21" fmla="*/ 210 h 265"/>
                    <a:gd name="T22" fmla="*/ 19 w 85"/>
                    <a:gd name="T23" fmla="*/ 231 h 265"/>
                    <a:gd name="T24" fmla="*/ 0 w 85"/>
                    <a:gd name="T25" fmla="*/ 237 h 265"/>
                    <a:gd name="T26" fmla="*/ 0 w 85"/>
                    <a:gd name="T27" fmla="*/ 265 h 265"/>
                    <a:gd name="T28" fmla="*/ 50 w 85"/>
                    <a:gd name="T29" fmla="*/ 251 h 265"/>
                    <a:gd name="T30" fmla="*/ 62 w 85"/>
                    <a:gd name="T31" fmla="*/ 209 h 265"/>
                    <a:gd name="T32" fmla="*/ 62 w 85"/>
                    <a:gd name="T33" fmla="*/ 174 h 265"/>
                    <a:gd name="T34" fmla="*/ 85 w 85"/>
                    <a:gd name="T35" fmla="*/ 146 h 265"/>
                    <a:gd name="T36" fmla="*/ 85 w 85"/>
                    <a:gd name="T37" fmla="*/ 119 h 265"/>
                    <a:gd name="T38" fmla="*/ 62 w 85"/>
                    <a:gd name="T39" fmla="*/ 9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5" h="265">
                      <a:moveTo>
                        <a:pt x="62" y="90"/>
                      </a:moveTo>
                      <a:lnTo>
                        <a:pt x="62" y="56"/>
                      </a:lnTo>
                      <a:cubicBezTo>
                        <a:pt x="62" y="37"/>
                        <a:pt x="58" y="23"/>
                        <a:pt x="50" y="15"/>
                      </a:cubicBezTo>
                      <a:cubicBezTo>
                        <a:pt x="40" y="5"/>
                        <a:pt x="23" y="0"/>
                        <a:pt x="0" y="0"/>
                      </a:cubicBezTo>
                      <a:lnTo>
                        <a:pt x="0" y="28"/>
                      </a:lnTo>
                      <a:cubicBezTo>
                        <a:pt x="16" y="28"/>
                        <a:pt x="24" y="37"/>
                        <a:pt x="24" y="55"/>
                      </a:cubicBezTo>
                      <a:lnTo>
                        <a:pt x="24" y="85"/>
                      </a:lnTo>
                      <a:cubicBezTo>
                        <a:pt x="24" y="110"/>
                        <a:pt x="32" y="126"/>
                        <a:pt x="47" y="132"/>
                      </a:cubicBezTo>
                      <a:lnTo>
                        <a:pt x="47" y="133"/>
                      </a:lnTo>
                      <a:cubicBezTo>
                        <a:pt x="32" y="139"/>
                        <a:pt x="24" y="154"/>
                        <a:pt x="24" y="178"/>
                      </a:cubicBezTo>
                      <a:lnTo>
                        <a:pt x="24" y="210"/>
                      </a:lnTo>
                      <a:cubicBezTo>
                        <a:pt x="24" y="219"/>
                        <a:pt x="22" y="226"/>
                        <a:pt x="19" y="231"/>
                      </a:cubicBezTo>
                      <a:cubicBezTo>
                        <a:pt x="15" y="235"/>
                        <a:pt x="9" y="237"/>
                        <a:pt x="0" y="237"/>
                      </a:cubicBezTo>
                      <a:lnTo>
                        <a:pt x="0" y="265"/>
                      </a:lnTo>
                      <a:cubicBezTo>
                        <a:pt x="24" y="265"/>
                        <a:pt x="41" y="260"/>
                        <a:pt x="50" y="251"/>
                      </a:cubicBezTo>
                      <a:cubicBezTo>
                        <a:pt x="58" y="242"/>
                        <a:pt x="62" y="229"/>
                        <a:pt x="62" y="209"/>
                      </a:cubicBezTo>
                      <a:lnTo>
                        <a:pt x="62" y="174"/>
                      </a:lnTo>
                      <a:cubicBezTo>
                        <a:pt x="62" y="156"/>
                        <a:pt x="70" y="146"/>
                        <a:pt x="85" y="146"/>
                      </a:cubicBezTo>
                      <a:lnTo>
                        <a:pt x="85" y="119"/>
                      </a:lnTo>
                      <a:cubicBezTo>
                        <a:pt x="70" y="119"/>
                        <a:pt x="62" y="109"/>
                        <a:pt x="62" y="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63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55" y="4412175"/>
            <a:ext cx="1094542" cy="215134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400826" y="5175759"/>
            <a:ext cx="35477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OPS</a:t>
            </a:r>
          </a:p>
        </p:txBody>
      </p:sp>
      <p:sp>
        <p:nvSpPr>
          <p:cNvPr id="62" name="Freeform 147"/>
          <p:cNvSpPr>
            <a:spLocks/>
          </p:cNvSpPr>
          <p:nvPr/>
        </p:nvSpPr>
        <p:spPr bwMode="auto">
          <a:xfrm>
            <a:off x="1212792" y="5404793"/>
            <a:ext cx="256867" cy="999372"/>
          </a:xfrm>
          <a:custGeom>
            <a:avLst/>
            <a:gdLst>
              <a:gd name="T0" fmla="*/ 64 w 64"/>
              <a:gd name="T1" fmla="*/ 0 h 249"/>
              <a:gd name="T2" fmla="*/ 51 w 64"/>
              <a:gd name="T3" fmla="*/ 249 h 249"/>
              <a:gd name="T4" fmla="*/ 0 w 64"/>
              <a:gd name="T5" fmla="*/ 249 h 249"/>
              <a:gd name="T6" fmla="*/ 0 w 64"/>
              <a:gd name="T7" fmla="*/ 0 h 249"/>
              <a:gd name="T8" fmla="*/ 64 w 64"/>
              <a:gd name="T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9">
                <a:moveTo>
                  <a:pt x="64" y="0"/>
                </a:moveTo>
                <a:lnTo>
                  <a:pt x="51" y="249"/>
                </a:lnTo>
                <a:lnTo>
                  <a:pt x="0" y="249"/>
                </a:lnTo>
                <a:lnTo>
                  <a:pt x="0" y="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/>
            <a:endParaRPr lang="en-US" sz="1836">
              <a:solidFill>
                <a:srgbClr val="FFFFFF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" y="4138454"/>
            <a:ext cx="1406136" cy="251677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90793" y="5186474"/>
            <a:ext cx="357327" cy="197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00"/>
              </a:spcAft>
            </a:pPr>
            <a:r>
              <a:rPr lang="en-US" sz="1399" b="1" dirty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74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887452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1902E-6 -4.81616E-6 L 0.35627 -0.130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7" y="-65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4177E-7 -4.81616E-6 L 0.35576 0.113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1" y="567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4177E-7 -4.81616E-6 L 0.35678 0.360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3" y="18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3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292662"/>
          </a:xfrm>
        </p:spPr>
        <p:txBody>
          <a:bodyPr/>
          <a:lstStyle/>
          <a:p>
            <a:r>
              <a:rPr lang="en-US" dirty="0"/>
              <a:t>DevOps with the Microsoft cloud</a:t>
            </a:r>
          </a:p>
          <a:p>
            <a:r>
              <a:rPr lang="en-US" dirty="0"/>
              <a:t>Enabling the DevOps pipeline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+ Learn</a:t>
            </a:r>
          </a:p>
        </p:txBody>
      </p:sp>
      <p:sp>
        <p:nvSpPr>
          <p:cNvPr id="3" name="Rectangle 2"/>
          <p:cNvSpPr/>
          <p:nvPr/>
        </p:nvSpPr>
        <p:spPr bwMode="auto">
          <a:xfrm rot="16200000" flipV="1">
            <a:off x="4760073" y="3433208"/>
            <a:ext cx="2880000" cy="7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 rot="5400000" flipV="1">
            <a:off x="5793229" y="2389630"/>
            <a:ext cx="812801" cy="72150"/>
          </a:xfrm>
          <a:prstGeom prst="rect">
            <a:avLst/>
          </a:prstGeom>
          <a:solidFill>
            <a:srgbClr val="F693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 flipV="1">
            <a:off x="5793229" y="3278631"/>
            <a:ext cx="812801" cy="72150"/>
          </a:xfrm>
          <a:prstGeom prst="rect">
            <a:avLst/>
          </a:prstGeom>
          <a:solidFill>
            <a:srgbClr val="F693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 flipV="1">
            <a:off x="5793227" y="4269229"/>
            <a:ext cx="812801" cy="72150"/>
          </a:xfrm>
          <a:prstGeom prst="rect">
            <a:avLst/>
          </a:prstGeom>
          <a:solidFill>
            <a:srgbClr val="F693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08" y="4885578"/>
            <a:ext cx="4449971" cy="445014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24155" y="4673600"/>
            <a:ext cx="342900" cy="342900"/>
          </a:xfrm>
          <a:prstGeom prst="ellipse">
            <a:avLst/>
          </a:prstGeom>
          <a:solidFill>
            <a:srgbClr val="F6931A"/>
          </a:solidFill>
          <a:ln w="76200">
            <a:solidFill>
              <a:srgbClr val="F6931A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6304" rIns="18288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16564" y="3641577"/>
            <a:ext cx="5367052" cy="365757"/>
            <a:chOff x="6016564" y="3641577"/>
            <a:chExt cx="5367052" cy="365757"/>
          </a:xfrm>
        </p:grpSpPr>
        <p:cxnSp>
          <p:nvCxnSpPr>
            <p:cNvPr id="10" name="Straight Connector 9"/>
            <p:cNvCxnSpPr/>
            <p:nvPr/>
          </p:nvCxnSpPr>
          <p:spPr>
            <a:xfrm rot="16200000">
              <a:off x="6798172" y="3476581"/>
              <a:ext cx="0" cy="695750"/>
            </a:xfrm>
            <a:prstGeom prst="line">
              <a:avLst/>
            </a:prstGeom>
            <a:ln w="38100" cap="rnd">
              <a:solidFill>
                <a:srgbClr val="F6931A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52267" y="3682277"/>
              <a:ext cx="413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gradFill>
                    <a:gsLst>
                      <a:gs pos="0">
                        <a:srgbClr val="F6931A"/>
                      </a:gs>
                      <a:gs pos="100000">
                        <a:srgbClr val="F6931A"/>
                      </a:gs>
                    </a:gsLst>
                  </a:gradFill>
                  <a:cs typeface="Arial" pitchFamily="34" charset="0"/>
                </a:rPr>
                <a:t>Monitor</a:t>
              </a:r>
              <a:endParaRPr lang="en-US" sz="1400" b="1" kern="0" dirty="0">
                <a:gradFill>
                  <a:gsLst>
                    <a:gs pos="0">
                      <a:srgbClr val="F6931A"/>
                    </a:gs>
                    <a:gs pos="100000">
                      <a:srgbClr val="F6931A"/>
                    </a:gs>
                  </a:gsLst>
                </a:gradFill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 rot="16200000">
              <a:off x="6016564" y="3641577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6931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8312" y="2661375"/>
            <a:ext cx="4474008" cy="365757"/>
            <a:chOff x="1908312" y="2661375"/>
            <a:chExt cx="4474008" cy="365757"/>
          </a:xfrm>
        </p:grpSpPr>
        <p:cxnSp>
          <p:nvCxnSpPr>
            <p:cNvPr id="14" name="Straight Connector 13"/>
            <p:cNvCxnSpPr/>
            <p:nvPr/>
          </p:nvCxnSpPr>
          <p:spPr>
            <a:xfrm rot="5400000" flipH="1">
              <a:off x="5740749" y="2496378"/>
              <a:ext cx="0" cy="695750"/>
            </a:xfrm>
            <a:prstGeom prst="line">
              <a:avLst/>
            </a:prstGeom>
            <a:ln w="38100" cap="rnd">
              <a:solidFill>
                <a:srgbClr val="F6931A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 rot="16200000">
              <a:off x="6016563" y="2661375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6931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8312" y="2690936"/>
              <a:ext cx="3407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sz="1400" kern="0" dirty="0">
                  <a:gradFill>
                    <a:gsLst>
                      <a:gs pos="0">
                        <a:srgbClr val="F6931A"/>
                      </a:gs>
                      <a:gs pos="100000">
                        <a:srgbClr val="F6931A"/>
                      </a:gs>
                    </a:gsLst>
                  </a:gradFill>
                  <a:cs typeface="Arial" pitchFamily="34" charset="0"/>
                </a:rPr>
                <a:t>Feedback</a:t>
              </a:r>
              <a:endParaRPr lang="en-US" sz="1400" b="1" kern="0" dirty="0">
                <a:gradFill>
                  <a:gsLst>
                    <a:gs pos="0">
                      <a:srgbClr val="F6931A"/>
                    </a:gs>
                    <a:gs pos="100000">
                      <a:srgbClr val="F6931A"/>
                    </a:gs>
                  </a:gsLst>
                </a:gradFill>
                <a:latin typeface="Segoe UI Light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87398" y="1735528"/>
            <a:ext cx="2992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gradFill>
                  <a:gsLst>
                    <a:gs pos="0">
                      <a:srgbClr val="C02DA2"/>
                    </a:gs>
                    <a:gs pos="100000">
                      <a:srgbClr val="C02DA2"/>
                    </a:gs>
                  </a:gsLst>
                  <a:lin ang="0" scaled="0"/>
                </a:gradFill>
                <a:latin typeface="Segoe UI Light"/>
                <a:cs typeface="Arial" pitchFamily="34" charset="0"/>
              </a:rPr>
              <a:t>Plan the next iteration</a:t>
            </a:r>
            <a:endParaRPr lang="en-US" sz="2400" dirty="0">
              <a:gradFill>
                <a:gsLst>
                  <a:gs pos="0">
                    <a:srgbClr val="C02DA2"/>
                  </a:gs>
                  <a:gs pos="100000">
                    <a:srgbClr val="C02DA2"/>
                  </a:gs>
                </a:gsLst>
                <a:lin ang="0" scaled="0"/>
              </a:gradFill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 rot="10800000" flipV="1">
            <a:off x="5945619" y="1716261"/>
            <a:ext cx="510159" cy="439792"/>
          </a:xfrm>
          <a:prstGeom prst="triangl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10800000" flipV="1">
            <a:off x="5945619" y="1716261"/>
            <a:ext cx="510159" cy="439792"/>
          </a:xfrm>
          <a:prstGeom prst="triangle">
            <a:avLst/>
          </a:prstGeom>
          <a:solidFill>
            <a:srgbClr val="C02DA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378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7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28850"/>
          </a:xfrm>
        </p:spPr>
        <p:txBody>
          <a:bodyPr/>
          <a:lstStyle/>
          <a:p>
            <a:r>
              <a:rPr lang="en-US" dirty="0"/>
              <a:t>Isn’t DevOps another phrase for Agile?</a:t>
            </a:r>
          </a:p>
          <a:p>
            <a:r>
              <a:rPr lang="en-US" dirty="0"/>
              <a:t>Who is responsible for deploying code?</a:t>
            </a:r>
          </a:p>
          <a:p>
            <a:r>
              <a:rPr lang="en-US" dirty="0"/>
              <a:t>When deployments fail, who gets blamed?</a:t>
            </a:r>
          </a:p>
          <a:p>
            <a:r>
              <a:rPr lang="en-US" dirty="0"/>
              <a:t>How many production deployments do you perform per year? Month? Day? Hour?</a:t>
            </a:r>
          </a:p>
          <a:p>
            <a:r>
              <a:rPr lang="en-US" dirty="0"/>
              <a:t>What is stopping you from deploying faster?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16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Development + Operations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35" y="2211409"/>
            <a:ext cx="4417552" cy="4015714"/>
          </a:xfrm>
          <a:prstGeom prst="rect">
            <a:avLst/>
          </a:prstGeom>
        </p:spPr>
      </p:pic>
      <p:sp>
        <p:nvSpPr>
          <p:cNvPr id="27" name="Freeform 25"/>
          <p:cNvSpPr/>
          <p:nvPr/>
        </p:nvSpPr>
        <p:spPr bwMode="auto">
          <a:xfrm>
            <a:off x="1143000" y="2800350"/>
            <a:ext cx="615950" cy="596900"/>
          </a:xfrm>
          <a:custGeom>
            <a:avLst/>
            <a:gdLst>
              <a:gd name="connsiteX0" fmla="*/ 0 w 615950"/>
              <a:gd name="connsiteY0" fmla="*/ 400050 h 596900"/>
              <a:gd name="connsiteX1" fmla="*/ 25400 w 615950"/>
              <a:gd name="connsiteY1" fmla="*/ 101600 h 596900"/>
              <a:gd name="connsiteX2" fmla="*/ 336550 w 615950"/>
              <a:gd name="connsiteY2" fmla="*/ 0 h 596900"/>
              <a:gd name="connsiteX3" fmla="*/ 615950 w 615950"/>
              <a:gd name="connsiteY3" fmla="*/ 209550 h 596900"/>
              <a:gd name="connsiteX4" fmla="*/ 590550 w 615950"/>
              <a:gd name="connsiteY4" fmla="*/ 469900 h 596900"/>
              <a:gd name="connsiteX5" fmla="*/ 228600 w 615950"/>
              <a:gd name="connsiteY5" fmla="*/ 596900 h 596900"/>
              <a:gd name="connsiteX6" fmla="*/ 0 w 615950"/>
              <a:gd name="connsiteY6" fmla="*/ 40005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950" h="596900">
                <a:moveTo>
                  <a:pt x="0" y="400050"/>
                </a:moveTo>
                <a:lnTo>
                  <a:pt x="25400" y="101600"/>
                </a:lnTo>
                <a:lnTo>
                  <a:pt x="336550" y="0"/>
                </a:lnTo>
                <a:lnTo>
                  <a:pt x="615950" y="209550"/>
                </a:lnTo>
                <a:lnTo>
                  <a:pt x="590550" y="469900"/>
                </a:lnTo>
                <a:lnTo>
                  <a:pt x="228600" y="596900"/>
                </a:lnTo>
                <a:lnTo>
                  <a:pt x="0" y="40005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798">
            <a:off x="1302102" y="3342128"/>
            <a:ext cx="576073" cy="86258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20748" y="4721398"/>
            <a:ext cx="1368152" cy="723258"/>
            <a:chOff x="6002213" y="3425254"/>
            <a:chExt cx="1587625" cy="723258"/>
          </a:xfrm>
          <a:solidFill>
            <a:schemeClr val="accent1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6002213" y="3425254"/>
              <a:ext cx="1587625" cy="21602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02213" y="3932488"/>
              <a:ext cx="1587625" cy="21602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860829" y="4509886"/>
            <a:ext cx="2174098" cy="1736339"/>
            <a:chOff x="8860829" y="4509886"/>
            <a:chExt cx="2174098" cy="1736339"/>
          </a:xfrm>
        </p:grpSpPr>
        <p:sp>
          <p:nvSpPr>
            <p:cNvPr id="33" name="Oval 32"/>
            <p:cNvSpPr/>
            <p:nvPr/>
          </p:nvSpPr>
          <p:spPr bwMode="auto">
            <a:xfrm>
              <a:off x="8860829" y="5970914"/>
              <a:ext cx="2174098" cy="27531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2001771">
              <a:off x="9266604" y="4509886"/>
              <a:ext cx="1453360" cy="1618491"/>
              <a:chOff x="8504238" y="4584705"/>
              <a:chExt cx="1236752" cy="1377271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504238" y="4725224"/>
                <a:ext cx="1236752" cy="1236752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618558" y="5282139"/>
                <a:ext cx="504056" cy="504056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8952456" y="4584705"/>
                <a:ext cx="340316" cy="220585"/>
                <a:chOff x="8964163" y="4017555"/>
                <a:chExt cx="340316" cy="366035"/>
              </a:xfrm>
            </p:grpSpPr>
            <p:sp>
              <p:nvSpPr>
                <p:cNvPr id="38" name="Freeform 20"/>
                <p:cNvSpPr/>
                <p:nvPr/>
              </p:nvSpPr>
              <p:spPr bwMode="auto">
                <a:xfrm>
                  <a:off x="8964163" y="4051662"/>
                  <a:ext cx="340316" cy="331928"/>
                </a:xfrm>
                <a:custGeom>
                  <a:avLst/>
                  <a:gdLst>
                    <a:gd name="connsiteX0" fmla="*/ 0 w 340316"/>
                    <a:gd name="connsiteY0" fmla="*/ 0 h 331928"/>
                    <a:gd name="connsiteX1" fmla="*/ 340316 w 340316"/>
                    <a:gd name="connsiteY1" fmla="*/ 0 h 331928"/>
                    <a:gd name="connsiteX2" fmla="*/ 340316 w 340316"/>
                    <a:gd name="connsiteY2" fmla="*/ 290681 h 331928"/>
                    <a:gd name="connsiteX3" fmla="*/ 170158 w 340316"/>
                    <a:gd name="connsiteY3" fmla="*/ 331928 h 331928"/>
                    <a:gd name="connsiteX4" fmla="*/ 0 w 340316"/>
                    <a:gd name="connsiteY4" fmla="*/ 290681 h 331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316" h="331928">
                      <a:moveTo>
                        <a:pt x="0" y="0"/>
                      </a:moveTo>
                      <a:lnTo>
                        <a:pt x="340316" y="0"/>
                      </a:lnTo>
                      <a:lnTo>
                        <a:pt x="340316" y="290681"/>
                      </a:lnTo>
                      <a:cubicBezTo>
                        <a:pt x="340316" y="313461"/>
                        <a:pt x="264134" y="331928"/>
                        <a:pt x="170158" y="331928"/>
                      </a:cubicBezTo>
                      <a:cubicBezTo>
                        <a:pt x="76182" y="331928"/>
                        <a:pt x="0" y="313461"/>
                        <a:pt x="0" y="29068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8964163" y="4017555"/>
                  <a:ext cx="340316" cy="82493"/>
                </a:xfrm>
                <a:prstGeom prst="ellips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40" name="Freeform 15"/>
          <p:cNvSpPr/>
          <p:nvPr/>
        </p:nvSpPr>
        <p:spPr bwMode="auto">
          <a:xfrm rot="1768747">
            <a:off x="10275031" y="4084118"/>
            <a:ext cx="304422" cy="541356"/>
          </a:xfrm>
          <a:custGeom>
            <a:avLst/>
            <a:gdLst>
              <a:gd name="connsiteX0" fmla="*/ 399384 w 399384"/>
              <a:gd name="connsiteY0" fmla="*/ 710227 h 710227"/>
              <a:gd name="connsiteX1" fmla="*/ 313659 w 399384"/>
              <a:gd name="connsiteY1" fmla="*/ 400664 h 710227"/>
              <a:gd name="connsiteX2" fmla="*/ 13621 w 399384"/>
              <a:gd name="connsiteY2" fmla="*/ 348277 h 710227"/>
              <a:gd name="connsiteX3" fmla="*/ 51721 w 399384"/>
              <a:gd name="connsiteY3" fmla="*/ 29189 h 710227"/>
              <a:gd name="connsiteX4" fmla="*/ 56484 w 399384"/>
              <a:gd name="connsiteY4" fmla="*/ 33952 h 7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84" h="710227">
                <a:moveTo>
                  <a:pt x="399384" y="710227"/>
                </a:moveTo>
                <a:cubicBezTo>
                  <a:pt x="388668" y="585608"/>
                  <a:pt x="377953" y="460989"/>
                  <a:pt x="313659" y="400664"/>
                </a:cubicBezTo>
                <a:cubicBezTo>
                  <a:pt x="249365" y="340339"/>
                  <a:pt x="57277" y="410189"/>
                  <a:pt x="13621" y="348277"/>
                </a:cubicBezTo>
                <a:cubicBezTo>
                  <a:pt x="-30035" y="286364"/>
                  <a:pt x="44577" y="81576"/>
                  <a:pt x="51721" y="29189"/>
                </a:cubicBezTo>
                <a:cubicBezTo>
                  <a:pt x="58865" y="-23198"/>
                  <a:pt x="57674" y="5377"/>
                  <a:pt x="56484" y="339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Freeform 87"/>
          <p:cNvSpPr>
            <a:spLocks noChangeAspect="1" noEditPoints="1"/>
          </p:cNvSpPr>
          <p:nvPr/>
        </p:nvSpPr>
        <p:spPr bwMode="auto">
          <a:xfrm>
            <a:off x="10262885" y="3860293"/>
            <a:ext cx="423736" cy="408026"/>
          </a:xfrm>
          <a:custGeom>
            <a:avLst/>
            <a:gdLst>
              <a:gd name="T0" fmla="*/ 255 w 388"/>
              <a:gd name="T1" fmla="*/ 58 h 374"/>
              <a:gd name="T2" fmla="*/ 236 w 388"/>
              <a:gd name="T3" fmla="*/ 36 h 374"/>
              <a:gd name="T4" fmla="*/ 196 w 388"/>
              <a:gd name="T5" fmla="*/ 110 h 374"/>
              <a:gd name="T6" fmla="*/ 204 w 388"/>
              <a:gd name="T7" fmla="*/ 138 h 374"/>
              <a:gd name="T8" fmla="*/ 266 w 388"/>
              <a:gd name="T9" fmla="*/ 121 h 374"/>
              <a:gd name="T10" fmla="*/ 221 w 388"/>
              <a:gd name="T11" fmla="*/ 157 h 374"/>
              <a:gd name="T12" fmla="*/ 295 w 388"/>
              <a:gd name="T13" fmla="*/ 140 h 374"/>
              <a:gd name="T14" fmla="*/ 336 w 388"/>
              <a:gd name="T15" fmla="*/ 130 h 374"/>
              <a:gd name="T16" fmla="*/ 323 w 388"/>
              <a:gd name="T17" fmla="*/ 203 h 374"/>
              <a:gd name="T18" fmla="*/ 233 w 388"/>
              <a:gd name="T19" fmla="*/ 169 h 374"/>
              <a:gd name="T20" fmla="*/ 276 w 388"/>
              <a:gd name="T21" fmla="*/ 202 h 374"/>
              <a:gd name="T22" fmla="*/ 315 w 388"/>
              <a:gd name="T23" fmla="*/ 234 h 374"/>
              <a:gd name="T24" fmla="*/ 334 w 388"/>
              <a:gd name="T25" fmla="*/ 212 h 374"/>
              <a:gd name="T26" fmla="*/ 266 w 388"/>
              <a:gd name="T27" fmla="*/ 286 h 374"/>
              <a:gd name="T28" fmla="*/ 240 w 388"/>
              <a:gd name="T29" fmla="*/ 223 h 374"/>
              <a:gd name="T30" fmla="*/ 213 w 388"/>
              <a:gd name="T31" fmla="*/ 210 h 374"/>
              <a:gd name="T32" fmla="*/ 241 w 388"/>
              <a:gd name="T33" fmla="*/ 290 h 374"/>
              <a:gd name="T34" fmla="*/ 257 w 388"/>
              <a:gd name="T35" fmla="*/ 316 h 374"/>
              <a:gd name="T36" fmla="*/ 103 w 388"/>
              <a:gd name="T37" fmla="*/ 112 h 374"/>
              <a:gd name="T38" fmla="*/ 174 w 388"/>
              <a:gd name="T39" fmla="*/ 153 h 374"/>
              <a:gd name="T40" fmla="*/ 161 w 388"/>
              <a:gd name="T41" fmla="*/ 119 h 374"/>
              <a:gd name="T42" fmla="*/ 84 w 388"/>
              <a:gd name="T43" fmla="*/ 86 h 374"/>
              <a:gd name="T44" fmla="*/ 62 w 388"/>
              <a:gd name="T45" fmla="*/ 105 h 374"/>
              <a:gd name="T46" fmla="*/ 163 w 388"/>
              <a:gd name="T47" fmla="*/ 189 h 374"/>
              <a:gd name="T48" fmla="*/ 80 w 388"/>
              <a:gd name="T49" fmla="*/ 250 h 374"/>
              <a:gd name="T50" fmla="*/ 85 w 388"/>
              <a:gd name="T51" fmla="*/ 283 h 374"/>
              <a:gd name="T52" fmla="*/ 109 w 388"/>
              <a:gd name="T53" fmla="*/ 248 h 374"/>
              <a:gd name="T54" fmla="*/ 171 w 388"/>
              <a:gd name="T55" fmla="*/ 195 h 374"/>
              <a:gd name="T56" fmla="*/ 163 w 388"/>
              <a:gd name="T57" fmla="*/ 260 h 374"/>
              <a:gd name="T58" fmla="*/ 161 w 388"/>
              <a:gd name="T59" fmla="*/ 318 h 374"/>
              <a:gd name="T60" fmla="*/ 186 w 388"/>
              <a:gd name="T61" fmla="*/ 299 h 374"/>
              <a:gd name="T62" fmla="*/ 194 w 388"/>
              <a:gd name="T63" fmla="*/ 214 h 374"/>
              <a:gd name="T64" fmla="*/ 248 w 388"/>
              <a:gd name="T65" fmla="*/ 342 h 374"/>
              <a:gd name="T66" fmla="*/ 279 w 388"/>
              <a:gd name="T67" fmla="*/ 345 h 374"/>
              <a:gd name="T68" fmla="*/ 359 w 388"/>
              <a:gd name="T69" fmla="*/ 263 h 374"/>
              <a:gd name="T70" fmla="*/ 356 w 388"/>
              <a:gd name="T71" fmla="*/ 230 h 374"/>
              <a:gd name="T72" fmla="*/ 358 w 388"/>
              <a:gd name="T73" fmla="*/ 136 h 374"/>
              <a:gd name="T74" fmla="*/ 383 w 388"/>
              <a:gd name="T75" fmla="*/ 114 h 374"/>
              <a:gd name="T76" fmla="*/ 278 w 388"/>
              <a:gd name="T77" fmla="*/ 2 h 374"/>
              <a:gd name="T78" fmla="*/ 32 w 388"/>
              <a:gd name="T79" fmla="*/ 120 h 374"/>
              <a:gd name="T80" fmla="*/ 28 w 388"/>
              <a:gd name="T81" fmla="*/ 87 h 374"/>
              <a:gd name="T82" fmla="*/ 71 w 388"/>
              <a:gd name="T83" fmla="*/ 288 h 374"/>
              <a:gd name="T84" fmla="*/ 71 w 388"/>
              <a:gd name="T85" fmla="*/ 322 h 374"/>
              <a:gd name="T86" fmla="*/ 71 w 388"/>
              <a:gd name="T87" fmla="*/ 288 h 374"/>
              <a:gd name="T88" fmla="*/ 170 w 388"/>
              <a:gd name="T89" fmla="*/ 374 h 374"/>
              <a:gd name="T90" fmla="*/ 170 w 388"/>
              <a:gd name="T91" fmla="*/ 341 h 374"/>
              <a:gd name="T92" fmla="*/ 82 w 388"/>
              <a:gd name="T93" fmla="*/ 179 h 374"/>
              <a:gd name="T94" fmla="*/ 157 w 388"/>
              <a:gd name="T95" fmla="*/ 172 h 374"/>
              <a:gd name="T96" fmla="*/ 102 w 388"/>
              <a:gd name="T97" fmla="*/ 150 h 374"/>
              <a:gd name="T98" fmla="*/ 43 w 388"/>
              <a:gd name="T99" fmla="*/ 175 h 374"/>
              <a:gd name="T100" fmla="*/ 52 w 388"/>
              <a:gd name="T101" fmla="*/ 200 h 374"/>
              <a:gd name="T102" fmla="*/ 19 w 388"/>
              <a:gd name="T103" fmla="*/ 23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8" h="374">
                <a:moveTo>
                  <a:pt x="224" y="94"/>
                </a:moveTo>
                <a:cubicBezTo>
                  <a:pt x="229" y="87"/>
                  <a:pt x="234" y="80"/>
                  <a:pt x="239" y="74"/>
                </a:cubicBezTo>
                <a:cubicBezTo>
                  <a:pt x="242" y="71"/>
                  <a:pt x="245" y="68"/>
                  <a:pt x="247" y="65"/>
                </a:cubicBezTo>
                <a:cubicBezTo>
                  <a:pt x="250" y="62"/>
                  <a:pt x="253" y="59"/>
                  <a:pt x="255" y="58"/>
                </a:cubicBezTo>
                <a:cubicBezTo>
                  <a:pt x="256" y="57"/>
                  <a:pt x="257" y="57"/>
                  <a:pt x="257" y="56"/>
                </a:cubicBezTo>
                <a:cubicBezTo>
                  <a:pt x="260" y="53"/>
                  <a:pt x="261" y="50"/>
                  <a:pt x="261" y="46"/>
                </a:cubicBezTo>
                <a:cubicBezTo>
                  <a:pt x="261" y="42"/>
                  <a:pt x="259" y="38"/>
                  <a:pt x="256" y="36"/>
                </a:cubicBezTo>
                <a:cubicBezTo>
                  <a:pt x="251" y="30"/>
                  <a:pt x="241" y="31"/>
                  <a:pt x="236" y="36"/>
                </a:cubicBezTo>
                <a:cubicBezTo>
                  <a:pt x="232" y="41"/>
                  <a:pt x="230" y="44"/>
                  <a:pt x="227" y="48"/>
                </a:cubicBezTo>
                <a:cubicBezTo>
                  <a:pt x="224" y="52"/>
                  <a:pt x="222" y="55"/>
                  <a:pt x="219" y="60"/>
                </a:cubicBezTo>
                <a:cubicBezTo>
                  <a:pt x="214" y="67"/>
                  <a:pt x="210" y="75"/>
                  <a:pt x="206" y="84"/>
                </a:cubicBezTo>
                <a:cubicBezTo>
                  <a:pt x="202" y="92"/>
                  <a:pt x="199" y="101"/>
                  <a:pt x="196" y="110"/>
                </a:cubicBezTo>
                <a:cubicBezTo>
                  <a:pt x="194" y="117"/>
                  <a:pt x="192" y="126"/>
                  <a:pt x="191" y="137"/>
                </a:cubicBezTo>
                <a:cubicBezTo>
                  <a:pt x="191" y="140"/>
                  <a:pt x="193" y="143"/>
                  <a:pt x="196" y="144"/>
                </a:cubicBezTo>
                <a:cubicBezTo>
                  <a:pt x="196" y="144"/>
                  <a:pt x="197" y="144"/>
                  <a:pt x="197" y="144"/>
                </a:cubicBezTo>
                <a:cubicBezTo>
                  <a:pt x="200" y="144"/>
                  <a:pt x="203" y="142"/>
                  <a:pt x="204" y="138"/>
                </a:cubicBezTo>
                <a:cubicBezTo>
                  <a:pt x="205" y="132"/>
                  <a:pt x="208" y="124"/>
                  <a:pt x="212" y="115"/>
                </a:cubicBezTo>
                <a:cubicBezTo>
                  <a:pt x="215" y="108"/>
                  <a:pt x="219" y="101"/>
                  <a:pt x="224" y="94"/>
                </a:cubicBezTo>
                <a:close/>
                <a:moveTo>
                  <a:pt x="269" y="121"/>
                </a:moveTo>
                <a:cubicBezTo>
                  <a:pt x="266" y="121"/>
                  <a:pt x="266" y="121"/>
                  <a:pt x="266" y="121"/>
                </a:cubicBezTo>
                <a:cubicBezTo>
                  <a:pt x="257" y="124"/>
                  <a:pt x="249" y="127"/>
                  <a:pt x="240" y="131"/>
                </a:cubicBezTo>
                <a:cubicBezTo>
                  <a:pt x="234" y="135"/>
                  <a:pt x="225" y="139"/>
                  <a:pt x="217" y="146"/>
                </a:cubicBezTo>
                <a:cubicBezTo>
                  <a:pt x="214" y="148"/>
                  <a:pt x="213" y="151"/>
                  <a:pt x="215" y="154"/>
                </a:cubicBezTo>
                <a:cubicBezTo>
                  <a:pt x="216" y="156"/>
                  <a:pt x="218" y="157"/>
                  <a:pt x="221" y="157"/>
                </a:cubicBezTo>
                <a:cubicBezTo>
                  <a:pt x="222" y="157"/>
                  <a:pt x="223" y="157"/>
                  <a:pt x="224" y="156"/>
                </a:cubicBezTo>
                <a:cubicBezTo>
                  <a:pt x="230" y="153"/>
                  <a:pt x="238" y="150"/>
                  <a:pt x="246" y="147"/>
                </a:cubicBezTo>
                <a:cubicBezTo>
                  <a:pt x="254" y="145"/>
                  <a:pt x="262" y="143"/>
                  <a:pt x="271" y="142"/>
                </a:cubicBezTo>
                <a:cubicBezTo>
                  <a:pt x="279" y="141"/>
                  <a:pt x="287" y="140"/>
                  <a:pt x="295" y="140"/>
                </a:cubicBezTo>
                <a:cubicBezTo>
                  <a:pt x="299" y="140"/>
                  <a:pt x="303" y="140"/>
                  <a:pt x="307" y="140"/>
                </a:cubicBezTo>
                <a:cubicBezTo>
                  <a:pt x="310" y="140"/>
                  <a:pt x="315" y="141"/>
                  <a:pt x="318" y="141"/>
                </a:cubicBezTo>
                <a:cubicBezTo>
                  <a:pt x="320" y="142"/>
                  <a:pt x="321" y="142"/>
                  <a:pt x="321" y="142"/>
                </a:cubicBezTo>
                <a:cubicBezTo>
                  <a:pt x="330" y="142"/>
                  <a:pt x="336" y="137"/>
                  <a:pt x="336" y="130"/>
                </a:cubicBezTo>
                <a:cubicBezTo>
                  <a:pt x="336" y="121"/>
                  <a:pt x="328" y="117"/>
                  <a:pt x="322" y="116"/>
                </a:cubicBezTo>
                <a:cubicBezTo>
                  <a:pt x="317" y="116"/>
                  <a:pt x="306" y="114"/>
                  <a:pt x="294" y="115"/>
                </a:cubicBezTo>
                <a:cubicBezTo>
                  <a:pt x="284" y="116"/>
                  <a:pt x="276" y="118"/>
                  <a:pt x="269" y="121"/>
                </a:cubicBezTo>
                <a:close/>
                <a:moveTo>
                  <a:pt x="323" y="203"/>
                </a:moveTo>
                <a:cubicBezTo>
                  <a:pt x="319" y="201"/>
                  <a:pt x="315" y="198"/>
                  <a:pt x="311" y="196"/>
                </a:cubicBezTo>
                <a:cubicBezTo>
                  <a:pt x="303" y="191"/>
                  <a:pt x="295" y="187"/>
                  <a:pt x="286" y="183"/>
                </a:cubicBezTo>
                <a:cubicBezTo>
                  <a:pt x="278" y="180"/>
                  <a:pt x="269" y="176"/>
                  <a:pt x="260" y="174"/>
                </a:cubicBezTo>
                <a:cubicBezTo>
                  <a:pt x="250" y="171"/>
                  <a:pt x="241" y="170"/>
                  <a:pt x="233" y="169"/>
                </a:cubicBezTo>
                <a:cubicBezTo>
                  <a:pt x="229" y="169"/>
                  <a:pt x="227" y="172"/>
                  <a:pt x="226" y="175"/>
                </a:cubicBezTo>
                <a:cubicBezTo>
                  <a:pt x="225" y="179"/>
                  <a:pt x="228" y="182"/>
                  <a:pt x="232" y="183"/>
                </a:cubicBezTo>
                <a:cubicBezTo>
                  <a:pt x="239" y="184"/>
                  <a:pt x="246" y="187"/>
                  <a:pt x="255" y="190"/>
                </a:cubicBezTo>
                <a:cubicBezTo>
                  <a:pt x="262" y="194"/>
                  <a:pt x="269" y="197"/>
                  <a:pt x="276" y="202"/>
                </a:cubicBezTo>
                <a:cubicBezTo>
                  <a:pt x="284" y="206"/>
                  <a:pt x="290" y="211"/>
                  <a:pt x="297" y="216"/>
                </a:cubicBezTo>
                <a:cubicBezTo>
                  <a:pt x="300" y="219"/>
                  <a:pt x="303" y="222"/>
                  <a:pt x="306" y="224"/>
                </a:cubicBezTo>
                <a:cubicBezTo>
                  <a:pt x="309" y="227"/>
                  <a:pt x="312" y="230"/>
                  <a:pt x="314" y="232"/>
                </a:cubicBezTo>
                <a:cubicBezTo>
                  <a:pt x="314" y="233"/>
                  <a:pt x="315" y="233"/>
                  <a:pt x="315" y="234"/>
                </a:cubicBezTo>
                <a:cubicBezTo>
                  <a:pt x="318" y="236"/>
                  <a:pt x="321" y="238"/>
                  <a:pt x="325" y="238"/>
                </a:cubicBezTo>
                <a:cubicBezTo>
                  <a:pt x="329" y="238"/>
                  <a:pt x="333" y="236"/>
                  <a:pt x="336" y="233"/>
                </a:cubicBezTo>
                <a:cubicBezTo>
                  <a:pt x="338" y="230"/>
                  <a:pt x="339" y="226"/>
                  <a:pt x="339" y="222"/>
                </a:cubicBezTo>
                <a:cubicBezTo>
                  <a:pt x="339" y="218"/>
                  <a:pt x="337" y="215"/>
                  <a:pt x="334" y="212"/>
                </a:cubicBezTo>
                <a:cubicBezTo>
                  <a:pt x="330" y="209"/>
                  <a:pt x="327" y="206"/>
                  <a:pt x="323" y="203"/>
                </a:cubicBezTo>
                <a:close/>
                <a:moveTo>
                  <a:pt x="257" y="316"/>
                </a:moveTo>
                <a:cubicBezTo>
                  <a:pt x="264" y="316"/>
                  <a:pt x="269" y="309"/>
                  <a:pt x="268" y="301"/>
                </a:cubicBezTo>
                <a:cubicBezTo>
                  <a:pt x="268" y="294"/>
                  <a:pt x="267" y="290"/>
                  <a:pt x="266" y="286"/>
                </a:cubicBezTo>
                <a:cubicBezTo>
                  <a:pt x="266" y="284"/>
                  <a:pt x="266" y="282"/>
                  <a:pt x="265" y="280"/>
                </a:cubicBezTo>
                <a:cubicBezTo>
                  <a:pt x="265" y="278"/>
                  <a:pt x="264" y="275"/>
                  <a:pt x="263" y="272"/>
                </a:cubicBezTo>
                <a:cubicBezTo>
                  <a:pt x="261" y="264"/>
                  <a:pt x="257" y="255"/>
                  <a:pt x="253" y="247"/>
                </a:cubicBezTo>
                <a:cubicBezTo>
                  <a:pt x="249" y="238"/>
                  <a:pt x="245" y="230"/>
                  <a:pt x="240" y="223"/>
                </a:cubicBezTo>
                <a:cubicBezTo>
                  <a:pt x="236" y="217"/>
                  <a:pt x="230" y="209"/>
                  <a:pt x="222" y="201"/>
                </a:cubicBezTo>
                <a:cubicBezTo>
                  <a:pt x="220" y="199"/>
                  <a:pt x="216" y="199"/>
                  <a:pt x="214" y="201"/>
                </a:cubicBezTo>
                <a:cubicBezTo>
                  <a:pt x="213" y="202"/>
                  <a:pt x="212" y="203"/>
                  <a:pt x="212" y="205"/>
                </a:cubicBezTo>
                <a:cubicBezTo>
                  <a:pt x="211" y="207"/>
                  <a:pt x="212" y="208"/>
                  <a:pt x="213" y="210"/>
                </a:cubicBezTo>
                <a:cubicBezTo>
                  <a:pt x="217" y="216"/>
                  <a:pt x="221" y="223"/>
                  <a:pt x="225" y="231"/>
                </a:cubicBezTo>
                <a:cubicBezTo>
                  <a:pt x="229" y="238"/>
                  <a:pt x="231" y="246"/>
                  <a:pt x="234" y="254"/>
                </a:cubicBezTo>
                <a:cubicBezTo>
                  <a:pt x="236" y="262"/>
                  <a:pt x="238" y="270"/>
                  <a:pt x="239" y="278"/>
                </a:cubicBezTo>
                <a:cubicBezTo>
                  <a:pt x="240" y="282"/>
                  <a:pt x="240" y="286"/>
                  <a:pt x="241" y="290"/>
                </a:cubicBezTo>
                <a:cubicBezTo>
                  <a:pt x="241" y="294"/>
                  <a:pt x="241" y="303"/>
                  <a:pt x="241" y="304"/>
                </a:cubicBezTo>
                <a:cubicBezTo>
                  <a:pt x="241" y="307"/>
                  <a:pt x="242" y="310"/>
                  <a:pt x="245" y="313"/>
                </a:cubicBezTo>
                <a:cubicBezTo>
                  <a:pt x="247" y="315"/>
                  <a:pt x="251" y="317"/>
                  <a:pt x="255" y="317"/>
                </a:cubicBezTo>
                <a:cubicBezTo>
                  <a:pt x="255" y="317"/>
                  <a:pt x="256" y="317"/>
                  <a:pt x="257" y="316"/>
                </a:cubicBezTo>
                <a:close/>
                <a:moveTo>
                  <a:pt x="78" y="113"/>
                </a:moveTo>
                <a:cubicBezTo>
                  <a:pt x="79" y="113"/>
                  <a:pt x="80" y="113"/>
                  <a:pt x="81" y="113"/>
                </a:cubicBezTo>
                <a:cubicBezTo>
                  <a:pt x="84" y="112"/>
                  <a:pt x="90" y="112"/>
                  <a:pt x="91" y="111"/>
                </a:cubicBezTo>
                <a:cubicBezTo>
                  <a:pt x="95" y="111"/>
                  <a:pt x="99" y="111"/>
                  <a:pt x="103" y="112"/>
                </a:cubicBezTo>
                <a:cubicBezTo>
                  <a:pt x="111" y="113"/>
                  <a:pt x="120" y="115"/>
                  <a:pt x="127" y="118"/>
                </a:cubicBezTo>
                <a:cubicBezTo>
                  <a:pt x="135" y="122"/>
                  <a:pt x="143" y="126"/>
                  <a:pt x="150" y="132"/>
                </a:cubicBezTo>
                <a:cubicBezTo>
                  <a:pt x="158" y="137"/>
                  <a:pt x="164" y="144"/>
                  <a:pt x="168" y="150"/>
                </a:cubicBezTo>
                <a:cubicBezTo>
                  <a:pt x="170" y="152"/>
                  <a:pt x="172" y="153"/>
                  <a:pt x="174" y="153"/>
                </a:cubicBezTo>
                <a:cubicBezTo>
                  <a:pt x="175" y="153"/>
                  <a:pt x="175" y="153"/>
                  <a:pt x="176" y="152"/>
                </a:cubicBezTo>
                <a:cubicBezTo>
                  <a:pt x="178" y="151"/>
                  <a:pt x="179" y="150"/>
                  <a:pt x="179" y="149"/>
                </a:cubicBezTo>
                <a:cubicBezTo>
                  <a:pt x="180" y="147"/>
                  <a:pt x="180" y="145"/>
                  <a:pt x="179" y="144"/>
                </a:cubicBezTo>
                <a:cubicBezTo>
                  <a:pt x="174" y="133"/>
                  <a:pt x="167" y="125"/>
                  <a:pt x="161" y="119"/>
                </a:cubicBezTo>
                <a:cubicBezTo>
                  <a:pt x="154" y="112"/>
                  <a:pt x="146" y="106"/>
                  <a:pt x="137" y="100"/>
                </a:cubicBezTo>
                <a:cubicBezTo>
                  <a:pt x="128" y="94"/>
                  <a:pt x="118" y="90"/>
                  <a:pt x="108" y="88"/>
                </a:cubicBezTo>
                <a:cubicBezTo>
                  <a:pt x="103" y="86"/>
                  <a:pt x="97" y="86"/>
                  <a:pt x="92" y="86"/>
                </a:cubicBezTo>
                <a:cubicBezTo>
                  <a:pt x="89" y="85"/>
                  <a:pt x="87" y="86"/>
                  <a:pt x="84" y="86"/>
                </a:cubicBezTo>
                <a:cubicBezTo>
                  <a:pt x="84" y="86"/>
                  <a:pt x="84" y="86"/>
                  <a:pt x="84" y="86"/>
                </a:cubicBezTo>
                <a:cubicBezTo>
                  <a:pt x="81" y="86"/>
                  <a:pt x="74" y="85"/>
                  <a:pt x="70" y="86"/>
                </a:cubicBezTo>
                <a:cubicBezTo>
                  <a:pt x="67" y="88"/>
                  <a:pt x="64" y="90"/>
                  <a:pt x="62" y="94"/>
                </a:cubicBezTo>
                <a:cubicBezTo>
                  <a:pt x="61" y="97"/>
                  <a:pt x="61" y="101"/>
                  <a:pt x="62" y="105"/>
                </a:cubicBezTo>
                <a:cubicBezTo>
                  <a:pt x="64" y="111"/>
                  <a:pt x="72" y="113"/>
                  <a:pt x="78" y="113"/>
                </a:cubicBezTo>
                <a:close/>
                <a:moveTo>
                  <a:pt x="171" y="195"/>
                </a:moveTo>
                <a:cubicBezTo>
                  <a:pt x="170" y="192"/>
                  <a:pt x="167" y="189"/>
                  <a:pt x="163" y="189"/>
                </a:cubicBezTo>
                <a:cubicBezTo>
                  <a:pt x="163" y="189"/>
                  <a:pt x="163" y="189"/>
                  <a:pt x="163" y="189"/>
                </a:cubicBezTo>
                <a:cubicBezTo>
                  <a:pt x="153" y="189"/>
                  <a:pt x="144" y="192"/>
                  <a:pt x="133" y="196"/>
                </a:cubicBezTo>
                <a:cubicBezTo>
                  <a:pt x="124" y="200"/>
                  <a:pt x="115" y="205"/>
                  <a:pt x="107" y="212"/>
                </a:cubicBezTo>
                <a:cubicBezTo>
                  <a:pt x="100" y="219"/>
                  <a:pt x="93" y="227"/>
                  <a:pt x="87" y="236"/>
                </a:cubicBezTo>
                <a:cubicBezTo>
                  <a:pt x="85" y="240"/>
                  <a:pt x="82" y="245"/>
                  <a:pt x="80" y="250"/>
                </a:cubicBezTo>
                <a:cubicBezTo>
                  <a:pt x="78" y="254"/>
                  <a:pt x="76" y="259"/>
                  <a:pt x="74" y="265"/>
                </a:cubicBezTo>
                <a:cubicBezTo>
                  <a:pt x="73" y="265"/>
                  <a:pt x="73" y="266"/>
                  <a:pt x="73" y="267"/>
                </a:cubicBezTo>
                <a:cubicBezTo>
                  <a:pt x="73" y="271"/>
                  <a:pt x="73" y="274"/>
                  <a:pt x="76" y="277"/>
                </a:cubicBezTo>
                <a:cubicBezTo>
                  <a:pt x="78" y="281"/>
                  <a:pt x="81" y="283"/>
                  <a:pt x="85" y="283"/>
                </a:cubicBezTo>
                <a:cubicBezTo>
                  <a:pt x="86" y="283"/>
                  <a:pt x="87" y="283"/>
                  <a:pt x="87" y="283"/>
                </a:cubicBezTo>
                <a:cubicBezTo>
                  <a:pt x="95" y="283"/>
                  <a:pt x="100" y="278"/>
                  <a:pt x="102" y="271"/>
                </a:cubicBezTo>
                <a:cubicBezTo>
                  <a:pt x="102" y="268"/>
                  <a:pt x="103" y="264"/>
                  <a:pt x="105" y="260"/>
                </a:cubicBezTo>
                <a:cubicBezTo>
                  <a:pt x="106" y="256"/>
                  <a:pt x="108" y="252"/>
                  <a:pt x="109" y="248"/>
                </a:cubicBezTo>
                <a:cubicBezTo>
                  <a:pt x="113" y="241"/>
                  <a:pt x="117" y="233"/>
                  <a:pt x="122" y="227"/>
                </a:cubicBezTo>
                <a:cubicBezTo>
                  <a:pt x="128" y="221"/>
                  <a:pt x="134" y="215"/>
                  <a:pt x="141" y="211"/>
                </a:cubicBezTo>
                <a:cubicBezTo>
                  <a:pt x="149" y="207"/>
                  <a:pt x="157" y="204"/>
                  <a:pt x="165" y="202"/>
                </a:cubicBezTo>
                <a:cubicBezTo>
                  <a:pt x="168" y="201"/>
                  <a:pt x="171" y="199"/>
                  <a:pt x="171" y="195"/>
                </a:cubicBezTo>
                <a:close/>
                <a:moveTo>
                  <a:pt x="191" y="205"/>
                </a:moveTo>
                <a:cubicBezTo>
                  <a:pt x="187" y="203"/>
                  <a:pt x="183" y="204"/>
                  <a:pt x="181" y="207"/>
                </a:cubicBezTo>
                <a:cubicBezTo>
                  <a:pt x="175" y="217"/>
                  <a:pt x="172" y="225"/>
                  <a:pt x="170" y="233"/>
                </a:cubicBezTo>
                <a:cubicBezTo>
                  <a:pt x="167" y="242"/>
                  <a:pt x="165" y="250"/>
                  <a:pt x="163" y="260"/>
                </a:cubicBezTo>
                <a:cubicBezTo>
                  <a:pt x="161" y="269"/>
                  <a:pt x="160" y="278"/>
                  <a:pt x="160" y="287"/>
                </a:cubicBezTo>
                <a:cubicBezTo>
                  <a:pt x="159" y="292"/>
                  <a:pt x="159" y="297"/>
                  <a:pt x="159" y="301"/>
                </a:cubicBezTo>
                <a:cubicBezTo>
                  <a:pt x="160" y="305"/>
                  <a:pt x="160" y="310"/>
                  <a:pt x="160" y="316"/>
                </a:cubicBezTo>
                <a:cubicBezTo>
                  <a:pt x="161" y="316"/>
                  <a:pt x="161" y="317"/>
                  <a:pt x="161" y="318"/>
                </a:cubicBezTo>
                <a:cubicBezTo>
                  <a:pt x="163" y="324"/>
                  <a:pt x="168" y="328"/>
                  <a:pt x="175" y="328"/>
                </a:cubicBezTo>
                <a:cubicBezTo>
                  <a:pt x="176" y="328"/>
                  <a:pt x="178" y="328"/>
                  <a:pt x="179" y="328"/>
                </a:cubicBezTo>
                <a:cubicBezTo>
                  <a:pt x="186" y="325"/>
                  <a:pt x="191" y="317"/>
                  <a:pt x="189" y="310"/>
                </a:cubicBezTo>
                <a:cubicBezTo>
                  <a:pt x="188" y="306"/>
                  <a:pt x="187" y="301"/>
                  <a:pt x="186" y="299"/>
                </a:cubicBezTo>
                <a:cubicBezTo>
                  <a:pt x="186" y="295"/>
                  <a:pt x="185" y="291"/>
                  <a:pt x="185" y="287"/>
                </a:cubicBezTo>
                <a:cubicBezTo>
                  <a:pt x="184" y="278"/>
                  <a:pt x="184" y="270"/>
                  <a:pt x="184" y="262"/>
                </a:cubicBezTo>
                <a:cubicBezTo>
                  <a:pt x="185" y="253"/>
                  <a:pt x="185" y="245"/>
                  <a:pt x="187" y="237"/>
                </a:cubicBezTo>
                <a:cubicBezTo>
                  <a:pt x="189" y="228"/>
                  <a:pt x="191" y="221"/>
                  <a:pt x="194" y="214"/>
                </a:cubicBezTo>
                <a:cubicBezTo>
                  <a:pt x="195" y="211"/>
                  <a:pt x="194" y="207"/>
                  <a:pt x="191" y="205"/>
                </a:cubicBezTo>
                <a:close/>
                <a:moveTo>
                  <a:pt x="263" y="333"/>
                </a:moveTo>
                <a:cubicBezTo>
                  <a:pt x="261" y="333"/>
                  <a:pt x="260" y="333"/>
                  <a:pt x="258" y="334"/>
                </a:cubicBezTo>
                <a:cubicBezTo>
                  <a:pt x="254" y="335"/>
                  <a:pt x="250" y="338"/>
                  <a:pt x="248" y="342"/>
                </a:cubicBezTo>
                <a:cubicBezTo>
                  <a:pt x="246" y="345"/>
                  <a:pt x="245" y="350"/>
                  <a:pt x="246" y="354"/>
                </a:cubicBezTo>
                <a:cubicBezTo>
                  <a:pt x="248" y="362"/>
                  <a:pt x="255" y="367"/>
                  <a:pt x="262" y="367"/>
                </a:cubicBezTo>
                <a:cubicBezTo>
                  <a:pt x="264" y="367"/>
                  <a:pt x="265" y="366"/>
                  <a:pt x="267" y="366"/>
                </a:cubicBezTo>
                <a:cubicBezTo>
                  <a:pt x="276" y="364"/>
                  <a:pt x="281" y="354"/>
                  <a:pt x="279" y="345"/>
                </a:cubicBezTo>
                <a:cubicBezTo>
                  <a:pt x="277" y="338"/>
                  <a:pt x="270" y="333"/>
                  <a:pt x="263" y="333"/>
                </a:cubicBezTo>
                <a:close/>
                <a:moveTo>
                  <a:pt x="356" y="230"/>
                </a:moveTo>
                <a:cubicBezTo>
                  <a:pt x="347" y="232"/>
                  <a:pt x="341" y="240"/>
                  <a:pt x="343" y="249"/>
                </a:cubicBezTo>
                <a:cubicBezTo>
                  <a:pt x="345" y="257"/>
                  <a:pt x="351" y="263"/>
                  <a:pt x="359" y="263"/>
                </a:cubicBezTo>
                <a:cubicBezTo>
                  <a:pt x="360" y="263"/>
                  <a:pt x="362" y="263"/>
                  <a:pt x="363" y="263"/>
                </a:cubicBezTo>
                <a:cubicBezTo>
                  <a:pt x="367" y="262"/>
                  <a:pt x="371" y="259"/>
                  <a:pt x="373" y="256"/>
                </a:cubicBezTo>
                <a:cubicBezTo>
                  <a:pt x="376" y="252"/>
                  <a:pt x="377" y="247"/>
                  <a:pt x="376" y="243"/>
                </a:cubicBezTo>
                <a:cubicBezTo>
                  <a:pt x="374" y="234"/>
                  <a:pt x="365" y="228"/>
                  <a:pt x="356" y="230"/>
                </a:cubicBezTo>
                <a:close/>
                <a:moveTo>
                  <a:pt x="383" y="114"/>
                </a:moveTo>
                <a:cubicBezTo>
                  <a:pt x="381" y="110"/>
                  <a:pt x="376" y="108"/>
                  <a:pt x="372" y="108"/>
                </a:cubicBezTo>
                <a:cubicBezTo>
                  <a:pt x="363" y="107"/>
                  <a:pt x="355" y="114"/>
                  <a:pt x="354" y="123"/>
                </a:cubicBezTo>
                <a:cubicBezTo>
                  <a:pt x="354" y="128"/>
                  <a:pt x="355" y="132"/>
                  <a:pt x="358" y="136"/>
                </a:cubicBezTo>
                <a:cubicBezTo>
                  <a:pt x="361" y="139"/>
                  <a:pt x="365" y="141"/>
                  <a:pt x="370" y="141"/>
                </a:cubicBezTo>
                <a:cubicBezTo>
                  <a:pt x="370" y="141"/>
                  <a:pt x="370" y="141"/>
                  <a:pt x="371" y="141"/>
                </a:cubicBezTo>
                <a:cubicBezTo>
                  <a:pt x="380" y="141"/>
                  <a:pt x="387" y="134"/>
                  <a:pt x="388" y="126"/>
                </a:cubicBezTo>
                <a:cubicBezTo>
                  <a:pt x="388" y="121"/>
                  <a:pt x="386" y="117"/>
                  <a:pt x="383" y="114"/>
                </a:cubicBezTo>
                <a:close/>
                <a:moveTo>
                  <a:pt x="281" y="35"/>
                </a:moveTo>
                <a:cubicBezTo>
                  <a:pt x="283" y="35"/>
                  <a:pt x="284" y="35"/>
                  <a:pt x="285" y="35"/>
                </a:cubicBezTo>
                <a:cubicBezTo>
                  <a:pt x="294" y="33"/>
                  <a:pt x="300" y="24"/>
                  <a:pt x="298" y="15"/>
                </a:cubicBezTo>
                <a:cubicBezTo>
                  <a:pt x="296" y="6"/>
                  <a:pt x="287" y="0"/>
                  <a:pt x="278" y="2"/>
                </a:cubicBezTo>
                <a:cubicBezTo>
                  <a:pt x="274" y="3"/>
                  <a:pt x="270" y="5"/>
                  <a:pt x="268" y="9"/>
                </a:cubicBezTo>
                <a:cubicBezTo>
                  <a:pt x="265" y="13"/>
                  <a:pt x="264" y="17"/>
                  <a:pt x="265" y="21"/>
                </a:cubicBezTo>
                <a:cubicBezTo>
                  <a:pt x="267" y="29"/>
                  <a:pt x="274" y="35"/>
                  <a:pt x="281" y="35"/>
                </a:cubicBezTo>
                <a:close/>
                <a:moveTo>
                  <a:pt x="32" y="120"/>
                </a:moveTo>
                <a:cubicBezTo>
                  <a:pt x="33" y="120"/>
                  <a:pt x="34" y="120"/>
                  <a:pt x="36" y="119"/>
                </a:cubicBezTo>
                <a:cubicBezTo>
                  <a:pt x="45" y="117"/>
                  <a:pt x="50" y="108"/>
                  <a:pt x="48" y="99"/>
                </a:cubicBezTo>
                <a:cubicBezTo>
                  <a:pt x="46" y="92"/>
                  <a:pt x="40" y="86"/>
                  <a:pt x="32" y="86"/>
                </a:cubicBezTo>
                <a:cubicBezTo>
                  <a:pt x="30" y="86"/>
                  <a:pt x="29" y="86"/>
                  <a:pt x="28" y="87"/>
                </a:cubicBezTo>
                <a:cubicBezTo>
                  <a:pt x="24" y="88"/>
                  <a:pt x="20" y="90"/>
                  <a:pt x="18" y="94"/>
                </a:cubicBezTo>
                <a:cubicBezTo>
                  <a:pt x="15" y="98"/>
                  <a:pt x="14" y="103"/>
                  <a:pt x="16" y="107"/>
                </a:cubicBezTo>
                <a:cubicBezTo>
                  <a:pt x="17" y="114"/>
                  <a:pt x="24" y="120"/>
                  <a:pt x="32" y="120"/>
                </a:cubicBezTo>
                <a:close/>
                <a:moveTo>
                  <a:pt x="71" y="288"/>
                </a:moveTo>
                <a:cubicBezTo>
                  <a:pt x="69" y="288"/>
                  <a:pt x="66" y="289"/>
                  <a:pt x="64" y="290"/>
                </a:cubicBezTo>
                <a:cubicBezTo>
                  <a:pt x="60" y="292"/>
                  <a:pt x="57" y="296"/>
                  <a:pt x="55" y="300"/>
                </a:cubicBezTo>
                <a:cubicBezTo>
                  <a:pt x="54" y="304"/>
                  <a:pt x="54" y="309"/>
                  <a:pt x="56" y="313"/>
                </a:cubicBezTo>
                <a:cubicBezTo>
                  <a:pt x="59" y="318"/>
                  <a:pt x="65" y="322"/>
                  <a:pt x="71" y="322"/>
                </a:cubicBezTo>
                <a:cubicBezTo>
                  <a:pt x="74" y="322"/>
                  <a:pt x="76" y="321"/>
                  <a:pt x="79" y="320"/>
                </a:cubicBezTo>
                <a:cubicBezTo>
                  <a:pt x="83" y="318"/>
                  <a:pt x="86" y="315"/>
                  <a:pt x="87" y="311"/>
                </a:cubicBezTo>
                <a:cubicBezTo>
                  <a:pt x="89" y="306"/>
                  <a:pt x="88" y="302"/>
                  <a:pt x="86" y="298"/>
                </a:cubicBezTo>
                <a:cubicBezTo>
                  <a:pt x="84" y="292"/>
                  <a:pt x="78" y="288"/>
                  <a:pt x="71" y="288"/>
                </a:cubicBezTo>
                <a:close/>
                <a:moveTo>
                  <a:pt x="170" y="341"/>
                </a:moveTo>
                <a:cubicBezTo>
                  <a:pt x="168" y="341"/>
                  <a:pt x="167" y="341"/>
                  <a:pt x="166" y="342"/>
                </a:cubicBezTo>
                <a:cubicBezTo>
                  <a:pt x="157" y="344"/>
                  <a:pt x="151" y="353"/>
                  <a:pt x="154" y="362"/>
                </a:cubicBezTo>
                <a:cubicBezTo>
                  <a:pt x="156" y="369"/>
                  <a:pt x="162" y="374"/>
                  <a:pt x="170" y="374"/>
                </a:cubicBezTo>
                <a:cubicBezTo>
                  <a:pt x="171" y="374"/>
                  <a:pt x="173" y="374"/>
                  <a:pt x="174" y="374"/>
                </a:cubicBezTo>
                <a:cubicBezTo>
                  <a:pt x="179" y="373"/>
                  <a:pt x="182" y="370"/>
                  <a:pt x="184" y="366"/>
                </a:cubicBezTo>
                <a:cubicBezTo>
                  <a:pt x="187" y="362"/>
                  <a:pt x="187" y="358"/>
                  <a:pt x="186" y="353"/>
                </a:cubicBezTo>
                <a:cubicBezTo>
                  <a:pt x="184" y="346"/>
                  <a:pt x="177" y="341"/>
                  <a:pt x="170" y="341"/>
                </a:cubicBezTo>
                <a:close/>
                <a:moveTo>
                  <a:pt x="65" y="193"/>
                </a:moveTo>
                <a:cubicBezTo>
                  <a:pt x="65" y="193"/>
                  <a:pt x="66" y="191"/>
                  <a:pt x="68" y="190"/>
                </a:cubicBezTo>
                <a:cubicBezTo>
                  <a:pt x="69" y="188"/>
                  <a:pt x="71" y="187"/>
                  <a:pt x="72" y="186"/>
                </a:cubicBezTo>
                <a:cubicBezTo>
                  <a:pt x="75" y="183"/>
                  <a:pt x="79" y="181"/>
                  <a:pt x="82" y="179"/>
                </a:cubicBezTo>
                <a:cubicBezTo>
                  <a:pt x="89" y="175"/>
                  <a:pt x="97" y="172"/>
                  <a:pt x="105" y="170"/>
                </a:cubicBezTo>
                <a:cubicBezTo>
                  <a:pt x="113" y="169"/>
                  <a:pt x="122" y="168"/>
                  <a:pt x="130" y="168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41" y="168"/>
                  <a:pt x="150" y="169"/>
                  <a:pt x="157" y="172"/>
                </a:cubicBezTo>
                <a:cubicBezTo>
                  <a:pt x="160" y="173"/>
                  <a:pt x="163" y="171"/>
                  <a:pt x="165" y="169"/>
                </a:cubicBezTo>
                <a:cubicBezTo>
                  <a:pt x="167" y="166"/>
                  <a:pt x="165" y="162"/>
                  <a:pt x="162" y="160"/>
                </a:cubicBezTo>
                <a:cubicBezTo>
                  <a:pt x="152" y="154"/>
                  <a:pt x="142" y="152"/>
                  <a:pt x="133" y="151"/>
                </a:cubicBezTo>
                <a:cubicBezTo>
                  <a:pt x="123" y="149"/>
                  <a:pt x="113" y="149"/>
                  <a:pt x="102" y="150"/>
                </a:cubicBezTo>
                <a:cubicBezTo>
                  <a:pt x="92" y="150"/>
                  <a:pt x="81" y="153"/>
                  <a:pt x="71" y="157"/>
                </a:cubicBezTo>
                <a:cubicBezTo>
                  <a:pt x="66" y="159"/>
                  <a:pt x="61" y="161"/>
                  <a:pt x="57" y="164"/>
                </a:cubicBezTo>
                <a:cubicBezTo>
                  <a:pt x="54" y="165"/>
                  <a:pt x="52" y="167"/>
                  <a:pt x="50" y="169"/>
                </a:cubicBezTo>
                <a:cubicBezTo>
                  <a:pt x="47" y="171"/>
                  <a:pt x="45" y="172"/>
                  <a:pt x="43" y="175"/>
                </a:cubicBezTo>
                <a:cubicBezTo>
                  <a:pt x="42" y="175"/>
                  <a:pt x="42" y="175"/>
                  <a:pt x="42" y="175"/>
                </a:cubicBezTo>
                <a:cubicBezTo>
                  <a:pt x="41" y="176"/>
                  <a:pt x="41" y="177"/>
                  <a:pt x="40" y="178"/>
                </a:cubicBezTo>
                <a:cubicBezTo>
                  <a:pt x="36" y="184"/>
                  <a:pt x="38" y="193"/>
                  <a:pt x="45" y="198"/>
                </a:cubicBezTo>
                <a:cubicBezTo>
                  <a:pt x="47" y="199"/>
                  <a:pt x="50" y="200"/>
                  <a:pt x="52" y="200"/>
                </a:cubicBezTo>
                <a:cubicBezTo>
                  <a:pt x="57" y="200"/>
                  <a:pt x="62" y="197"/>
                  <a:pt x="65" y="193"/>
                </a:cubicBezTo>
                <a:close/>
                <a:moveTo>
                  <a:pt x="6" y="203"/>
                </a:moveTo>
                <a:cubicBezTo>
                  <a:pt x="0" y="210"/>
                  <a:pt x="1" y="221"/>
                  <a:pt x="8" y="227"/>
                </a:cubicBezTo>
                <a:cubicBezTo>
                  <a:pt x="11" y="229"/>
                  <a:pt x="15" y="231"/>
                  <a:pt x="19" y="231"/>
                </a:cubicBezTo>
                <a:cubicBezTo>
                  <a:pt x="24" y="231"/>
                  <a:pt x="29" y="229"/>
                  <a:pt x="32" y="225"/>
                </a:cubicBezTo>
                <a:cubicBezTo>
                  <a:pt x="38" y="218"/>
                  <a:pt x="37" y="207"/>
                  <a:pt x="30" y="201"/>
                </a:cubicBezTo>
                <a:cubicBezTo>
                  <a:pt x="23" y="196"/>
                  <a:pt x="12" y="197"/>
                  <a:pt x="6" y="203"/>
                </a:cubicBezTo>
                <a:close/>
              </a:path>
            </a:pathLst>
          </a:custGeom>
          <a:solidFill>
            <a:srgbClr val="FCD11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697" y="6049360"/>
            <a:ext cx="9319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4339" y="6049360"/>
            <a:ext cx="9383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OPS</a:t>
            </a:r>
          </a:p>
        </p:txBody>
      </p:sp>
      <p:sp>
        <p:nvSpPr>
          <p:cNvPr id="44" name="Explosion 1 2"/>
          <p:cNvSpPr/>
          <p:nvPr/>
        </p:nvSpPr>
        <p:spPr bwMode="auto">
          <a:xfrm>
            <a:off x="8435995" y="2662342"/>
            <a:ext cx="3672408" cy="3672408"/>
          </a:xfrm>
          <a:prstGeom prst="irregularSeal1">
            <a:avLst/>
          </a:prstGeom>
          <a:solidFill>
            <a:srgbClr val="FFF1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Explosion 1 4"/>
          <p:cNvSpPr/>
          <p:nvPr/>
        </p:nvSpPr>
        <p:spPr bwMode="auto">
          <a:xfrm rot="9900000">
            <a:off x="8888939" y="3045408"/>
            <a:ext cx="2700491" cy="2700491"/>
          </a:xfrm>
          <a:prstGeom prst="irregularSeal1">
            <a:avLst/>
          </a:prstGeom>
          <a:solidFill>
            <a:srgbClr val="FFB9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Explosion 1 5"/>
          <p:cNvSpPr/>
          <p:nvPr/>
        </p:nvSpPr>
        <p:spPr bwMode="auto">
          <a:xfrm rot="5400000">
            <a:off x="9418638" y="3542968"/>
            <a:ext cx="1916898" cy="1916898"/>
          </a:xfrm>
          <a:prstGeom prst="irregularSeal1">
            <a:avLst/>
          </a:prstGeom>
          <a:solidFill>
            <a:srgbClr val="DC3C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57"/>
          <p:cNvSpPr>
            <a:spLocks noEditPoints="1"/>
          </p:cNvSpPr>
          <p:nvPr/>
        </p:nvSpPr>
        <p:spPr bwMode="auto">
          <a:xfrm>
            <a:off x="1125212" y="2777182"/>
            <a:ext cx="655217" cy="676137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84"/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6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967E-6 -0.00023 L 0.05591 -0.13618 C 0.07008 -0.16682 0.07531 -0.17181 0.0854 -0.18497 C 0.09535 -0.19791 0.10518 -0.20653 0.11667 -0.2138 C 0.12803 -0.22106 0.1422 -0.22696 0.15496 -0.22946 C 0.16773 -0.23195 0.18215 -0.23173 0.19377 -0.229 C 0.20513 -0.22605 0.21432 -0.22038 0.22428 -0.21244 C 0.23385 -0.20449 0.24419 -0.19541 0.25147 -0.18111 C 0.25874 -0.16704 0.26334 -0.1532 0.26793 -0.12755 C 0.27291 -0.10145 0.27495 -0.07444 0.2784 -0.02746 C 0.28185 0.01929 0.28249 0.05039 0.28363 0.08103 C 0.28427 0.10168 0.28657 0.1439 0.28746 0.16046 " pathEditMode="relative" rAng="0" ptsTypes="AAAAAAA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3" y="-3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967E-6 -0.00023 L 0.05591 -0.13618 C 0.07008 -0.16682 0.07531 -0.17181 0.0854 -0.18497 C 0.09535 -0.19791 0.10518 -0.20653 0.11667 -0.2138 C 0.12803 -0.22106 0.1422 -0.22696 0.15496 -0.22946 C 0.16773 -0.23195 0.18215 -0.23173 0.19377 -0.229 C 0.20513 -0.22605 0.21432 -0.22038 0.22428 -0.21244 C 0.23385 -0.20449 0.24419 -0.19541 0.25147 -0.18111 C 0.25874 -0.16704 0.26334 -0.1532 0.26793 -0.12755 C 0.27291 -0.10145 0.27495 -0.07444 0.2784 -0.02746 C 0.28185 0.01929 0.28249 0.05039 0.28363 0.08103 C 0.28427 0.10168 0.28657 0.1439 0.28746 0.16046 " pathEditMode="relative" rAng="0" ptsTypes="AAAAAAAAA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3" y="-3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1616E-6 -3.6768E-7 L -0.01302 0.03336 L -0.00996 0.04017 L 0.00268 0.05197 L 0.00332 0.06082 L 0.00038 0.07557 L -0.00383 0.08919 " pathEditMode="relative" ptsTypes="AAAAAAA">
                                      <p:cBhvr>
                                        <p:cTn id="2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1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10000" fill="remove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47688" y="295275"/>
            <a:ext cx="11888787" cy="917575"/>
          </a:xfrm>
        </p:spPr>
        <p:txBody>
          <a:bodyPr/>
          <a:lstStyle/>
          <a:p>
            <a:r>
              <a:rPr lang="en-US" dirty="0"/>
              <a:t>What is DevOps?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12" y="1989238"/>
            <a:ext cx="8286354" cy="46932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34034" y="3566880"/>
            <a:ext cx="2106962" cy="1015245"/>
            <a:chOff x="1915245" y="3565268"/>
            <a:chExt cx="2106962" cy="1015245"/>
          </a:xfrm>
          <a:solidFill>
            <a:srgbClr val="7549A7"/>
          </a:solidFill>
        </p:grpSpPr>
        <p:sp>
          <p:nvSpPr>
            <p:cNvPr id="6" name="Right Triangle 5"/>
            <p:cNvSpPr/>
            <p:nvPr/>
          </p:nvSpPr>
          <p:spPr bwMode="auto">
            <a:xfrm flipH="1" flipV="1">
              <a:off x="3212354" y="4262381"/>
              <a:ext cx="233927" cy="318132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15245" y="3565268"/>
              <a:ext cx="2106962" cy="715902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228">
                <a:defRPr/>
              </a:pP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“It’s Development and</a:t>
              </a:r>
              <a:br>
                <a:rPr lang="en-US" sz="1200" kern="0" dirty="0">
                  <a:solidFill>
                    <a:srgbClr val="FBFBFB"/>
                  </a:solidFill>
                  <a:cs typeface="Bodoni Std Bold Italic"/>
                </a:rPr>
              </a:b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Operations collaboration”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84734" y="1219394"/>
            <a:ext cx="1315046" cy="686386"/>
            <a:chOff x="3263030" y="1224045"/>
            <a:chExt cx="1315046" cy="686386"/>
          </a:xfrm>
          <a:solidFill>
            <a:srgbClr val="BADB0A"/>
          </a:solidFill>
        </p:grpSpPr>
        <p:sp>
          <p:nvSpPr>
            <p:cNvPr id="9" name="Right Triangle 8"/>
            <p:cNvSpPr/>
            <p:nvPr/>
          </p:nvSpPr>
          <p:spPr bwMode="auto">
            <a:xfrm flipH="1" flipV="1">
              <a:off x="4254100" y="1656968"/>
              <a:ext cx="186375" cy="253463"/>
            </a:xfrm>
            <a:prstGeom prst="rtTriangle">
              <a:avLst/>
            </a:prstGeom>
            <a:solidFill>
              <a:srgbClr val="009CE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3030" y="1224045"/>
              <a:ext cx="1315046" cy="446826"/>
            </a:xfrm>
            <a:prstGeom prst="roundRect">
              <a:avLst/>
            </a:prstGeom>
            <a:solidFill>
              <a:srgbClr val="009CE5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228">
                <a:defRPr/>
              </a:pP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“It’s a job title”</a:t>
              </a:r>
            </a:p>
          </p:txBody>
        </p:sp>
      </p:grpSp>
      <p:sp>
        <p:nvSpPr>
          <p:cNvPr id="11" name="Right Triangle 10"/>
          <p:cNvSpPr/>
          <p:nvPr/>
        </p:nvSpPr>
        <p:spPr bwMode="auto">
          <a:xfrm flipV="1">
            <a:off x="8631950" y="4197101"/>
            <a:ext cx="233927" cy="318132"/>
          </a:xfrm>
          <a:prstGeom prst="rt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73650" y="3629510"/>
            <a:ext cx="1725768" cy="586380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28">
              <a:defRPr/>
            </a:pPr>
            <a:r>
              <a:rPr lang="en-US" sz="1200" kern="0" dirty="0">
                <a:solidFill>
                  <a:srgbClr val="FBFBFB"/>
                </a:solidFill>
                <a:cs typeface="Bodoni Std Bold Italic"/>
              </a:rPr>
              <a:t>“It means faster and smaller releases”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17298" y="3286317"/>
            <a:ext cx="1505024" cy="686386"/>
            <a:chOff x="5229616" y="3272179"/>
            <a:chExt cx="1505024" cy="686386"/>
          </a:xfrm>
          <a:solidFill>
            <a:srgbClr val="682A7A"/>
          </a:solidFill>
        </p:grpSpPr>
        <p:sp>
          <p:nvSpPr>
            <p:cNvPr id="14" name="Right Triangle 13"/>
            <p:cNvSpPr/>
            <p:nvPr/>
          </p:nvSpPr>
          <p:spPr bwMode="auto">
            <a:xfrm flipV="1">
              <a:off x="5888941" y="3705102"/>
              <a:ext cx="186375" cy="253463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29616" y="3272179"/>
              <a:ext cx="1505024" cy="446826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228">
                <a:defRPr/>
              </a:pP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“It’s automation”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254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The DevOps conversation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60251" y="5622064"/>
            <a:ext cx="3650483" cy="887379"/>
            <a:chOff x="4359987" y="5622366"/>
            <a:chExt cx="3651001" cy="887505"/>
          </a:xfrm>
          <a:solidFill>
            <a:srgbClr val="B4009E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4359987" y="5622366"/>
              <a:ext cx="914400" cy="887505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399" b="1" dirty="0">
                  <a:ln w="0"/>
                  <a:gradFill>
                    <a:gsLst>
                      <a:gs pos="125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292296" y="5622366"/>
              <a:ext cx="2718692" cy="887505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54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999" dirty="0">
                  <a:ln w="0"/>
                  <a:gradFill>
                    <a:gsLst>
                      <a:gs pos="125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atin typeface="Segoe UI Light"/>
                </a:rPr>
                <a:t>Process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08210" y="5622065"/>
            <a:ext cx="3650482" cy="887379"/>
            <a:chOff x="8208492" y="5622366"/>
            <a:chExt cx="3651000" cy="887505"/>
          </a:xfrm>
          <a:solidFill>
            <a:srgbClr val="E81123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8208492" y="5622366"/>
              <a:ext cx="914400" cy="887505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399" b="1" dirty="0">
                  <a:ln w="0"/>
                  <a:gradFill>
                    <a:gsLst>
                      <a:gs pos="125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140800" y="5622366"/>
              <a:ext cx="2718692" cy="887505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54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999" dirty="0">
                  <a:ln w="0"/>
                  <a:gradFill>
                    <a:gsLst>
                      <a:gs pos="125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atin typeface="Segoe UI Light"/>
                </a:rPr>
                <a:t>Products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2292" y="5627379"/>
            <a:ext cx="3650483" cy="887379"/>
            <a:chOff x="511482" y="5622366"/>
            <a:chExt cx="3651001" cy="887505"/>
          </a:xfrm>
          <a:solidFill>
            <a:srgbClr val="5C2D91"/>
          </a:solidFill>
        </p:grpSpPr>
        <p:sp>
          <p:nvSpPr>
            <p:cNvPr id="25" name="Rectangle 24"/>
            <p:cNvSpPr/>
            <p:nvPr/>
          </p:nvSpPr>
          <p:spPr bwMode="auto">
            <a:xfrm>
              <a:off x="511482" y="5622366"/>
              <a:ext cx="914400" cy="887505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399" b="1" dirty="0">
                  <a:ln w="0"/>
                  <a:gradFill>
                    <a:gsLst>
                      <a:gs pos="125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43791" y="5622366"/>
              <a:ext cx="2718692" cy="887505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54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999" dirty="0">
                  <a:ln w="0"/>
                  <a:gradFill>
                    <a:gsLst>
                      <a:gs pos="1250">
                        <a:schemeClr val="bg1"/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atin typeface="Segoe UI Light"/>
                </a:rPr>
                <a:t>People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8" y="2101355"/>
            <a:ext cx="1724972" cy="30874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68" y="2480480"/>
            <a:ext cx="1330145" cy="26112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568811" y="2100043"/>
            <a:ext cx="3298852" cy="3299988"/>
            <a:chOff x="3763989" y="1325427"/>
            <a:chExt cx="4610100" cy="461168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300" y="2709936"/>
              <a:ext cx="1717500" cy="15527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892" y="2730500"/>
              <a:ext cx="1772163" cy="160947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154" y="3677327"/>
              <a:ext cx="248694" cy="20464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108" y="1405778"/>
              <a:ext cx="4449971" cy="4450143"/>
            </a:xfrm>
            <a:prstGeom prst="rect">
              <a:avLst/>
            </a:prstGeom>
          </p:spPr>
        </p:pic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763989" y="1325427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  <a:gd name="T12" fmla="*/ 80 w 2679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lnTo>
                    <a:pt x="80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3763989" y="3630477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  <a:gd name="T12" fmla="*/ 2679 w 2679"/>
                <a:gd name="T13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lnTo>
                    <a:pt x="2679" y="2679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6069039" y="1325427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close/>
                </a:path>
              </a:pathLst>
            </a:custGeom>
            <a:solidFill>
              <a:srgbClr val="F693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763989" y="1325427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close/>
                </a:path>
              </a:pathLst>
            </a:custGeom>
            <a:solidFill>
              <a:srgbClr val="B92B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3763989" y="3630477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close/>
                </a:path>
              </a:pathLst>
            </a:custGeom>
            <a:solidFill>
              <a:srgbClr val="C924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069039" y="3630477"/>
              <a:ext cx="2305050" cy="2306638"/>
            </a:xfrm>
            <a:custGeom>
              <a:avLst/>
              <a:gdLst>
                <a:gd name="T0" fmla="*/ 0 w 2678"/>
                <a:gd name="T1" fmla="*/ 2679 h 2679"/>
                <a:gd name="T2" fmla="*/ 0 w 2678"/>
                <a:gd name="T3" fmla="*/ 2679 h 2679"/>
                <a:gd name="T4" fmla="*/ 0 w 2678"/>
                <a:gd name="T5" fmla="*/ 2599 h 2679"/>
                <a:gd name="T6" fmla="*/ 2598 w 2678"/>
                <a:gd name="T7" fmla="*/ 0 h 2679"/>
                <a:gd name="T8" fmla="*/ 2678 w 2678"/>
                <a:gd name="T9" fmla="*/ 0 h 2679"/>
                <a:gd name="T10" fmla="*/ 0 w 2678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9">
                  <a:moveTo>
                    <a:pt x="0" y="2679"/>
                  </a:moveTo>
                  <a:lnTo>
                    <a:pt x="0" y="2679"/>
                  </a:lnTo>
                  <a:lnTo>
                    <a:pt x="0" y="2599"/>
                  </a:lnTo>
                  <a:cubicBezTo>
                    <a:pt x="1432" y="2599"/>
                    <a:pt x="2598" y="1433"/>
                    <a:pt x="2598" y="0"/>
                  </a:cubicBezTo>
                  <a:lnTo>
                    <a:pt x="2678" y="0"/>
                  </a:lnTo>
                  <a:cubicBezTo>
                    <a:pt x="2678" y="1477"/>
                    <a:pt x="1477" y="2679"/>
                    <a:pt x="0" y="2679"/>
                  </a:cubicBezTo>
                  <a:close/>
                </a:path>
              </a:pathLst>
            </a:custGeom>
            <a:solidFill>
              <a:srgbClr val="3D85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6069039" y="1325427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  <a:gd name="T12" fmla="*/ 2678 w 2678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lnTo>
                    <a:pt x="2678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7697788" y="1162050"/>
            <a:ext cx="4667250" cy="4667250"/>
            <a:chOff x="4849" y="732"/>
            <a:chExt cx="2940" cy="2940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849" y="732"/>
              <a:ext cx="2940" cy="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7161" y="2751"/>
              <a:ext cx="255" cy="125"/>
            </a:xfrm>
            <a:custGeom>
              <a:avLst/>
              <a:gdLst>
                <a:gd name="T0" fmla="*/ 51 w 100"/>
                <a:gd name="T1" fmla="*/ 1 h 49"/>
                <a:gd name="T2" fmla="*/ 0 w 100"/>
                <a:gd name="T3" fmla="*/ 49 h 49"/>
                <a:gd name="T4" fmla="*/ 99 w 100"/>
                <a:gd name="T5" fmla="*/ 49 h 49"/>
                <a:gd name="T6" fmla="*/ 51 w 100"/>
                <a:gd name="T7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49">
                  <a:moveTo>
                    <a:pt x="51" y="1"/>
                  </a:moveTo>
                  <a:cubicBezTo>
                    <a:pt x="24" y="0"/>
                    <a:pt x="1" y="21"/>
                    <a:pt x="0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100" y="21"/>
                    <a:pt x="79" y="2"/>
                    <a:pt x="5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6691" y="2753"/>
              <a:ext cx="544" cy="69"/>
            </a:xfrm>
            <a:custGeom>
              <a:avLst/>
              <a:gdLst>
                <a:gd name="T0" fmla="*/ 210 w 213"/>
                <a:gd name="T1" fmla="*/ 27 h 27"/>
                <a:gd name="T2" fmla="*/ 188 w 213"/>
                <a:gd name="T3" fmla="*/ 17 h 27"/>
                <a:gd name="T4" fmla="*/ 142 w 213"/>
                <a:gd name="T5" fmla="*/ 8 h 27"/>
                <a:gd name="T6" fmla="*/ 0 w 213"/>
                <a:gd name="T7" fmla="*/ 8 h 27"/>
                <a:gd name="T8" fmla="*/ 0 w 213"/>
                <a:gd name="T9" fmla="*/ 0 h 27"/>
                <a:gd name="T10" fmla="*/ 142 w 213"/>
                <a:gd name="T11" fmla="*/ 0 h 27"/>
                <a:gd name="T12" fmla="*/ 191 w 213"/>
                <a:gd name="T13" fmla="*/ 10 h 27"/>
                <a:gd name="T14" fmla="*/ 213 w 213"/>
                <a:gd name="T15" fmla="*/ 20 h 27"/>
                <a:gd name="T16" fmla="*/ 210 w 213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7">
                  <a:moveTo>
                    <a:pt x="210" y="27"/>
                  </a:moveTo>
                  <a:cubicBezTo>
                    <a:pt x="188" y="17"/>
                    <a:pt x="188" y="17"/>
                    <a:pt x="188" y="17"/>
                  </a:cubicBezTo>
                  <a:cubicBezTo>
                    <a:pt x="177" y="12"/>
                    <a:pt x="155" y="8"/>
                    <a:pt x="14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7" y="0"/>
                    <a:pt x="179" y="5"/>
                    <a:pt x="191" y="10"/>
                  </a:cubicBezTo>
                  <a:cubicBezTo>
                    <a:pt x="213" y="20"/>
                    <a:pt x="213" y="20"/>
                    <a:pt x="213" y="20"/>
                  </a:cubicBezTo>
                  <a:lnTo>
                    <a:pt x="210" y="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5775" y="2554"/>
              <a:ext cx="567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5362" y="1663"/>
              <a:ext cx="1370" cy="952"/>
            </a:xfrm>
            <a:custGeom>
              <a:avLst/>
              <a:gdLst>
                <a:gd name="T0" fmla="*/ 527 w 537"/>
                <a:gd name="T1" fmla="*/ 373 h 373"/>
                <a:gd name="T2" fmla="*/ 537 w 537"/>
                <a:gd name="T3" fmla="*/ 362 h 373"/>
                <a:gd name="T4" fmla="*/ 537 w 537"/>
                <a:gd name="T5" fmla="*/ 11 h 373"/>
                <a:gd name="T6" fmla="*/ 527 w 537"/>
                <a:gd name="T7" fmla="*/ 0 h 373"/>
                <a:gd name="T8" fmla="*/ 11 w 537"/>
                <a:gd name="T9" fmla="*/ 0 h 373"/>
                <a:gd name="T10" fmla="*/ 0 w 537"/>
                <a:gd name="T11" fmla="*/ 11 h 373"/>
                <a:gd name="T12" fmla="*/ 0 w 537"/>
                <a:gd name="T13" fmla="*/ 362 h 373"/>
                <a:gd name="T14" fmla="*/ 11 w 537"/>
                <a:gd name="T15" fmla="*/ 373 h 373"/>
                <a:gd name="T16" fmla="*/ 527 w 537"/>
                <a:gd name="T17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373">
                  <a:moveTo>
                    <a:pt x="527" y="373"/>
                  </a:moveTo>
                  <a:cubicBezTo>
                    <a:pt x="532" y="373"/>
                    <a:pt x="537" y="368"/>
                    <a:pt x="537" y="362"/>
                  </a:cubicBezTo>
                  <a:cubicBezTo>
                    <a:pt x="537" y="11"/>
                    <a:pt x="537" y="11"/>
                    <a:pt x="537" y="11"/>
                  </a:cubicBezTo>
                  <a:cubicBezTo>
                    <a:pt x="537" y="5"/>
                    <a:pt x="532" y="0"/>
                    <a:pt x="5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8"/>
                    <a:pt x="5" y="373"/>
                    <a:pt x="11" y="373"/>
                  </a:cubicBezTo>
                  <a:lnTo>
                    <a:pt x="527" y="3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5405" y="1707"/>
              <a:ext cx="1284" cy="72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5209" y="2809"/>
              <a:ext cx="1697" cy="6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5209" y="2733"/>
              <a:ext cx="1697" cy="76"/>
            </a:xfrm>
            <a:custGeom>
              <a:avLst/>
              <a:gdLst>
                <a:gd name="T0" fmla="*/ 1697 w 1697"/>
                <a:gd name="T1" fmla="*/ 76 h 76"/>
                <a:gd name="T2" fmla="*/ 0 w 1697"/>
                <a:gd name="T3" fmla="*/ 76 h 76"/>
                <a:gd name="T4" fmla="*/ 107 w 1697"/>
                <a:gd name="T5" fmla="*/ 0 h 76"/>
                <a:gd name="T6" fmla="*/ 1592 w 1697"/>
                <a:gd name="T7" fmla="*/ 0 h 76"/>
                <a:gd name="T8" fmla="*/ 1697 w 169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7" h="76">
                  <a:moveTo>
                    <a:pt x="1697" y="76"/>
                  </a:moveTo>
                  <a:lnTo>
                    <a:pt x="0" y="76"/>
                  </a:lnTo>
                  <a:lnTo>
                    <a:pt x="107" y="0"/>
                  </a:lnTo>
                  <a:lnTo>
                    <a:pt x="1592" y="0"/>
                  </a:lnTo>
                  <a:lnTo>
                    <a:pt x="1697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5732" y="1531"/>
              <a:ext cx="674" cy="674"/>
            </a:xfrm>
            <a:prstGeom prst="ellipse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EditPoints="1"/>
            </p:cNvSpPr>
            <p:nvPr/>
          </p:nvSpPr>
          <p:spPr bwMode="auto">
            <a:xfrm>
              <a:off x="5900" y="1725"/>
              <a:ext cx="337" cy="286"/>
            </a:xfrm>
            <a:custGeom>
              <a:avLst/>
              <a:gdLst>
                <a:gd name="T0" fmla="*/ 125 w 132"/>
                <a:gd name="T1" fmla="*/ 105 h 112"/>
                <a:gd name="T2" fmla="*/ 0 w 132"/>
                <a:gd name="T3" fmla="*/ 20 h 112"/>
                <a:gd name="T4" fmla="*/ 0 w 132"/>
                <a:gd name="T5" fmla="*/ 112 h 112"/>
                <a:gd name="T6" fmla="*/ 132 w 132"/>
                <a:gd name="T7" fmla="*/ 0 h 112"/>
                <a:gd name="T8" fmla="*/ 0 w 132"/>
                <a:gd name="T9" fmla="*/ 0 h 112"/>
                <a:gd name="T10" fmla="*/ 77 w 132"/>
                <a:gd name="T11" fmla="*/ 63 h 112"/>
                <a:gd name="T12" fmla="*/ 73 w 132"/>
                <a:gd name="T13" fmla="*/ 57 h 112"/>
                <a:gd name="T14" fmla="*/ 69 w 132"/>
                <a:gd name="T15" fmla="*/ 53 h 112"/>
                <a:gd name="T16" fmla="*/ 62 w 132"/>
                <a:gd name="T17" fmla="*/ 49 h 112"/>
                <a:gd name="T18" fmla="*/ 56 w 132"/>
                <a:gd name="T19" fmla="*/ 49 h 112"/>
                <a:gd name="T20" fmla="*/ 49 w 132"/>
                <a:gd name="T21" fmla="*/ 53 h 112"/>
                <a:gd name="T22" fmla="*/ 44 w 132"/>
                <a:gd name="T23" fmla="*/ 57 h 112"/>
                <a:gd name="T24" fmla="*/ 41 w 132"/>
                <a:gd name="T25" fmla="*/ 63 h 112"/>
                <a:gd name="T26" fmla="*/ 40 w 132"/>
                <a:gd name="T27" fmla="*/ 69 h 112"/>
                <a:gd name="T28" fmla="*/ 41 w 132"/>
                <a:gd name="T29" fmla="*/ 76 h 112"/>
                <a:gd name="T30" fmla="*/ 44 w 132"/>
                <a:gd name="T31" fmla="*/ 81 h 112"/>
                <a:gd name="T32" fmla="*/ 50 w 132"/>
                <a:gd name="T33" fmla="*/ 86 h 112"/>
                <a:gd name="T34" fmla="*/ 55 w 132"/>
                <a:gd name="T35" fmla="*/ 88 h 112"/>
                <a:gd name="T36" fmla="*/ 60 w 132"/>
                <a:gd name="T37" fmla="*/ 83 h 112"/>
                <a:gd name="T38" fmla="*/ 67 w 132"/>
                <a:gd name="T39" fmla="*/ 87 h 112"/>
                <a:gd name="T40" fmla="*/ 68 w 132"/>
                <a:gd name="T41" fmla="*/ 79 h 112"/>
                <a:gd name="T42" fmla="*/ 77 w 132"/>
                <a:gd name="T43" fmla="*/ 78 h 112"/>
                <a:gd name="T44" fmla="*/ 73 w 132"/>
                <a:gd name="T45" fmla="*/ 71 h 112"/>
                <a:gd name="T46" fmla="*/ 67 w 132"/>
                <a:gd name="T47" fmla="*/ 69 h 112"/>
                <a:gd name="T48" fmla="*/ 53 w 132"/>
                <a:gd name="T49" fmla="*/ 75 h 112"/>
                <a:gd name="T50" fmla="*/ 59 w 132"/>
                <a:gd name="T51" fmla="*/ 61 h 112"/>
                <a:gd name="T52" fmla="*/ 55 w 132"/>
                <a:gd name="T53" fmla="*/ 69 h 112"/>
                <a:gd name="T54" fmla="*/ 59 w 132"/>
                <a:gd name="T55" fmla="*/ 73 h 112"/>
                <a:gd name="T56" fmla="*/ 91 w 132"/>
                <a:gd name="T57" fmla="*/ 55 h 112"/>
                <a:gd name="T58" fmla="*/ 93 w 132"/>
                <a:gd name="T59" fmla="*/ 51 h 112"/>
                <a:gd name="T60" fmla="*/ 91 w 132"/>
                <a:gd name="T61" fmla="*/ 49 h 112"/>
                <a:gd name="T62" fmla="*/ 86 w 132"/>
                <a:gd name="T63" fmla="*/ 48 h 112"/>
                <a:gd name="T64" fmla="*/ 82 w 132"/>
                <a:gd name="T65" fmla="*/ 44 h 112"/>
                <a:gd name="T66" fmla="*/ 78 w 132"/>
                <a:gd name="T67" fmla="*/ 49 h 112"/>
                <a:gd name="T68" fmla="*/ 74 w 132"/>
                <a:gd name="T69" fmla="*/ 49 h 112"/>
                <a:gd name="T70" fmla="*/ 73 w 132"/>
                <a:gd name="T71" fmla="*/ 52 h 112"/>
                <a:gd name="T72" fmla="*/ 76 w 132"/>
                <a:gd name="T73" fmla="*/ 57 h 112"/>
                <a:gd name="T74" fmla="*/ 73 w 132"/>
                <a:gd name="T75" fmla="*/ 60 h 112"/>
                <a:gd name="T76" fmla="*/ 75 w 132"/>
                <a:gd name="T77" fmla="*/ 62 h 112"/>
                <a:gd name="T78" fmla="*/ 81 w 132"/>
                <a:gd name="T79" fmla="*/ 65 h 112"/>
                <a:gd name="T80" fmla="*/ 85 w 132"/>
                <a:gd name="T81" fmla="*/ 65 h 112"/>
                <a:gd name="T82" fmla="*/ 91 w 132"/>
                <a:gd name="T83" fmla="*/ 62 h 112"/>
                <a:gd name="T84" fmla="*/ 93 w 132"/>
                <a:gd name="T85" fmla="*/ 60 h 112"/>
                <a:gd name="T86" fmla="*/ 91 w 132"/>
                <a:gd name="T87" fmla="*/ 57 h 112"/>
                <a:gd name="T88" fmla="*/ 83 w 132"/>
                <a:gd name="T89" fmla="*/ 58 h 112"/>
                <a:gd name="T90" fmla="*/ 86 w 132"/>
                <a:gd name="T91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12">
                  <a:moveTo>
                    <a:pt x="7" y="26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125" y="105"/>
                    <a:pt x="125" y="105"/>
                    <a:pt x="125" y="105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7" y="26"/>
                    <a:pt x="7" y="26"/>
                    <a:pt x="7" y="26"/>
                  </a:cubicBezTo>
                  <a:close/>
                  <a:moveTo>
                    <a:pt x="0" y="20"/>
                  </a:moveTo>
                  <a:cubicBezTo>
                    <a:pt x="132" y="20"/>
                    <a:pt x="132" y="20"/>
                    <a:pt x="132" y="20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lose/>
                  <a:moveTo>
                    <a:pt x="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79" y="68"/>
                  </a:move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8" y="63"/>
                    <a:pt x="77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2"/>
                    <a:pt x="71" y="62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53"/>
                    <a:pt x="69" y="53"/>
                    <a:pt x="69" y="53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6"/>
                    <a:pt x="64" y="56"/>
                    <a:pt x="63" y="56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9"/>
                    <a:pt x="61" y="49"/>
                    <a:pt x="61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6" y="49"/>
                    <a:pt x="56" y="4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4" y="56"/>
                    <a:pt x="54" y="56"/>
                    <a:pt x="53" y="56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6"/>
                    <a:pt x="44" y="56"/>
                    <a:pt x="44" y="57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3"/>
                    <a:pt x="46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0" y="63"/>
                    <a:pt x="40" y="64"/>
                    <a:pt x="40" y="64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40" y="69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2"/>
                    <a:pt x="45" y="73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1" y="76"/>
                    <a:pt x="41" y="77"/>
                    <a:pt x="41" y="78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4" y="81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80"/>
                    <a:pt x="50" y="80"/>
                    <a:pt x="50" y="81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5" y="88"/>
                    <a:pt x="55" y="88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9" y="83"/>
                    <a:pt x="59" y="83"/>
                  </a:cubicBezTo>
                  <a:cubicBezTo>
                    <a:pt x="59" y="83"/>
                    <a:pt x="59" y="83"/>
                    <a:pt x="60" y="8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4" y="88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8" y="87"/>
                    <a:pt x="68" y="87"/>
                    <a:pt x="68" y="86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0"/>
                    <a:pt x="68" y="80"/>
                    <a:pt x="68" y="79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1"/>
                    <a:pt x="75" y="81"/>
                    <a:pt x="75" y="81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77"/>
                    <a:pt x="77" y="76"/>
                    <a:pt x="77" y="76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72"/>
                    <a:pt x="73" y="71"/>
                    <a:pt x="73" y="71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8"/>
                    <a:pt x="79" y="68"/>
                    <a:pt x="79" y="68"/>
                  </a:cubicBezTo>
                  <a:close/>
                  <a:moveTo>
                    <a:pt x="67" y="69"/>
                  </a:moveTo>
                  <a:cubicBezTo>
                    <a:pt x="67" y="71"/>
                    <a:pt x="66" y="73"/>
                    <a:pt x="64" y="75"/>
                  </a:cubicBezTo>
                  <a:cubicBezTo>
                    <a:pt x="63" y="76"/>
                    <a:pt x="61" y="77"/>
                    <a:pt x="59" y="77"/>
                  </a:cubicBezTo>
                  <a:cubicBezTo>
                    <a:pt x="57" y="77"/>
                    <a:pt x="55" y="76"/>
                    <a:pt x="53" y="75"/>
                  </a:cubicBezTo>
                  <a:cubicBezTo>
                    <a:pt x="52" y="73"/>
                    <a:pt x="51" y="71"/>
                    <a:pt x="51" y="69"/>
                  </a:cubicBezTo>
                  <a:cubicBezTo>
                    <a:pt x="51" y="67"/>
                    <a:pt x="52" y="65"/>
                    <a:pt x="53" y="64"/>
                  </a:cubicBezTo>
                  <a:cubicBezTo>
                    <a:pt x="55" y="62"/>
                    <a:pt x="57" y="61"/>
                    <a:pt x="59" y="61"/>
                  </a:cubicBezTo>
                  <a:cubicBezTo>
                    <a:pt x="61" y="61"/>
                    <a:pt x="63" y="62"/>
                    <a:pt x="64" y="64"/>
                  </a:cubicBezTo>
                  <a:cubicBezTo>
                    <a:pt x="66" y="65"/>
                    <a:pt x="67" y="67"/>
                    <a:pt x="67" y="69"/>
                  </a:cubicBezTo>
                  <a:close/>
                  <a:moveTo>
                    <a:pt x="55" y="69"/>
                  </a:moveTo>
                  <a:cubicBezTo>
                    <a:pt x="55" y="67"/>
                    <a:pt x="57" y="66"/>
                    <a:pt x="59" y="66"/>
                  </a:cubicBezTo>
                  <a:cubicBezTo>
                    <a:pt x="61" y="66"/>
                    <a:pt x="63" y="67"/>
                    <a:pt x="63" y="69"/>
                  </a:cubicBezTo>
                  <a:cubicBezTo>
                    <a:pt x="63" y="71"/>
                    <a:pt x="61" y="73"/>
                    <a:pt x="59" y="73"/>
                  </a:cubicBezTo>
                  <a:cubicBezTo>
                    <a:pt x="57" y="73"/>
                    <a:pt x="55" y="71"/>
                    <a:pt x="55" y="69"/>
                  </a:cubicBezTo>
                  <a:close/>
                  <a:moveTo>
                    <a:pt x="91" y="57"/>
                  </a:moveTo>
                  <a:cubicBezTo>
                    <a:pt x="91" y="56"/>
                    <a:pt x="91" y="56"/>
                    <a:pt x="91" y="55"/>
                  </a:cubicBezTo>
                  <a:cubicBezTo>
                    <a:pt x="91" y="55"/>
                    <a:pt x="91" y="54"/>
                    <a:pt x="91" y="54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49"/>
                    <a:pt x="87" y="48"/>
                    <a:pt x="86" y="4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4" y="44"/>
                    <a:pt x="84" y="44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2" y="44"/>
                    <a:pt x="81" y="45"/>
                    <a:pt x="81" y="4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0" y="48"/>
                    <a:pt x="79" y="49"/>
                    <a:pt x="78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5" y="55"/>
                    <a:pt x="75" y="55"/>
                  </a:cubicBezTo>
                  <a:cubicBezTo>
                    <a:pt x="75" y="56"/>
                    <a:pt x="76" y="56"/>
                    <a:pt x="76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2"/>
                    <a:pt x="80" y="62"/>
                    <a:pt x="81" y="62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6"/>
                    <a:pt x="82" y="66"/>
                    <a:pt x="8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5" y="66"/>
                    <a:pt x="85" y="65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2"/>
                    <a:pt x="87" y="62"/>
                    <a:pt x="88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2" y="62"/>
                    <a:pt x="92" y="62"/>
                    <a:pt x="92" y="61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lose/>
                  <a:moveTo>
                    <a:pt x="86" y="55"/>
                  </a:moveTo>
                  <a:cubicBezTo>
                    <a:pt x="86" y="57"/>
                    <a:pt x="85" y="58"/>
                    <a:pt x="83" y="58"/>
                  </a:cubicBezTo>
                  <a:cubicBezTo>
                    <a:pt x="82" y="58"/>
                    <a:pt x="80" y="57"/>
                    <a:pt x="80" y="55"/>
                  </a:cubicBezTo>
                  <a:cubicBezTo>
                    <a:pt x="80" y="54"/>
                    <a:pt x="82" y="52"/>
                    <a:pt x="83" y="52"/>
                  </a:cubicBezTo>
                  <a:cubicBezTo>
                    <a:pt x="85" y="52"/>
                    <a:pt x="86" y="54"/>
                    <a:pt x="86" y="5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67411" y="3288453"/>
            <a:ext cx="76630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>
                        <a:lumMod val="50000"/>
                      </a:schemeClr>
                    </a:gs>
                    <a:gs pos="3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DEV</a:t>
            </a:r>
          </a:p>
        </p:txBody>
      </p:sp>
      <p:pic>
        <p:nvPicPr>
          <p:cNvPr id="53" name="Picture 52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632955" y="2942999"/>
            <a:ext cx="123634" cy="137160"/>
          </a:xfrm>
          <a:prstGeom prst="rect">
            <a:avLst/>
          </a:prstGeom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2907498" y="2942999"/>
            <a:ext cx="123634" cy="1371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50168" y="3288453"/>
            <a:ext cx="76687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31022595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DevOps can help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7658" y="2185097"/>
            <a:ext cx="3805807" cy="3435227"/>
          </a:xfrm>
          <a:prstGeom prst="rect">
            <a:avLst/>
          </a:prstGeom>
          <a:solidFill>
            <a:srgbClr val="541868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319530" y="2185097"/>
            <a:ext cx="3805807" cy="3435227"/>
          </a:xfrm>
          <a:prstGeom prst="rect">
            <a:avLst/>
          </a:prstGeom>
          <a:solidFill>
            <a:srgbClr val="2FAF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171401" y="2185097"/>
            <a:ext cx="3805807" cy="3435227"/>
          </a:xfrm>
          <a:prstGeom prst="rect">
            <a:avLst/>
          </a:prstGeom>
          <a:solidFill>
            <a:srgbClr val="F1771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7658" y="2792357"/>
            <a:ext cx="3803904" cy="120237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342800" marR="0" indent="-342800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29" marR="0" indent="-241229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866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397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6929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86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21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55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90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  <a:defRPr/>
            </a:pPr>
            <a:r>
              <a:rPr lang="en-US" sz="2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</a:rPr>
              <a:t>Shorten Cycle Times</a:t>
            </a:r>
          </a:p>
          <a:p>
            <a:pPr marL="0" indent="0">
              <a:spcBef>
                <a:spcPts val="1200"/>
              </a:spcBef>
              <a:buClr>
                <a:srgbClr val="FFFFFF"/>
              </a:buClr>
              <a:buFont typeface="Arial" pitchFamily="34" charset="0"/>
              <a:buNone/>
              <a:defRPr/>
            </a:pPr>
            <a:endParaRPr lang="en-US" sz="1800" dirty="0">
              <a:gradFill>
                <a:gsLst>
                  <a:gs pos="42478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319530" y="2792356"/>
            <a:ext cx="3803904" cy="1445513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342800" marR="0" indent="-342800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29" marR="0" indent="-241229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866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397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6929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86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21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55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90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FF"/>
                </a:solidFill>
              </a:rPr>
              <a:t>Optimize Resources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8171401" y="2792356"/>
            <a:ext cx="3803904" cy="94558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342800" marR="0" indent="-342800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29" marR="0" indent="-241229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866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397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6929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86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21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55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90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  <a:defRPr/>
            </a:pPr>
            <a:r>
              <a:rPr lang="en-US" sz="2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</a:rPr>
              <a:t>Improve Quality</a:t>
            </a:r>
            <a:br>
              <a:rPr lang="en-US" sz="2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</a:rPr>
              <a:t>and </a:t>
            </a:r>
            <a:r>
              <a:rPr lang="en-US" sz="2800" dirty="0" err="1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</a:rPr>
              <a:t>Availablilty</a:t>
            </a:r>
            <a:endParaRPr lang="en-US" sz="2800" dirty="0">
              <a:gradFill>
                <a:gsLst>
                  <a:gs pos="42478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</a:endParaRPr>
          </a:p>
          <a:p>
            <a:pPr marL="0" indent="0">
              <a:spcBef>
                <a:spcPts val="1200"/>
              </a:spcBef>
              <a:buClr>
                <a:srgbClr val="FFFFFF"/>
              </a:buClr>
              <a:buFont typeface="Arial" pitchFamily="34" charset="0"/>
              <a:buNone/>
              <a:defRPr/>
            </a:pPr>
            <a:endParaRPr lang="en-US" sz="1800" dirty="0">
              <a:gradFill>
                <a:gsLst>
                  <a:gs pos="42478">
                    <a:srgbClr val="FFFFFF"/>
                  </a:gs>
                  <a:gs pos="77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630287" y="1311453"/>
            <a:ext cx="1480548" cy="1480548"/>
          </a:xfrm>
          <a:prstGeom prst="ellipse">
            <a:avLst/>
          </a:prstGeom>
          <a:solidFill>
            <a:srgbClr val="FFFFFF"/>
          </a:solidFill>
          <a:ln w="92075" cap="flat" cmpd="sng" algn="ctr">
            <a:solidFill>
              <a:srgbClr val="54186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482159" y="1311453"/>
            <a:ext cx="1480548" cy="1480548"/>
          </a:xfrm>
          <a:prstGeom prst="ellipse">
            <a:avLst/>
          </a:prstGeom>
          <a:solidFill>
            <a:srgbClr val="FFFFFF"/>
          </a:solidFill>
          <a:ln w="92075" cap="flat" cmpd="sng" algn="ctr">
            <a:solidFill>
              <a:srgbClr val="2FAFE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34030" y="1311453"/>
            <a:ext cx="1480548" cy="1480548"/>
          </a:xfrm>
          <a:prstGeom prst="ellipse">
            <a:avLst/>
          </a:prstGeom>
          <a:solidFill>
            <a:srgbClr val="FFFFFF"/>
          </a:solidFill>
          <a:ln w="92075" cap="flat" cmpd="sng" algn="ctr">
            <a:solidFill>
              <a:srgbClr val="F1771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173628" y="3606800"/>
            <a:ext cx="3803904" cy="1987935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342800" marR="0" indent="-342800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29" marR="0" indent="-241229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866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397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6929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86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21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55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90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rgbClr val="FFFFFF"/>
              </a:buClr>
              <a:buFont typeface="Arial" pitchFamily="34" charset="0"/>
              <a:buNone/>
            </a:pPr>
            <a:r>
              <a:rPr lang="en-US" sz="1800" spc="-7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Capture rich telemetry on application </a:t>
            </a:r>
            <a:r>
              <a:rPr lang="en-US" sz="1800" spc="-5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performance and usage so that you </a:t>
            </a:r>
            <a:r>
              <a:rPr lang="en-US" sz="1800" spc="-6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can make better decisions on future </a:t>
            </a:r>
            <a:r>
              <a:rPr lang="en-US" sz="1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investments and anticipate issues in production before they impact your service.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4370373" y="3606800"/>
            <a:ext cx="3803904" cy="1762236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342800" marR="0" indent="-342800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29" marR="0" indent="-241229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866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397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6929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86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21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55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90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Segoe UI"/>
              </a:rPr>
              <a:t>Efficiently manage environments using technologies that support </a:t>
            </a:r>
            <a:r>
              <a:rPr lang="en-US" sz="1800" spc="-50" dirty="0">
                <a:solidFill>
                  <a:srgbClr val="FFFFFF"/>
                </a:solidFill>
                <a:latin typeface="Segoe UI"/>
              </a:rPr>
              <a:t>self-service provisioning in a secure way, in line with your IT governance standards.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70975" y="3606800"/>
            <a:ext cx="3803904" cy="1826155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342800" marR="0" indent="-342800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29" marR="0" indent="-241229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866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397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6929" marR="0" indent="-228533" algn="l" defTabSz="93246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86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21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55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90" indent="-233117" algn="l" defTabSz="9324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Clr>
                <a:srgbClr val="FFFFFF"/>
              </a:buClr>
              <a:buFont typeface="Arial" pitchFamily="34" charset="0"/>
              <a:buNone/>
            </a:pPr>
            <a:r>
              <a:rPr lang="en-US" sz="1800" spc="-3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Speed up and increase traceability </a:t>
            </a:r>
            <a:r>
              <a:rPr lang="en-US" sz="1800" spc="2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of each release by empowering </a:t>
            </a:r>
            <a:r>
              <a:rPr lang="en-US" sz="1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your development and operations </a:t>
            </a:r>
            <a:r>
              <a:rPr lang="en-US" sz="1800" spc="-4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teams with advanced collaboration </a:t>
            </a:r>
            <a:r>
              <a:rPr lang="en-US" sz="1800" dirty="0">
                <a:gradFill>
                  <a:gsLst>
                    <a:gs pos="42478">
                      <a:srgbClr val="FFFFFF"/>
                    </a:gs>
                    <a:gs pos="77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and automation tools. </a:t>
            </a:r>
          </a:p>
        </p:txBody>
      </p:sp>
      <p:pic>
        <p:nvPicPr>
          <p:cNvPr id="15" name="Picture 14" descr="ShortenCyc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t="9981" r="20811" b="14403"/>
          <a:stretch/>
        </p:blipFill>
        <p:spPr>
          <a:xfrm>
            <a:off x="1825749" y="1507173"/>
            <a:ext cx="1056671" cy="100177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847540" y="1508973"/>
            <a:ext cx="802745" cy="998179"/>
            <a:chOff x="9223030" y="-2441251"/>
            <a:chExt cx="2184644" cy="370678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619431" y="-1741245"/>
              <a:ext cx="664250" cy="596629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9223030" y="-1144616"/>
              <a:ext cx="2184644" cy="10042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347024" y="-1044193"/>
              <a:ext cx="1936657" cy="10633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223030" y="-72455"/>
              <a:ext cx="2184644" cy="100423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9347024" y="22060"/>
              <a:ext cx="1936657" cy="10633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9583201" y="999705"/>
              <a:ext cx="1464302" cy="9451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9707195" y="1094221"/>
              <a:ext cx="1219267" cy="171309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9854806" y="-937863"/>
              <a:ext cx="1428875" cy="86540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9854806" y="128390"/>
              <a:ext cx="1428875" cy="871315"/>
            </a:xfrm>
            <a:custGeom>
              <a:avLst/>
              <a:gdLst>
                <a:gd name="T0" fmla="*/ 363 w 484"/>
                <a:gd name="T1" fmla="*/ 295 h 295"/>
                <a:gd name="T2" fmla="*/ 484 w 484"/>
                <a:gd name="T3" fmla="*/ 0 h 295"/>
                <a:gd name="T4" fmla="*/ 0 w 484"/>
                <a:gd name="T5" fmla="*/ 0 h 295"/>
                <a:gd name="T6" fmla="*/ 0 w 484"/>
                <a:gd name="T7" fmla="*/ 295 h 295"/>
                <a:gd name="T8" fmla="*/ 363 w 484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95">
                  <a:moveTo>
                    <a:pt x="363" y="295"/>
                  </a:moveTo>
                  <a:lnTo>
                    <a:pt x="484" y="0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363" y="29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347024" y="-937863"/>
              <a:ext cx="507782" cy="86540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0023082" y="-607059"/>
              <a:ext cx="507782" cy="2097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9347024" y="128390"/>
              <a:ext cx="507782" cy="871315"/>
            </a:xfrm>
            <a:custGeom>
              <a:avLst/>
              <a:gdLst>
                <a:gd name="T0" fmla="*/ 122 w 172"/>
                <a:gd name="T1" fmla="*/ 295 h 295"/>
                <a:gd name="T2" fmla="*/ 172 w 172"/>
                <a:gd name="T3" fmla="*/ 295 h 295"/>
                <a:gd name="T4" fmla="*/ 172 w 172"/>
                <a:gd name="T5" fmla="*/ 0 h 295"/>
                <a:gd name="T6" fmla="*/ 0 w 172"/>
                <a:gd name="T7" fmla="*/ 0 h 295"/>
                <a:gd name="T8" fmla="*/ 122 w 172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95">
                  <a:moveTo>
                    <a:pt x="122" y="295"/>
                  </a:moveTo>
                  <a:lnTo>
                    <a:pt x="172" y="295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122" y="29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347024" y="-2139983"/>
              <a:ext cx="513686" cy="99536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359636" y="-1921415"/>
              <a:ext cx="436929" cy="7767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0359636" y="-2305385"/>
              <a:ext cx="94471" cy="77089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9659959" y="-2340828"/>
              <a:ext cx="522543" cy="1196212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0028987" y="-2441251"/>
              <a:ext cx="330649" cy="1296635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9860710" y="-2021838"/>
              <a:ext cx="286365" cy="87722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32468">
                <a:defRPr/>
              </a:pPr>
              <a:r>
                <a:rPr lang="en-US" sz="1200" kern="0">
                  <a:solidFill>
                    <a:srgbClr val="000000"/>
                  </a:solidFill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 kern="0">
                <a:solidFill>
                  <a:srgbClr val="000000"/>
                </a:solidFill>
                <a:latin typeface="Cambria"/>
                <a:ea typeface="ＭＳ 明朝"/>
                <a:cs typeface="Times New Roman"/>
              </a:endParaRPr>
            </a:p>
          </p:txBody>
        </p:sp>
      </p:grpSp>
      <p:pic>
        <p:nvPicPr>
          <p:cNvPr id="35" name="Picture 34" descr="ProcessMachin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355" r="5953" b="9612"/>
          <a:stretch/>
        </p:blipFill>
        <p:spPr>
          <a:xfrm>
            <a:off x="9534940" y="1544095"/>
            <a:ext cx="1183797" cy="9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3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habits and practices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0211" y="1351581"/>
            <a:ext cx="2253455" cy="2219897"/>
            <a:chOff x="361913" y="1409851"/>
            <a:chExt cx="2253455" cy="2219897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1153218" y="2725761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>
              <a:off x="361913" y="2725761"/>
              <a:ext cx="1728313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6" name="Rectangle 5"/>
            <p:cNvSpPr/>
            <p:nvPr/>
          </p:nvSpPr>
          <p:spPr>
            <a:xfrm flipH="1">
              <a:off x="361913" y="1409851"/>
              <a:ext cx="2253455" cy="128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Testing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Integration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Deployment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 flipH="1">
            <a:off x="2093000" y="5676916"/>
            <a:ext cx="2253455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endParaRPr lang="en-US" sz="12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75376" y="1646684"/>
            <a:ext cx="2253455" cy="2245990"/>
            <a:chOff x="3907078" y="1704954"/>
            <a:chExt cx="2253455" cy="224599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743490" y="3046957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952185" y="3046957"/>
              <a:ext cx="1983517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 flipH="1">
              <a:off x="3907078" y="1704954"/>
              <a:ext cx="2253455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Usage Monitoring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Telemetry Collection</a:t>
              </a:r>
              <a:b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Testing in Production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Stakeholder Feedback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00284" y="4217548"/>
            <a:ext cx="2253455" cy="2463413"/>
            <a:chOff x="5731986" y="4275818"/>
            <a:chExt cx="2253455" cy="246341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523291" y="4275818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 flipV="1">
              <a:off x="5731986" y="5179805"/>
              <a:ext cx="1983517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 flipH="1">
              <a:off x="5731986" y="5206504"/>
              <a:ext cx="2253455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Testing in Production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Usage Monitoring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User Telemetry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Stakeholder feedback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Feature flags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43444" y="1867569"/>
            <a:ext cx="2253455" cy="1996075"/>
            <a:chOff x="7325948" y="1976641"/>
            <a:chExt cx="2253455" cy="199607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8148885" y="3068729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7334430" y="3068729"/>
              <a:ext cx="1983517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 flipH="1">
              <a:off x="7325948" y="1976641"/>
              <a:ext cx="2253455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Code Reviews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Testing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Measurement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99299" y="4113406"/>
            <a:ext cx="3074355" cy="2707933"/>
            <a:chOff x="8931001" y="4171676"/>
            <a:chExt cx="3074355" cy="270793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722306" y="4171676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>
              <a:off x="8931001" y="5075663"/>
              <a:ext cx="2499111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 flipH="1">
              <a:off x="8931001" y="5106816"/>
              <a:ext cx="307435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spc="-7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spc="-70" dirty="0">
                  <a:ea typeface="Calibri" panose="020F0502020204030204" pitchFamily="34" charset="0"/>
                  <a:cs typeface="Arial" panose="020B0604020202020204" pitchFamily="34" charset="0"/>
                </a:rPr>
                <a:t>Application Performance  Management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Infrastructure as Code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Delivery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Configuration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Recovery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829514" y="826294"/>
            <a:ext cx="2629639" cy="2701642"/>
            <a:chOff x="9742683" y="884564"/>
            <a:chExt cx="2629639" cy="270164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1202390" y="2682219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 flipH="1">
              <a:off x="9742683" y="884564"/>
              <a:ext cx="2629639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spc="-7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spc="-70" dirty="0">
                  <a:ea typeface="Calibri" panose="020F0502020204030204" pitchFamily="34" charset="0"/>
                  <a:cs typeface="Arial" panose="020B0604020202020204" pitchFamily="34" charset="0"/>
                </a:rPr>
                <a:t>Application Performance Management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Infrastructure as Code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Deployment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Configuration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Recovery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765833" y="2679060"/>
              <a:ext cx="2402431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138230" y="4428334"/>
            <a:ext cx="2253455" cy="2238215"/>
            <a:chOff x="2169932" y="4486604"/>
            <a:chExt cx="2253455" cy="223821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961237" y="4486604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>
              <a:off x="2169932" y="5390591"/>
              <a:ext cx="1684304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 flipH="1">
              <a:off x="2169932" y="5432157"/>
              <a:ext cx="2253455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Enterprise Agile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Integration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Deployment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16330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637" y="3370549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FLOW OF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CUSTOMER VALUE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endParaRPr kumimoji="0" lang="en-US" sz="1200" b="1" i="1" u="none" strike="noStrike" kern="800" cap="none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217316" y="3304883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6504" y="3268922"/>
            <a:ext cx="2454877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TEAM</a:t>
            </a:r>
            <a:b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AUTONOMY</a:t>
            </a:r>
            <a:b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&amp; ENTERPRISE</a:t>
            </a:r>
            <a:br>
              <a:rPr lang="en-US" sz="1200" b="1" i="1" kern="0" dirty="0">
                <a:solidFill>
                  <a:srgbClr val="FFFFFF"/>
                </a:solidFill>
              </a:rPr>
            </a:b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ALIGNMENT</a:t>
            </a:r>
            <a:endParaRPr kumimoji="0" lang="en-US" sz="1200" b="1" i="1" u="none" strike="noStrike" kern="800" cap="none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doni M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63918" y="3313932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2225" y="3301121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BACKLOG refined with LEARNING</a:t>
            </a:r>
          </a:p>
        </p:txBody>
      </p:sp>
      <p:sp>
        <p:nvSpPr>
          <p:cNvPr id="38" name="Oval 37"/>
          <p:cNvSpPr/>
          <p:nvPr/>
        </p:nvSpPr>
        <p:spPr>
          <a:xfrm>
            <a:off x="5766626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24933" y="3289524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EVIDENCE</a:t>
            </a:r>
            <a:br>
              <a:rPr kumimoji="0" lang="en-US" sz="1200" b="1" i="1" u="none" strike="noStrike" kern="800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gathered in PRODUCTION</a:t>
            </a:r>
          </a:p>
        </p:txBody>
      </p:sp>
      <p:sp>
        <p:nvSpPr>
          <p:cNvPr id="40" name="Oval 39"/>
          <p:cNvSpPr/>
          <p:nvPr/>
        </p:nvSpPr>
        <p:spPr>
          <a:xfrm>
            <a:off x="7369971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28278" y="3335824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MANAGED TECHNICAL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DEBT</a:t>
            </a:r>
          </a:p>
        </p:txBody>
      </p:sp>
      <p:sp>
        <p:nvSpPr>
          <p:cNvPr id="42" name="Oval 41"/>
          <p:cNvSpPr/>
          <p:nvPr/>
        </p:nvSpPr>
        <p:spPr>
          <a:xfrm>
            <a:off x="8974016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20748" y="3405274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PRODUCTION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FIRST MINDSET</a:t>
            </a:r>
          </a:p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1" u="none" strike="noStrike" kern="800" cap="none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586190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44497" y="3370549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spc="-5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INFRASTRUCTURE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is a FLEXIBLE RESOURCE</a:t>
            </a:r>
          </a:p>
        </p:txBody>
      </p:sp>
    </p:spTree>
    <p:extLst>
      <p:ext uri="{BB962C8B-B14F-4D97-AF65-F5344CB8AC3E}">
        <p14:creationId xmlns:p14="http://schemas.microsoft.com/office/powerpoint/2010/main" val="29276825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focus areas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00" y="2709936"/>
            <a:ext cx="1717500" cy="155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2" y="2730500"/>
            <a:ext cx="1772163" cy="1609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54" y="3677327"/>
            <a:ext cx="248694" cy="20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08" y="1405778"/>
            <a:ext cx="4449971" cy="4450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9997" y="1603566"/>
            <a:ext cx="82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404040">
                    <a:lumMod val="60000"/>
                    <a:lumOff val="40000"/>
                  </a:srgbClr>
                </a:solidFill>
                <a:latin typeface="Segoe UI Light"/>
                <a:cs typeface="Arial" pitchFamily="34" charset="0"/>
              </a:rPr>
              <a:t>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7487" y="1341956"/>
            <a:ext cx="5982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26278" y="1509855"/>
            <a:ext cx="237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/>
                <a:cs typeface="Arial" pitchFamily="34" charset="0"/>
              </a:rPr>
              <a:t>Monitor + Learn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971" y="5518255"/>
            <a:ext cx="12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/>
                <a:cs typeface="Arial" pitchFamily="34" charset="0"/>
              </a:rPr>
              <a:t>Release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2334" y="5579810"/>
            <a:ext cx="214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FFFF">
                    <a:lumMod val="50000"/>
                  </a:srgbClr>
                </a:solidFill>
                <a:latin typeface="Segoe UI Light"/>
                <a:cs typeface="Arial" pitchFamily="34" charset="0"/>
              </a:rPr>
              <a:t>Develop + 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7780" y="5318200"/>
            <a:ext cx="5982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3336" y="3418925"/>
            <a:ext cx="2091058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67900">
              <a:lnSpc>
                <a:spcPct val="90000"/>
              </a:lnSpc>
              <a:defRPr/>
            </a:pPr>
            <a:r>
              <a:rPr lang="en-US" sz="2800" dirty="0">
                <a:solidFill>
                  <a:srgbClr val="81818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Development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23685" y="3418925"/>
            <a:ext cx="1727099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67900">
              <a:lnSpc>
                <a:spcPct val="90000"/>
              </a:lnSpc>
              <a:defRPr/>
            </a:pPr>
            <a:r>
              <a:rPr lang="en-US" sz="2800" dirty="0">
                <a:solidFill>
                  <a:srgbClr val="81818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4054" y="1248245"/>
            <a:ext cx="5982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96936" y="5250615"/>
            <a:ext cx="5982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>
                <a:solidFill>
                  <a:srgbClr val="50505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3763989" y="1325427"/>
            <a:ext cx="2305050" cy="2305050"/>
          </a:xfrm>
          <a:custGeom>
            <a:avLst/>
            <a:gdLst>
              <a:gd name="T0" fmla="*/ 80 w 2679"/>
              <a:gd name="T1" fmla="*/ 2678 h 2678"/>
              <a:gd name="T2" fmla="*/ 80 w 2679"/>
              <a:gd name="T3" fmla="*/ 2678 h 2678"/>
              <a:gd name="T4" fmla="*/ 0 w 2679"/>
              <a:gd name="T5" fmla="*/ 2678 h 2678"/>
              <a:gd name="T6" fmla="*/ 2679 w 2679"/>
              <a:gd name="T7" fmla="*/ 0 h 2678"/>
              <a:gd name="T8" fmla="*/ 2679 w 2679"/>
              <a:gd name="T9" fmla="*/ 80 h 2678"/>
              <a:gd name="T10" fmla="*/ 80 w 2679"/>
              <a:gd name="T11" fmla="*/ 2678 h 2678"/>
              <a:gd name="T12" fmla="*/ 80 w 2679"/>
              <a:gd name="T13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9" h="2678">
                <a:moveTo>
                  <a:pt x="80" y="2678"/>
                </a:moveTo>
                <a:lnTo>
                  <a:pt x="80" y="2678"/>
                </a:lnTo>
                <a:lnTo>
                  <a:pt x="0" y="2678"/>
                </a:lnTo>
                <a:cubicBezTo>
                  <a:pt x="0" y="1201"/>
                  <a:pt x="1202" y="0"/>
                  <a:pt x="2679" y="0"/>
                </a:cubicBezTo>
                <a:lnTo>
                  <a:pt x="2679" y="80"/>
                </a:lnTo>
                <a:cubicBezTo>
                  <a:pt x="1246" y="80"/>
                  <a:pt x="80" y="1245"/>
                  <a:pt x="80" y="2678"/>
                </a:cubicBezTo>
                <a:lnTo>
                  <a:pt x="80" y="2678"/>
                </a:lnTo>
                <a:close/>
              </a:path>
            </a:pathLst>
          </a:custGeom>
          <a:noFill/>
          <a:ln w="222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3763989" y="3630477"/>
            <a:ext cx="2305050" cy="2306638"/>
          </a:xfrm>
          <a:custGeom>
            <a:avLst/>
            <a:gdLst>
              <a:gd name="T0" fmla="*/ 2679 w 2679"/>
              <a:gd name="T1" fmla="*/ 2679 h 2679"/>
              <a:gd name="T2" fmla="*/ 2679 w 2679"/>
              <a:gd name="T3" fmla="*/ 2679 h 2679"/>
              <a:gd name="T4" fmla="*/ 0 w 2679"/>
              <a:gd name="T5" fmla="*/ 0 h 2679"/>
              <a:gd name="T6" fmla="*/ 80 w 2679"/>
              <a:gd name="T7" fmla="*/ 0 h 2679"/>
              <a:gd name="T8" fmla="*/ 2679 w 2679"/>
              <a:gd name="T9" fmla="*/ 2599 h 2679"/>
              <a:gd name="T10" fmla="*/ 2679 w 2679"/>
              <a:gd name="T11" fmla="*/ 2679 h 2679"/>
              <a:gd name="T12" fmla="*/ 2679 w 2679"/>
              <a:gd name="T13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9" h="2679">
                <a:moveTo>
                  <a:pt x="2679" y="2679"/>
                </a:moveTo>
                <a:lnTo>
                  <a:pt x="2679" y="2679"/>
                </a:lnTo>
                <a:cubicBezTo>
                  <a:pt x="1202" y="2679"/>
                  <a:pt x="0" y="1477"/>
                  <a:pt x="0" y="0"/>
                </a:cubicBezTo>
                <a:lnTo>
                  <a:pt x="80" y="0"/>
                </a:lnTo>
                <a:cubicBezTo>
                  <a:pt x="80" y="1433"/>
                  <a:pt x="1246" y="2599"/>
                  <a:pt x="2679" y="2599"/>
                </a:cubicBezTo>
                <a:lnTo>
                  <a:pt x="2679" y="2679"/>
                </a:lnTo>
                <a:lnTo>
                  <a:pt x="2679" y="2679"/>
                </a:lnTo>
                <a:close/>
              </a:path>
            </a:pathLst>
          </a:custGeom>
          <a:noFill/>
          <a:ln w="222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6069039" y="1325427"/>
            <a:ext cx="2305050" cy="2305050"/>
          </a:xfrm>
          <a:custGeom>
            <a:avLst/>
            <a:gdLst>
              <a:gd name="T0" fmla="*/ 2678 w 2678"/>
              <a:gd name="T1" fmla="*/ 2678 h 2678"/>
              <a:gd name="T2" fmla="*/ 2678 w 2678"/>
              <a:gd name="T3" fmla="*/ 2678 h 2678"/>
              <a:gd name="T4" fmla="*/ 2598 w 2678"/>
              <a:gd name="T5" fmla="*/ 2678 h 2678"/>
              <a:gd name="T6" fmla="*/ 0 w 2678"/>
              <a:gd name="T7" fmla="*/ 80 h 2678"/>
              <a:gd name="T8" fmla="*/ 0 w 2678"/>
              <a:gd name="T9" fmla="*/ 0 h 2678"/>
              <a:gd name="T10" fmla="*/ 2678 w 2678"/>
              <a:gd name="T11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2678">
                <a:moveTo>
                  <a:pt x="2678" y="2678"/>
                </a:moveTo>
                <a:lnTo>
                  <a:pt x="2678" y="2678"/>
                </a:lnTo>
                <a:lnTo>
                  <a:pt x="2598" y="2678"/>
                </a:lnTo>
                <a:cubicBezTo>
                  <a:pt x="2598" y="1245"/>
                  <a:pt x="1432" y="80"/>
                  <a:pt x="0" y="80"/>
                </a:cubicBezTo>
                <a:lnTo>
                  <a:pt x="0" y="0"/>
                </a:lnTo>
                <a:cubicBezTo>
                  <a:pt x="1477" y="0"/>
                  <a:pt x="2678" y="1201"/>
                  <a:pt x="2678" y="2678"/>
                </a:cubicBezTo>
                <a:close/>
              </a:path>
            </a:pathLst>
          </a:custGeom>
          <a:solidFill>
            <a:srgbClr val="F6931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3763989" y="1325427"/>
            <a:ext cx="2305050" cy="2305050"/>
          </a:xfrm>
          <a:custGeom>
            <a:avLst/>
            <a:gdLst>
              <a:gd name="T0" fmla="*/ 80 w 2679"/>
              <a:gd name="T1" fmla="*/ 2678 h 2678"/>
              <a:gd name="T2" fmla="*/ 80 w 2679"/>
              <a:gd name="T3" fmla="*/ 2678 h 2678"/>
              <a:gd name="T4" fmla="*/ 0 w 2679"/>
              <a:gd name="T5" fmla="*/ 2678 h 2678"/>
              <a:gd name="T6" fmla="*/ 2679 w 2679"/>
              <a:gd name="T7" fmla="*/ 0 h 2678"/>
              <a:gd name="T8" fmla="*/ 2679 w 2679"/>
              <a:gd name="T9" fmla="*/ 80 h 2678"/>
              <a:gd name="T10" fmla="*/ 80 w 2679"/>
              <a:gd name="T11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8">
                <a:moveTo>
                  <a:pt x="80" y="2678"/>
                </a:moveTo>
                <a:lnTo>
                  <a:pt x="80" y="2678"/>
                </a:lnTo>
                <a:lnTo>
                  <a:pt x="0" y="2678"/>
                </a:lnTo>
                <a:cubicBezTo>
                  <a:pt x="0" y="1201"/>
                  <a:pt x="1202" y="0"/>
                  <a:pt x="2679" y="0"/>
                </a:cubicBezTo>
                <a:lnTo>
                  <a:pt x="2679" y="80"/>
                </a:lnTo>
                <a:cubicBezTo>
                  <a:pt x="1246" y="80"/>
                  <a:pt x="80" y="1245"/>
                  <a:pt x="80" y="2678"/>
                </a:cubicBezTo>
                <a:close/>
              </a:path>
            </a:pathLst>
          </a:custGeom>
          <a:solidFill>
            <a:srgbClr val="B92B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3763989" y="3630477"/>
            <a:ext cx="2305050" cy="2306638"/>
          </a:xfrm>
          <a:custGeom>
            <a:avLst/>
            <a:gdLst>
              <a:gd name="T0" fmla="*/ 2679 w 2679"/>
              <a:gd name="T1" fmla="*/ 2679 h 2679"/>
              <a:gd name="T2" fmla="*/ 2679 w 2679"/>
              <a:gd name="T3" fmla="*/ 2679 h 2679"/>
              <a:gd name="T4" fmla="*/ 0 w 2679"/>
              <a:gd name="T5" fmla="*/ 0 h 2679"/>
              <a:gd name="T6" fmla="*/ 80 w 2679"/>
              <a:gd name="T7" fmla="*/ 0 h 2679"/>
              <a:gd name="T8" fmla="*/ 2679 w 2679"/>
              <a:gd name="T9" fmla="*/ 2599 h 2679"/>
              <a:gd name="T10" fmla="*/ 2679 w 2679"/>
              <a:gd name="T11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9" h="2679">
                <a:moveTo>
                  <a:pt x="2679" y="2679"/>
                </a:moveTo>
                <a:lnTo>
                  <a:pt x="2679" y="2679"/>
                </a:lnTo>
                <a:cubicBezTo>
                  <a:pt x="1202" y="2679"/>
                  <a:pt x="0" y="1477"/>
                  <a:pt x="0" y="0"/>
                </a:cubicBezTo>
                <a:lnTo>
                  <a:pt x="80" y="0"/>
                </a:lnTo>
                <a:cubicBezTo>
                  <a:pt x="80" y="1433"/>
                  <a:pt x="1246" y="2599"/>
                  <a:pt x="2679" y="2599"/>
                </a:cubicBezTo>
                <a:lnTo>
                  <a:pt x="2679" y="2679"/>
                </a:lnTo>
                <a:close/>
              </a:path>
            </a:pathLst>
          </a:custGeom>
          <a:solidFill>
            <a:srgbClr val="C9242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6069039" y="3630477"/>
            <a:ext cx="2305050" cy="2306638"/>
          </a:xfrm>
          <a:custGeom>
            <a:avLst/>
            <a:gdLst>
              <a:gd name="T0" fmla="*/ 0 w 2678"/>
              <a:gd name="T1" fmla="*/ 2679 h 2679"/>
              <a:gd name="T2" fmla="*/ 0 w 2678"/>
              <a:gd name="T3" fmla="*/ 2679 h 2679"/>
              <a:gd name="T4" fmla="*/ 0 w 2678"/>
              <a:gd name="T5" fmla="*/ 2599 h 2679"/>
              <a:gd name="T6" fmla="*/ 2598 w 2678"/>
              <a:gd name="T7" fmla="*/ 0 h 2679"/>
              <a:gd name="T8" fmla="*/ 2678 w 2678"/>
              <a:gd name="T9" fmla="*/ 0 h 2679"/>
              <a:gd name="T10" fmla="*/ 0 w 2678"/>
              <a:gd name="T11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2679">
                <a:moveTo>
                  <a:pt x="0" y="2679"/>
                </a:moveTo>
                <a:lnTo>
                  <a:pt x="0" y="2679"/>
                </a:lnTo>
                <a:lnTo>
                  <a:pt x="0" y="2599"/>
                </a:lnTo>
                <a:cubicBezTo>
                  <a:pt x="1432" y="2599"/>
                  <a:pt x="2598" y="1433"/>
                  <a:pt x="2598" y="0"/>
                </a:cubicBezTo>
                <a:lnTo>
                  <a:pt x="2678" y="0"/>
                </a:lnTo>
                <a:cubicBezTo>
                  <a:pt x="2678" y="1477"/>
                  <a:pt x="1477" y="2679"/>
                  <a:pt x="0" y="2679"/>
                </a:cubicBezTo>
                <a:close/>
              </a:path>
            </a:pathLst>
          </a:custGeom>
          <a:solidFill>
            <a:srgbClr val="3D85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6069039" y="1325427"/>
            <a:ext cx="2305050" cy="2305050"/>
          </a:xfrm>
          <a:custGeom>
            <a:avLst/>
            <a:gdLst>
              <a:gd name="T0" fmla="*/ 2678 w 2678"/>
              <a:gd name="T1" fmla="*/ 2678 h 2678"/>
              <a:gd name="T2" fmla="*/ 2678 w 2678"/>
              <a:gd name="T3" fmla="*/ 2678 h 2678"/>
              <a:gd name="T4" fmla="*/ 2598 w 2678"/>
              <a:gd name="T5" fmla="*/ 2678 h 2678"/>
              <a:gd name="T6" fmla="*/ 0 w 2678"/>
              <a:gd name="T7" fmla="*/ 80 h 2678"/>
              <a:gd name="T8" fmla="*/ 0 w 2678"/>
              <a:gd name="T9" fmla="*/ 0 h 2678"/>
              <a:gd name="T10" fmla="*/ 2678 w 2678"/>
              <a:gd name="T11" fmla="*/ 2678 h 2678"/>
              <a:gd name="T12" fmla="*/ 2678 w 2678"/>
              <a:gd name="T13" fmla="*/ 2678 h 2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8" h="2678">
                <a:moveTo>
                  <a:pt x="2678" y="2678"/>
                </a:moveTo>
                <a:lnTo>
                  <a:pt x="2678" y="2678"/>
                </a:lnTo>
                <a:lnTo>
                  <a:pt x="2598" y="2678"/>
                </a:lnTo>
                <a:cubicBezTo>
                  <a:pt x="2598" y="1245"/>
                  <a:pt x="1432" y="80"/>
                  <a:pt x="0" y="80"/>
                </a:cubicBezTo>
                <a:lnTo>
                  <a:pt x="0" y="0"/>
                </a:lnTo>
                <a:cubicBezTo>
                  <a:pt x="1477" y="0"/>
                  <a:pt x="2678" y="1201"/>
                  <a:pt x="2678" y="2678"/>
                </a:cubicBezTo>
                <a:lnTo>
                  <a:pt x="2678" y="2678"/>
                </a:lnTo>
                <a:close/>
              </a:path>
            </a:pathLst>
          </a:custGeom>
          <a:noFill/>
          <a:ln w="2222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29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10800000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565 0.00023 L 4.76385E-6 0.00023 " pathEditMode="relative" rAng="0" ptsTypes="AA">
                                      <p:cBhvr>
                                        <p:cTn id="63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557 0.00023 L -1.87388E-6 0.00023 " pathEditMode="relative" rAng="0" ptsTypes="AA">
                                      <p:cBhvr>
                                        <p:cTn id="6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5565 0.00023 L 4.76385E-6 0.00023 " pathEditMode="relative" rAng="0" ptsTypes="AA">
                                      <p:cBhvr>
                                        <p:cTn id="73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255</TotalTime>
  <Words>605</Words>
  <Application>Microsoft Office PowerPoint</Application>
  <PresentationFormat>Custom</PresentationFormat>
  <Paragraphs>230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Bodoni MT</vt:lpstr>
      <vt:lpstr>Bodoni Std Bold Italic</vt:lpstr>
      <vt:lpstr>Calibri</vt:lpstr>
      <vt:lpstr>Cambria</vt:lpstr>
      <vt:lpstr>Consolas</vt:lpstr>
      <vt:lpstr>ＭＳ 明朝</vt:lpstr>
      <vt:lpstr>Segoe UI</vt:lpstr>
      <vt:lpstr>Segoe UI Light</vt:lpstr>
      <vt:lpstr>Segoe UI Semilight</vt:lpstr>
      <vt:lpstr>Times New Roman</vt:lpstr>
      <vt:lpstr>Trebuchet MS</vt:lpstr>
      <vt:lpstr>Wingdings</vt:lpstr>
      <vt:lpstr>WHITE TEMPLATE</vt:lpstr>
      <vt:lpstr>COLOR TEMPLATE</vt:lpstr>
      <vt:lpstr>DevOps</vt:lpstr>
      <vt:lpstr>Agenda</vt:lpstr>
      <vt:lpstr>Why DevOps?</vt:lpstr>
      <vt:lpstr>Traditional Development + Operations</vt:lpstr>
      <vt:lpstr>What is DevOps?</vt:lpstr>
      <vt:lpstr>The DevOps conversation</vt:lpstr>
      <vt:lpstr>How DevOps can help</vt:lpstr>
      <vt:lpstr>DevOps habits and practices</vt:lpstr>
      <vt:lpstr>Four focus areas</vt:lpstr>
      <vt:lpstr>Enabling the DevOps pipeline</vt:lpstr>
      <vt:lpstr>Plan</vt:lpstr>
      <vt:lpstr>Kanban, Git+TFVC, Content about planning</vt:lpstr>
      <vt:lpstr>Develop + Test</vt:lpstr>
      <vt:lpstr>Continuous Integration</vt:lpstr>
      <vt:lpstr>Continuous Testing</vt:lpstr>
      <vt:lpstr>Release</vt:lpstr>
      <vt:lpstr>Continuous Delivery</vt:lpstr>
      <vt:lpstr>Release Management</vt:lpstr>
      <vt:lpstr>Infrastructure as Code </vt:lpstr>
      <vt:lpstr>Monitor + Learn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Steven Follis</cp:lastModifiedBy>
  <cp:revision>17</cp:revision>
  <dcterms:created xsi:type="dcterms:W3CDTF">2016-10-04T22:06:48Z</dcterms:created>
  <dcterms:modified xsi:type="dcterms:W3CDTF">2016-10-07T01:59:43Z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