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6"/>
  </p:notesMasterIdLst>
  <p:handoutMasterIdLst>
    <p:handoutMasterId r:id="rId57"/>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84" r:id="rId22"/>
    <p:sldId id="1385" r:id="rId23"/>
    <p:sldId id="1386" r:id="rId24"/>
    <p:sldId id="1387" r:id="rId25"/>
    <p:sldId id="1388" r:id="rId26"/>
    <p:sldId id="1389" r:id="rId27"/>
    <p:sldId id="1390" r:id="rId28"/>
    <p:sldId id="1391" r:id="rId29"/>
    <p:sldId id="1350" r:id="rId30"/>
    <p:sldId id="1357" r:id="rId31"/>
    <p:sldId id="1358" r:id="rId32"/>
    <p:sldId id="1359" r:id="rId33"/>
    <p:sldId id="1360" r:id="rId34"/>
    <p:sldId id="1361" r:id="rId35"/>
    <p:sldId id="1362" r:id="rId36"/>
    <p:sldId id="1363" r:id="rId37"/>
    <p:sldId id="1364" r:id="rId38"/>
    <p:sldId id="1366" r:id="rId39"/>
    <p:sldId id="1365" r:id="rId40"/>
    <p:sldId id="1351" r:id="rId41"/>
    <p:sldId id="1368" r:id="rId42"/>
    <p:sldId id="1355" r:id="rId43"/>
    <p:sldId id="1381" r:id="rId44"/>
    <p:sldId id="1356" r:id="rId45"/>
    <p:sldId id="1374" r:id="rId46"/>
    <p:sldId id="1380" r:id="rId47"/>
    <p:sldId id="1375" r:id="rId48"/>
    <p:sldId id="1379" r:id="rId49"/>
    <p:sldId id="1378" r:id="rId50"/>
    <p:sldId id="1376" r:id="rId51"/>
    <p:sldId id="1377" r:id="rId52"/>
    <p:sldId id="1341" r:id="rId53"/>
    <p:sldId id="1367" r:id="rId54"/>
    <p:sldId id="1382"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 id="1384"/>
            <p14:sldId id="1385"/>
            <p14:sldId id="1386"/>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Lst>
        </p14:section>
        <p14:section name="Conclusion - X minutes" id="{A4749901-7E4D-4CE4-9E1F-4BB787210046}">
          <p14:sldIdLst>
            <p14:sldId id="1341"/>
          </p14:sldIdLst>
        </p14:section>
        <p14:section name="Appendix" id="{8F4AE060-EEBD-49E9-8B5D-A5B5BE1825E9}">
          <p14:sldIdLst>
            <p14:sldId id="1367"/>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7988" autoAdjust="0"/>
  </p:normalViewPr>
  <p:slideViewPr>
    <p:cSldViewPr>
      <p:cViewPr varScale="1">
        <p:scale>
          <a:sx n="94" d="100"/>
          <a:sy n="94" d="100"/>
        </p:scale>
        <p:origin x="66" y="84"/>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BA954C29-6641-1742-9C44-2DAE9AEF48B2}" srcId="{1BA80199-E171-D64D-97FC-98DC54226E17}" destId="{18D025D8-F1B4-E340-8017-A3F96EB49642}" srcOrd="0" destOrd="0" parTransId="{7FC59775-5D47-7040-B655-569FE15A8A3B}" sibTransId="{FD11F52C-A2D5-734C-8456-3C254DFAA87F}"/>
    <dgm:cxn modelId="{2C2D3FE2-E572-434F-8767-7CD7D82D2490}" type="presOf" srcId="{E44BEFA8-C88F-7544-AD6C-857B185E495A}" destId="{E747E740-F8F7-6B41-8142-09025A60FA83}" srcOrd="0" destOrd="0" presId="urn:microsoft.com/office/officeart/2005/8/layout/cycle2"/>
    <dgm:cxn modelId="{7AE1CA04-9E18-44B4-9589-DC785B57E038}" type="presOf" srcId="{18D025D8-F1B4-E340-8017-A3F96EB49642}" destId="{F4E532E6-66D6-C542-B8C3-136424B07555}" srcOrd="0"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824A6D53-C13F-4C1A-94BE-1781296FB348}" type="presOf" srcId="{FD11F52C-A2D5-734C-8456-3C254DFAA87F}" destId="{7CBDF54A-8860-7740-AB04-556D1D7774A6}" srcOrd="1"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A2C39D8-9D17-45FC-AF3C-1D213AFDC51E}" type="presOf" srcId="{E44BEFA8-C88F-7544-AD6C-857B185E495A}" destId="{242A9705-8B08-184E-AE75-417ABD03C1B0}" srcOrd="1" destOrd="0" presId="urn:microsoft.com/office/officeart/2005/8/layout/cycle2"/>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B3FC2B52-F731-4F1C-8BE7-17706D5A9651}" type="presOf" srcId="{E7A37210-D140-4477-AB54-0A924C8FFDE9}" destId="{47B80974-E606-4B95-AC56-0A16BEC95A47}"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F144B9BD-1071-45CA-80B0-0822E883EEB9}" type="presOf" srcId="{58EEDEC7-3D35-4422-AB6C-80CB080CC203}" destId="{75067508-CE43-4AF4-BCFF-DC752E8E5141}" srcOrd="0" destOrd="0" presId="urn:microsoft.com/office/officeart/2005/8/layout/venn2"/>
    <dgm:cxn modelId="{6D1642C5-116D-4743-8CD7-1C741C666058}" type="presOf" srcId="{2345E87F-ECB4-4879-9D03-4B0B52E048C7}" destId="{9631C849-4AA3-4C2A-91F4-A9645725CC18}"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928B6104-6BF7-420D-9FDB-3FEB3DD8924C}" type="presOf" srcId="{2B6169F8-27CE-4321-9FEA-F8EAD2855F26}" destId="{F4DE59E0-F460-4B60-88B2-A512544288FD}" srcOrd="0"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10/12/2016 12:59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10/12/2016 12:59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10/12/2016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18</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micro-service is broken into even</a:t>
            </a:r>
            <a:r>
              <a:rPr lang="en-US" baseline="0" dirty="0"/>
              <a:t> more granular building blocks. There is no need to host the entire ‘service’ as function consume resources as needed. </a:t>
            </a:r>
            <a:br>
              <a:rPr lang="en-US" baseline="0" dirty="0"/>
            </a:br>
            <a:r>
              <a:rPr lang="en-US" baseline="0" dirty="0"/>
              <a:t>Execution wise, maybe (most likely) get is more ‘active’ than update or delete, and therefore will consume more resources and can have its own life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help developer work in parallel</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19</a:t>
            </a:fld>
            <a:endParaRPr lang="en-US"/>
          </a:p>
        </p:txBody>
      </p:sp>
    </p:spTree>
    <p:extLst>
      <p:ext uri="{BB962C8B-B14F-4D97-AF65-F5344CB8AC3E}">
        <p14:creationId xmlns:p14="http://schemas.microsoft.com/office/powerpoint/2010/main" val="111965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22</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10/12/2016 12:59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48</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10/12/2016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10/12/2016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10/12/2016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10/12/2016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11.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9.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1.png"/><Relationship Id="rId7" Type="http://schemas.openxmlformats.org/officeDocument/2006/relationships/image" Target="../media/image72.png"/><Relationship Id="rId12" Type="http://schemas.openxmlformats.org/officeDocument/2006/relationships/image" Target="../media/image76.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12.xml"/><Relationship Id="rId16" Type="http://schemas.openxmlformats.org/officeDocument/2006/relationships/image" Target="../media/image11.png"/><Relationship Id="rId20" Type="http://schemas.openxmlformats.org/officeDocument/2006/relationships/image" Target="../media/image80.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5.png"/><Relationship Id="rId24" Type="http://schemas.openxmlformats.org/officeDocument/2006/relationships/image" Target="../media/image82.png"/><Relationship Id="rId5" Type="http://schemas.openxmlformats.org/officeDocument/2006/relationships/image" Target="../media/image69.png"/><Relationship Id="rId15" Type="http://schemas.openxmlformats.org/officeDocument/2006/relationships/image" Target="../media/image78.png"/><Relationship Id="rId23" Type="http://schemas.openxmlformats.org/officeDocument/2006/relationships/image" Target="../media/image13.png"/><Relationship Id="rId10" Type="http://schemas.openxmlformats.org/officeDocument/2006/relationships/image" Target="../media/image74.png"/><Relationship Id="rId19" Type="http://schemas.openxmlformats.org/officeDocument/2006/relationships/image" Target="../media/image40.png"/><Relationship Id="rId4" Type="http://schemas.openxmlformats.org/officeDocument/2006/relationships/image" Target="../media/image71.png"/><Relationship Id="rId9" Type="http://schemas.openxmlformats.org/officeDocument/2006/relationships/image" Target="../media/image73.png"/><Relationship Id="rId14" Type="http://schemas.openxmlformats.org/officeDocument/2006/relationships/image" Target="../media/image77.png"/><Relationship Id="rId22"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84.png"/></Relationships>
</file>

<file path=ppt/slides/_rels/slide2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29.png"/><Relationship Id="rId2" Type="http://schemas.openxmlformats.org/officeDocument/2006/relationships/image" Target="../media/image91.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94.png"/><Relationship Id="rId4" Type="http://schemas.openxmlformats.org/officeDocument/2006/relationships/image" Target="../media/image9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6.png"/><Relationship Id="rId7" Type="http://schemas.openxmlformats.org/officeDocument/2006/relationships/image" Target="../media/image28.png"/><Relationship Id="rId2" Type="http://schemas.openxmlformats.org/officeDocument/2006/relationships/image" Target="../media/image95.png"/><Relationship Id="rId1" Type="http://schemas.openxmlformats.org/officeDocument/2006/relationships/slideLayout" Target="../slideLayouts/slideLayout30.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10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104.png"/><Relationship Id="rId4" Type="http://schemas.openxmlformats.org/officeDocument/2006/relationships/image" Target="../media/image103.png"/></Relationships>
</file>

<file path=ppt/slides/_rels/slide3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6.png"/><Relationship Id="rId1" Type="http://schemas.openxmlformats.org/officeDocument/2006/relationships/slideLayout" Target="../slideLayouts/slideLayout11.xml"/><Relationship Id="rId5" Type="http://schemas.openxmlformats.org/officeDocument/2006/relationships/image" Target="../media/image108.png"/><Relationship Id="rId4" Type="http://schemas.openxmlformats.org/officeDocument/2006/relationships/image" Target="../media/image107.png"/></Relationships>
</file>

<file path=ppt/slides/_rels/slide4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12.png"/><Relationship Id="rId4" Type="http://schemas.openxmlformats.org/officeDocument/2006/relationships/image" Target="../media/image62.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21.png"/><Relationship Id="rId29" Type="http://schemas.openxmlformats.org/officeDocument/2006/relationships/image" Target="../media/image34.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 Id="rId3" Type="http://schemas.openxmlformats.org/officeDocument/2006/relationships/image" Target="../media/image8.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0" Type="http://schemas.openxmlformats.org/officeDocument/2006/relationships/image" Target="../media/image25.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Fort</a:t>
            </a:r>
          </a:p>
          <a:p>
            <a:pPr lvl="0"/>
            <a:r>
              <a:rPr lang="en-US" sz="2800" b="1" dirty="0"/>
              <a:t>Microsoft</a:t>
            </a:r>
          </a:p>
          <a:p>
            <a:pPr lvl="0"/>
            <a:endParaRPr lang="en-US" sz="1600" dirty="0">
              <a:latin typeface="Segoe UI"/>
            </a:endParaRPr>
          </a:p>
          <a:p>
            <a:pPr lvl="0"/>
            <a:r>
              <a:rPr lang="en-US" sz="1800" dirty="0">
                <a:latin typeface="Segoe UI"/>
              </a:rPr>
              <a:t>garth.fort@microsoft.com</a:t>
            </a:r>
          </a:p>
          <a:p>
            <a:pPr lvl="0"/>
            <a:r>
              <a:rPr lang="en-US" sz="1800" dirty="0">
                <a:latin typeface="Segoe UI"/>
              </a:rPr>
              <a:t>@</a:t>
            </a:r>
            <a:r>
              <a:rPr lang="en-US" sz="1800" dirty="0" err="1">
                <a:latin typeface="Segoe UI"/>
              </a:rPr>
              <a:t>garthfort</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89280"/>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grpSp>
        <p:nvGrpSpPr>
          <p:cNvPr id="66" name="Group 65"/>
          <p:cNvGrpSpPr/>
          <p:nvPr/>
        </p:nvGrpSpPr>
        <p:grpSpPr>
          <a:xfrm>
            <a:off x="1388888" y="3175109"/>
            <a:ext cx="2297511" cy="738310"/>
            <a:chOff x="5334596" y="936625"/>
            <a:chExt cx="2252666" cy="723899"/>
          </a:xfrm>
        </p:grpSpPr>
        <p:sp>
          <p:nvSpPr>
            <p:cNvPr id="60" name="Rectangle 59"/>
            <p:cNvSpPr/>
            <p:nvPr/>
          </p:nvSpPr>
          <p:spPr>
            <a:xfrm>
              <a:off x="5334596" y="936625"/>
              <a:ext cx="2252666" cy="72389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sp>
          <p:nvSpPr>
            <p:cNvPr id="43" name="Rounded Rectangle 42"/>
            <p:cNvSpPr/>
            <p:nvPr/>
          </p:nvSpPr>
          <p:spPr>
            <a:xfrm>
              <a:off x="5362574" y="985837"/>
              <a:ext cx="2190749" cy="628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Client</a:t>
              </a:r>
            </a:p>
          </p:txBody>
        </p:sp>
      </p:grpSp>
      <p:grpSp>
        <p:nvGrpSpPr>
          <p:cNvPr id="64" name="Group 63"/>
          <p:cNvGrpSpPr/>
          <p:nvPr/>
        </p:nvGrpSpPr>
        <p:grpSpPr>
          <a:xfrm>
            <a:off x="5282833" y="2899053"/>
            <a:ext cx="1013560" cy="1398905"/>
            <a:chOff x="6590311" y="1926431"/>
            <a:chExt cx="993776" cy="1371600"/>
          </a:xfrm>
        </p:grpSpPr>
        <p:sp>
          <p:nvSpPr>
            <p:cNvPr id="58" name="Rectangle 57"/>
            <p:cNvSpPr/>
            <p:nvPr/>
          </p:nvSpPr>
          <p:spPr>
            <a:xfrm>
              <a:off x="6590311" y="1926431"/>
              <a:ext cx="993776" cy="1371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sp>
          <p:nvSpPr>
            <p:cNvPr id="40" name="Rounded Rectangle 39"/>
            <p:cNvSpPr/>
            <p:nvPr/>
          </p:nvSpPr>
          <p:spPr>
            <a:xfrm>
              <a:off x="6629399" y="1971674"/>
              <a:ext cx="923925" cy="895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t>Mang</a:t>
              </a:r>
              <a:r>
                <a:rPr lang="en-US" sz="1836" dirty="0"/>
                <a:t>.</a:t>
              </a:r>
            </a:p>
          </p:txBody>
        </p:sp>
        <p:sp>
          <p:nvSpPr>
            <p:cNvPr id="56" name="Rounded Rectangle 55"/>
            <p:cNvSpPr/>
            <p:nvPr/>
          </p:nvSpPr>
          <p:spPr>
            <a:xfrm>
              <a:off x="6625237" y="2949573"/>
              <a:ext cx="923925" cy="314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DB</a:t>
              </a:r>
            </a:p>
          </p:txBody>
        </p:sp>
      </p:grpSp>
      <p:sp>
        <p:nvSpPr>
          <p:cNvPr id="86" name="TextBox 85"/>
          <p:cNvSpPr txBox="1"/>
          <p:nvPr/>
        </p:nvSpPr>
        <p:spPr>
          <a:xfrm>
            <a:off x="1789958" y="1221514"/>
            <a:ext cx="2101584" cy="478376"/>
          </a:xfrm>
          <a:prstGeom prst="rect">
            <a:avLst/>
          </a:prstGeom>
          <a:noFill/>
        </p:spPr>
        <p:txBody>
          <a:bodyPr wrap="none" rtlCol="0">
            <a:spAutoFit/>
          </a:bodyPr>
          <a:lstStyle/>
          <a:p>
            <a:r>
              <a:rPr lang="en-US" sz="2448" dirty="0" err="1"/>
              <a:t>Microservices</a:t>
            </a:r>
            <a:endParaRPr lang="en-US" sz="2448" dirty="0"/>
          </a:p>
        </p:txBody>
      </p:sp>
      <p:grpSp>
        <p:nvGrpSpPr>
          <p:cNvPr id="101" name="Group 100"/>
          <p:cNvGrpSpPr/>
          <p:nvPr/>
        </p:nvGrpSpPr>
        <p:grpSpPr>
          <a:xfrm>
            <a:off x="3968540" y="2143002"/>
            <a:ext cx="5588811" cy="2867260"/>
            <a:chOff x="3890214" y="2101174"/>
            <a:chExt cx="5479724" cy="2811294"/>
          </a:xfrm>
        </p:grpSpPr>
        <p:sp>
          <p:nvSpPr>
            <p:cNvPr id="102" name="Rectangle 101"/>
            <p:cNvSpPr/>
            <p:nvPr/>
          </p:nvSpPr>
          <p:spPr>
            <a:xfrm>
              <a:off x="4958638" y="2101174"/>
              <a:ext cx="1851702" cy="2811294"/>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836"/>
            </a:p>
          </p:txBody>
        </p:sp>
        <p:cxnSp>
          <p:nvCxnSpPr>
            <p:cNvPr id="103" name="Straight Arrow Connector 102"/>
            <p:cNvCxnSpPr/>
            <p:nvPr/>
          </p:nvCxnSpPr>
          <p:spPr>
            <a:xfrm flipH="1">
              <a:off x="3895391" y="2455825"/>
              <a:ext cx="990600"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04" name="TextBox 103"/>
            <p:cNvSpPr txBox="1"/>
            <p:nvPr/>
          </p:nvSpPr>
          <p:spPr>
            <a:xfrm>
              <a:off x="4153286" y="2185364"/>
              <a:ext cx="619080" cy="312073"/>
            </a:xfrm>
            <a:prstGeom prst="rect">
              <a:avLst/>
            </a:prstGeom>
            <a:noFill/>
          </p:spPr>
          <p:txBody>
            <a:bodyPr wrap="none" rtlCol="0">
              <a:spAutoFit/>
            </a:bodyPr>
            <a:lstStyle/>
            <a:p>
              <a:r>
                <a:rPr lang="en-US" sz="1428" dirty="0"/>
                <a:t>POST</a:t>
              </a:r>
              <a:endParaRPr lang="en-US" sz="1836" dirty="0"/>
            </a:p>
          </p:txBody>
        </p:sp>
        <p:cxnSp>
          <p:nvCxnSpPr>
            <p:cNvPr id="105" name="Straight Arrow Connector 104"/>
            <p:cNvCxnSpPr/>
            <p:nvPr/>
          </p:nvCxnSpPr>
          <p:spPr>
            <a:xfrm flipH="1">
              <a:off x="6858979" y="2444310"/>
              <a:ext cx="748870"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06" name="Rounded Rectangle 105"/>
            <p:cNvSpPr/>
            <p:nvPr/>
          </p:nvSpPr>
          <p:spPr>
            <a:xfrm>
              <a:off x="5090857" y="2231171"/>
              <a:ext cx="1571626" cy="44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Users</a:t>
              </a:r>
            </a:p>
          </p:txBody>
        </p:sp>
        <p:sp>
          <p:nvSpPr>
            <p:cNvPr id="107" name="Rounded Rectangle 106"/>
            <p:cNvSpPr/>
            <p:nvPr/>
          </p:nvSpPr>
          <p:spPr>
            <a:xfrm>
              <a:off x="5090857" y="2939589"/>
              <a:ext cx="1571626" cy="44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Users/Id</a:t>
              </a:r>
            </a:p>
          </p:txBody>
        </p:sp>
        <p:sp>
          <p:nvSpPr>
            <p:cNvPr id="108" name="Rounded Rectangle 107"/>
            <p:cNvSpPr/>
            <p:nvPr/>
          </p:nvSpPr>
          <p:spPr>
            <a:xfrm>
              <a:off x="5090857" y="3648008"/>
              <a:ext cx="1571626" cy="44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Users/Id</a:t>
              </a:r>
            </a:p>
          </p:txBody>
        </p:sp>
        <p:sp>
          <p:nvSpPr>
            <p:cNvPr id="109" name="Rounded Rectangle 108"/>
            <p:cNvSpPr/>
            <p:nvPr/>
          </p:nvSpPr>
          <p:spPr>
            <a:xfrm>
              <a:off x="5105743" y="4381705"/>
              <a:ext cx="1571626" cy="44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Users/Id</a:t>
              </a:r>
            </a:p>
          </p:txBody>
        </p:sp>
        <p:grpSp>
          <p:nvGrpSpPr>
            <p:cNvPr id="110" name="Group 109"/>
            <p:cNvGrpSpPr/>
            <p:nvPr/>
          </p:nvGrpSpPr>
          <p:grpSpPr>
            <a:xfrm>
              <a:off x="7733651" y="2231171"/>
              <a:ext cx="1636287" cy="537761"/>
              <a:chOff x="6883825" y="659910"/>
              <a:chExt cx="1636287" cy="537761"/>
            </a:xfrm>
          </p:grpSpPr>
          <p:sp>
            <p:nvSpPr>
              <p:cNvPr id="129" name="Rectangle 128"/>
              <p:cNvSpPr/>
              <p:nvPr/>
            </p:nvSpPr>
            <p:spPr>
              <a:xfrm>
                <a:off x="6883825" y="659910"/>
                <a:ext cx="1636287" cy="5377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sp>
            <p:nvSpPr>
              <p:cNvPr id="130" name="Rounded Rectangle 129"/>
              <p:cNvSpPr/>
              <p:nvPr/>
            </p:nvSpPr>
            <p:spPr>
              <a:xfrm>
                <a:off x="6921930" y="712599"/>
                <a:ext cx="1571626" cy="44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t>CreatUser</a:t>
                </a:r>
                <a:endParaRPr lang="en-US" sz="1836" dirty="0"/>
              </a:p>
            </p:txBody>
          </p:sp>
        </p:grpSp>
        <p:grpSp>
          <p:nvGrpSpPr>
            <p:cNvPr id="111" name="Group 110"/>
            <p:cNvGrpSpPr/>
            <p:nvPr/>
          </p:nvGrpSpPr>
          <p:grpSpPr>
            <a:xfrm>
              <a:off x="7733651" y="2916648"/>
              <a:ext cx="1636287" cy="537761"/>
              <a:chOff x="6883825" y="659910"/>
              <a:chExt cx="1636287" cy="537761"/>
            </a:xfrm>
          </p:grpSpPr>
          <p:sp>
            <p:nvSpPr>
              <p:cNvPr id="127" name="Rectangle 126"/>
              <p:cNvSpPr/>
              <p:nvPr/>
            </p:nvSpPr>
            <p:spPr>
              <a:xfrm>
                <a:off x="6883825" y="659910"/>
                <a:ext cx="1636287" cy="5377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sp>
            <p:nvSpPr>
              <p:cNvPr id="128" name="Rounded Rectangle 127"/>
              <p:cNvSpPr/>
              <p:nvPr/>
            </p:nvSpPr>
            <p:spPr>
              <a:xfrm>
                <a:off x="6921930" y="712599"/>
                <a:ext cx="1571626" cy="44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t>GetUser</a:t>
                </a:r>
                <a:endParaRPr lang="en-US" sz="1836" dirty="0"/>
              </a:p>
            </p:txBody>
          </p:sp>
        </p:grpSp>
        <p:grpSp>
          <p:nvGrpSpPr>
            <p:cNvPr id="112" name="Group 111"/>
            <p:cNvGrpSpPr/>
            <p:nvPr/>
          </p:nvGrpSpPr>
          <p:grpSpPr>
            <a:xfrm>
              <a:off x="7733651" y="3602125"/>
              <a:ext cx="1636287" cy="537761"/>
              <a:chOff x="6883825" y="659910"/>
              <a:chExt cx="1636287" cy="537761"/>
            </a:xfrm>
          </p:grpSpPr>
          <p:sp>
            <p:nvSpPr>
              <p:cNvPr id="125" name="Rectangle 124"/>
              <p:cNvSpPr/>
              <p:nvPr/>
            </p:nvSpPr>
            <p:spPr>
              <a:xfrm>
                <a:off x="6883825" y="659910"/>
                <a:ext cx="1636287" cy="5377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sp>
            <p:nvSpPr>
              <p:cNvPr id="126" name="Rounded Rectangle 125"/>
              <p:cNvSpPr/>
              <p:nvPr/>
            </p:nvSpPr>
            <p:spPr>
              <a:xfrm>
                <a:off x="6921930" y="712599"/>
                <a:ext cx="1571626" cy="44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t>UpdateUser</a:t>
                </a:r>
                <a:endParaRPr lang="en-US" sz="1836" dirty="0"/>
              </a:p>
            </p:txBody>
          </p:sp>
        </p:grpSp>
        <p:grpSp>
          <p:nvGrpSpPr>
            <p:cNvPr id="113" name="Group 112"/>
            <p:cNvGrpSpPr/>
            <p:nvPr/>
          </p:nvGrpSpPr>
          <p:grpSpPr>
            <a:xfrm>
              <a:off x="7733651" y="4287602"/>
              <a:ext cx="1636287" cy="537761"/>
              <a:chOff x="6883825" y="659910"/>
              <a:chExt cx="1636287" cy="537761"/>
            </a:xfrm>
          </p:grpSpPr>
          <p:sp>
            <p:nvSpPr>
              <p:cNvPr id="123" name="Rectangle 122"/>
              <p:cNvSpPr/>
              <p:nvPr/>
            </p:nvSpPr>
            <p:spPr>
              <a:xfrm>
                <a:off x="6883825" y="659910"/>
                <a:ext cx="1636287" cy="5377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sp>
            <p:nvSpPr>
              <p:cNvPr id="124" name="Rounded Rectangle 123"/>
              <p:cNvSpPr/>
              <p:nvPr/>
            </p:nvSpPr>
            <p:spPr>
              <a:xfrm>
                <a:off x="6921930" y="712599"/>
                <a:ext cx="1571626" cy="44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t>DeleteUser</a:t>
                </a:r>
                <a:endParaRPr lang="en-US" sz="1836" dirty="0"/>
              </a:p>
            </p:txBody>
          </p:sp>
        </p:grpSp>
        <p:cxnSp>
          <p:nvCxnSpPr>
            <p:cNvPr id="114" name="Straight Arrow Connector 113"/>
            <p:cNvCxnSpPr/>
            <p:nvPr/>
          </p:nvCxnSpPr>
          <p:spPr>
            <a:xfrm flipH="1">
              <a:off x="6858979" y="3174001"/>
              <a:ext cx="748870"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15" name="Straight Arrow Connector 114"/>
            <p:cNvCxnSpPr/>
            <p:nvPr/>
          </p:nvCxnSpPr>
          <p:spPr>
            <a:xfrm flipH="1">
              <a:off x="6858979" y="3903692"/>
              <a:ext cx="748870"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16" name="Straight Arrow Connector 115"/>
            <p:cNvCxnSpPr/>
            <p:nvPr/>
          </p:nvCxnSpPr>
          <p:spPr>
            <a:xfrm flipH="1">
              <a:off x="6858979" y="4633384"/>
              <a:ext cx="748870"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17" name="Straight Arrow Connector 116"/>
            <p:cNvCxnSpPr/>
            <p:nvPr/>
          </p:nvCxnSpPr>
          <p:spPr>
            <a:xfrm flipH="1">
              <a:off x="3895391" y="3184433"/>
              <a:ext cx="990600"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18" name="TextBox 117"/>
            <p:cNvSpPr txBox="1"/>
            <p:nvPr/>
          </p:nvSpPr>
          <p:spPr>
            <a:xfrm>
              <a:off x="4153286" y="2913972"/>
              <a:ext cx="499239" cy="312073"/>
            </a:xfrm>
            <a:prstGeom prst="rect">
              <a:avLst/>
            </a:prstGeom>
            <a:noFill/>
          </p:spPr>
          <p:txBody>
            <a:bodyPr wrap="none" rtlCol="0">
              <a:spAutoFit/>
            </a:bodyPr>
            <a:lstStyle/>
            <a:p>
              <a:r>
                <a:rPr lang="en-US" sz="1428" dirty="0"/>
                <a:t>GET</a:t>
              </a:r>
              <a:endParaRPr lang="en-US" sz="1836" dirty="0"/>
            </a:p>
          </p:txBody>
        </p:sp>
        <p:cxnSp>
          <p:nvCxnSpPr>
            <p:cNvPr id="119" name="Straight Arrow Connector 118"/>
            <p:cNvCxnSpPr/>
            <p:nvPr/>
          </p:nvCxnSpPr>
          <p:spPr>
            <a:xfrm flipH="1">
              <a:off x="3895391" y="3913041"/>
              <a:ext cx="990600"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20" name="TextBox 119"/>
            <p:cNvSpPr txBox="1"/>
            <p:nvPr/>
          </p:nvSpPr>
          <p:spPr>
            <a:xfrm>
              <a:off x="4052229" y="3654814"/>
              <a:ext cx="832216" cy="312073"/>
            </a:xfrm>
            <a:prstGeom prst="rect">
              <a:avLst/>
            </a:prstGeom>
            <a:noFill/>
          </p:spPr>
          <p:txBody>
            <a:bodyPr wrap="none" rtlCol="0">
              <a:spAutoFit/>
            </a:bodyPr>
            <a:lstStyle/>
            <a:p>
              <a:r>
                <a:rPr lang="en-US" sz="1428" dirty="0"/>
                <a:t>UPDATE</a:t>
              </a:r>
              <a:endParaRPr lang="en-US" sz="1836" dirty="0"/>
            </a:p>
          </p:txBody>
        </p:sp>
        <p:cxnSp>
          <p:nvCxnSpPr>
            <p:cNvPr id="121" name="Straight Arrow Connector 120"/>
            <p:cNvCxnSpPr/>
            <p:nvPr/>
          </p:nvCxnSpPr>
          <p:spPr>
            <a:xfrm flipH="1">
              <a:off x="3890214" y="4639932"/>
              <a:ext cx="990600"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22" name="TextBox 121"/>
            <p:cNvSpPr txBox="1"/>
            <p:nvPr/>
          </p:nvSpPr>
          <p:spPr>
            <a:xfrm>
              <a:off x="4047052" y="4381705"/>
              <a:ext cx="774956" cy="312073"/>
            </a:xfrm>
            <a:prstGeom prst="rect">
              <a:avLst/>
            </a:prstGeom>
            <a:noFill/>
          </p:spPr>
          <p:txBody>
            <a:bodyPr wrap="none" rtlCol="0">
              <a:spAutoFit/>
            </a:bodyPr>
            <a:lstStyle/>
            <a:p>
              <a:r>
                <a:rPr lang="en-US" sz="1428" dirty="0"/>
                <a:t>DELETE</a:t>
              </a:r>
              <a:endParaRPr lang="en-US" sz="1836" dirty="0"/>
            </a:p>
          </p:txBody>
        </p:sp>
      </p:grpSp>
      <p:pic>
        <p:nvPicPr>
          <p:cNvPr id="131" name="Picture 1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490" y="5222114"/>
            <a:ext cx="1513195" cy="1513195"/>
          </a:xfrm>
          <a:prstGeom prst="rect">
            <a:avLst/>
          </a:prstGeom>
        </p:spPr>
      </p:pic>
      <p:pic>
        <p:nvPicPr>
          <p:cNvPr id="3074" name="Picture 2" descr="Image result for webh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697" y="5132200"/>
            <a:ext cx="1491688" cy="1491688"/>
          </a:xfrm>
          <a:prstGeom prst="rect">
            <a:avLst/>
          </a:prstGeom>
          <a:noFill/>
          <a:extLst>
            <a:ext uri="{909E8E84-426E-40DD-AFC4-6F175D3DCCD1}">
              <a14:hiddenFill xmlns:a14="http://schemas.microsoft.com/office/drawing/2010/main">
                <a:solidFill>
                  <a:srgbClr val="FFFFFF"/>
                </a:solidFill>
              </a14:hiddenFill>
            </a:ext>
          </a:extLst>
        </p:spPr>
      </p:pic>
      <p:sp>
        <p:nvSpPr>
          <p:cNvPr id="132" name="TextBox 131"/>
          <p:cNvSpPr txBox="1"/>
          <p:nvPr/>
        </p:nvSpPr>
        <p:spPr>
          <a:xfrm>
            <a:off x="5477523" y="1221513"/>
            <a:ext cx="1593845" cy="478376"/>
          </a:xfrm>
          <a:prstGeom prst="rect">
            <a:avLst/>
          </a:prstGeom>
          <a:noFill/>
        </p:spPr>
        <p:txBody>
          <a:bodyPr wrap="none" rtlCol="0">
            <a:spAutoFit/>
          </a:bodyPr>
          <a:lstStyle/>
          <a:p>
            <a:r>
              <a:rPr lang="en-US" sz="2448" dirty="0" err="1"/>
              <a:t>Serverless</a:t>
            </a:r>
            <a:endParaRPr lang="en-US" sz="2448" dirty="0"/>
          </a:p>
        </p:txBody>
      </p:sp>
      <p:sp>
        <p:nvSpPr>
          <p:cNvPr id="4" name="Title 3"/>
          <p:cNvSpPr>
            <a:spLocks noGrp="1"/>
          </p:cNvSpPr>
          <p:nvPr>
            <p:ph type="title"/>
          </p:nvPr>
        </p:nvSpPr>
        <p:spPr/>
        <p:txBody>
          <a:bodyPr/>
          <a:lstStyle/>
          <a:p>
            <a:r>
              <a:rPr lang="en-US"/>
              <a:t>Application’s evolution</a:t>
            </a:r>
            <a:endParaRPr lang="en-US" dirty="0"/>
          </a:p>
        </p:txBody>
      </p:sp>
    </p:spTree>
    <p:extLst>
      <p:ext uri="{BB962C8B-B14F-4D97-AF65-F5344CB8AC3E}">
        <p14:creationId xmlns:p14="http://schemas.microsoft.com/office/powerpoint/2010/main" val="1356425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4"/>
                                        </p:tgtEl>
                                      </p:cBhvr>
                                    </p:animEffect>
                                    <p:set>
                                      <p:cBhvr>
                                        <p:cTn id="7" dur="1" fill="hold">
                                          <p:stCondLst>
                                            <p:cond delay="499"/>
                                          </p:stCondLst>
                                        </p:cTn>
                                        <p:tgtEl>
                                          <p:spTgt spid="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6"/>
                                        </p:tgtEl>
                                      </p:cBhvr>
                                    </p:animEffect>
                                    <p:set>
                                      <p:cBhvr>
                                        <p:cTn id="10" dur="1" fill="hold">
                                          <p:stCondLst>
                                            <p:cond delay="499"/>
                                          </p:stCondLst>
                                        </p:cTn>
                                        <p:tgtEl>
                                          <p:spTgt spid="8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animEffect transition="in" filter="fade">
                                      <p:cBhvr>
                                        <p:cTn id="13" dur="500"/>
                                        <p:tgtEl>
                                          <p:spTgt spid="132"/>
                                        </p:tgtEl>
                                      </p:cBhvr>
                                    </p:animEffect>
                                  </p:childTnLst>
                                </p:cTn>
                              </p:par>
                              <p:par>
                                <p:cTn id="14" presetID="10" presetClass="entr" presetSubtype="0" fill="hold"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500"/>
                                        <p:tgtEl>
                                          <p:spTgt spid="101"/>
                                        </p:tgtEl>
                                      </p:cBhvr>
                                    </p:animEffect>
                                  </p:childTnLst>
                                </p:cTn>
                              </p:par>
                            </p:childTnLst>
                          </p:cTn>
                        </p:par>
                        <p:par>
                          <p:cTn id="17" fill="hold">
                            <p:stCondLst>
                              <p:cond delay="500"/>
                            </p:stCondLst>
                            <p:childTnLst>
                              <p:par>
                                <p:cTn id="18" presetID="10" presetClass="entr" presetSubtype="0" fill="hold" nodeType="afterEffect">
                                  <p:stCondLst>
                                    <p:cond delay="100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childTnLst>
                          </p:cTn>
                        </p:par>
                        <p:par>
                          <p:cTn id="21" fill="hold">
                            <p:stCondLst>
                              <p:cond delay="2000"/>
                            </p:stCondLst>
                            <p:childTnLst>
                              <p:par>
                                <p:cTn id="22" presetID="10" presetClass="entr" presetSubtype="0" fill="hold" nodeType="afterEffect">
                                  <p:stCondLst>
                                    <p:cond delay="500"/>
                                  </p:stCondLst>
                                  <p:childTnLst>
                                    <p:set>
                                      <p:cBhvr>
                                        <p:cTn id="23" dur="1" fill="hold">
                                          <p:stCondLst>
                                            <p:cond delay="0"/>
                                          </p:stCondLst>
                                        </p:cTn>
                                        <p:tgtEl>
                                          <p:spTgt spid="131"/>
                                        </p:tgtEl>
                                        <p:attrNameLst>
                                          <p:attrName>style.visibility</p:attrName>
                                        </p:attrNameLst>
                                      </p:cBhvr>
                                      <p:to>
                                        <p:strVal val="visible"/>
                                      </p:to>
                                    </p:set>
                                    <p:animEffect transition="in" filter="fade">
                                      <p:cBhvr>
                                        <p:cTn id="2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180126" y="3779531"/>
            <a:ext cx="1502813" cy="350330"/>
          </a:xfrm>
          <a:prstGeom prst="rect">
            <a:avLst/>
          </a:prstGeom>
          <a:noFill/>
        </p:spPr>
        <p:txBody>
          <a:bodyPr wrap="none" rtlCol="0">
            <a:spAutoFit/>
          </a:bodyPr>
          <a:lstStyle/>
          <a:p>
            <a:pPr algn="ctr"/>
            <a:r>
              <a:rPr lang="en-US" sz="1632" dirty="0">
                <a:solidFill>
                  <a:schemeClr val="bg2">
                    <a:lumMod val="50000"/>
                  </a:schemeClr>
                </a:solidFill>
              </a:rPr>
              <a:t>Document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17" name="Picture 16"/>
          <p:cNvPicPr>
            <a:picLocks noChangeAspect="1"/>
          </p:cNvPicPr>
          <p:nvPr/>
        </p:nvPicPr>
        <p:blipFill>
          <a:blip r:embed="rId3"/>
          <a:stretch>
            <a:fillRect/>
          </a:stretch>
        </p:blipFill>
        <p:spPr>
          <a:xfrm>
            <a:off x="93170" y="2038450"/>
            <a:ext cx="12451884" cy="2498276"/>
          </a:xfrm>
          <a:prstGeom prst="rect">
            <a:avLst/>
          </a:prstGeom>
        </p:spPr>
      </p:pic>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714405" y="738310"/>
            <a:ext cx="7211116" cy="5498474"/>
          </a:xfrm>
          <a:prstGeom prst="rect">
            <a:avLst/>
          </a:prstGeom>
        </p:spPr>
      </p:pic>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spTree>
    <p:extLst>
      <p:ext uri="{BB962C8B-B14F-4D97-AF65-F5344CB8AC3E}">
        <p14:creationId xmlns:p14="http://schemas.microsoft.com/office/powerpoint/2010/main" val="41635332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Customer Table</a:t>
                      </a:r>
                    </a:p>
                  </a:txBody>
                  <a:tcPr/>
                </a:tc>
                <a:extLst>
                  <a:ext uri="{0D108BD9-81ED-4DB2-BD59-A6C34878D82A}">
                    <a16:rowId xmlns:a16="http://schemas.microsoft.com/office/drawing/2014/main" val="2152893029"/>
                  </a:ext>
                </a:extLst>
              </a:tr>
              <a:tr h="365357">
                <a:tc>
                  <a:txBody>
                    <a:bodyPr/>
                    <a:lstStyle/>
                    <a:p>
                      <a:r>
                        <a:rPr lang="en-US" dirty="0"/>
                        <a:t>CustomerName</a:t>
                      </a:r>
                    </a:p>
                  </a:txBody>
                  <a:tcPr/>
                </a:tc>
                <a:extLst>
                  <a:ext uri="{0D108BD9-81ED-4DB2-BD59-A6C34878D82A}">
                    <a16:rowId xmlns:a16="http://schemas.microsoft.com/office/drawing/2014/main" val="1175799151"/>
                  </a:ext>
                </a:extLst>
              </a:tr>
              <a:tr h="365357">
                <a:tc>
                  <a:txBody>
                    <a:bodyPr/>
                    <a:lstStyle/>
                    <a:p>
                      <a:r>
                        <a:rPr lang="en-US" dirty="0"/>
                        <a:t>Address</a:t>
                      </a:r>
                    </a:p>
                  </a:txBody>
                  <a:tcPr/>
                </a:tc>
                <a:extLst>
                  <a:ext uri="{0D108BD9-81ED-4DB2-BD59-A6C34878D82A}">
                    <a16:rowId xmlns:a16="http://schemas.microsoft.com/office/drawing/2014/main" val="1821487786"/>
                  </a:ext>
                </a:extLst>
              </a:tr>
              <a:tr h="365357">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Product Table</a:t>
                      </a:r>
                    </a:p>
                  </a:txBody>
                  <a:tcPr/>
                </a:tc>
                <a:extLst>
                  <a:ext uri="{0D108BD9-81ED-4DB2-BD59-A6C34878D82A}">
                    <a16:rowId xmlns:a16="http://schemas.microsoft.com/office/drawing/2014/main" val="2152893029"/>
                  </a:ext>
                </a:extLst>
              </a:tr>
              <a:tr h="365357">
                <a:tc>
                  <a:txBody>
                    <a:bodyPr/>
                    <a:lstStyle/>
                    <a:p>
                      <a:r>
                        <a:rPr lang="en-US" dirty="0"/>
                        <a:t>ProductName</a:t>
                      </a:r>
                    </a:p>
                  </a:txBody>
                  <a:tcPr/>
                </a:tc>
                <a:extLst>
                  <a:ext uri="{0D108BD9-81ED-4DB2-BD59-A6C34878D82A}">
                    <a16:rowId xmlns:a16="http://schemas.microsoft.com/office/drawing/2014/main" val="1175799151"/>
                  </a:ext>
                </a:extLst>
              </a:tr>
              <a:tr h="365357">
                <a:tc>
                  <a:txBody>
                    <a:bodyPr/>
                    <a:lstStyle/>
                    <a:p>
                      <a:r>
                        <a:rPr lang="en-US" dirty="0"/>
                        <a:t>Quantity</a:t>
                      </a:r>
                    </a:p>
                  </a:txBody>
                  <a:tcPr/>
                </a:tc>
                <a:extLst>
                  <a:ext uri="{0D108BD9-81ED-4DB2-BD59-A6C34878D82A}">
                    <a16:rowId xmlns:a16="http://schemas.microsoft.com/office/drawing/2014/main" val="1821487786"/>
                  </a:ext>
                </a:extLst>
              </a:tr>
              <a:tr h="365357">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Order Table</a:t>
                      </a:r>
                    </a:p>
                  </a:txBody>
                  <a:tcPr/>
                </a:tc>
                <a:extLst>
                  <a:ext uri="{0D108BD9-81ED-4DB2-BD59-A6C34878D82A}">
                    <a16:rowId xmlns:a16="http://schemas.microsoft.com/office/drawing/2014/main" val="2152893029"/>
                  </a:ext>
                </a:extLst>
              </a:tr>
              <a:tr h="365357">
                <a:tc>
                  <a:txBody>
                    <a:bodyPr/>
                    <a:lstStyle/>
                    <a:p>
                      <a:r>
                        <a:rPr lang="en-US" dirty="0"/>
                        <a:t>OrderNumber</a:t>
                      </a:r>
                    </a:p>
                  </a:txBody>
                  <a:tcPr/>
                </a:tc>
                <a:extLst>
                  <a:ext uri="{0D108BD9-81ED-4DB2-BD59-A6C34878D82A}">
                    <a16:rowId xmlns:a16="http://schemas.microsoft.com/office/drawing/2014/main" val="1175799151"/>
                  </a:ext>
                </a:extLst>
              </a:tr>
              <a:tr h="365357">
                <a:tc>
                  <a:txBody>
                    <a:bodyPr/>
                    <a:lstStyle/>
                    <a:p>
                      <a:r>
                        <a:rPr lang="en-US" dirty="0"/>
                        <a:t>CustomerName</a:t>
                      </a:r>
                    </a:p>
                  </a:txBody>
                  <a:tcPr/>
                </a:tc>
                <a:extLst>
                  <a:ext uri="{0D108BD9-81ED-4DB2-BD59-A6C34878D82A}">
                    <a16:rowId xmlns:a16="http://schemas.microsoft.com/office/drawing/2014/main" val="1821487786"/>
                  </a:ext>
                </a:extLst>
              </a:tr>
              <a:tr h="365357">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304974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Cache (Redis)</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2036317" y="3909340"/>
            <a:ext cx="1646092" cy="1037207"/>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r>
              <a:rPr lang="nl-NL" sz="2400" i="1" dirty="0">
                <a:solidFill>
                  <a:srgbClr val="0070C0"/>
                </a:solidFill>
              </a:rPr>
              <a:t>(Sort of)</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5250668"/>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49"/>
            <a:ext cx="5486399" cy="4789003"/>
          </a:xfrm>
        </p:spPr>
        <p:txBody>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131760"/>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p:grpSpPr>
        <p:sp>
          <p:nvSpPr>
            <p:cNvPr id="21" name="Rectangle 20"/>
            <p:cNvSpPr/>
            <p:nvPr/>
          </p:nvSpPr>
          <p:spPr bwMode="auto">
            <a:xfrm>
              <a:off x="9058011" y="1421562"/>
              <a:ext cx="2770632" cy="2651760"/>
            </a:xfrm>
            <a:prstGeom prst="rect">
              <a:avLst/>
            </a:prstGeom>
            <a:solidFill>
              <a:schemeClr val="accent3">
                <a:lumMod val="40000"/>
                <a:lumOff val="60000"/>
              </a:schemeClr>
            </a:solid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87606" y="2086221"/>
            <a:ext cx="2786728" cy="2667166"/>
            <a:chOff x="3412023" y="1421562"/>
            <a:chExt cx="2770632" cy="2651760"/>
          </a:xfrm>
        </p:grpSpPr>
        <p:sp>
          <p:nvSpPr>
            <p:cNvPr id="28" name="Rectangle 27"/>
            <p:cNvSpPr/>
            <p:nvPr/>
          </p:nvSpPr>
          <p:spPr bwMode="auto">
            <a:xfrm>
              <a:off x="3412023" y="1421562"/>
              <a:ext cx="2770632" cy="2651760"/>
            </a:xfrm>
            <a:prstGeom prst="rect">
              <a:avLst/>
            </a:prstGeom>
            <a:solidFill>
              <a:schemeClr val="accent3">
                <a:lumMod val="75000"/>
              </a:schemeClr>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p:spPr>
        </p:pic>
      </p:grpSp>
      <p:grpSp>
        <p:nvGrpSpPr>
          <p:cNvPr id="30" name="Group 29"/>
          <p:cNvGrpSpPr/>
          <p:nvPr/>
        </p:nvGrpSpPr>
        <p:grpSpPr>
          <a:xfrm>
            <a:off x="448212" y="2086221"/>
            <a:ext cx="2786728" cy="2667166"/>
            <a:chOff x="589029" y="1421562"/>
            <a:chExt cx="2770632" cy="2651760"/>
          </a:xfrm>
        </p:grpSpPr>
        <p:sp>
          <p:nvSpPr>
            <p:cNvPr id="31" name="Rectangle 30"/>
            <p:cNvSpPr/>
            <p:nvPr/>
          </p:nvSpPr>
          <p:spPr bwMode="auto">
            <a:xfrm>
              <a:off x="589029" y="1421562"/>
              <a:ext cx="2770632" cy="2651760"/>
            </a:xfrm>
            <a:prstGeom prst="rect">
              <a:avLst/>
            </a:prstGeom>
            <a:solidFill>
              <a:schemeClr val="accent3"/>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p:spPr>
        </p:pic>
      </p:grpSp>
      <p:grpSp>
        <p:nvGrpSpPr>
          <p:cNvPr id="33" name="Group 32"/>
          <p:cNvGrpSpPr/>
          <p:nvPr/>
        </p:nvGrpSpPr>
        <p:grpSpPr>
          <a:xfrm>
            <a:off x="6127002" y="2086221"/>
            <a:ext cx="2786728" cy="2667166"/>
            <a:chOff x="6235017" y="1421562"/>
            <a:chExt cx="2770632" cy="2651760"/>
          </a:xfrm>
        </p:grpSpPr>
        <p:sp>
          <p:nvSpPr>
            <p:cNvPr id="34" name="Rectangle 33"/>
            <p:cNvSpPr/>
            <p:nvPr/>
          </p:nvSpPr>
          <p:spPr bwMode="auto">
            <a:xfrm>
              <a:off x="6235017" y="1421562"/>
              <a:ext cx="2770632" cy="2651760"/>
            </a:xfrm>
            <a:prstGeom prst="rect">
              <a:avLst/>
            </a:prstGeom>
            <a:solidFill>
              <a:schemeClr val="accent3">
                <a:lumMod val="60000"/>
                <a:lumOff val="40000"/>
              </a:schemeClr>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39650"/>
          </a:xfrm>
        </p:spPr>
        <p:txBody>
          <a:bodyPr/>
          <a:lstStyle/>
          <a:p>
            <a:r>
              <a:rPr lang="en-US" dirty="0"/>
              <a:t>Real-time request/response</a:t>
            </a:r>
          </a:p>
          <a:p>
            <a:r>
              <a:rPr lang="en-US" dirty="0"/>
              <a:t>Synchronous</a:t>
            </a:r>
          </a:p>
          <a:p>
            <a:r>
              <a:rPr lang="en-US" dirty="0"/>
              <a:t>Always connected</a:t>
            </a:r>
          </a:p>
          <a:p>
            <a:r>
              <a:rPr lang="en-US" dirty="0"/>
              <a:t>Transactional</a:t>
            </a:r>
          </a:p>
          <a:p>
            <a:r>
              <a:rPr lang="en-US" dirty="0"/>
              <a:t>Scale-Up</a:t>
            </a:r>
          </a:p>
          <a:p>
            <a:r>
              <a:rPr lang="en-US" dirty="0"/>
              <a:t>Failover</a:t>
            </a:r>
          </a:p>
          <a:p>
            <a:endParaRPr lang="en-US" dirty="0"/>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DocumentDB</a:t>
              </a: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3284</TotalTime>
  <Words>3266</Words>
  <Application>Microsoft Office PowerPoint</Application>
  <PresentationFormat>Custom</PresentationFormat>
  <Paragraphs>691</Paragraphs>
  <Slides>50</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50</vt:i4>
      </vt:variant>
    </vt:vector>
  </HeadingPairs>
  <TitlesOfParts>
    <vt:vector size="61" baseType="lpstr">
      <vt:lpstr>Arial Unicode MS</vt:lpstr>
      <vt:lpstr>Arial</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Isolating App Service Environments</vt:lpstr>
      <vt:lpstr>“Serverless” Compute</vt:lpstr>
      <vt:lpstr>What is “serverless”</vt:lpstr>
      <vt:lpstr>Application’s evolution</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PowerPoint Presentation</vt:lpstr>
      <vt:lpstr>Azure Dev Centers</vt:lpstr>
      <vt:lpstr>App Service Plan Comparison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Israel Vega Jr.</cp:lastModifiedBy>
  <cp:revision>64</cp:revision>
  <dcterms:created xsi:type="dcterms:W3CDTF">2016-09-13T12:43:04Z</dcterms:created>
  <dcterms:modified xsi:type="dcterms:W3CDTF">2016-10-12T05:16:43Z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