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7" r:id="rId6"/>
    <p:sldMasterId id="2147484292" r:id="rId7"/>
  </p:sldMasterIdLst>
  <p:notesMasterIdLst>
    <p:notesMasterId r:id="rId45"/>
  </p:notesMasterIdLst>
  <p:handoutMasterIdLst>
    <p:handoutMasterId r:id="rId46"/>
  </p:handoutMasterIdLst>
  <p:sldIdLst>
    <p:sldId id="1309" r:id="rId8"/>
    <p:sldId id="1342" r:id="rId9"/>
    <p:sldId id="1345" r:id="rId10"/>
    <p:sldId id="1346" r:id="rId11"/>
    <p:sldId id="1349" r:id="rId12"/>
    <p:sldId id="1350" r:id="rId13"/>
    <p:sldId id="1360" r:id="rId14"/>
    <p:sldId id="1343" r:id="rId15"/>
    <p:sldId id="1354" r:id="rId16"/>
    <p:sldId id="1355" r:id="rId17"/>
    <p:sldId id="1356" r:id="rId18"/>
    <p:sldId id="1357" r:id="rId19"/>
    <p:sldId id="1358" r:id="rId20"/>
    <p:sldId id="1359" r:id="rId21"/>
    <p:sldId id="1377" r:id="rId22"/>
    <p:sldId id="1351" r:id="rId23"/>
    <p:sldId id="1368" r:id="rId24"/>
    <p:sldId id="1369" r:id="rId25"/>
    <p:sldId id="1353" r:id="rId26"/>
    <p:sldId id="1365" r:id="rId27"/>
    <p:sldId id="1366" r:id="rId28"/>
    <p:sldId id="1352" r:id="rId29"/>
    <p:sldId id="1379" r:id="rId30"/>
    <p:sldId id="1376" r:id="rId31"/>
    <p:sldId id="1380" r:id="rId32"/>
    <p:sldId id="1362" r:id="rId33"/>
    <p:sldId id="1363" r:id="rId34"/>
    <p:sldId id="1364" r:id="rId35"/>
    <p:sldId id="1373" r:id="rId36"/>
    <p:sldId id="1371" r:id="rId37"/>
    <p:sldId id="1374" r:id="rId38"/>
    <p:sldId id="1370" r:id="rId39"/>
    <p:sldId id="1375" r:id="rId40"/>
    <p:sldId id="1381" r:id="rId41"/>
    <p:sldId id="1341" r:id="rId42"/>
    <p:sldId id="1361" r:id="rId43"/>
    <p:sldId id="1382" r:id="rId44"/>
  </p:sldIdLst>
  <p:sldSz cx="12436475" cy="6994525"/>
  <p:notesSz cx="6858000" cy="9144000"/>
  <p:custDataLst>
    <p:tags r:id="rId47"/>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D0C140-4E7F-4F84-908C-1D5E2DA6ECBC}">
          <p14:sldIdLst>
            <p14:sldId id="1309"/>
            <p14:sldId id="1342"/>
            <p14:sldId id="1345"/>
            <p14:sldId id="1346"/>
            <p14:sldId id="1349"/>
            <p14:sldId id="1350"/>
            <p14:sldId id="1360"/>
          </p14:sldIdLst>
        </p14:section>
        <p14:section name="Platform - X minutes" id="{2EE6B0E5-6837-422E-B4D7-452A6B5F6221}">
          <p14:sldIdLst>
            <p14:sldId id="1343"/>
            <p14:sldId id="1354"/>
            <p14:sldId id="1355"/>
            <p14:sldId id="1356"/>
            <p14:sldId id="1357"/>
            <p14:sldId id="1358"/>
            <p14:sldId id="1359"/>
            <p14:sldId id="1377"/>
          </p14:sldIdLst>
        </p14:section>
        <p14:section name="AppInsights - X minutes" id="{B1B3000B-4554-4C97-8D37-BAB293E2E797}">
          <p14:sldIdLst>
            <p14:sldId id="1351"/>
            <p14:sldId id="1368"/>
            <p14:sldId id="1369"/>
            <p14:sldId id="1353"/>
            <p14:sldId id="1365"/>
            <p14:sldId id="1366"/>
            <p14:sldId id="1352"/>
            <p14:sldId id="1379"/>
            <p14:sldId id="1376"/>
            <p14:sldId id="1380"/>
          </p14:sldIdLst>
        </p14:section>
        <p14:section name="OMS - X minutes" id="{38FF7291-54B3-4A05-A7F2-BF18A3108DD8}">
          <p14:sldIdLst>
            <p14:sldId id="1362"/>
            <p14:sldId id="1363"/>
            <p14:sldId id="1364"/>
            <p14:sldId id="1373"/>
            <p14:sldId id="1371"/>
            <p14:sldId id="1374"/>
            <p14:sldId id="1370"/>
            <p14:sldId id="1375"/>
            <p14:sldId id="1381"/>
          </p14:sldIdLst>
        </p14:section>
        <p14:section name="Untitled Section" id="{23F55C07-9517-4491-9790-F3BA74F4DBA2}">
          <p14:sldIdLst>
            <p14:sldId id="1341"/>
            <p14:sldId id="1361"/>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2917" autoAdjust="0"/>
  </p:normalViewPr>
  <p:slideViewPr>
    <p:cSldViewPr>
      <p:cViewPr varScale="1">
        <p:scale>
          <a:sx n="128" d="100"/>
          <a:sy n="128" d="100"/>
        </p:scale>
        <p:origin x="1176" y="12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7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5914B-2A7D-4DDA-8E2C-B7A8C5DCBB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EF2A7D-F5B7-45CE-AD61-6BADCC72FB4A}">
      <dgm:prSet phldrT="[Text]" custT="1"/>
      <dgm:spPr/>
      <dgm:t>
        <a:bodyPr/>
        <a:lstStyle/>
        <a:p>
          <a:r>
            <a:rPr lang="en-US" sz="1900" dirty="0"/>
            <a:t>TrackPageView</a:t>
          </a:r>
        </a:p>
      </dgm:t>
    </dgm:pt>
    <dgm:pt modelId="{75BC48E3-3DEE-4A30-9747-46C52FC06BC0}" type="parTrans" cxnId="{B94FC54F-A2B4-4B41-AA77-E58DD283C36D}">
      <dgm:prSet/>
      <dgm:spPr/>
      <dgm:t>
        <a:bodyPr/>
        <a:lstStyle/>
        <a:p>
          <a:endParaRPr lang="en-US" sz="1900"/>
        </a:p>
      </dgm:t>
    </dgm:pt>
    <dgm:pt modelId="{1FE3CEC9-FF31-42CF-BE9E-4E0DD3B7A820}" type="sibTrans" cxnId="{B94FC54F-A2B4-4B41-AA77-E58DD283C36D}">
      <dgm:prSet/>
      <dgm:spPr/>
      <dgm:t>
        <a:bodyPr/>
        <a:lstStyle/>
        <a:p>
          <a:endParaRPr lang="en-US" sz="1900"/>
        </a:p>
      </dgm:t>
    </dgm:pt>
    <dgm:pt modelId="{D41BB831-EC62-4156-9A88-BBB92CCF862B}">
      <dgm:prSet phldrT="[Text]" custT="1"/>
      <dgm:spPr/>
      <dgm:t>
        <a:bodyPr/>
        <a:lstStyle/>
        <a:p>
          <a:r>
            <a:rPr lang="en-US" sz="1900" dirty="0"/>
            <a:t>TrackEvent</a:t>
          </a:r>
        </a:p>
      </dgm:t>
    </dgm:pt>
    <dgm:pt modelId="{02C689E1-192B-4258-9B4D-41833AB1F757}" type="parTrans" cxnId="{00070DAA-FA5B-4504-9F0B-89B6A9CE8BAA}">
      <dgm:prSet/>
      <dgm:spPr/>
      <dgm:t>
        <a:bodyPr/>
        <a:lstStyle/>
        <a:p>
          <a:endParaRPr lang="en-US" sz="1900"/>
        </a:p>
      </dgm:t>
    </dgm:pt>
    <dgm:pt modelId="{E2651BE6-BF37-4F8F-ABA5-43A01574E577}" type="sibTrans" cxnId="{00070DAA-FA5B-4504-9F0B-89B6A9CE8BAA}">
      <dgm:prSet/>
      <dgm:spPr/>
      <dgm:t>
        <a:bodyPr/>
        <a:lstStyle/>
        <a:p>
          <a:endParaRPr lang="en-US" sz="1900"/>
        </a:p>
      </dgm:t>
    </dgm:pt>
    <dgm:pt modelId="{FAEFE885-368E-4563-A90E-0273DBE85B37}">
      <dgm:prSet phldrT="[Text]" custT="1"/>
      <dgm:spPr/>
      <dgm:t>
        <a:bodyPr/>
        <a:lstStyle/>
        <a:p>
          <a:r>
            <a:rPr lang="en-US" sz="1900" dirty="0"/>
            <a:t>TrackMetric</a:t>
          </a:r>
        </a:p>
      </dgm:t>
    </dgm:pt>
    <dgm:pt modelId="{8CA70C98-5D91-4603-92CD-D003CFF432FD}" type="parTrans" cxnId="{39AAC8DD-BA24-4E28-B84E-9E424BD036E8}">
      <dgm:prSet/>
      <dgm:spPr/>
      <dgm:t>
        <a:bodyPr/>
        <a:lstStyle/>
        <a:p>
          <a:endParaRPr lang="en-US" sz="1900"/>
        </a:p>
      </dgm:t>
    </dgm:pt>
    <dgm:pt modelId="{9F4B5A59-33A9-4655-8E94-F6F88B34972D}" type="sibTrans" cxnId="{39AAC8DD-BA24-4E28-B84E-9E424BD036E8}">
      <dgm:prSet/>
      <dgm:spPr/>
      <dgm:t>
        <a:bodyPr/>
        <a:lstStyle/>
        <a:p>
          <a:endParaRPr lang="en-US" sz="1900"/>
        </a:p>
      </dgm:t>
    </dgm:pt>
    <dgm:pt modelId="{046909FC-9172-4E26-9428-57C41643B51F}">
      <dgm:prSet phldrT="[Text]" custT="1"/>
      <dgm:spPr/>
      <dgm:t>
        <a:bodyPr/>
        <a:lstStyle/>
        <a:p>
          <a:r>
            <a:rPr lang="en-US" sz="1900" dirty="0"/>
            <a:t>TrackException</a:t>
          </a:r>
        </a:p>
      </dgm:t>
    </dgm:pt>
    <dgm:pt modelId="{9C89AC08-65E9-4F0C-B2D6-355D68782ADC}" type="parTrans" cxnId="{E2EE6A79-BB85-42D3-9E34-A91976D47266}">
      <dgm:prSet/>
      <dgm:spPr/>
      <dgm:t>
        <a:bodyPr/>
        <a:lstStyle/>
        <a:p>
          <a:endParaRPr lang="en-US" sz="1900"/>
        </a:p>
      </dgm:t>
    </dgm:pt>
    <dgm:pt modelId="{2061AB9A-8745-4F26-9C3C-B0E9E976C094}" type="sibTrans" cxnId="{E2EE6A79-BB85-42D3-9E34-A91976D47266}">
      <dgm:prSet/>
      <dgm:spPr/>
      <dgm:t>
        <a:bodyPr/>
        <a:lstStyle/>
        <a:p>
          <a:endParaRPr lang="en-US" sz="1900"/>
        </a:p>
      </dgm:t>
    </dgm:pt>
    <dgm:pt modelId="{28B66A95-913A-4684-8339-15CC04E620C7}">
      <dgm:prSet phldrT="[Text]" custT="1"/>
      <dgm:spPr/>
      <dgm:t>
        <a:bodyPr/>
        <a:lstStyle/>
        <a:p>
          <a:r>
            <a:rPr lang="en-US" sz="1900" dirty="0"/>
            <a:t>TrackRequest</a:t>
          </a:r>
        </a:p>
      </dgm:t>
    </dgm:pt>
    <dgm:pt modelId="{CE390AAB-653F-40D2-BAF7-69117FB1590A}" type="parTrans" cxnId="{2E278C8D-41D0-43F0-BEE1-8BBC4D8A9F47}">
      <dgm:prSet/>
      <dgm:spPr/>
      <dgm:t>
        <a:bodyPr/>
        <a:lstStyle/>
        <a:p>
          <a:endParaRPr lang="en-US" sz="1900"/>
        </a:p>
      </dgm:t>
    </dgm:pt>
    <dgm:pt modelId="{740CBEA5-01E8-49CD-A93D-1B25C85F8209}" type="sibTrans" cxnId="{2E278C8D-41D0-43F0-BEE1-8BBC4D8A9F47}">
      <dgm:prSet/>
      <dgm:spPr/>
      <dgm:t>
        <a:bodyPr/>
        <a:lstStyle/>
        <a:p>
          <a:endParaRPr lang="en-US" sz="1900"/>
        </a:p>
      </dgm:t>
    </dgm:pt>
    <dgm:pt modelId="{61E4A2FF-7578-4A11-A3E8-CF08E852D1A8}">
      <dgm:prSet phldrT="[Text]" custT="1"/>
      <dgm:spPr/>
      <dgm:t>
        <a:bodyPr/>
        <a:lstStyle/>
        <a:p>
          <a:r>
            <a:rPr lang="en-US" sz="1900" dirty="0"/>
            <a:t>TrackTrace</a:t>
          </a:r>
        </a:p>
      </dgm:t>
    </dgm:pt>
    <dgm:pt modelId="{875220EC-6176-4005-8E0E-B2516B924041}" type="parTrans" cxnId="{3AB044C4-A4E1-4D7D-B8AC-4392F21B0FF4}">
      <dgm:prSet/>
      <dgm:spPr/>
      <dgm:t>
        <a:bodyPr/>
        <a:lstStyle/>
        <a:p>
          <a:endParaRPr lang="en-US" sz="1900"/>
        </a:p>
      </dgm:t>
    </dgm:pt>
    <dgm:pt modelId="{58359EAE-9FF4-4231-A901-5CB84A7BE1C0}" type="sibTrans" cxnId="{3AB044C4-A4E1-4D7D-B8AC-4392F21B0FF4}">
      <dgm:prSet/>
      <dgm:spPr/>
      <dgm:t>
        <a:bodyPr/>
        <a:lstStyle/>
        <a:p>
          <a:endParaRPr lang="en-US" sz="1900"/>
        </a:p>
      </dgm:t>
    </dgm:pt>
    <dgm:pt modelId="{43BFCED6-55B8-4FBC-8753-EE300675FF69}">
      <dgm:prSet phldrT="[Text]" custT="1"/>
      <dgm:spPr/>
      <dgm:t>
        <a:bodyPr/>
        <a:lstStyle/>
        <a:p>
          <a:r>
            <a:rPr lang="en-US" sz="1900" dirty="0"/>
            <a:t>TrackDependency</a:t>
          </a:r>
        </a:p>
      </dgm:t>
    </dgm:pt>
    <dgm:pt modelId="{1BFD9358-C0F3-4C42-9EEA-0CE582809223}" type="parTrans" cxnId="{256E6BCF-E013-4291-8EE8-379209795D19}">
      <dgm:prSet/>
      <dgm:spPr/>
      <dgm:t>
        <a:bodyPr/>
        <a:lstStyle/>
        <a:p>
          <a:endParaRPr lang="en-US" sz="1900"/>
        </a:p>
      </dgm:t>
    </dgm:pt>
    <dgm:pt modelId="{CCD36C37-13D2-430C-8E02-3DB3277B4F3A}" type="sibTrans" cxnId="{256E6BCF-E013-4291-8EE8-379209795D19}">
      <dgm:prSet/>
      <dgm:spPr/>
      <dgm:t>
        <a:bodyPr/>
        <a:lstStyle/>
        <a:p>
          <a:endParaRPr lang="en-US" sz="1900"/>
        </a:p>
      </dgm:t>
    </dgm:pt>
    <dgm:pt modelId="{BC431EA5-02B2-4171-AFA4-408C2225DC07}" type="pres">
      <dgm:prSet presAssocID="{4675914B-2A7D-4DDA-8E2C-B7A8C5DCBB3C}" presName="diagram" presStyleCnt="0">
        <dgm:presLayoutVars>
          <dgm:dir/>
          <dgm:resizeHandles val="exact"/>
        </dgm:presLayoutVars>
      </dgm:prSet>
      <dgm:spPr/>
    </dgm:pt>
    <dgm:pt modelId="{8E126CA1-6C84-4C33-B311-61E786FFB8A4}" type="pres">
      <dgm:prSet presAssocID="{2CEF2A7D-F5B7-45CE-AD61-6BADCC72FB4A}" presName="node" presStyleLbl="node1" presStyleIdx="0" presStyleCnt="7">
        <dgm:presLayoutVars>
          <dgm:bulletEnabled val="1"/>
        </dgm:presLayoutVars>
      </dgm:prSet>
      <dgm:spPr/>
    </dgm:pt>
    <dgm:pt modelId="{BA3CB576-905D-4BE5-8019-13421F3D917B}" type="pres">
      <dgm:prSet presAssocID="{1FE3CEC9-FF31-42CF-BE9E-4E0DD3B7A820}" presName="sibTrans" presStyleCnt="0"/>
      <dgm:spPr/>
    </dgm:pt>
    <dgm:pt modelId="{73CDCFA3-F53B-4D04-804B-BF26BC63BF98}" type="pres">
      <dgm:prSet presAssocID="{D41BB831-EC62-4156-9A88-BBB92CCF862B}" presName="node" presStyleLbl="node1" presStyleIdx="1" presStyleCnt="7">
        <dgm:presLayoutVars>
          <dgm:bulletEnabled val="1"/>
        </dgm:presLayoutVars>
      </dgm:prSet>
      <dgm:spPr/>
    </dgm:pt>
    <dgm:pt modelId="{888A1AC5-BE33-4FFA-B319-21B63A7E34D3}" type="pres">
      <dgm:prSet presAssocID="{E2651BE6-BF37-4F8F-ABA5-43A01574E577}" presName="sibTrans" presStyleCnt="0"/>
      <dgm:spPr/>
    </dgm:pt>
    <dgm:pt modelId="{183FEB11-51AC-4DEC-8CD1-C9F5DB88831F}" type="pres">
      <dgm:prSet presAssocID="{FAEFE885-368E-4563-A90E-0273DBE85B37}" presName="node" presStyleLbl="node1" presStyleIdx="2" presStyleCnt="7">
        <dgm:presLayoutVars>
          <dgm:bulletEnabled val="1"/>
        </dgm:presLayoutVars>
      </dgm:prSet>
      <dgm:spPr/>
    </dgm:pt>
    <dgm:pt modelId="{EDF7F60C-8E83-4E77-B4AA-2A52EEA73046}" type="pres">
      <dgm:prSet presAssocID="{9F4B5A59-33A9-4655-8E94-F6F88B34972D}" presName="sibTrans" presStyleCnt="0"/>
      <dgm:spPr/>
    </dgm:pt>
    <dgm:pt modelId="{EA3FD69F-AAE5-472C-ACB2-68C47FFCAE24}" type="pres">
      <dgm:prSet presAssocID="{046909FC-9172-4E26-9428-57C41643B51F}" presName="node" presStyleLbl="node1" presStyleIdx="3" presStyleCnt="7">
        <dgm:presLayoutVars>
          <dgm:bulletEnabled val="1"/>
        </dgm:presLayoutVars>
      </dgm:prSet>
      <dgm:spPr/>
    </dgm:pt>
    <dgm:pt modelId="{06B67C6E-3178-4A40-A480-ECDB443FC6A5}" type="pres">
      <dgm:prSet presAssocID="{2061AB9A-8745-4F26-9C3C-B0E9E976C094}" presName="sibTrans" presStyleCnt="0"/>
      <dgm:spPr/>
    </dgm:pt>
    <dgm:pt modelId="{255BA920-6CA2-42C2-A1AB-87187F19475C}" type="pres">
      <dgm:prSet presAssocID="{28B66A95-913A-4684-8339-15CC04E620C7}" presName="node" presStyleLbl="node1" presStyleIdx="4" presStyleCnt="7">
        <dgm:presLayoutVars>
          <dgm:bulletEnabled val="1"/>
        </dgm:presLayoutVars>
      </dgm:prSet>
      <dgm:spPr/>
    </dgm:pt>
    <dgm:pt modelId="{FBE8E362-3906-43E8-936A-8FE6BA041CE9}" type="pres">
      <dgm:prSet presAssocID="{740CBEA5-01E8-49CD-A93D-1B25C85F8209}" presName="sibTrans" presStyleCnt="0"/>
      <dgm:spPr/>
    </dgm:pt>
    <dgm:pt modelId="{13B012BF-49BA-4F3D-A33C-FF0146C65D1B}" type="pres">
      <dgm:prSet presAssocID="{61E4A2FF-7578-4A11-A3E8-CF08E852D1A8}" presName="node" presStyleLbl="node1" presStyleIdx="5" presStyleCnt="7">
        <dgm:presLayoutVars>
          <dgm:bulletEnabled val="1"/>
        </dgm:presLayoutVars>
      </dgm:prSet>
      <dgm:spPr/>
    </dgm:pt>
    <dgm:pt modelId="{2903EB63-4F45-4F7C-BFDF-799F29EE742E}" type="pres">
      <dgm:prSet presAssocID="{58359EAE-9FF4-4231-A901-5CB84A7BE1C0}" presName="sibTrans" presStyleCnt="0"/>
      <dgm:spPr/>
    </dgm:pt>
    <dgm:pt modelId="{A722F6DC-48B9-4FA9-B87E-1CE11DDBA0C6}" type="pres">
      <dgm:prSet presAssocID="{43BFCED6-55B8-4FBC-8753-EE300675FF69}" presName="node" presStyleLbl="node1" presStyleIdx="6" presStyleCnt="7">
        <dgm:presLayoutVars>
          <dgm:bulletEnabled val="1"/>
        </dgm:presLayoutVars>
      </dgm:prSet>
      <dgm:spPr/>
    </dgm:pt>
  </dgm:ptLst>
  <dgm:cxnLst>
    <dgm:cxn modelId="{DE3B9609-74EF-49A9-B992-72931BC3214D}" type="presOf" srcId="{FAEFE885-368E-4563-A90E-0273DBE85B37}" destId="{183FEB11-51AC-4DEC-8CD1-C9F5DB88831F}" srcOrd="0" destOrd="0" presId="urn:microsoft.com/office/officeart/2005/8/layout/default"/>
    <dgm:cxn modelId="{A9956A1F-25ED-43C1-B300-90145987B63D}" type="presOf" srcId="{61E4A2FF-7578-4A11-A3E8-CF08E852D1A8}" destId="{13B012BF-49BA-4F3D-A33C-FF0146C65D1B}" srcOrd="0" destOrd="0" presId="urn:microsoft.com/office/officeart/2005/8/layout/default"/>
    <dgm:cxn modelId="{30ADE068-23BD-4CBB-AD38-CE921D5D5FF5}" type="presOf" srcId="{4675914B-2A7D-4DDA-8E2C-B7A8C5DCBB3C}" destId="{BC431EA5-02B2-4171-AFA4-408C2225DC07}" srcOrd="0" destOrd="0" presId="urn:microsoft.com/office/officeart/2005/8/layout/default"/>
    <dgm:cxn modelId="{B94FC54F-A2B4-4B41-AA77-E58DD283C36D}" srcId="{4675914B-2A7D-4DDA-8E2C-B7A8C5DCBB3C}" destId="{2CEF2A7D-F5B7-45CE-AD61-6BADCC72FB4A}" srcOrd="0" destOrd="0" parTransId="{75BC48E3-3DEE-4A30-9747-46C52FC06BC0}" sibTransId="{1FE3CEC9-FF31-42CF-BE9E-4E0DD3B7A820}"/>
    <dgm:cxn modelId="{7A5B1571-21E7-47B8-A3FB-3017F3E374A3}" type="presOf" srcId="{046909FC-9172-4E26-9428-57C41643B51F}" destId="{EA3FD69F-AAE5-472C-ACB2-68C47FFCAE24}" srcOrd="0" destOrd="0" presId="urn:microsoft.com/office/officeart/2005/8/layout/default"/>
    <dgm:cxn modelId="{E2EE6A79-BB85-42D3-9E34-A91976D47266}" srcId="{4675914B-2A7D-4DDA-8E2C-B7A8C5DCBB3C}" destId="{046909FC-9172-4E26-9428-57C41643B51F}" srcOrd="3" destOrd="0" parTransId="{9C89AC08-65E9-4F0C-B2D6-355D68782ADC}" sibTransId="{2061AB9A-8745-4F26-9C3C-B0E9E976C094}"/>
    <dgm:cxn modelId="{2E278C8D-41D0-43F0-BEE1-8BBC4D8A9F47}" srcId="{4675914B-2A7D-4DDA-8E2C-B7A8C5DCBB3C}" destId="{28B66A95-913A-4684-8339-15CC04E620C7}" srcOrd="4" destOrd="0" parTransId="{CE390AAB-653F-40D2-BAF7-69117FB1590A}" sibTransId="{740CBEA5-01E8-49CD-A93D-1B25C85F8209}"/>
    <dgm:cxn modelId="{7C5BB38E-D64A-4690-A1CC-6643B2DCABEF}" type="presOf" srcId="{43BFCED6-55B8-4FBC-8753-EE300675FF69}" destId="{A722F6DC-48B9-4FA9-B87E-1CE11DDBA0C6}" srcOrd="0" destOrd="0" presId="urn:microsoft.com/office/officeart/2005/8/layout/default"/>
    <dgm:cxn modelId="{00070DAA-FA5B-4504-9F0B-89B6A9CE8BAA}" srcId="{4675914B-2A7D-4DDA-8E2C-B7A8C5DCBB3C}" destId="{D41BB831-EC62-4156-9A88-BBB92CCF862B}" srcOrd="1" destOrd="0" parTransId="{02C689E1-192B-4258-9B4D-41833AB1F757}" sibTransId="{E2651BE6-BF37-4F8F-ABA5-43A01574E577}"/>
    <dgm:cxn modelId="{499AACC2-3429-4065-AE89-1D156119A411}" type="presOf" srcId="{2CEF2A7D-F5B7-45CE-AD61-6BADCC72FB4A}" destId="{8E126CA1-6C84-4C33-B311-61E786FFB8A4}" srcOrd="0" destOrd="0" presId="urn:microsoft.com/office/officeart/2005/8/layout/default"/>
    <dgm:cxn modelId="{3AB044C4-A4E1-4D7D-B8AC-4392F21B0FF4}" srcId="{4675914B-2A7D-4DDA-8E2C-B7A8C5DCBB3C}" destId="{61E4A2FF-7578-4A11-A3E8-CF08E852D1A8}" srcOrd="5" destOrd="0" parTransId="{875220EC-6176-4005-8E0E-B2516B924041}" sibTransId="{58359EAE-9FF4-4231-A901-5CB84A7BE1C0}"/>
    <dgm:cxn modelId="{4F83C1C9-5540-4D83-87C8-897B2E4F3B25}" type="presOf" srcId="{D41BB831-EC62-4156-9A88-BBB92CCF862B}" destId="{73CDCFA3-F53B-4D04-804B-BF26BC63BF98}" srcOrd="0" destOrd="0" presId="urn:microsoft.com/office/officeart/2005/8/layout/default"/>
    <dgm:cxn modelId="{256E6BCF-E013-4291-8EE8-379209795D19}" srcId="{4675914B-2A7D-4DDA-8E2C-B7A8C5DCBB3C}" destId="{43BFCED6-55B8-4FBC-8753-EE300675FF69}" srcOrd="6" destOrd="0" parTransId="{1BFD9358-C0F3-4C42-9EEA-0CE582809223}" sibTransId="{CCD36C37-13D2-430C-8E02-3DB3277B4F3A}"/>
    <dgm:cxn modelId="{39AAC8DD-BA24-4E28-B84E-9E424BD036E8}" srcId="{4675914B-2A7D-4DDA-8E2C-B7A8C5DCBB3C}" destId="{FAEFE885-368E-4563-A90E-0273DBE85B37}" srcOrd="2" destOrd="0" parTransId="{8CA70C98-5D91-4603-92CD-D003CFF432FD}" sibTransId="{9F4B5A59-33A9-4655-8E94-F6F88B34972D}"/>
    <dgm:cxn modelId="{2DE19CEE-1B23-4A09-884E-F2E9C656A8E7}" type="presOf" srcId="{28B66A95-913A-4684-8339-15CC04E620C7}" destId="{255BA920-6CA2-42C2-A1AB-87187F19475C}" srcOrd="0" destOrd="0" presId="urn:microsoft.com/office/officeart/2005/8/layout/default"/>
    <dgm:cxn modelId="{97A90DF1-EB6F-476E-9457-C90DCD47F91C}" type="presParOf" srcId="{BC431EA5-02B2-4171-AFA4-408C2225DC07}" destId="{8E126CA1-6C84-4C33-B311-61E786FFB8A4}" srcOrd="0" destOrd="0" presId="urn:microsoft.com/office/officeart/2005/8/layout/default"/>
    <dgm:cxn modelId="{E2450B5F-8A28-454D-B7C8-84283FDF61BC}" type="presParOf" srcId="{BC431EA5-02B2-4171-AFA4-408C2225DC07}" destId="{BA3CB576-905D-4BE5-8019-13421F3D917B}" srcOrd="1" destOrd="0" presId="urn:microsoft.com/office/officeart/2005/8/layout/default"/>
    <dgm:cxn modelId="{60BE22AB-E503-4CB1-BC33-9688462354DB}" type="presParOf" srcId="{BC431EA5-02B2-4171-AFA4-408C2225DC07}" destId="{73CDCFA3-F53B-4D04-804B-BF26BC63BF98}" srcOrd="2" destOrd="0" presId="urn:microsoft.com/office/officeart/2005/8/layout/default"/>
    <dgm:cxn modelId="{9DE4607A-EF27-491C-941F-621A207C602B}" type="presParOf" srcId="{BC431EA5-02B2-4171-AFA4-408C2225DC07}" destId="{888A1AC5-BE33-4FFA-B319-21B63A7E34D3}" srcOrd="3" destOrd="0" presId="urn:microsoft.com/office/officeart/2005/8/layout/default"/>
    <dgm:cxn modelId="{86BBA22A-C626-4BCD-98E9-0FA06B31B034}" type="presParOf" srcId="{BC431EA5-02B2-4171-AFA4-408C2225DC07}" destId="{183FEB11-51AC-4DEC-8CD1-C9F5DB88831F}" srcOrd="4" destOrd="0" presId="urn:microsoft.com/office/officeart/2005/8/layout/default"/>
    <dgm:cxn modelId="{01305C20-D5AB-4D72-B689-A1FEDB6517F8}" type="presParOf" srcId="{BC431EA5-02B2-4171-AFA4-408C2225DC07}" destId="{EDF7F60C-8E83-4E77-B4AA-2A52EEA73046}" srcOrd="5" destOrd="0" presId="urn:microsoft.com/office/officeart/2005/8/layout/default"/>
    <dgm:cxn modelId="{7FE7707C-C033-4A5E-82D7-B449C17C2D92}" type="presParOf" srcId="{BC431EA5-02B2-4171-AFA4-408C2225DC07}" destId="{EA3FD69F-AAE5-472C-ACB2-68C47FFCAE24}" srcOrd="6" destOrd="0" presId="urn:microsoft.com/office/officeart/2005/8/layout/default"/>
    <dgm:cxn modelId="{6198E823-706D-41FB-A3F9-302D3BE1BB4E}" type="presParOf" srcId="{BC431EA5-02B2-4171-AFA4-408C2225DC07}" destId="{06B67C6E-3178-4A40-A480-ECDB443FC6A5}" srcOrd="7" destOrd="0" presId="urn:microsoft.com/office/officeart/2005/8/layout/default"/>
    <dgm:cxn modelId="{62E8037F-5693-47AD-AEE2-76C67C3288B0}" type="presParOf" srcId="{BC431EA5-02B2-4171-AFA4-408C2225DC07}" destId="{255BA920-6CA2-42C2-A1AB-87187F19475C}" srcOrd="8" destOrd="0" presId="urn:microsoft.com/office/officeart/2005/8/layout/default"/>
    <dgm:cxn modelId="{040EA0F4-DB4F-4F8B-939B-2FC079B4E0F6}" type="presParOf" srcId="{BC431EA5-02B2-4171-AFA4-408C2225DC07}" destId="{FBE8E362-3906-43E8-936A-8FE6BA041CE9}" srcOrd="9" destOrd="0" presId="urn:microsoft.com/office/officeart/2005/8/layout/default"/>
    <dgm:cxn modelId="{321FB32E-C909-42A5-ACFB-AB54141A7F4A}" type="presParOf" srcId="{BC431EA5-02B2-4171-AFA4-408C2225DC07}" destId="{13B012BF-49BA-4F3D-A33C-FF0146C65D1B}" srcOrd="10" destOrd="0" presId="urn:microsoft.com/office/officeart/2005/8/layout/default"/>
    <dgm:cxn modelId="{70408BCE-6D8F-4FD7-B462-638BEBF0C917}" type="presParOf" srcId="{BC431EA5-02B2-4171-AFA4-408C2225DC07}" destId="{2903EB63-4F45-4F7C-BFDF-799F29EE742E}" srcOrd="11" destOrd="0" presId="urn:microsoft.com/office/officeart/2005/8/layout/default"/>
    <dgm:cxn modelId="{D7C46095-F8BA-4DB5-AA37-65AEF45B1B57}" type="presParOf" srcId="{BC431EA5-02B2-4171-AFA4-408C2225DC07}" destId="{A722F6DC-48B9-4FA9-B87E-1CE11DDBA0C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E2D48-CB40-4C8F-96B6-51BB0A38C639}"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8C1C97BB-D88D-4A00-AA1C-FF793DEE6ACF}">
      <dgm:prSet phldrT="[Text]" custT="1"/>
      <dgm:spPr/>
      <dgm:t>
        <a:bodyPr/>
        <a:lstStyle/>
        <a:p>
          <a:r>
            <a:rPr lang="en-US" sz="1900" dirty="0"/>
            <a:t>Properties</a:t>
          </a:r>
        </a:p>
      </dgm:t>
    </dgm:pt>
    <dgm:pt modelId="{475BED29-8619-491C-A6E7-4DF657F28841}" type="parTrans" cxnId="{C594BA7C-9020-401C-8B83-14128674E5E6}">
      <dgm:prSet/>
      <dgm:spPr/>
      <dgm:t>
        <a:bodyPr/>
        <a:lstStyle/>
        <a:p>
          <a:endParaRPr lang="en-US" sz="1900"/>
        </a:p>
      </dgm:t>
    </dgm:pt>
    <dgm:pt modelId="{BC4B3EEE-F139-4363-88D4-13161B6492B9}" type="sibTrans" cxnId="{C594BA7C-9020-401C-8B83-14128674E5E6}">
      <dgm:prSet/>
      <dgm:spPr/>
      <dgm:t>
        <a:bodyPr/>
        <a:lstStyle/>
        <a:p>
          <a:endParaRPr lang="en-US" sz="1900"/>
        </a:p>
      </dgm:t>
    </dgm:pt>
    <dgm:pt modelId="{7E899087-A012-4CAD-ABF0-AC256EDDF72E}">
      <dgm:prSet phldrT="[Text]" custT="1"/>
      <dgm:spPr/>
      <dgm:t>
        <a:bodyPr/>
        <a:lstStyle/>
        <a:p>
          <a:r>
            <a:rPr lang="en-US" sz="1900" dirty="0"/>
            <a:t>Metrics</a:t>
          </a:r>
        </a:p>
      </dgm:t>
    </dgm:pt>
    <dgm:pt modelId="{E5FC4F50-D9C2-4FA5-9346-0D67182A121B}" type="parTrans" cxnId="{A37C7CDC-FD1D-47FA-BA09-811B28772DD9}">
      <dgm:prSet/>
      <dgm:spPr/>
      <dgm:t>
        <a:bodyPr/>
        <a:lstStyle/>
        <a:p>
          <a:endParaRPr lang="en-US" sz="1900"/>
        </a:p>
      </dgm:t>
    </dgm:pt>
    <dgm:pt modelId="{89BDA597-29DC-415B-9A29-78C4B0745FC9}" type="sibTrans" cxnId="{A37C7CDC-FD1D-47FA-BA09-811B28772DD9}">
      <dgm:prSet/>
      <dgm:spPr/>
      <dgm:t>
        <a:bodyPr/>
        <a:lstStyle/>
        <a:p>
          <a:endParaRPr lang="en-US" sz="1900"/>
        </a:p>
      </dgm:t>
    </dgm:pt>
    <dgm:pt modelId="{6A7814D5-2425-45A9-AA23-A2FD1722B0BF}">
      <dgm:prSet phldrT="[Text]" custT="1"/>
      <dgm:spPr/>
      <dgm:t>
        <a:bodyPr/>
        <a:lstStyle/>
        <a:p>
          <a:r>
            <a:rPr lang="en-US" sz="1900" dirty="0"/>
            <a:t>Sampling</a:t>
          </a:r>
        </a:p>
      </dgm:t>
    </dgm:pt>
    <dgm:pt modelId="{B318FD75-294B-4F68-92EF-2A59E39105ED}" type="parTrans" cxnId="{550EEAA8-B86A-4BCE-BA86-74DC192772A2}">
      <dgm:prSet/>
      <dgm:spPr/>
      <dgm:t>
        <a:bodyPr/>
        <a:lstStyle/>
        <a:p>
          <a:endParaRPr lang="en-US"/>
        </a:p>
      </dgm:t>
    </dgm:pt>
    <dgm:pt modelId="{5831EA89-5574-4AC2-BA49-3C97F2F5D501}" type="sibTrans" cxnId="{550EEAA8-B86A-4BCE-BA86-74DC192772A2}">
      <dgm:prSet/>
      <dgm:spPr/>
      <dgm:t>
        <a:bodyPr/>
        <a:lstStyle/>
        <a:p>
          <a:endParaRPr lang="en-US"/>
        </a:p>
      </dgm:t>
    </dgm:pt>
    <dgm:pt modelId="{C688F4F3-2DEC-4216-BE7C-7C55BD5F1B93}">
      <dgm:prSet phldrT="[Text]" custT="1"/>
      <dgm:spPr/>
      <dgm:t>
        <a:bodyPr/>
        <a:lstStyle/>
        <a:p>
          <a:r>
            <a:rPr lang="en-US" sz="1900" dirty="0"/>
            <a:t>Filtering</a:t>
          </a:r>
        </a:p>
      </dgm:t>
    </dgm:pt>
    <dgm:pt modelId="{19C87FA5-D3B8-4F8A-AB23-F08ED81DEF61}" type="parTrans" cxnId="{4ACBE7AF-B2BA-4444-B662-93D2F3AEDE51}">
      <dgm:prSet/>
      <dgm:spPr/>
      <dgm:t>
        <a:bodyPr/>
        <a:lstStyle/>
        <a:p>
          <a:endParaRPr lang="en-US"/>
        </a:p>
      </dgm:t>
    </dgm:pt>
    <dgm:pt modelId="{3DA3EDF6-238D-4384-9AC8-9FDA7FDFE927}" type="sibTrans" cxnId="{4ACBE7AF-B2BA-4444-B662-93D2F3AEDE51}">
      <dgm:prSet/>
      <dgm:spPr/>
      <dgm:t>
        <a:bodyPr/>
        <a:lstStyle/>
        <a:p>
          <a:endParaRPr lang="en-US"/>
        </a:p>
      </dgm:t>
    </dgm:pt>
    <dgm:pt modelId="{D7017EE2-F306-4471-9048-BB7E0B47C53A}">
      <dgm:prSet phldrT="[Text]" custT="1"/>
      <dgm:spPr/>
      <dgm:t>
        <a:bodyPr/>
        <a:lstStyle/>
        <a:p>
          <a:r>
            <a:rPr lang="en-US" sz="1900" dirty="0"/>
            <a:t>Perf Counters</a:t>
          </a:r>
        </a:p>
      </dgm:t>
    </dgm:pt>
    <dgm:pt modelId="{AF9302C3-D0DF-4FAE-92B4-4CEDB58B502E}" type="parTrans" cxnId="{70922CE3-5F7A-4F90-B607-20999F186604}">
      <dgm:prSet/>
      <dgm:spPr/>
      <dgm:t>
        <a:bodyPr/>
        <a:lstStyle/>
        <a:p>
          <a:endParaRPr lang="en-US"/>
        </a:p>
      </dgm:t>
    </dgm:pt>
    <dgm:pt modelId="{AE2B697B-025A-4FDA-B406-50D37D9474A1}" type="sibTrans" cxnId="{70922CE3-5F7A-4F90-B607-20999F186604}">
      <dgm:prSet/>
      <dgm:spPr/>
      <dgm:t>
        <a:bodyPr/>
        <a:lstStyle/>
        <a:p>
          <a:endParaRPr lang="en-US"/>
        </a:p>
      </dgm:t>
    </dgm:pt>
    <dgm:pt modelId="{06CBEE87-7132-49C1-8197-522C3D77FA29}" type="pres">
      <dgm:prSet presAssocID="{325E2D48-CB40-4C8F-96B6-51BB0A38C639}" presName="diagram" presStyleCnt="0">
        <dgm:presLayoutVars>
          <dgm:dir/>
          <dgm:resizeHandles val="exact"/>
        </dgm:presLayoutVars>
      </dgm:prSet>
      <dgm:spPr/>
    </dgm:pt>
    <dgm:pt modelId="{7A209DD1-822D-4E90-ADC3-AB80E7CBB714}" type="pres">
      <dgm:prSet presAssocID="{8C1C97BB-D88D-4A00-AA1C-FF793DEE6ACF}" presName="node" presStyleLbl="node1" presStyleIdx="0" presStyleCnt="5">
        <dgm:presLayoutVars>
          <dgm:bulletEnabled val="1"/>
        </dgm:presLayoutVars>
      </dgm:prSet>
      <dgm:spPr/>
    </dgm:pt>
    <dgm:pt modelId="{67121270-6D0A-486B-A7BD-64D09E59F768}" type="pres">
      <dgm:prSet presAssocID="{BC4B3EEE-F139-4363-88D4-13161B6492B9}" presName="sibTrans" presStyleCnt="0"/>
      <dgm:spPr/>
    </dgm:pt>
    <dgm:pt modelId="{448BC1B6-3B77-43B1-8317-1ECDF4C16EBB}" type="pres">
      <dgm:prSet presAssocID="{7E899087-A012-4CAD-ABF0-AC256EDDF72E}" presName="node" presStyleLbl="node1" presStyleIdx="1" presStyleCnt="5">
        <dgm:presLayoutVars>
          <dgm:bulletEnabled val="1"/>
        </dgm:presLayoutVars>
      </dgm:prSet>
      <dgm:spPr/>
    </dgm:pt>
    <dgm:pt modelId="{142DAD51-AD41-48D0-8FF8-E436F4682A95}" type="pres">
      <dgm:prSet presAssocID="{89BDA597-29DC-415B-9A29-78C4B0745FC9}" presName="sibTrans" presStyleCnt="0"/>
      <dgm:spPr/>
    </dgm:pt>
    <dgm:pt modelId="{60ED6D07-FF23-45C3-A5E4-A5852688545E}" type="pres">
      <dgm:prSet presAssocID="{D7017EE2-F306-4471-9048-BB7E0B47C53A}" presName="node" presStyleLbl="node1" presStyleIdx="2" presStyleCnt="5">
        <dgm:presLayoutVars>
          <dgm:bulletEnabled val="1"/>
        </dgm:presLayoutVars>
      </dgm:prSet>
      <dgm:spPr/>
    </dgm:pt>
    <dgm:pt modelId="{636530AA-634A-4628-B3AA-D06F6AF74C63}" type="pres">
      <dgm:prSet presAssocID="{AE2B697B-025A-4FDA-B406-50D37D9474A1}" presName="sibTrans" presStyleCnt="0"/>
      <dgm:spPr/>
    </dgm:pt>
    <dgm:pt modelId="{E38988B0-CEF7-4A46-84A1-2140774E3AEB}" type="pres">
      <dgm:prSet presAssocID="{6A7814D5-2425-45A9-AA23-A2FD1722B0BF}" presName="node" presStyleLbl="node1" presStyleIdx="3" presStyleCnt="5">
        <dgm:presLayoutVars>
          <dgm:bulletEnabled val="1"/>
        </dgm:presLayoutVars>
      </dgm:prSet>
      <dgm:spPr/>
    </dgm:pt>
    <dgm:pt modelId="{6A87F109-8599-4526-B6F7-2D24D4B56C79}" type="pres">
      <dgm:prSet presAssocID="{5831EA89-5574-4AC2-BA49-3C97F2F5D501}" presName="sibTrans" presStyleCnt="0"/>
      <dgm:spPr/>
    </dgm:pt>
    <dgm:pt modelId="{8FA97C2C-94BC-49AB-9F2E-04441510791D}" type="pres">
      <dgm:prSet presAssocID="{C688F4F3-2DEC-4216-BE7C-7C55BD5F1B93}" presName="node" presStyleLbl="node1" presStyleIdx="4" presStyleCnt="5">
        <dgm:presLayoutVars>
          <dgm:bulletEnabled val="1"/>
        </dgm:presLayoutVars>
      </dgm:prSet>
      <dgm:spPr/>
    </dgm:pt>
  </dgm:ptLst>
  <dgm:cxnLst>
    <dgm:cxn modelId="{E4E3CA0C-C125-4054-A0D8-053CF085A790}" type="presOf" srcId="{C688F4F3-2DEC-4216-BE7C-7C55BD5F1B93}" destId="{8FA97C2C-94BC-49AB-9F2E-04441510791D}" srcOrd="0" destOrd="0" presId="urn:microsoft.com/office/officeart/2005/8/layout/default"/>
    <dgm:cxn modelId="{72DFB43E-5062-4689-A89E-BED3DB219851}" type="presOf" srcId="{8C1C97BB-D88D-4A00-AA1C-FF793DEE6ACF}" destId="{7A209DD1-822D-4E90-ADC3-AB80E7CBB714}" srcOrd="0" destOrd="0" presId="urn:microsoft.com/office/officeart/2005/8/layout/default"/>
    <dgm:cxn modelId="{982AE760-6E7E-4006-9D69-3E333D3A83EB}" type="presOf" srcId="{7E899087-A012-4CAD-ABF0-AC256EDDF72E}" destId="{448BC1B6-3B77-43B1-8317-1ECDF4C16EBB}" srcOrd="0" destOrd="0" presId="urn:microsoft.com/office/officeart/2005/8/layout/default"/>
    <dgm:cxn modelId="{FBE43A62-2C5F-473F-AE8B-7A1E980ADE9C}" type="presOf" srcId="{325E2D48-CB40-4C8F-96B6-51BB0A38C639}" destId="{06CBEE87-7132-49C1-8197-522C3D77FA29}" srcOrd="0" destOrd="0" presId="urn:microsoft.com/office/officeart/2005/8/layout/default"/>
    <dgm:cxn modelId="{C594BA7C-9020-401C-8B83-14128674E5E6}" srcId="{325E2D48-CB40-4C8F-96B6-51BB0A38C639}" destId="{8C1C97BB-D88D-4A00-AA1C-FF793DEE6ACF}" srcOrd="0" destOrd="0" parTransId="{475BED29-8619-491C-A6E7-4DF657F28841}" sibTransId="{BC4B3EEE-F139-4363-88D4-13161B6492B9}"/>
    <dgm:cxn modelId="{0C989884-E7B7-45CB-A7E3-3BA964AAF5CA}" type="presOf" srcId="{D7017EE2-F306-4471-9048-BB7E0B47C53A}" destId="{60ED6D07-FF23-45C3-A5E4-A5852688545E}" srcOrd="0" destOrd="0" presId="urn:microsoft.com/office/officeart/2005/8/layout/default"/>
    <dgm:cxn modelId="{550EEAA8-B86A-4BCE-BA86-74DC192772A2}" srcId="{325E2D48-CB40-4C8F-96B6-51BB0A38C639}" destId="{6A7814D5-2425-45A9-AA23-A2FD1722B0BF}" srcOrd="3" destOrd="0" parTransId="{B318FD75-294B-4F68-92EF-2A59E39105ED}" sibTransId="{5831EA89-5574-4AC2-BA49-3C97F2F5D501}"/>
    <dgm:cxn modelId="{4ACBE7AF-B2BA-4444-B662-93D2F3AEDE51}" srcId="{325E2D48-CB40-4C8F-96B6-51BB0A38C639}" destId="{C688F4F3-2DEC-4216-BE7C-7C55BD5F1B93}" srcOrd="4" destOrd="0" parTransId="{19C87FA5-D3B8-4F8A-AB23-F08ED81DEF61}" sibTransId="{3DA3EDF6-238D-4384-9AC8-9FDA7FDFE927}"/>
    <dgm:cxn modelId="{A37C7CDC-FD1D-47FA-BA09-811B28772DD9}" srcId="{325E2D48-CB40-4C8F-96B6-51BB0A38C639}" destId="{7E899087-A012-4CAD-ABF0-AC256EDDF72E}" srcOrd="1" destOrd="0" parTransId="{E5FC4F50-D9C2-4FA5-9346-0D67182A121B}" sibTransId="{89BDA597-29DC-415B-9A29-78C4B0745FC9}"/>
    <dgm:cxn modelId="{C4381FE3-2AA3-454B-933C-C3D29A908E82}" type="presOf" srcId="{6A7814D5-2425-45A9-AA23-A2FD1722B0BF}" destId="{E38988B0-CEF7-4A46-84A1-2140774E3AEB}" srcOrd="0" destOrd="0" presId="urn:microsoft.com/office/officeart/2005/8/layout/default"/>
    <dgm:cxn modelId="{70922CE3-5F7A-4F90-B607-20999F186604}" srcId="{325E2D48-CB40-4C8F-96B6-51BB0A38C639}" destId="{D7017EE2-F306-4471-9048-BB7E0B47C53A}" srcOrd="2" destOrd="0" parTransId="{AF9302C3-D0DF-4FAE-92B4-4CEDB58B502E}" sibTransId="{AE2B697B-025A-4FDA-B406-50D37D9474A1}"/>
    <dgm:cxn modelId="{EC9AD6D3-C939-4437-834C-6D8A498F6092}" type="presParOf" srcId="{06CBEE87-7132-49C1-8197-522C3D77FA29}" destId="{7A209DD1-822D-4E90-ADC3-AB80E7CBB714}" srcOrd="0" destOrd="0" presId="urn:microsoft.com/office/officeart/2005/8/layout/default"/>
    <dgm:cxn modelId="{918A1758-CEBC-43D1-9CD3-B2A4B800CEAA}" type="presParOf" srcId="{06CBEE87-7132-49C1-8197-522C3D77FA29}" destId="{67121270-6D0A-486B-A7BD-64D09E59F768}" srcOrd="1" destOrd="0" presId="urn:microsoft.com/office/officeart/2005/8/layout/default"/>
    <dgm:cxn modelId="{55B71008-6706-4D1C-8934-46C6D85A5FA3}" type="presParOf" srcId="{06CBEE87-7132-49C1-8197-522C3D77FA29}" destId="{448BC1B6-3B77-43B1-8317-1ECDF4C16EBB}" srcOrd="2" destOrd="0" presId="urn:microsoft.com/office/officeart/2005/8/layout/default"/>
    <dgm:cxn modelId="{8A4714DD-9081-46B7-91D0-08FAC52B4496}" type="presParOf" srcId="{06CBEE87-7132-49C1-8197-522C3D77FA29}" destId="{142DAD51-AD41-48D0-8FF8-E436F4682A95}" srcOrd="3" destOrd="0" presId="urn:microsoft.com/office/officeart/2005/8/layout/default"/>
    <dgm:cxn modelId="{6519AF95-DAC5-4E4D-98FD-1A5A305CD0EE}" type="presParOf" srcId="{06CBEE87-7132-49C1-8197-522C3D77FA29}" destId="{60ED6D07-FF23-45C3-A5E4-A5852688545E}" srcOrd="4" destOrd="0" presId="urn:microsoft.com/office/officeart/2005/8/layout/default"/>
    <dgm:cxn modelId="{D4F36298-1442-4C21-B8DF-2D05E3621F2D}" type="presParOf" srcId="{06CBEE87-7132-49C1-8197-522C3D77FA29}" destId="{636530AA-634A-4628-B3AA-D06F6AF74C63}" srcOrd="5" destOrd="0" presId="urn:microsoft.com/office/officeart/2005/8/layout/default"/>
    <dgm:cxn modelId="{FC5816F1-32F2-4E3C-8C38-643EF089642A}" type="presParOf" srcId="{06CBEE87-7132-49C1-8197-522C3D77FA29}" destId="{E38988B0-CEF7-4A46-84A1-2140774E3AEB}" srcOrd="6" destOrd="0" presId="urn:microsoft.com/office/officeart/2005/8/layout/default"/>
    <dgm:cxn modelId="{484DC9EF-DE52-409F-90BA-52D2A8978C8C}" type="presParOf" srcId="{06CBEE87-7132-49C1-8197-522C3D77FA29}" destId="{6A87F109-8599-4526-B6F7-2D24D4B56C79}" srcOrd="7" destOrd="0" presId="urn:microsoft.com/office/officeart/2005/8/layout/default"/>
    <dgm:cxn modelId="{C682A457-17FF-4C93-A560-031E6C207785}" type="presParOf" srcId="{06CBEE87-7132-49C1-8197-522C3D77FA29}" destId="{8FA97C2C-94BC-49AB-9F2E-04441510791D}"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CB968-1E11-41A8-B58C-CE8640D673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B822F-7A5C-4F95-BD23-CB014DA30628}">
      <dgm:prSet phldrT="[Text]" custT="1"/>
      <dgm:spPr/>
      <dgm:t>
        <a:bodyPr/>
        <a:lstStyle/>
        <a:p>
          <a:r>
            <a:rPr lang="en-US" sz="4000" dirty="0"/>
            <a:t>Instrument &amp;   Re-Deploy</a:t>
          </a:r>
        </a:p>
      </dgm:t>
    </dgm:pt>
    <dgm:pt modelId="{4BA53376-4529-476B-A14D-D3CD445BF8F9}" type="parTrans" cxnId="{5DE216CE-987F-4ADE-A443-11087B387F1A}">
      <dgm:prSet/>
      <dgm:spPr/>
      <dgm:t>
        <a:bodyPr/>
        <a:lstStyle/>
        <a:p>
          <a:endParaRPr lang="en-US"/>
        </a:p>
      </dgm:t>
    </dgm:pt>
    <dgm:pt modelId="{BA601F54-B9C1-4E0E-9088-6FC1DB33DD70}" type="sibTrans" cxnId="{5DE216CE-987F-4ADE-A443-11087B387F1A}">
      <dgm:prSet/>
      <dgm:spPr/>
      <dgm:t>
        <a:bodyPr/>
        <a:lstStyle/>
        <a:p>
          <a:endParaRPr lang="en-US"/>
        </a:p>
      </dgm:t>
    </dgm:pt>
    <dgm:pt modelId="{E69FE44B-0787-4E3C-B599-36730458427B}">
      <dgm:prSet phldrT="[Text]" custT="1"/>
      <dgm:spPr/>
      <dgm:t>
        <a:bodyPr/>
        <a:lstStyle/>
        <a:p>
          <a:r>
            <a:rPr lang="en-US" sz="3200" dirty="0"/>
            <a:t>Visual Studio</a:t>
          </a:r>
        </a:p>
      </dgm:t>
    </dgm:pt>
    <dgm:pt modelId="{7336EE0F-D371-45EF-B19E-B68F57FAAEEF}" type="parTrans" cxnId="{3C68BEF6-19E9-4440-8F07-7BAF3375CA95}">
      <dgm:prSet/>
      <dgm:spPr/>
      <dgm:t>
        <a:bodyPr/>
        <a:lstStyle/>
        <a:p>
          <a:endParaRPr lang="en-US"/>
        </a:p>
      </dgm:t>
    </dgm:pt>
    <dgm:pt modelId="{49166D67-67EE-4BB2-8B11-CB19CF9C2615}" type="sibTrans" cxnId="{3C68BEF6-19E9-4440-8F07-7BAF3375CA95}">
      <dgm:prSet/>
      <dgm:spPr/>
      <dgm:t>
        <a:bodyPr/>
        <a:lstStyle/>
        <a:p>
          <a:endParaRPr lang="en-US"/>
        </a:p>
      </dgm:t>
    </dgm:pt>
    <dgm:pt modelId="{80EFEFB4-BFE2-491D-B03E-C4C547D268F1}">
      <dgm:prSet phldrT="[Text]" custT="1"/>
      <dgm:spPr/>
      <dgm:t>
        <a:bodyPr/>
        <a:lstStyle/>
        <a:p>
          <a:r>
            <a:rPr lang="en-US" sz="3200" dirty="0"/>
            <a:t>Open Source SDKs</a:t>
          </a:r>
        </a:p>
      </dgm:t>
    </dgm:pt>
    <dgm:pt modelId="{23D54A9D-D35A-4803-8B76-DAB4FD75A9C9}" type="parTrans" cxnId="{0F732E35-7B38-476D-98F7-EAA1936C99E5}">
      <dgm:prSet/>
      <dgm:spPr/>
      <dgm:t>
        <a:bodyPr/>
        <a:lstStyle/>
        <a:p>
          <a:endParaRPr lang="en-US"/>
        </a:p>
      </dgm:t>
    </dgm:pt>
    <dgm:pt modelId="{4BE2827C-DC34-487D-867F-646755964C95}" type="sibTrans" cxnId="{0F732E35-7B38-476D-98F7-EAA1936C99E5}">
      <dgm:prSet/>
      <dgm:spPr/>
      <dgm:t>
        <a:bodyPr/>
        <a:lstStyle/>
        <a:p>
          <a:endParaRPr lang="en-US"/>
        </a:p>
      </dgm:t>
    </dgm:pt>
    <dgm:pt modelId="{E233C00A-9D20-4632-BFBB-8C604856288A}">
      <dgm:prSet phldrT="[Text]" custT="1"/>
      <dgm:spPr/>
      <dgm:t>
        <a:bodyPr/>
        <a:lstStyle/>
        <a:p>
          <a:r>
            <a:rPr lang="en-US" sz="4000" dirty="0"/>
            <a:t>Monitor without Re-Deployment</a:t>
          </a:r>
        </a:p>
      </dgm:t>
    </dgm:pt>
    <dgm:pt modelId="{56E7929B-F3FE-4923-80F4-546E878AE614}" type="parTrans" cxnId="{E3D1C279-6D4B-476D-B8D7-57C3D483E10A}">
      <dgm:prSet/>
      <dgm:spPr/>
      <dgm:t>
        <a:bodyPr/>
        <a:lstStyle/>
        <a:p>
          <a:endParaRPr lang="en-US"/>
        </a:p>
      </dgm:t>
    </dgm:pt>
    <dgm:pt modelId="{24F12B7F-531A-4A50-B00D-423F6D0DEC76}" type="sibTrans" cxnId="{E3D1C279-6D4B-476D-B8D7-57C3D483E10A}">
      <dgm:prSet/>
      <dgm:spPr/>
      <dgm:t>
        <a:bodyPr/>
        <a:lstStyle/>
        <a:p>
          <a:endParaRPr lang="en-US"/>
        </a:p>
      </dgm:t>
    </dgm:pt>
    <dgm:pt modelId="{AC83587E-88B6-493A-B91A-21104506DAC3}">
      <dgm:prSet phldrT="[Text]" custT="1"/>
      <dgm:spPr/>
      <dgm:t>
        <a:bodyPr/>
        <a:lstStyle/>
        <a:p>
          <a:r>
            <a:rPr lang="en-US" sz="3200" dirty="0"/>
            <a:t>Azure Extensions</a:t>
          </a:r>
        </a:p>
      </dgm:t>
    </dgm:pt>
    <dgm:pt modelId="{2D280084-5FEF-49AF-A635-4F65DD533670}" type="parTrans" cxnId="{040710F7-F722-4025-AD13-FC70D19C56EC}">
      <dgm:prSet/>
      <dgm:spPr/>
      <dgm:t>
        <a:bodyPr/>
        <a:lstStyle/>
        <a:p>
          <a:endParaRPr lang="en-US"/>
        </a:p>
      </dgm:t>
    </dgm:pt>
    <dgm:pt modelId="{802E83AC-6B49-4412-B836-40567128BF9F}" type="sibTrans" cxnId="{040710F7-F722-4025-AD13-FC70D19C56EC}">
      <dgm:prSet/>
      <dgm:spPr/>
      <dgm:t>
        <a:bodyPr/>
        <a:lstStyle/>
        <a:p>
          <a:endParaRPr lang="en-US"/>
        </a:p>
      </dgm:t>
    </dgm:pt>
    <dgm:pt modelId="{1EFCA181-C033-4E25-A20E-02B95D578305}">
      <dgm:prSet phldrT="[Text]" custT="1"/>
      <dgm:spPr/>
      <dgm:t>
        <a:bodyPr/>
        <a:lstStyle/>
        <a:p>
          <a:r>
            <a:rPr lang="en-US" sz="3200" dirty="0"/>
            <a:t>Status Monitor Agent</a:t>
          </a:r>
        </a:p>
      </dgm:t>
    </dgm:pt>
    <dgm:pt modelId="{E7DEE051-E359-4F5E-AB22-EC924CADB9B1}" type="parTrans" cxnId="{7A16CBA1-4C04-4B06-9EDB-7B0376F699D9}">
      <dgm:prSet/>
      <dgm:spPr/>
      <dgm:t>
        <a:bodyPr/>
        <a:lstStyle/>
        <a:p>
          <a:endParaRPr lang="en-US"/>
        </a:p>
      </dgm:t>
    </dgm:pt>
    <dgm:pt modelId="{A66AA4CC-9C2B-40F6-9854-1818FCE6B6A8}" type="sibTrans" cxnId="{7A16CBA1-4C04-4B06-9EDB-7B0376F699D9}">
      <dgm:prSet/>
      <dgm:spPr/>
      <dgm:t>
        <a:bodyPr/>
        <a:lstStyle/>
        <a:p>
          <a:endParaRPr lang="en-US"/>
        </a:p>
      </dgm:t>
    </dgm:pt>
    <dgm:pt modelId="{A9393A8A-2876-40A1-9BF8-0A73F275CE83}">
      <dgm:prSet phldrT="[Text]" custT="1"/>
      <dgm:spPr/>
      <dgm:t>
        <a:bodyPr/>
        <a:lstStyle/>
        <a:p>
          <a:r>
            <a:rPr lang="en-US" sz="3200" dirty="0"/>
            <a:t>Eclipse</a:t>
          </a:r>
        </a:p>
      </dgm:t>
    </dgm:pt>
    <dgm:pt modelId="{5F6B1E96-504F-4543-90D1-9F978EFE96EF}" type="parTrans" cxnId="{AEF2AD4D-1023-4E61-B87C-3FCAF6263652}">
      <dgm:prSet/>
      <dgm:spPr/>
      <dgm:t>
        <a:bodyPr/>
        <a:lstStyle/>
        <a:p>
          <a:endParaRPr lang="en-US"/>
        </a:p>
      </dgm:t>
    </dgm:pt>
    <dgm:pt modelId="{6632ED2E-9E36-443B-B265-A597199FFA41}" type="sibTrans" cxnId="{AEF2AD4D-1023-4E61-B87C-3FCAF6263652}">
      <dgm:prSet/>
      <dgm:spPr/>
      <dgm:t>
        <a:bodyPr/>
        <a:lstStyle/>
        <a:p>
          <a:endParaRPr lang="en-US"/>
        </a:p>
      </dgm:t>
    </dgm:pt>
    <dgm:pt modelId="{86F411C2-B093-46BE-874D-7A1C18AA071E}">
      <dgm:prSet phldrT="[Text]" custT="1"/>
      <dgm:spPr/>
      <dgm:t>
        <a:bodyPr/>
        <a:lstStyle/>
        <a:p>
          <a:r>
            <a:rPr lang="en-US" sz="3200" dirty="0"/>
            <a:t>JavaScript Snippet</a:t>
          </a:r>
        </a:p>
      </dgm:t>
    </dgm:pt>
    <dgm:pt modelId="{F411748C-E831-4BC5-A2E2-DB1C01C9767B}" type="parTrans" cxnId="{94460912-5408-4088-88EC-A44E251B8696}">
      <dgm:prSet/>
      <dgm:spPr/>
      <dgm:t>
        <a:bodyPr/>
        <a:lstStyle/>
        <a:p>
          <a:endParaRPr lang="en-US"/>
        </a:p>
      </dgm:t>
    </dgm:pt>
    <dgm:pt modelId="{2804F494-E4C1-4309-9D3A-BB207F4EB98E}" type="sibTrans" cxnId="{94460912-5408-4088-88EC-A44E251B8696}">
      <dgm:prSet/>
      <dgm:spPr/>
      <dgm:t>
        <a:bodyPr/>
        <a:lstStyle/>
        <a:p>
          <a:endParaRPr lang="en-US"/>
        </a:p>
      </dgm:t>
    </dgm:pt>
    <dgm:pt modelId="{0763B94C-F74B-4575-814A-68C25EB844FC}">
      <dgm:prSet phldrT="[Text]" custT="1"/>
      <dgm:spPr/>
      <dgm:t>
        <a:bodyPr/>
        <a:lstStyle/>
        <a:p>
          <a:r>
            <a:rPr lang="en-US" sz="3200" dirty="0"/>
            <a:t>Pipe Existing Data</a:t>
          </a:r>
        </a:p>
      </dgm:t>
    </dgm:pt>
    <dgm:pt modelId="{672F41A8-4F96-48B6-B0E7-14D26F3CE1ED}" type="parTrans" cxnId="{FB2E48F7-D6FF-482C-8A2F-94D31ED2F910}">
      <dgm:prSet/>
      <dgm:spPr/>
      <dgm:t>
        <a:bodyPr/>
        <a:lstStyle/>
        <a:p>
          <a:endParaRPr lang="en-US"/>
        </a:p>
      </dgm:t>
    </dgm:pt>
    <dgm:pt modelId="{61943F02-743F-4BBC-8D1D-F3AF6D39B5DB}" type="sibTrans" cxnId="{FB2E48F7-D6FF-482C-8A2F-94D31ED2F910}">
      <dgm:prSet/>
      <dgm:spPr/>
      <dgm:t>
        <a:bodyPr/>
        <a:lstStyle/>
        <a:p>
          <a:endParaRPr lang="en-US"/>
        </a:p>
      </dgm:t>
    </dgm:pt>
    <dgm:pt modelId="{CEE7006C-373B-49E6-82A1-65802EA6F525}" type="pres">
      <dgm:prSet presAssocID="{DE8CB968-1E11-41A8-B58C-CE8640D673D0}" presName="Name0" presStyleCnt="0">
        <dgm:presLayoutVars>
          <dgm:dir/>
          <dgm:animLvl val="lvl"/>
          <dgm:resizeHandles val="exact"/>
        </dgm:presLayoutVars>
      </dgm:prSet>
      <dgm:spPr/>
    </dgm:pt>
    <dgm:pt modelId="{CBBC936C-2FDE-42E7-9F0E-06687D3FCB78}" type="pres">
      <dgm:prSet presAssocID="{4A2B822F-7A5C-4F95-BD23-CB014DA30628}" presName="composite" presStyleCnt="0"/>
      <dgm:spPr/>
    </dgm:pt>
    <dgm:pt modelId="{C5693F82-2D1A-4D43-B9E6-6B377B763BF3}" type="pres">
      <dgm:prSet presAssocID="{4A2B822F-7A5C-4F95-BD23-CB014DA30628}" presName="parTx" presStyleLbl="alignNode1" presStyleIdx="0" presStyleCnt="2">
        <dgm:presLayoutVars>
          <dgm:chMax val="0"/>
          <dgm:chPref val="0"/>
          <dgm:bulletEnabled val="1"/>
        </dgm:presLayoutVars>
      </dgm:prSet>
      <dgm:spPr/>
    </dgm:pt>
    <dgm:pt modelId="{F31D1D09-68C4-4585-9C94-72B97514B72F}" type="pres">
      <dgm:prSet presAssocID="{4A2B822F-7A5C-4F95-BD23-CB014DA30628}" presName="desTx" presStyleLbl="alignAccFollowNode1" presStyleIdx="0" presStyleCnt="2">
        <dgm:presLayoutVars>
          <dgm:bulletEnabled val="1"/>
        </dgm:presLayoutVars>
      </dgm:prSet>
      <dgm:spPr/>
    </dgm:pt>
    <dgm:pt modelId="{2B44396C-79C3-4357-8A20-4B95E5F357AC}" type="pres">
      <dgm:prSet presAssocID="{BA601F54-B9C1-4E0E-9088-6FC1DB33DD70}" presName="space" presStyleCnt="0"/>
      <dgm:spPr/>
    </dgm:pt>
    <dgm:pt modelId="{64E872E6-45D5-4264-9EEB-55822EA982DD}" type="pres">
      <dgm:prSet presAssocID="{E233C00A-9D20-4632-BFBB-8C604856288A}" presName="composite" presStyleCnt="0"/>
      <dgm:spPr/>
    </dgm:pt>
    <dgm:pt modelId="{63FAAAB3-D56D-4A06-A54A-0942F9DA35B2}" type="pres">
      <dgm:prSet presAssocID="{E233C00A-9D20-4632-BFBB-8C604856288A}" presName="parTx" presStyleLbl="alignNode1" presStyleIdx="1" presStyleCnt="2">
        <dgm:presLayoutVars>
          <dgm:chMax val="0"/>
          <dgm:chPref val="0"/>
          <dgm:bulletEnabled val="1"/>
        </dgm:presLayoutVars>
      </dgm:prSet>
      <dgm:spPr/>
    </dgm:pt>
    <dgm:pt modelId="{AF0C274F-C542-4795-AAF5-EAB834A68A14}" type="pres">
      <dgm:prSet presAssocID="{E233C00A-9D20-4632-BFBB-8C604856288A}" presName="desTx" presStyleLbl="alignAccFollowNode1" presStyleIdx="1" presStyleCnt="2">
        <dgm:presLayoutVars>
          <dgm:bulletEnabled val="1"/>
        </dgm:presLayoutVars>
      </dgm:prSet>
      <dgm:spPr/>
    </dgm:pt>
  </dgm:ptLst>
  <dgm:cxnLst>
    <dgm:cxn modelId="{B2539E03-2982-4EDA-9011-B4A7DD44C08C}" type="presOf" srcId="{4A2B822F-7A5C-4F95-BD23-CB014DA30628}" destId="{C5693F82-2D1A-4D43-B9E6-6B377B763BF3}" srcOrd="0" destOrd="0" presId="urn:microsoft.com/office/officeart/2005/8/layout/hList1"/>
    <dgm:cxn modelId="{94460912-5408-4088-88EC-A44E251B8696}" srcId="{4A2B822F-7A5C-4F95-BD23-CB014DA30628}" destId="{86F411C2-B093-46BE-874D-7A1C18AA071E}" srcOrd="2" destOrd="0" parTransId="{F411748C-E831-4BC5-A2E2-DB1C01C9767B}" sibTransId="{2804F494-E4C1-4309-9D3A-BB207F4EB98E}"/>
    <dgm:cxn modelId="{E562CD2F-1235-4C87-8392-22AA0352B0E3}" type="presOf" srcId="{E69FE44B-0787-4E3C-B599-36730458427B}" destId="{F31D1D09-68C4-4585-9C94-72B97514B72F}" srcOrd="0" destOrd="0" presId="urn:microsoft.com/office/officeart/2005/8/layout/hList1"/>
    <dgm:cxn modelId="{0461C234-9E2F-4EA2-9B64-5EFEEBCA55FD}" type="presOf" srcId="{1EFCA181-C033-4E25-A20E-02B95D578305}" destId="{AF0C274F-C542-4795-AAF5-EAB834A68A14}" srcOrd="0" destOrd="1" presId="urn:microsoft.com/office/officeart/2005/8/layout/hList1"/>
    <dgm:cxn modelId="{0F732E35-7B38-476D-98F7-EAA1936C99E5}" srcId="{4A2B822F-7A5C-4F95-BD23-CB014DA30628}" destId="{80EFEFB4-BFE2-491D-B03E-C4C547D268F1}" srcOrd="3" destOrd="0" parTransId="{23D54A9D-D35A-4803-8B76-DAB4FD75A9C9}" sibTransId="{4BE2827C-DC34-487D-867F-646755964C95}"/>
    <dgm:cxn modelId="{35EBF163-2D00-4E83-8A8A-215AD7895176}" type="presOf" srcId="{86F411C2-B093-46BE-874D-7A1C18AA071E}" destId="{F31D1D09-68C4-4585-9C94-72B97514B72F}" srcOrd="0" destOrd="2" presId="urn:microsoft.com/office/officeart/2005/8/layout/hList1"/>
    <dgm:cxn modelId="{A652B968-206E-4B2E-A3F3-CFC03628EA97}" type="presOf" srcId="{0763B94C-F74B-4575-814A-68C25EB844FC}" destId="{AF0C274F-C542-4795-AAF5-EAB834A68A14}" srcOrd="0" destOrd="2" presId="urn:microsoft.com/office/officeart/2005/8/layout/hList1"/>
    <dgm:cxn modelId="{AEF2AD4D-1023-4E61-B87C-3FCAF6263652}" srcId="{4A2B822F-7A5C-4F95-BD23-CB014DA30628}" destId="{A9393A8A-2876-40A1-9BF8-0A73F275CE83}" srcOrd="1" destOrd="0" parTransId="{5F6B1E96-504F-4543-90D1-9F978EFE96EF}" sibTransId="{6632ED2E-9E36-443B-B265-A597199FFA41}"/>
    <dgm:cxn modelId="{E3D1C279-6D4B-476D-B8D7-57C3D483E10A}" srcId="{DE8CB968-1E11-41A8-B58C-CE8640D673D0}" destId="{E233C00A-9D20-4632-BFBB-8C604856288A}" srcOrd="1" destOrd="0" parTransId="{56E7929B-F3FE-4923-80F4-546E878AE614}" sibTransId="{24F12B7F-531A-4A50-B00D-423F6D0DEC76}"/>
    <dgm:cxn modelId="{0D32BD5A-8F2C-47DD-9E33-B6052DDCAD2F}" type="presOf" srcId="{AC83587E-88B6-493A-B91A-21104506DAC3}" destId="{AF0C274F-C542-4795-AAF5-EAB834A68A14}" srcOrd="0" destOrd="0" presId="urn:microsoft.com/office/officeart/2005/8/layout/hList1"/>
    <dgm:cxn modelId="{A54DE299-B305-49ED-A801-018465813D67}" type="presOf" srcId="{E233C00A-9D20-4632-BFBB-8C604856288A}" destId="{63FAAAB3-D56D-4A06-A54A-0942F9DA35B2}" srcOrd="0" destOrd="0" presId="urn:microsoft.com/office/officeart/2005/8/layout/hList1"/>
    <dgm:cxn modelId="{7A16CBA1-4C04-4B06-9EDB-7B0376F699D9}" srcId="{E233C00A-9D20-4632-BFBB-8C604856288A}" destId="{1EFCA181-C033-4E25-A20E-02B95D578305}" srcOrd="1" destOrd="0" parTransId="{E7DEE051-E359-4F5E-AB22-EC924CADB9B1}" sibTransId="{A66AA4CC-9C2B-40F6-9854-1818FCE6B6A8}"/>
    <dgm:cxn modelId="{C1A3F3A7-CB8D-43C5-AEA1-477CFC945337}" type="presOf" srcId="{80EFEFB4-BFE2-491D-B03E-C4C547D268F1}" destId="{F31D1D09-68C4-4585-9C94-72B97514B72F}" srcOrd="0" destOrd="3" presId="urn:microsoft.com/office/officeart/2005/8/layout/hList1"/>
    <dgm:cxn modelId="{39F034BB-C436-4E78-B076-FE5BE061BD80}" type="presOf" srcId="{A9393A8A-2876-40A1-9BF8-0A73F275CE83}" destId="{F31D1D09-68C4-4585-9C94-72B97514B72F}" srcOrd="0" destOrd="1" presId="urn:microsoft.com/office/officeart/2005/8/layout/hList1"/>
    <dgm:cxn modelId="{5DE216CE-987F-4ADE-A443-11087B387F1A}" srcId="{DE8CB968-1E11-41A8-B58C-CE8640D673D0}" destId="{4A2B822F-7A5C-4F95-BD23-CB014DA30628}" srcOrd="0" destOrd="0" parTransId="{4BA53376-4529-476B-A14D-D3CD445BF8F9}" sibTransId="{BA601F54-B9C1-4E0E-9088-6FC1DB33DD70}"/>
    <dgm:cxn modelId="{1D2825F1-B5DD-4119-923D-9AECD099E4C7}" type="presOf" srcId="{DE8CB968-1E11-41A8-B58C-CE8640D673D0}" destId="{CEE7006C-373B-49E6-82A1-65802EA6F525}" srcOrd="0" destOrd="0" presId="urn:microsoft.com/office/officeart/2005/8/layout/hList1"/>
    <dgm:cxn modelId="{3C68BEF6-19E9-4440-8F07-7BAF3375CA95}" srcId="{4A2B822F-7A5C-4F95-BD23-CB014DA30628}" destId="{E69FE44B-0787-4E3C-B599-36730458427B}" srcOrd="0" destOrd="0" parTransId="{7336EE0F-D371-45EF-B19E-B68F57FAAEEF}" sibTransId="{49166D67-67EE-4BB2-8B11-CB19CF9C2615}"/>
    <dgm:cxn modelId="{040710F7-F722-4025-AD13-FC70D19C56EC}" srcId="{E233C00A-9D20-4632-BFBB-8C604856288A}" destId="{AC83587E-88B6-493A-B91A-21104506DAC3}" srcOrd="0" destOrd="0" parTransId="{2D280084-5FEF-49AF-A635-4F65DD533670}" sibTransId="{802E83AC-6B49-4412-B836-40567128BF9F}"/>
    <dgm:cxn modelId="{FB2E48F7-D6FF-482C-8A2F-94D31ED2F910}" srcId="{E233C00A-9D20-4632-BFBB-8C604856288A}" destId="{0763B94C-F74B-4575-814A-68C25EB844FC}" srcOrd="2" destOrd="0" parTransId="{672F41A8-4F96-48B6-B0E7-14D26F3CE1ED}" sibTransId="{61943F02-743F-4BBC-8D1D-F3AF6D39B5DB}"/>
    <dgm:cxn modelId="{3679838D-E802-4B43-8BD3-B097A84BB4A0}" type="presParOf" srcId="{CEE7006C-373B-49E6-82A1-65802EA6F525}" destId="{CBBC936C-2FDE-42E7-9F0E-06687D3FCB78}" srcOrd="0" destOrd="0" presId="urn:microsoft.com/office/officeart/2005/8/layout/hList1"/>
    <dgm:cxn modelId="{9CE3A074-7D71-4460-9FD7-C6316C7B9C49}" type="presParOf" srcId="{CBBC936C-2FDE-42E7-9F0E-06687D3FCB78}" destId="{C5693F82-2D1A-4D43-B9E6-6B377B763BF3}" srcOrd="0" destOrd="0" presId="urn:microsoft.com/office/officeart/2005/8/layout/hList1"/>
    <dgm:cxn modelId="{C37DCB6F-43A5-42DC-AFEC-4B74FD793D00}" type="presParOf" srcId="{CBBC936C-2FDE-42E7-9F0E-06687D3FCB78}" destId="{F31D1D09-68C4-4585-9C94-72B97514B72F}" srcOrd="1" destOrd="0" presId="urn:microsoft.com/office/officeart/2005/8/layout/hList1"/>
    <dgm:cxn modelId="{03CBE666-02A5-403C-8687-B9CE29FAC6D8}" type="presParOf" srcId="{CEE7006C-373B-49E6-82A1-65802EA6F525}" destId="{2B44396C-79C3-4357-8A20-4B95E5F357AC}" srcOrd="1" destOrd="0" presId="urn:microsoft.com/office/officeart/2005/8/layout/hList1"/>
    <dgm:cxn modelId="{93E72F5C-940D-462A-86FC-DF1ED76F7613}" type="presParOf" srcId="{CEE7006C-373B-49E6-82A1-65802EA6F525}" destId="{64E872E6-45D5-4264-9EEB-55822EA982DD}" srcOrd="2" destOrd="0" presId="urn:microsoft.com/office/officeart/2005/8/layout/hList1"/>
    <dgm:cxn modelId="{2F26727B-3F87-4BB3-9860-149763EA45C1}" type="presParOf" srcId="{64E872E6-45D5-4264-9EEB-55822EA982DD}" destId="{63FAAAB3-D56D-4A06-A54A-0942F9DA35B2}" srcOrd="0" destOrd="0" presId="urn:microsoft.com/office/officeart/2005/8/layout/hList1"/>
    <dgm:cxn modelId="{0472A4E9-BA30-44C4-B503-D541DBCBE401}" type="presParOf" srcId="{64E872E6-45D5-4264-9EEB-55822EA982DD}" destId="{AF0C274F-C542-4795-AAF5-EAB834A68A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26CA1-6C84-4C33-B311-61E786FFB8A4}">
      <dsp:nvSpPr>
        <dsp:cNvPr id="0" name=""/>
        <dsp:cNvSpPr/>
      </dsp:nvSpPr>
      <dsp:spPr>
        <a:xfrm>
          <a:off x="912616"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TrackPageView</a:t>
          </a:r>
        </a:p>
      </dsp:txBody>
      <dsp:txXfrm>
        <a:off x="912616" y="346"/>
        <a:ext cx="2109620" cy="1265772"/>
      </dsp:txXfrm>
    </dsp:sp>
    <dsp:sp modelId="{73CDCFA3-F53B-4D04-804B-BF26BC63BF98}">
      <dsp:nvSpPr>
        <dsp:cNvPr id="0" name=""/>
        <dsp:cNvSpPr/>
      </dsp:nvSpPr>
      <dsp:spPr>
        <a:xfrm>
          <a:off x="3233198"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TrackEvent</a:t>
          </a:r>
        </a:p>
      </dsp:txBody>
      <dsp:txXfrm>
        <a:off x="3233198" y="346"/>
        <a:ext cx="2109620" cy="1265772"/>
      </dsp:txXfrm>
    </dsp:sp>
    <dsp:sp modelId="{183FEB11-51AC-4DEC-8CD1-C9F5DB88831F}">
      <dsp:nvSpPr>
        <dsp:cNvPr id="0" name=""/>
        <dsp:cNvSpPr/>
      </dsp:nvSpPr>
      <dsp:spPr>
        <a:xfrm>
          <a:off x="5553781"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TrackMetric</a:t>
          </a:r>
        </a:p>
      </dsp:txBody>
      <dsp:txXfrm>
        <a:off x="5553781" y="346"/>
        <a:ext cx="2109620" cy="1265772"/>
      </dsp:txXfrm>
    </dsp:sp>
    <dsp:sp modelId="{EA3FD69F-AAE5-472C-ACB2-68C47FFCAE24}">
      <dsp:nvSpPr>
        <dsp:cNvPr id="0" name=""/>
        <dsp:cNvSpPr/>
      </dsp:nvSpPr>
      <dsp:spPr>
        <a:xfrm>
          <a:off x="7874363"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TrackException</a:t>
          </a:r>
        </a:p>
      </dsp:txBody>
      <dsp:txXfrm>
        <a:off x="7874363" y="346"/>
        <a:ext cx="2109620" cy="1265772"/>
      </dsp:txXfrm>
    </dsp:sp>
    <dsp:sp modelId="{255BA920-6CA2-42C2-A1AB-87187F19475C}">
      <dsp:nvSpPr>
        <dsp:cNvPr id="0" name=""/>
        <dsp:cNvSpPr/>
      </dsp:nvSpPr>
      <dsp:spPr>
        <a:xfrm>
          <a:off x="2072907"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TrackRequest</a:t>
          </a:r>
        </a:p>
      </dsp:txBody>
      <dsp:txXfrm>
        <a:off x="2072907" y="1477081"/>
        <a:ext cx="2109620" cy="1265772"/>
      </dsp:txXfrm>
    </dsp:sp>
    <dsp:sp modelId="{13B012BF-49BA-4F3D-A33C-FF0146C65D1B}">
      <dsp:nvSpPr>
        <dsp:cNvPr id="0" name=""/>
        <dsp:cNvSpPr/>
      </dsp:nvSpPr>
      <dsp:spPr>
        <a:xfrm>
          <a:off x="4393489"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TrackTrace</a:t>
          </a:r>
        </a:p>
      </dsp:txBody>
      <dsp:txXfrm>
        <a:off x="4393489" y="1477081"/>
        <a:ext cx="2109620" cy="1265772"/>
      </dsp:txXfrm>
    </dsp:sp>
    <dsp:sp modelId="{A722F6DC-48B9-4FA9-B87E-1CE11DDBA0C6}">
      <dsp:nvSpPr>
        <dsp:cNvPr id="0" name=""/>
        <dsp:cNvSpPr/>
      </dsp:nvSpPr>
      <dsp:spPr>
        <a:xfrm>
          <a:off x="6714072"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TrackDependency</a:t>
          </a:r>
        </a:p>
      </dsp:txBody>
      <dsp:txXfrm>
        <a:off x="6714072" y="1477081"/>
        <a:ext cx="2109620" cy="126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9DD1-822D-4E90-ADC3-AB80E7CBB714}">
      <dsp:nvSpPr>
        <dsp:cNvPr id="0" name=""/>
        <dsp:cNvSpPr/>
      </dsp:nvSpPr>
      <dsp:spPr>
        <a:xfrm>
          <a:off x="3268"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Properties</a:t>
          </a:r>
        </a:p>
      </dsp:txBody>
      <dsp:txXfrm>
        <a:off x="3268" y="99176"/>
        <a:ext cx="1769733" cy="1061840"/>
      </dsp:txXfrm>
    </dsp:sp>
    <dsp:sp modelId="{448BC1B6-3B77-43B1-8317-1ECDF4C16EBB}">
      <dsp:nvSpPr>
        <dsp:cNvPr id="0" name=""/>
        <dsp:cNvSpPr/>
      </dsp:nvSpPr>
      <dsp:spPr>
        <a:xfrm>
          <a:off x="1949975"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Metrics</a:t>
          </a:r>
        </a:p>
      </dsp:txBody>
      <dsp:txXfrm>
        <a:off x="1949975" y="99176"/>
        <a:ext cx="1769733" cy="1061840"/>
      </dsp:txXfrm>
    </dsp:sp>
    <dsp:sp modelId="{60ED6D07-FF23-45C3-A5E4-A5852688545E}">
      <dsp:nvSpPr>
        <dsp:cNvPr id="0" name=""/>
        <dsp:cNvSpPr/>
      </dsp:nvSpPr>
      <dsp:spPr>
        <a:xfrm>
          <a:off x="3896683"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 Counters</a:t>
          </a:r>
        </a:p>
      </dsp:txBody>
      <dsp:txXfrm>
        <a:off x="3896683" y="99176"/>
        <a:ext cx="1769733" cy="1061840"/>
      </dsp:txXfrm>
    </dsp:sp>
    <dsp:sp modelId="{E38988B0-CEF7-4A46-84A1-2140774E3AEB}">
      <dsp:nvSpPr>
        <dsp:cNvPr id="0" name=""/>
        <dsp:cNvSpPr/>
      </dsp:nvSpPr>
      <dsp:spPr>
        <a:xfrm>
          <a:off x="5843390"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5843390" y="99176"/>
        <a:ext cx="1769733" cy="1061840"/>
      </dsp:txXfrm>
    </dsp:sp>
    <dsp:sp modelId="{8FA97C2C-94BC-49AB-9F2E-04441510791D}">
      <dsp:nvSpPr>
        <dsp:cNvPr id="0" name=""/>
        <dsp:cNvSpPr/>
      </dsp:nvSpPr>
      <dsp:spPr>
        <a:xfrm>
          <a:off x="7790097"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Filtering</a:t>
          </a:r>
        </a:p>
      </dsp:txBody>
      <dsp:txXfrm>
        <a:off x="7790097" y="99176"/>
        <a:ext cx="1769733" cy="1061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93F82-2D1A-4D43-B9E6-6B377B763BF3}">
      <dsp:nvSpPr>
        <dsp:cNvPr id="0" name=""/>
        <dsp:cNvSpPr/>
      </dsp:nvSpPr>
      <dsp:spPr>
        <a:xfrm>
          <a:off x="48"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Instrument &amp;   Re-Deploy</a:t>
          </a:r>
        </a:p>
      </dsp:txBody>
      <dsp:txXfrm>
        <a:off x="48" y="215543"/>
        <a:ext cx="4599937" cy="1839974"/>
      </dsp:txXfrm>
    </dsp:sp>
    <dsp:sp modelId="{F31D1D09-68C4-4585-9C94-72B97514B72F}">
      <dsp:nvSpPr>
        <dsp:cNvPr id="0" name=""/>
        <dsp:cNvSpPr/>
      </dsp:nvSpPr>
      <dsp:spPr>
        <a:xfrm>
          <a:off x="48"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Visual Studio</a:t>
          </a:r>
        </a:p>
        <a:p>
          <a:pPr marL="285750" lvl="1" indent="-285750" algn="l" defTabSz="1422400">
            <a:lnSpc>
              <a:spcPct val="90000"/>
            </a:lnSpc>
            <a:spcBef>
              <a:spcPct val="0"/>
            </a:spcBef>
            <a:spcAft>
              <a:spcPct val="15000"/>
            </a:spcAft>
            <a:buChar char="•"/>
          </a:pPr>
          <a:r>
            <a:rPr lang="en-US" sz="3200" kern="1200" dirty="0"/>
            <a:t>Eclipse</a:t>
          </a:r>
        </a:p>
        <a:p>
          <a:pPr marL="285750" lvl="1" indent="-285750" algn="l" defTabSz="1422400">
            <a:lnSpc>
              <a:spcPct val="90000"/>
            </a:lnSpc>
            <a:spcBef>
              <a:spcPct val="0"/>
            </a:spcBef>
            <a:spcAft>
              <a:spcPct val="15000"/>
            </a:spcAft>
            <a:buChar char="•"/>
          </a:pPr>
          <a:r>
            <a:rPr lang="en-US" sz="3200" kern="1200" dirty="0"/>
            <a:t>JavaScript Snippet</a:t>
          </a:r>
        </a:p>
        <a:p>
          <a:pPr marL="285750" lvl="1" indent="-285750" algn="l" defTabSz="1422400">
            <a:lnSpc>
              <a:spcPct val="90000"/>
            </a:lnSpc>
            <a:spcBef>
              <a:spcPct val="0"/>
            </a:spcBef>
            <a:spcAft>
              <a:spcPct val="15000"/>
            </a:spcAft>
            <a:buChar char="•"/>
          </a:pPr>
          <a:r>
            <a:rPr lang="en-US" sz="3200" kern="1200" dirty="0"/>
            <a:t>Open Source SDKs</a:t>
          </a:r>
        </a:p>
      </dsp:txBody>
      <dsp:txXfrm>
        <a:off x="48" y="2055517"/>
        <a:ext cx="4599937" cy="2854800"/>
      </dsp:txXfrm>
    </dsp:sp>
    <dsp:sp modelId="{63FAAAB3-D56D-4A06-A54A-0942F9DA35B2}">
      <dsp:nvSpPr>
        <dsp:cNvPr id="0" name=""/>
        <dsp:cNvSpPr/>
      </dsp:nvSpPr>
      <dsp:spPr>
        <a:xfrm>
          <a:off x="5243976"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Monitor without Re-Deployment</a:t>
          </a:r>
        </a:p>
      </dsp:txBody>
      <dsp:txXfrm>
        <a:off x="5243976" y="215543"/>
        <a:ext cx="4599937" cy="1839974"/>
      </dsp:txXfrm>
    </dsp:sp>
    <dsp:sp modelId="{AF0C274F-C542-4795-AAF5-EAB834A68A14}">
      <dsp:nvSpPr>
        <dsp:cNvPr id="0" name=""/>
        <dsp:cNvSpPr/>
      </dsp:nvSpPr>
      <dsp:spPr>
        <a:xfrm>
          <a:off x="5243976"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Azure Extensions</a:t>
          </a:r>
        </a:p>
        <a:p>
          <a:pPr marL="285750" lvl="1" indent="-285750" algn="l" defTabSz="1422400">
            <a:lnSpc>
              <a:spcPct val="90000"/>
            </a:lnSpc>
            <a:spcBef>
              <a:spcPct val="0"/>
            </a:spcBef>
            <a:spcAft>
              <a:spcPct val="15000"/>
            </a:spcAft>
            <a:buChar char="•"/>
          </a:pPr>
          <a:r>
            <a:rPr lang="en-US" sz="3200" kern="1200" dirty="0"/>
            <a:t>Status Monitor Agent</a:t>
          </a:r>
        </a:p>
        <a:p>
          <a:pPr marL="285750" lvl="1" indent="-285750" algn="l" defTabSz="1422400">
            <a:lnSpc>
              <a:spcPct val="90000"/>
            </a:lnSpc>
            <a:spcBef>
              <a:spcPct val="0"/>
            </a:spcBef>
            <a:spcAft>
              <a:spcPct val="15000"/>
            </a:spcAft>
            <a:buChar char="•"/>
          </a:pPr>
          <a:r>
            <a:rPr lang="en-US" sz="3200" kern="1200" dirty="0"/>
            <a:t>Pipe Existing Data</a:t>
          </a:r>
        </a:p>
      </dsp:txBody>
      <dsp:txXfrm>
        <a:off x="5243976" y="2055517"/>
        <a:ext cx="45999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7/5/2017 1:05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7/5/2017 12:59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Prereq</a:t>
            </a:r>
            <a:endParaRPr lang="en-US" dirty="0"/>
          </a:p>
          <a:p>
            <a:r>
              <a:rPr lang="en-US" dirty="0"/>
              <a:t>	Create an</a:t>
            </a:r>
            <a:r>
              <a:rPr lang="en-US" baseline="0" dirty="0"/>
              <a:t> OMS portal</a:t>
            </a:r>
          </a:p>
          <a:p>
            <a:endParaRPr lang="en-US" dirty="0"/>
          </a:p>
          <a:p>
            <a:r>
              <a:rPr lang="en-US" dirty="0"/>
              <a:t>Open OMS</a:t>
            </a:r>
          </a:p>
          <a:p>
            <a:r>
              <a:rPr lang="en-US" dirty="0"/>
              <a:t>Show</a:t>
            </a:r>
            <a:r>
              <a:rPr lang="en-US" baseline="0" dirty="0"/>
              <a:t> dashboard</a:t>
            </a:r>
          </a:p>
          <a:p>
            <a:r>
              <a:rPr lang="en-US" baseline="0" dirty="0"/>
              <a:t>Add VM to OMS</a:t>
            </a:r>
          </a:p>
          <a:p>
            <a:r>
              <a:rPr lang="en-US" baseline="0" dirty="0"/>
              <a:t>Show the solution packs</a:t>
            </a:r>
          </a:p>
          <a:p>
            <a:r>
              <a:rPr lang="en-US" baseline="0" dirty="0"/>
              <a:t>Show the search experience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26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7/5/2017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https://azure.microsoft.com/en-us/documentation/articles/monitoring-supported-metrics/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911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of all actions taken by the Azure control plane/fabric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857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azure portal</a:t>
            </a:r>
          </a:p>
          <a:p>
            <a:r>
              <a:rPr lang="en-US" baseline="0" dirty="0"/>
              <a:t>Show metrics</a:t>
            </a:r>
          </a:p>
          <a:p>
            <a:r>
              <a:rPr lang="en-US" baseline="0" dirty="0"/>
              <a:t>Show audit logs</a:t>
            </a:r>
          </a:p>
          <a:p>
            <a:r>
              <a:rPr lang="en-US" baseline="0" dirty="0"/>
              <a:t>Show export to storage, event hubs, web hooks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84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052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https://azure.microsoft.com/en-us/documentation/articles/app-insights-sampling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3218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app insights resource</a:t>
            </a:r>
          </a:p>
          <a:p>
            <a:r>
              <a:rPr lang="en-US" baseline="0" dirty="0"/>
              <a:t>Show .NET with live site capabilities</a:t>
            </a:r>
          </a:p>
          <a:p>
            <a:r>
              <a:rPr lang="en-US" baseline="0" dirty="0"/>
              <a:t>Show  web test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2019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7/5/2017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635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and Android coming soon</a:t>
            </a:r>
          </a:p>
          <a:p>
            <a:endParaRPr lang="en-US" dirty="0"/>
          </a:p>
          <a:p>
            <a:r>
              <a:rPr lang="en-US" dirty="0"/>
              <a:t>TODO: Add to the diagram off the cloud service (collapse this slide into earlier diagram slide)</a:t>
            </a:r>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1314748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14" name="Rectangle 13"/>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a:grpSpLocks noChangeAspect="1"/>
          </p:cNvGrpSpPr>
          <p:nvPr userDrawn="1"/>
        </p:nvGrpSpPr>
        <p:grpSpPr bwMode="gray">
          <a:xfrm>
            <a:off x="457518" y="6175813"/>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105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11" name="Picture 10"/>
            <p:cNvPicPr>
              <a:picLocks noChangeAspect="1"/>
            </p:cNvPicPr>
            <p:nvPr/>
          </p:nvPicPr>
          <p:blipFill>
            <a:blip r:embed="rId2"/>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1409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6613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306473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5709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68677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76195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40733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169944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7043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144657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7819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844060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0612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142440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196289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532301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15613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1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4969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3674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628053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64129212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20745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04954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4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115396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35563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8968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77661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291688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602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07946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2353600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939499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130830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881557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327092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25211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18663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976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50369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12824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3759030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52662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image" Target="../media/image1.png"/><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image" Target="../media/image1.png"/><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161828544"/>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85073109"/>
      </p:ext>
    </p:extLst>
  </p:cSld>
  <p:clrMap bg1="dk1" tx1="lt1" bg2="dk2" tx2="lt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 id="2147484308" r:id="rId16"/>
    <p:sldLayoutId id="2147484309" r:id="rId17"/>
    <p:sldLayoutId id="2147484310" r:id="rId18"/>
    <p:sldLayoutId id="2147484311" r:id="rId19"/>
    <p:sldLayoutId id="2147484312" r:id="rId20"/>
    <p:sldLayoutId id="214748431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wmf"/><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5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0.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2" Type="http://schemas.openxmlformats.org/officeDocument/2006/relationships/hyperlink" Target="https://aka.ms/azmondocs" TargetMode="External"/><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Contains log of management operations on resources</a:t>
            </a:r>
          </a:p>
          <a:p>
            <a:r>
              <a:rPr lang="en-US" dirty="0"/>
              <a:t>Consume via portal or REST API</a:t>
            </a:r>
          </a:p>
          <a:p>
            <a:r>
              <a:rPr lang="en-US" dirty="0"/>
              <a:t>90-day data retention</a:t>
            </a:r>
          </a:p>
          <a:p>
            <a:r>
              <a:rPr lang="en-US" dirty="0"/>
              <a:t>Export to Blob storage or stream to Event Hub</a:t>
            </a:r>
          </a:p>
          <a:p>
            <a:r>
              <a:rPr lang="en-US" dirty="0"/>
              <a:t>Built-in analytics via Log Analytics</a:t>
            </a:r>
          </a:p>
        </p:txBody>
      </p:sp>
      <p:sp>
        <p:nvSpPr>
          <p:cNvPr id="3" name="Title 2"/>
          <p:cNvSpPr>
            <a:spLocks noGrp="1"/>
          </p:cNvSpPr>
          <p:nvPr>
            <p:ph type="title"/>
          </p:nvPr>
        </p:nvSpPr>
        <p:spPr>
          <a:xfrm>
            <a:off x="274638" y="296863"/>
            <a:ext cx="11889564" cy="917575"/>
          </a:xfrm>
        </p:spPr>
        <p:txBody>
          <a:bodyPr/>
          <a:lstStyle/>
          <a:p>
            <a:r>
              <a:rPr lang="en-US" dirty="0"/>
              <a:t>Activity Log</a:t>
            </a:r>
          </a:p>
        </p:txBody>
      </p:sp>
    </p:spTree>
    <p:extLst>
      <p:ext uri="{BB962C8B-B14F-4D97-AF65-F5344CB8AC3E}">
        <p14:creationId xmlns:p14="http://schemas.microsoft.com/office/powerpoint/2010/main" val="1761049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t>Azure resources provide metrics</a:t>
            </a:r>
          </a:p>
          <a:p>
            <a:r>
              <a:rPr lang="en-US" dirty="0"/>
              <a:t>1-minute granularity</a:t>
            </a:r>
          </a:p>
          <a:p>
            <a:r>
              <a:rPr lang="en-US" dirty="0"/>
              <a:t>30-day data retention </a:t>
            </a:r>
          </a:p>
          <a:p>
            <a:r>
              <a:rPr lang="en-US" dirty="0"/>
              <a:t>No diagnostics setup (or storage account) required</a:t>
            </a:r>
          </a:p>
          <a:p>
            <a:r>
              <a:rPr lang="en-US" dirty="0"/>
              <a:t>Consume via Portal or REST API</a:t>
            </a:r>
          </a:p>
          <a:p>
            <a:r>
              <a:rPr lang="en-US" dirty="0"/>
              <a:t>Opt-in to detailed monitoring on VMs</a:t>
            </a:r>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6076409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alerts all in one place</a:t>
            </a:r>
          </a:p>
          <a:p>
            <a:r>
              <a:rPr lang="en-US" dirty="0"/>
              <a:t>Alert on platform, app, and custom metrics with email and webhook notifications</a:t>
            </a:r>
          </a:p>
          <a:p>
            <a:r>
              <a:rPr lang="en-US" dirty="0"/>
              <a:t>Alerts on Activity Log and Service Health notifications</a:t>
            </a:r>
          </a:p>
          <a:p>
            <a:r>
              <a:rPr lang="en-US" dirty="0"/>
              <a:t>Manage alerts easily using Notification Groups</a:t>
            </a:r>
          </a:p>
        </p:txBody>
      </p:sp>
      <p:sp>
        <p:nvSpPr>
          <p:cNvPr id="3" name="Title 2"/>
          <p:cNvSpPr>
            <a:spLocks noGrp="1"/>
          </p:cNvSpPr>
          <p:nvPr>
            <p:ph type="title"/>
          </p:nvPr>
        </p:nvSpPr>
        <p:spPr/>
        <p:txBody>
          <a:bodyPr/>
          <a:lstStyle/>
          <a:p>
            <a:r>
              <a:rPr lang="en-US" dirty="0"/>
              <a:t>Alert Rules</a:t>
            </a:r>
          </a:p>
        </p:txBody>
      </p:sp>
    </p:spTree>
    <p:extLst>
      <p:ext uri="{BB962C8B-B14F-4D97-AF65-F5344CB8AC3E}">
        <p14:creationId xmlns:p14="http://schemas.microsoft.com/office/powerpoint/2010/main" val="569778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diagnostics settings in one place</a:t>
            </a:r>
          </a:p>
          <a:p>
            <a:r>
              <a:rPr lang="en-US" dirty="0"/>
              <a:t>Blob storage for archival or offline reporting</a:t>
            </a:r>
          </a:p>
          <a:p>
            <a:r>
              <a:rPr lang="en-US" dirty="0"/>
              <a:t>Stream to Event Hub for custom app or 3</a:t>
            </a:r>
            <a:r>
              <a:rPr lang="en-US" baseline="30000" dirty="0"/>
              <a:t>rd</a:t>
            </a:r>
            <a:r>
              <a:rPr lang="en-US" dirty="0"/>
              <a:t> party integration</a:t>
            </a:r>
          </a:p>
          <a:p>
            <a:r>
              <a:rPr lang="en-US" dirty="0"/>
              <a:t>Route to OMS Log Analytics for advanced analysis</a:t>
            </a:r>
          </a:p>
        </p:txBody>
      </p:sp>
      <p:sp>
        <p:nvSpPr>
          <p:cNvPr id="3" name="Title 2"/>
          <p:cNvSpPr>
            <a:spLocks noGrp="1"/>
          </p:cNvSpPr>
          <p:nvPr>
            <p:ph type="title"/>
          </p:nvPr>
        </p:nvSpPr>
        <p:spPr/>
        <p:txBody>
          <a:bodyPr/>
          <a:lstStyle/>
          <a:p>
            <a:r>
              <a:rPr lang="en-US" dirty="0"/>
              <a:t>Diagnostic Logs</a:t>
            </a:r>
          </a:p>
        </p:txBody>
      </p:sp>
    </p:spTree>
    <p:extLst>
      <p:ext uri="{BB962C8B-B14F-4D97-AF65-F5344CB8AC3E}">
        <p14:creationId xmlns:p14="http://schemas.microsoft.com/office/powerpoint/2010/main" val="1991169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896" y="1451543"/>
            <a:ext cx="2109730" cy="21097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89" y="5472660"/>
            <a:ext cx="2878054" cy="7554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3363" y="1912673"/>
            <a:ext cx="2545084" cy="52106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634" y="4130581"/>
            <a:ext cx="2935941" cy="51868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098" y="5478646"/>
            <a:ext cx="2285633" cy="114281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8237" y="1840008"/>
            <a:ext cx="2966168" cy="666399"/>
          </a:xfrm>
          <a:prstGeom prst="rect">
            <a:avLst/>
          </a:prstGeom>
        </p:spPr>
      </p:pic>
      <p:pic>
        <p:nvPicPr>
          <p:cNvPr id="1026" name="Picture 2" descr="https://newrelic.com/assets/newrelic/source/NewRelic-logo-squar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4005" y="3531077"/>
            <a:ext cx="1695162" cy="1374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11343" y="4100346"/>
            <a:ext cx="2847498" cy="289576"/>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0242" y="5022761"/>
            <a:ext cx="1911325" cy="1297995"/>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6422" y="1620296"/>
            <a:ext cx="1722143" cy="1722143"/>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099" y="4075488"/>
            <a:ext cx="2263879" cy="670109"/>
          </a:xfrm>
          <a:prstGeom prst="rect">
            <a:avLst/>
          </a:prstGeom>
        </p:spPr>
      </p:pic>
      <p:pic>
        <p:nvPicPr>
          <p:cNvPr id="18" name="Content Placeholder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97222" y="5671759"/>
            <a:ext cx="3079641" cy="565648"/>
          </a:xfrm>
          <a:prstGeom prst="rect">
            <a:avLst/>
          </a:prstGeom>
        </p:spPr>
      </p:pic>
      <p:sp>
        <p:nvSpPr>
          <p:cNvPr id="2" name="Title 1"/>
          <p:cNvSpPr>
            <a:spLocks noGrp="1"/>
          </p:cNvSpPr>
          <p:nvPr>
            <p:ph type="title"/>
          </p:nvPr>
        </p:nvSpPr>
        <p:spPr/>
        <p:txBody>
          <a:bodyPr/>
          <a:lstStyle/>
          <a:p>
            <a:r>
              <a:rPr lang="en-US" dirty="0"/>
              <a:t>3</a:t>
            </a:r>
            <a:r>
              <a:rPr lang="en-US" baseline="30000" dirty="0"/>
              <a:t>rd</a:t>
            </a:r>
            <a:r>
              <a:rPr lang="en-US" dirty="0"/>
              <a:t> Party Integrations</a:t>
            </a:r>
          </a:p>
        </p:txBody>
      </p:sp>
    </p:spTree>
    <p:extLst>
      <p:ext uri="{BB962C8B-B14F-4D97-AF65-F5344CB8AC3E}">
        <p14:creationId xmlns:p14="http://schemas.microsoft.com/office/powerpoint/2010/main" val="3218193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750"/>
                                        <p:tgtEl>
                                          <p:spTgt spid="1026"/>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75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75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Azure Monitor</a:t>
            </a:r>
          </a:p>
        </p:txBody>
      </p:sp>
    </p:spTree>
    <p:extLst>
      <p:ext uri="{BB962C8B-B14F-4D97-AF65-F5344CB8AC3E}">
        <p14:creationId xmlns:p14="http://schemas.microsoft.com/office/powerpoint/2010/main" val="602587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from the inside out</a:t>
            </a:r>
          </a:p>
        </p:txBody>
      </p:sp>
    </p:spTree>
    <p:extLst>
      <p:ext uri="{BB962C8B-B14F-4D97-AF65-F5344CB8AC3E}">
        <p14:creationId xmlns:p14="http://schemas.microsoft.com/office/powerpoint/2010/main" val="1345340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t>Consolidated analytics across server and client</a:t>
            </a:r>
          </a:p>
          <a:p>
            <a:r>
              <a:rPr lang="en-US" dirty="0"/>
              <a:t>Analyzes usage patterns</a:t>
            </a:r>
          </a:p>
          <a:p>
            <a:r>
              <a:rPr lang="en-US" dirty="0"/>
              <a:t>Detect, triage, and diagnose performance issues</a:t>
            </a:r>
          </a:p>
          <a:p>
            <a:r>
              <a:rPr lang="en-US" dirty="0"/>
              <a:t>Support for mobile and web applications</a:t>
            </a:r>
          </a:p>
          <a:p>
            <a:r>
              <a:rPr lang="en-US" dirty="0"/>
              <a:t>Built-in tooling for a variety of IDE’s and frameworks</a:t>
            </a:r>
          </a:p>
          <a:p>
            <a:endParaRPr lang="en-US" dirty="0"/>
          </a:p>
        </p:txBody>
      </p:sp>
      <p:sp>
        <p:nvSpPr>
          <p:cNvPr id="3" name="Title 2"/>
          <p:cNvSpPr>
            <a:spLocks noGrp="1"/>
          </p:cNvSpPr>
          <p:nvPr>
            <p:ph type="title"/>
          </p:nvPr>
        </p:nvSpPr>
        <p:spPr>
          <a:xfrm>
            <a:off x="274639" y="284054"/>
            <a:ext cx="11889564" cy="917575"/>
          </a:xfrm>
        </p:spPr>
        <p:txBody>
          <a:bodyPr/>
          <a:lstStyle/>
          <a:p>
            <a:r>
              <a:rPr lang="en-US" dirty="0"/>
              <a:t>Application Insights</a:t>
            </a:r>
          </a:p>
        </p:txBody>
      </p:sp>
    </p:spTree>
    <p:extLst>
      <p:ext uri="{BB962C8B-B14F-4D97-AF65-F5344CB8AC3E}">
        <p14:creationId xmlns:p14="http://schemas.microsoft.com/office/powerpoint/2010/main" val="27367848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 of Telemetry Data</a:t>
            </a:r>
          </a:p>
        </p:txBody>
      </p:sp>
      <p:grpSp>
        <p:nvGrpSpPr>
          <p:cNvPr id="5" name="Group 4"/>
          <p:cNvGrpSpPr/>
          <p:nvPr/>
        </p:nvGrpSpPr>
        <p:grpSpPr>
          <a:xfrm>
            <a:off x="1353498" y="1405874"/>
            <a:ext cx="3425082" cy="1147154"/>
            <a:chOff x="7590294" y="801789"/>
            <a:chExt cx="3358228" cy="1124763"/>
          </a:xfrm>
        </p:grpSpPr>
        <p:sp>
          <p:nvSpPr>
            <p:cNvPr id="7" name="TextBox 6"/>
            <p:cNvSpPr txBox="1"/>
            <p:nvPr/>
          </p:nvSpPr>
          <p:spPr>
            <a:xfrm>
              <a:off x="7590294" y="801789"/>
              <a:ext cx="3290945"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Outside-in monitoring</a:t>
              </a:r>
            </a:p>
          </p:txBody>
        </p:sp>
        <p:sp>
          <p:nvSpPr>
            <p:cNvPr id="8" name="TextBox 7"/>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6" name="Oval 5"/>
          <p:cNvSpPr/>
          <p:nvPr/>
        </p:nvSpPr>
        <p:spPr bwMode="auto">
          <a:xfrm>
            <a:off x="452068" y="1578574"/>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nvGrpSpPr>
          <p:cNvPr id="10" name="Group 9"/>
          <p:cNvGrpSpPr/>
          <p:nvPr/>
        </p:nvGrpSpPr>
        <p:grpSpPr>
          <a:xfrm>
            <a:off x="1353498" y="3135105"/>
            <a:ext cx="4483739" cy="1147154"/>
            <a:chOff x="7590294" y="2161552"/>
            <a:chExt cx="4396224" cy="1124763"/>
          </a:xfrm>
        </p:grpSpPr>
        <p:sp>
          <p:nvSpPr>
            <p:cNvPr id="12" name="TextBox 11"/>
            <p:cNvSpPr txBox="1"/>
            <p:nvPr/>
          </p:nvSpPr>
          <p:spPr>
            <a:xfrm>
              <a:off x="7590294" y="2161552"/>
              <a:ext cx="3526586"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user behavior</a:t>
              </a:r>
            </a:p>
          </p:txBody>
        </p:sp>
        <p:sp>
          <p:nvSpPr>
            <p:cNvPr id="13" name="TextBox 12"/>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11" name="Oval 10"/>
          <p:cNvSpPr/>
          <p:nvPr/>
        </p:nvSpPr>
        <p:spPr bwMode="auto">
          <a:xfrm>
            <a:off x="452068" y="330150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15" name="Group 14"/>
          <p:cNvGrpSpPr/>
          <p:nvPr/>
        </p:nvGrpSpPr>
        <p:grpSpPr>
          <a:xfrm>
            <a:off x="1353498" y="4864336"/>
            <a:ext cx="4185361" cy="1156152"/>
            <a:chOff x="7590294" y="2161552"/>
            <a:chExt cx="4103667" cy="1133585"/>
          </a:xfrm>
        </p:grpSpPr>
        <p:sp>
          <p:nvSpPr>
            <p:cNvPr id="17" name="TextBox 16"/>
            <p:cNvSpPr txBox="1"/>
            <p:nvPr/>
          </p:nvSpPr>
          <p:spPr>
            <a:xfrm>
              <a:off x="7590294" y="2161552"/>
              <a:ext cx="4103667"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Developer traces and events</a:t>
              </a:r>
            </a:p>
          </p:txBody>
        </p:sp>
        <p:sp>
          <p:nvSpPr>
            <p:cNvPr id="18" name="TextBox 17"/>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16" name="Oval 15"/>
          <p:cNvSpPr/>
          <p:nvPr/>
        </p:nvSpPr>
        <p:spPr bwMode="auto">
          <a:xfrm>
            <a:off x="452068" y="5035793"/>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nvGrpSpPr>
          <p:cNvPr id="20" name="Group 19"/>
          <p:cNvGrpSpPr/>
          <p:nvPr/>
        </p:nvGrpSpPr>
        <p:grpSpPr>
          <a:xfrm>
            <a:off x="7198321" y="2059039"/>
            <a:ext cx="4540136" cy="1156152"/>
            <a:chOff x="7590294" y="2161552"/>
            <a:chExt cx="4451518" cy="1133585"/>
          </a:xfrm>
        </p:grpSpPr>
        <p:sp>
          <p:nvSpPr>
            <p:cNvPr id="22" name="TextBox 21"/>
            <p:cNvSpPr txBox="1"/>
            <p:nvPr/>
          </p:nvSpPr>
          <p:spPr>
            <a:xfrm>
              <a:off x="7590294" y="2161552"/>
              <a:ext cx="4406634"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application behavior</a:t>
              </a:r>
            </a:p>
          </p:txBody>
        </p:sp>
        <p:sp>
          <p:nvSpPr>
            <p:cNvPr id="23" name="TextBox 22"/>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 – service dependencies,</a:t>
              </a:r>
              <a:br>
                <a:rPr lang="en-US" sz="1632" kern="0" dirty="0"/>
              </a:br>
              <a:r>
                <a:rPr lang="en-US" sz="1632" kern="0" dirty="0"/>
                <a:t>queries, response time, exceptions, logs, etc.</a:t>
              </a:r>
            </a:p>
          </p:txBody>
        </p:sp>
      </p:grpSp>
      <p:sp>
        <p:nvSpPr>
          <p:cNvPr id="21" name="Oval 20"/>
          <p:cNvSpPr/>
          <p:nvPr/>
        </p:nvSpPr>
        <p:spPr bwMode="auto">
          <a:xfrm>
            <a:off x="6296891" y="223187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nvGrpSpPr>
          <p:cNvPr id="25" name="Group 24"/>
          <p:cNvGrpSpPr/>
          <p:nvPr/>
        </p:nvGrpSpPr>
        <p:grpSpPr>
          <a:xfrm>
            <a:off x="7198321" y="4008408"/>
            <a:ext cx="3964646" cy="925627"/>
            <a:chOff x="7590294" y="2161552"/>
            <a:chExt cx="3887261" cy="907560"/>
          </a:xfrm>
        </p:grpSpPr>
        <p:sp>
          <p:nvSpPr>
            <p:cNvPr id="27" name="TextBox 26"/>
            <p:cNvSpPr txBox="1"/>
            <p:nvPr/>
          </p:nvSpPr>
          <p:spPr>
            <a:xfrm>
              <a:off x="7590294" y="2161552"/>
              <a:ext cx="3887261"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Infrastructure performance</a:t>
              </a:r>
            </a:p>
          </p:txBody>
        </p:sp>
        <p:sp>
          <p:nvSpPr>
            <p:cNvPr id="28" name="TextBox 27"/>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26" name="Oval 25"/>
          <p:cNvSpPr/>
          <p:nvPr/>
        </p:nvSpPr>
        <p:spPr bwMode="auto">
          <a:xfrm>
            <a:off x="6296891" y="406597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spTree>
    <p:extLst>
      <p:ext uri="{BB962C8B-B14F-4D97-AF65-F5344CB8AC3E}">
        <p14:creationId xmlns:p14="http://schemas.microsoft.com/office/powerpoint/2010/main" val="26648151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Analyzes and detects potential problems based on historical telemetry data</a:t>
            </a:r>
          </a:p>
          <a:p>
            <a:r>
              <a:rPr lang="en-US" dirty="0"/>
              <a:t>Looks for abnormal patterns such as a rise in failures</a:t>
            </a:r>
          </a:p>
          <a:p>
            <a:r>
              <a:rPr lang="en-US" dirty="0"/>
              <a:t>Ping and multi-step web tests from 16 locations worldwide</a:t>
            </a:r>
          </a:p>
          <a:p>
            <a:endParaRPr lang="en-US" dirty="0"/>
          </a:p>
          <a:p>
            <a:endParaRPr lang="en-US" dirty="0"/>
          </a:p>
        </p:txBody>
      </p:sp>
      <p:sp>
        <p:nvSpPr>
          <p:cNvPr id="3" name="Title 2"/>
          <p:cNvSpPr>
            <a:spLocks noGrp="1"/>
          </p:cNvSpPr>
          <p:nvPr>
            <p:ph type="title"/>
          </p:nvPr>
        </p:nvSpPr>
        <p:spPr/>
        <p:txBody>
          <a:bodyPr/>
          <a:lstStyle/>
          <a:p>
            <a:r>
              <a:rPr lang="en-US" dirty="0"/>
              <a:t>Proactive Monitoring</a:t>
            </a:r>
          </a:p>
        </p:txBody>
      </p:sp>
    </p:spTree>
    <p:extLst>
      <p:ext uri="{BB962C8B-B14F-4D97-AF65-F5344CB8AC3E}">
        <p14:creationId xmlns:p14="http://schemas.microsoft.com/office/powerpoint/2010/main" val="835789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511457"/>
          </a:xfrm>
        </p:spPr>
        <p:txBody>
          <a:bodyPr/>
          <a:lstStyle/>
          <a:p>
            <a:r>
              <a:rPr lang="en-US" dirty="0"/>
              <a:t>Monitoring at the platform level</a:t>
            </a:r>
          </a:p>
          <a:p>
            <a:r>
              <a:rPr lang="en-US" dirty="0"/>
              <a:t>Monitoring at the application level</a:t>
            </a:r>
          </a:p>
          <a:p>
            <a:r>
              <a:rPr lang="en-US" dirty="0"/>
              <a:t>Integrating with the partner ecosystem</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848160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Dependencies</a:t>
            </a:r>
          </a:p>
        </p:txBody>
      </p:sp>
      <p:sp>
        <p:nvSpPr>
          <p:cNvPr id="2" name="Text Placeholder 1"/>
          <p:cNvSpPr>
            <a:spLocks noGrp="1"/>
          </p:cNvSpPr>
          <p:nvPr>
            <p:ph type="body" sz="quarter" idx="10"/>
          </p:nvPr>
        </p:nvSpPr>
        <p:spPr>
          <a:xfrm>
            <a:off x="274639" y="1212849"/>
            <a:ext cx="5486399" cy="4173450"/>
          </a:xfrm>
        </p:spPr>
        <p:txBody>
          <a:bodyPr/>
          <a:lstStyle/>
          <a:p>
            <a:pPr marL="0" indent="0">
              <a:buNone/>
            </a:pPr>
            <a:r>
              <a:rPr lang="en-US" dirty="0"/>
              <a:t>Application Map is a </a:t>
            </a:r>
            <a:br>
              <a:rPr lang="en-US" dirty="0"/>
            </a:br>
            <a:r>
              <a:rPr lang="en-US" dirty="0"/>
              <a:t>visual depiction of app</a:t>
            </a:r>
            <a:br>
              <a:rPr lang="en-US" dirty="0"/>
            </a:br>
            <a:r>
              <a:rPr lang="en-US" dirty="0"/>
              <a:t>components</a:t>
            </a:r>
            <a:br>
              <a:rPr lang="en-US" dirty="0"/>
            </a:br>
            <a:br>
              <a:rPr lang="en-US" dirty="0"/>
            </a:br>
            <a:r>
              <a:rPr lang="en-US" dirty="0"/>
              <a:t>Highlights potential</a:t>
            </a:r>
            <a:br>
              <a:rPr lang="en-US" dirty="0"/>
            </a:br>
            <a:r>
              <a:rPr lang="en-US" dirty="0"/>
              <a:t>problems regarding</a:t>
            </a:r>
            <a:br>
              <a:rPr lang="en-US" dirty="0"/>
            </a:br>
            <a:r>
              <a:rPr lang="en-US" dirty="0"/>
              <a:t>performance and</a:t>
            </a:r>
            <a:br>
              <a:rPr lang="en-US" dirty="0"/>
            </a:br>
            <a:r>
              <a:rPr lang="en-US" dirty="0"/>
              <a:t>failure rate</a:t>
            </a:r>
          </a:p>
        </p:txBody>
      </p:sp>
      <p:pic>
        <p:nvPicPr>
          <p:cNvPr id="1028" name="Picture 4" descr="app map"/>
          <p:cNvPicPr>
            <a:picLocks noChangeAspect="1" noChangeArrowheads="1"/>
          </p:cNvPicPr>
          <p:nvPr/>
        </p:nvPicPr>
        <p:blipFill rotWithShape="1">
          <a:blip r:embed="rId3">
            <a:extLst>
              <a:ext uri="{28A0092B-C50C-407E-A947-70E740481C1C}">
                <a14:useLocalDpi xmlns:a14="http://schemas.microsoft.com/office/drawing/2010/main" val="0"/>
              </a:ext>
            </a:extLst>
          </a:blip>
          <a:srcRect l="1223" t="18865"/>
          <a:stretch/>
        </p:blipFill>
        <p:spPr bwMode="auto">
          <a:xfrm>
            <a:off x="5510327" y="1058862"/>
            <a:ext cx="6904588" cy="524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033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Data Flow</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6" name="Group 5"/>
          <p:cNvGrpSpPr/>
          <p:nvPr/>
        </p:nvGrpSpPr>
        <p:grpSpPr>
          <a:xfrm>
            <a:off x="59896" y="1416058"/>
            <a:ext cx="1916230" cy="1641497"/>
            <a:chOff x="59896" y="1416058"/>
            <a:chExt cx="1916230" cy="1641497"/>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8" name="TextBox 7"/>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9" name="TextBox 8"/>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10" name="Straight Connector 9"/>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896" y="2909250"/>
            <a:ext cx="10007244" cy="1920319"/>
            <a:chOff x="59896" y="2909250"/>
            <a:chExt cx="10007244" cy="1920319"/>
          </a:xfrm>
        </p:grpSpPr>
        <p:grpSp>
          <p:nvGrpSpPr>
            <p:cNvPr id="13" name="Group 12"/>
            <p:cNvGrpSpPr/>
            <p:nvPr/>
          </p:nvGrpSpPr>
          <p:grpSpPr>
            <a:xfrm>
              <a:off x="4011241" y="2909250"/>
              <a:ext cx="3620991" cy="1824693"/>
              <a:chOff x="4011241" y="2909250"/>
              <a:chExt cx="3620991" cy="1824693"/>
            </a:xfrm>
          </p:grpSpPr>
          <p:sp>
            <p:nvSpPr>
              <p:cNvPr id="19" name="TextBox 18"/>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20" name="TextBox 19"/>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21" name="TextBox 20"/>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14" name="Group 13"/>
            <p:cNvGrpSpPr/>
            <p:nvPr/>
          </p:nvGrpSpPr>
          <p:grpSpPr>
            <a:xfrm>
              <a:off x="59896" y="3188072"/>
              <a:ext cx="1916230" cy="1641497"/>
              <a:chOff x="59896" y="3188072"/>
              <a:chExt cx="1916230" cy="1641497"/>
            </a:xfrm>
          </p:grpSpPr>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18" name="TextBox 17"/>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15" name="Straight Arrow Connector 14"/>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9896" y="4797534"/>
            <a:ext cx="12058117" cy="1804049"/>
            <a:chOff x="59896" y="4797534"/>
            <a:chExt cx="12058117" cy="1804049"/>
          </a:xfrm>
        </p:grpSpPr>
        <p:cxnSp>
          <p:nvCxnSpPr>
            <p:cNvPr id="23" name="Straight Arrow Connector 22"/>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9896" y="4960086"/>
              <a:ext cx="1916230" cy="1641497"/>
              <a:chOff x="59896" y="4960086"/>
              <a:chExt cx="1916230" cy="1641497"/>
            </a:xfrm>
          </p:grpSpPr>
          <p:pic>
            <p:nvPicPr>
              <p:cNvPr id="28" name="Picture 2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29" name="TextBox 28"/>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25" name="Straight Arrow Connector 24"/>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9335587" y="4797534"/>
              <a:ext cx="435429" cy="15684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2199668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Open source SDKs to power insights for any web app</a:t>
            </a:r>
          </a:p>
          <a:p>
            <a:r>
              <a:rPr lang="en-US" dirty="0"/>
              <a:t>Continuously export data to Azure Blob Storage or SQL</a:t>
            </a:r>
          </a:p>
          <a:p>
            <a:r>
              <a:rPr lang="en-US" dirty="0"/>
              <a:t>Visualize data with PowerBI content pack</a:t>
            </a:r>
          </a:p>
          <a:p>
            <a:r>
              <a:rPr lang="en-US" dirty="0"/>
              <a:t>Data access via REST APIs</a:t>
            </a:r>
          </a:p>
        </p:txBody>
      </p:sp>
      <p:sp>
        <p:nvSpPr>
          <p:cNvPr id="3" name="Title 2"/>
          <p:cNvSpPr>
            <a:spLocks noGrp="1"/>
          </p:cNvSpPr>
          <p:nvPr>
            <p:ph type="title"/>
          </p:nvPr>
        </p:nvSpPr>
        <p:spPr/>
        <p:txBody>
          <a:bodyPr/>
          <a:lstStyle/>
          <a:p>
            <a:r>
              <a:rPr lang="en-US" dirty="0"/>
              <a:t>Extending Application Insights</a:t>
            </a:r>
          </a:p>
        </p:txBody>
      </p:sp>
    </p:spTree>
    <p:extLst>
      <p:ext uri="{BB962C8B-B14F-4D97-AF65-F5344CB8AC3E}">
        <p14:creationId xmlns:p14="http://schemas.microsoft.com/office/powerpoint/2010/main" val="33367809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Instrumentation</a:t>
            </a:r>
          </a:p>
        </p:txBody>
      </p:sp>
      <p:graphicFrame>
        <p:nvGraphicFramePr>
          <p:cNvPr id="4" name="Diagram 3"/>
          <p:cNvGraphicFramePr/>
          <p:nvPr>
            <p:extLst>
              <p:ext uri="{D42A27DB-BD31-4B8C-83A1-F6EECF244321}">
                <p14:modId xmlns:p14="http://schemas.microsoft.com/office/powerpoint/2010/main" val="2675683453"/>
              </p:ext>
            </p:extLst>
          </p:nvPr>
        </p:nvGraphicFramePr>
        <p:xfrm>
          <a:off x="731837" y="1592262"/>
          <a:ext cx="108966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nvPr>
        </p:nvGraphicFramePr>
        <p:xfrm>
          <a:off x="1398587" y="4945062"/>
          <a:ext cx="9563100" cy="12601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02808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Application Insights</a:t>
            </a:r>
          </a:p>
        </p:txBody>
      </p:sp>
    </p:spTree>
    <p:extLst>
      <p:ext uri="{BB962C8B-B14F-4D97-AF65-F5344CB8AC3E}">
        <p14:creationId xmlns:p14="http://schemas.microsoft.com/office/powerpoint/2010/main" val="2445022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Getting Started</a:t>
            </a:r>
            <a:endParaRPr lang="en-US" dirty="0"/>
          </a:p>
        </p:txBody>
      </p:sp>
      <p:graphicFrame>
        <p:nvGraphicFramePr>
          <p:cNvPr id="5" name="Diagram 4"/>
          <p:cNvGraphicFramePr/>
          <p:nvPr>
            <p:extLst>
              <p:ext uri="{D42A27DB-BD31-4B8C-83A1-F6EECF244321}">
                <p14:modId xmlns:p14="http://schemas.microsoft.com/office/powerpoint/2010/main" val="4293041122"/>
              </p:ext>
            </p:extLst>
          </p:nvPr>
        </p:nvGraphicFramePr>
        <p:xfrm>
          <a:off x="1189037" y="1212850"/>
          <a:ext cx="9843962" cy="5125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027237" y="6314560"/>
            <a:ext cx="84759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Java, HTML/JS, Ruby, PHP, Node.JS, Python, etc. etc.</a:t>
            </a:r>
          </a:p>
        </p:txBody>
      </p:sp>
    </p:spTree>
    <p:extLst>
      <p:ext uri="{BB962C8B-B14F-4D97-AF65-F5344CB8AC3E}">
        <p14:creationId xmlns:p14="http://schemas.microsoft.com/office/powerpoint/2010/main" val="41012419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from the outside in</a:t>
            </a:r>
          </a:p>
        </p:txBody>
      </p:sp>
    </p:spTree>
    <p:extLst>
      <p:ext uri="{BB962C8B-B14F-4D97-AF65-F5344CB8AC3E}">
        <p14:creationId xmlns:p14="http://schemas.microsoft.com/office/powerpoint/2010/main" val="353966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Single pane of glass for monitoring VMs</a:t>
            </a:r>
          </a:p>
          <a:p>
            <a:r>
              <a:rPr lang="en-US" dirty="0"/>
              <a:t>Big data solution for logs</a:t>
            </a:r>
          </a:p>
          <a:p>
            <a:r>
              <a:rPr lang="en-US" dirty="0"/>
              <a:t>Interact with log data via Search and Solutions</a:t>
            </a:r>
          </a:p>
          <a:p>
            <a:r>
              <a:rPr lang="en-US" dirty="0"/>
              <a:t>Customizable dashboards </a:t>
            </a:r>
          </a:p>
          <a:p>
            <a:r>
              <a:rPr lang="en-US" dirty="0"/>
              <a:t>Near real time log monitoring</a:t>
            </a:r>
          </a:p>
        </p:txBody>
      </p:sp>
      <p:sp>
        <p:nvSpPr>
          <p:cNvPr id="3" name="Title 2"/>
          <p:cNvSpPr>
            <a:spLocks noGrp="1"/>
          </p:cNvSpPr>
          <p:nvPr>
            <p:ph type="title"/>
          </p:nvPr>
        </p:nvSpPr>
        <p:spPr/>
        <p:txBody>
          <a:bodyPr/>
          <a:lstStyle/>
          <a:p>
            <a:r>
              <a:rPr lang="en-US" dirty="0"/>
              <a:t>Operations Management Suite (OMS)</a:t>
            </a:r>
          </a:p>
        </p:txBody>
      </p:sp>
    </p:spTree>
    <p:extLst>
      <p:ext uri="{BB962C8B-B14F-4D97-AF65-F5344CB8AC3E}">
        <p14:creationId xmlns:p14="http://schemas.microsoft.com/office/powerpoint/2010/main" val="25568896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OMS Architecture</a:t>
            </a:r>
          </a:p>
        </p:txBody>
      </p:sp>
      <p:sp>
        <p:nvSpPr>
          <p:cNvPr id="5" name="Rectangle 4"/>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1" name="TextBox 10"/>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2" name="TextBox 11"/>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3" name="TextBox 12"/>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15" name="TextBox 14"/>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6" name="Picture 15"/>
          <p:cNvPicPr>
            <a:picLocks noChangeAspect="1"/>
          </p:cNvPicPr>
          <p:nvPr/>
        </p:nvPicPr>
        <p:blipFill>
          <a:blip r:embed="rId5"/>
          <a:stretch>
            <a:fillRect/>
          </a:stretch>
        </p:blipFill>
        <p:spPr>
          <a:xfrm>
            <a:off x="2860376" y="4109293"/>
            <a:ext cx="549824" cy="549824"/>
          </a:xfrm>
          <a:prstGeom prst="rect">
            <a:avLst/>
          </a:prstGeom>
        </p:spPr>
      </p:pic>
      <p:sp>
        <p:nvSpPr>
          <p:cNvPr id="17" name="TextBox 16"/>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18" name="Picture 1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19" name="TextBox 18"/>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20" name="Straight Arrow Connector 19"/>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25" name="Picture 2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26" name="TextBox 25"/>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27" name="TextBox 26"/>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28" name="Picture 27"/>
          <p:cNvPicPr>
            <a:picLocks noChangeAspect="1"/>
          </p:cNvPicPr>
          <p:nvPr/>
        </p:nvPicPr>
        <p:blipFill>
          <a:blip r:embed="rId7"/>
          <a:stretch>
            <a:fillRect/>
          </a:stretch>
        </p:blipFill>
        <p:spPr>
          <a:xfrm>
            <a:off x="6303472" y="4398609"/>
            <a:ext cx="874387" cy="874387"/>
          </a:xfrm>
          <a:prstGeom prst="rect">
            <a:avLst/>
          </a:prstGeom>
        </p:spPr>
      </p:pic>
      <p:sp>
        <p:nvSpPr>
          <p:cNvPr id="29" name="TextBox 28"/>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30" name="TextBox 29"/>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31" name="Picture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32" name="TextBox 31"/>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33" name="Straight Arrow Connector 32"/>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35" name="Straight Arrow Connector 3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39" name="Straight Connector 38"/>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44" name="Picture 43"/>
          <p:cNvPicPr>
            <a:picLocks noChangeAspect="1"/>
          </p:cNvPicPr>
          <p:nvPr/>
        </p:nvPicPr>
        <p:blipFill>
          <a:blip r:embed="rId10"/>
          <a:stretch>
            <a:fillRect/>
          </a:stretch>
        </p:blipFill>
        <p:spPr>
          <a:xfrm>
            <a:off x="10828194" y="3863032"/>
            <a:ext cx="871838" cy="871838"/>
          </a:xfrm>
          <a:prstGeom prst="rect">
            <a:avLst/>
          </a:prstGeom>
        </p:spPr>
      </p:pic>
      <p:sp>
        <p:nvSpPr>
          <p:cNvPr id="45" name="TextBox 44"/>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46" name="Straight Arrow Connector 45"/>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140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289858"/>
          </a:xfrm>
        </p:spPr>
        <p:txBody>
          <a:bodyPr/>
          <a:lstStyle/>
          <a:p>
            <a:pPr marL="0" indent="0">
              <a:buNone/>
            </a:pPr>
            <a:r>
              <a:rPr lang="en-US" dirty="0"/>
              <a:t>Solutions are a set of data acquisition rules coupled with analytics logic and visualization that address key challenges for customers. </a:t>
            </a:r>
          </a:p>
          <a:p>
            <a:endParaRPr lang="en-US" dirty="0"/>
          </a:p>
        </p:txBody>
      </p:sp>
      <p:sp>
        <p:nvSpPr>
          <p:cNvPr id="5" name="Title 4"/>
          <p:cNvSpPr>
            <a:spLocks noGrp="1"/>
          </p:cNvSpPr>
          <p:nvPr>
            <p:ph type="title"/>
          </p:nvPr>
        </p:nvSpPr>
        <p:spPr/>
        <p:txBody>
          <a:bodyPr/>
          <a:lstStyle/>
          <a:p>
            <a:r>
              <a:rPr lang="en-US" dirty="0"/>
              <a:t>Solution Packs</a:t>
            </a:r>
          </a:p>
        </p:txBody>
      </p:sp>
    </p:spTree>
    <p:extLst>
      <p:ext uri="{BB962C8B-B14F-4D97-AF65-F5344CB8AC3E}">
        <p14:creationId xmlns:p14="http://schemas.microsoft.com/office/powerpoint/2010/main" val="1396034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for Modern Applications</a:t>
            </a:r>
          </a:p>
        </p:txBody>
      </p:sp>
      <p:grpSp>
        <p:nvGrpSpPr>
          <p:cNvPr id="5" name="Group 4"/>
          <p:cNvGrpSpPr/>
          <p:nvPr/>
        </p:nvGrpSpPr>
        <p:grpSpPr>
          <a:xfrm>
            <a:off x="2112040" y="1302726"/>
            <a:ext cx="8212395" cy="2704626"/>
            <a:chOff x="2486353" y="1500276"/>
            <a:chExt cx="7389444" cy="2433600"/>
          </a:xfrm>
        </p:grpSpPr>
        <p:grpSp>
          <p:nvGrpSpPr>
            <p:cNvPr id="19" name="Group 18"/>
            <p:cNvGrpSpPr/>
            <p:nvPr/>
          </p:nvGrpSpPr>
          <p:grpSpPr>
            <a:xfrm>
              <a:off x="7443492" y="1500276"/>
              <a:ext cx="2432305" cy="2433600"/>
              <a:chOff x="7517817" y="1485605"/>
              <a:chExt cx="2432305" cy="2433600"/>
            </a:xfrm>
          </p:grpSpPr>
          <p:sp>
            <p:nvSpPr>
              <p:cNvPr id="28" name="Rectangle 27"/>
              <p:cNvSpPr/>
              <p:nvPr/>
            </p:nvSpPr>
            <p:spPr bwMode="gray">
              <a:xfrm>
                <a:off x="7517818" y="1485605"/>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9" name="Rectangle 28"/>
              <p:cNvSpPr/>
              <p:nvPr/>
            </p:nvSpPr>
            <p:spPr>
              <a:xfrm>
                <a:off x="7518072"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Different clients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and browsers</a:t>
                </a:r>
              </a:p>
            </p:txBody>
          </p:sp>
          <p:pic>
            <p:nvPicPr>
              <p:cNvPr id="30" name="Picture 29"/>
              <p:cNvPicPr>
                <a:picLocks noChangeAspect="1"/>
              </p:cNvPicPr>
              <p:nvPr/>
            </p:nvPicPr>
            <p:blipFill>
              <a:blip r:embed="rId2"/>
              <a:stretch>
                <a:fillRect/>
              </a:stretch>
            </p:blipFill>
            <p:spPr>
              <a:xfrm>
                <a:off x="7517817" y="2419792"/>
                <a:ext cx="2432305" cy="1260348"/>
              </a:xfrm>
              <a:prstGeom prst="rect">
                <a:avLst/>
              </a:prstGeom>
            </p:spPr>
          </p:pic>
        </p:grpSp>
        <p:grpSp>
          <p:nvGrpSpPr>
            <p:cNvPr id="20" name="Group 19"/>
            <p:cNvGrpSpPr/>
            <p:nvPr/>
          </p:nvGrpSpPr>
          <p:grpSpPr>
            <a:xfrm>
              <a:off x="4964817" y="1500276"/>
              <a:ext cx="2432515" cy="2433600"/>
              <a:chOff x="5001979" y="1485604"/>
              <a:chExt cx="2432515" cy="2433600"/>
            </a:xfrm>
          </p:grpSpPr>
          <p:sp>
            <p:nvSpPr>
              <p:cNvPr id="25" name="Rectangle 24"/>
              <p:cNvSpPr/>
              <p:nvPr/>
            </p:nvSpPr>
            <p:spPr bwMode="gray">
              <a:xfrm>
                <a:off x="5002085" y="1485604"/>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6" name="Rectangle 25"/>
              <p:cNvSpPr/>
              <p:nvPr/>
            </p:nvSpPr>
            <p:spPr>
              <a:xfrm>
                <a:off x="5002340" y="1590146"/>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6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data centers</a:t>
                </a:r>
              </a:p>
            </p:txBody>
          </p:sp>
          <p:pic>
            <p:nvPicPr>
              <p:cNvPr id="27" name="Picture 26"/>
              <p:cNvPicPr>
                <a:picLocks noChangeAspect="1"/>
              </p:cNvPicPr>
              <p:nvPr/>
            </p:nvPicPr>
            <p:blipFill>
              <a:blip r:embed="rId3"/>
              <a:stretch>
                <a:fillRect/>
              </a:stretch>
            </p:blipFill>
            <p:spPr>
              <a:xfrm>
                <a:off x="5001979" y="2468230"/>
                <a:ext cx="2432515" cy="1450974"/>
              </a:xfrm>
              <a:prstGeom prst="rect">
                <a:avLst/>
              </a:prstGeom>
            </p:spPr>
          </p:pic>
        </p:grpSp>
        <p:grpSp>
          <p:nvGrpSpPr>
            <p:cNvPr id="21" name="Group 20"/>
            <p:cNvGrpSpPr/>
            <p:nvPr/>
          </p:nvGrpSpPr>
          <p:grpSpPr>
            <a:xfrm>
              <a:off x="2486353" y="1500276"/>
              <a:ext cx="2432304" cy="2433600"/>
              <a:chOff x="2486353" y="1500276"/>
              <a:chExt cx="2432304" cy="2433600"/>
            </a:xfrm>
          </p:grpSpPr>
          <p:sp>
            <p:nvSpPr>
              <p:cNvPr id="22" name="Rectangle 21"/>
              <p:cNvSpPr/>
              <p:nvPr/>
            </p:nvSpPr>
            <p:spPr bwMode="gray">
              <a:xfrm>
                <a:off x="2486353" y="1500276"/>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3" name="Rectangle 22"/>
              <p:cNvSpPr/>
              <p:nvPr/>
            </p:nvSpPr>
            <p:spPr>
              <a:xfrm>
                <a:off x="2486353"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tiers and components</a:t>
                </a:r>
              </a:p>
            </p:txBody>
          </p:sp>
          <p:pic>
            <p:nvPicPr>
              <p:cNvPr id="24" name="Picture 23"/>
              <p:cNvPicPr>
                <a:picLocks noChangeAspect="1"/>
              </p:cNvPicPr>
              <p:nvPr/>
            </p:nvPicPr>
            <p:blipFill rotWithShape="1">
              <a:blip r:embed="rId4"/>
              <a:srcRect l="6368" t="33790" b="12962"/>
              <a:stretch/>
            </p:blipFill>
            <p:spPr>
              <a:xfrm>
                <a:off x="2486353" y="2236477"/>
                <a:ext cx="1855192" cy="1697399"/>
              </a:xfrm>
              <a:prstGeom prst="rect">
                <a:avLst/>
              </a:prstGeom>
            </p:spPr>
          </p:pic>
        </p:grpSp>
      </p:grpSp>
      <p:grpSp>
        <p:nvGrpSpPr>
          <p:cNvPr id="6" name="Group 5"/>
          <p:cNvGrpSpPr/>
          <p:nvPr/>
        </p:nvGrpSpPr>
        <p:grpSpPr>
          <a:xfrm>
            <a:off x="2112040" y="4069236"/>
            <a:ext cx="8212395" cy="2704626"/>
            <a:chOff x="2486353" y="3989710"/>
            <a:chExt cx="7389444" cy="2433600"/>
          </a:xfrm>
        </p:grpSpPr>
        <p:grpSp>
          <p:nvGrpSpPr>
            <p:cNvPr id="7" name="Group 6"/>
            <p:cNvGrpSpPr/>
            <p:nvPr/>
          </p:nvGrpSpPr>
          <p:grpSpPr>
            <a:xfrm>
              <a:off x="2486353" y="3989710"/>
              <a:ext cx="2432304" cy="2433600"/>
              <a:chOff x="2486353" y="3995627"/>
              <a:chExt cx="2432304" cy="2433600"/>
            </a:xfrm>
          </p:grpSpPr>
          <p:sp>
            <p:nvSpPr>
              <p:cNvPr id="16" name="Rectangle 15"/>
              <p:cNvSpPr/>
              <p:nvPr/>
            </p:nvSpPr>
            <p:spPr bwMode="gray">
              <a:xfrm>
                <a:off x="2486353" y="3995627"/>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pic>
            <p:nvPicPr>
              <p:cNvPr id="17" name="Picture 16" descr="Illustrations-0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2279" y="4629124"/>
                <a:ext cx="2180453" cy="1684896"/>
              </a:xfrm>
              <a:prstGeom prst="rect">
                <a:avLst/>
              </a:prstGeom>
            </p:spPr>
          </p:pic>
          <p:sp>
            <p:nvSpPr>
              <p:cNvPr id="18" name="Rectangle 17"/>
              <p:cNvSpPr/>
              <p:nvPr/>
            </p:nvSpPr>
            <p:spPr>
              <a:xfrm>
                <a:off x="2486353"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Feature churn</a:t>
                </a:r>
              </a:p>
            </p:txBody>
          </p:sp>
        </p:grpSp>
        <p:grpSp>
          <p:nvGrpSpPr>
            <p:cNvPr id="8" name="Group 7"/>
            <p:cNvGrpSpPr/>
            <p:nvPr/>
          </p:nvGrpSpPr>
          <p:grpSpPr>
            <a:xfrm>
              <a:off x="4964923" y="3989710"/>
              <a:ext cx="2432304" cy="2433600"/>
              <a:chOff x="5002192" y="3995627"/>
              <a:chExt cx="2432304" cy="2433600"/>
            </a:xfrm>
          </p:grpSpPr>
          <p:sp>
            <p:nvSpPr>
              <p:cNvPr id="13" name="Rectangle 12"/>
              <p:cNvSpPr/>
              <p:nvPr/>
            </p:nvSpPr>
            <p:spPr bwMode="gray">
              <a:xfrm>
                <a:off x="5002192" y="3995627"/>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4" name="Rectangle 13"/>
              <p:cNvSpPr/>
              <p:nvPr/>
            </p:nvSpPr>
            <p:spPr>
              <a:xfrm>
                <a:off x="5002340"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2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Continuous Delivery</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9045" y="4446518"/>
                <a:ext cx="1938382" cy="1938493"/>
              </a:xfrm>
              <a:prstGeom prst="rect">
                <a:avLst/>
              </a:prstGeom>
            </p:spPr>
          </p:pic>
        </p:grpSp>
        <p:grpSp>
          <p:nvGrpSpPr>
            <p:cNvPr id="9" name="Group 8"/>
            <p:cNvGrpSpPr/>
            <p:nvPr/>
          </p:nvGrpSpPr>
          <p:grpSpPr>
            <a:xfrm>
              <a:off x="7443493" y="3989710"/>
              <a:ext cx="2432304" cy="2433600"/>
              <a:chOff x="7517818" y="3995627"/>
              <a:chExt cx="2432304" cy="2433600"/>
            </a:xfrm>
          </p:grpSpPr>
          <p:sp>
            <p:nvSpPr>
              <p:cNvPr id="10" name="Rectangle 9"/>
              <p:cNvSpPr/>
              <p:nvPr/>
            </p:nvSpPr>
            <p:spPr bwMode="gray">
              <a:xfrm>
                <a:off x="7517818" y="3995627"/>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1" name="Rectangle 10"/>
              <p:cNvSpPr/>
              <p:nvPr/>
            </p:nvSpPr>
            <p:spPr>
              <a:xfrm>
                <a:off x="7518072" y="4132587"/>
                <a:ext cx="2432050" cy="33232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4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Quickly find and fix</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endParaRPr>
              </a:p>
            </p:txBody>
          </p:sp>
          <p:pic>
            <p:nvPicPr>
              <p:cNvPr id="12" name="Picture 11"/>
              <p:cNvPicPr>
                <a:picLocks noChangeAspect="1"/>
              </p:cNvPicPr>
              <p:nvPr/>
            </p:nvPicPr>
            <p:blipFill>
              <a:blip r:embed="rId7"/>
              <a:stretch>
                <a:fillRect/>
              </a:stretch>
            </p:blipFill>
            <p:spPr>
              <a:xfrm>
                <a:off x="7760572" y="4779533"/>
                <a:ext cx="1946793" cy="1460899"/>
              </a:xfrm>
              <a:prstGeom prst="rect">
                <a:avLst/>
              </a:prstGeom>
            </p:spPr>
          </p:pic>
        </p:grpSp>
      </p:grpSp>
    </p:spTree>
    <p:extLst>
      <p:ext uri="{BB962C8B-B14F-4D97-AF65-F5344CB8AC3E}">
        <p14:creationId xmlns:p14="http://schemas.microsoft.com/office/powerpoint/2010/main" val="148661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Packs</a:t>
            </a:r>
          </a:p>
        </p:txBody>
      </p:sp>
      <p:pic>
        <p:nvPicPr>
          <p:cNvPr id="5" name="Picture 4"/>
          <p:cNvPicPr>
            <a:picLocks noChangeAspect="1"/>
          </p:cNvPicPr>
          <p:nvPr/>
        </p:nvPicPr>
        <p:blipFill>
          <a:blip r:embed="rId2"/>
          <a:stretch>
            <a:fillRect/>
          </a:stretch>
        </p:blipFill>
        <p:spPr>
          <a:xfrm>
            <a:off x="0" y="1489853"/>
            <a:ext cx="12436475" cy="4014819"/>
          </a:xfrm>
          <a:prstGeom prst="rect">
            <a:avLst/>
          </a:prstGeom>
        </p:spPr>
      </p:pic>
    </p:spTree>
    <p:extLst>
      <p:ext uri="{BB962C8B-B14F-4D97-AF65-F5344CB8AC3E}">
        <p14:creationId xmlns:p14="http://schemas.microsoft.com/office/powerpoint/2010/main" val="3203893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289858"/>
          </a:xfrm>
        </p:spPr>
        <p:txBody>
          <a:bodyPr/>
          <a:lstStyle/>
          <a:p>
            <a:pPr marL="0" indent="0">
              <a:buNone/>
            </a:pPr>
            <a:r>
              <a:rPr lang="en-US" dirty="0"/>
              <a:t>Pin commonly used search queries and reports to your dashboard for a tailored experience that saves time and enhances focus</a:t>
            </a:r>
          </a:p>
          <a:p>
            <a:endParaRPr lang="en-US" dirty="0"/>
          </a:p>
        </p:txBody>
      </p:sp>
      <p:sp>
        <p:nvSpPr>
          <p:cNvPr id="2" name="Title 1"/>
          <p:cNvSpPr>
            <a:spLocks noGrp="1"/>
          </p:cNvSpPr>
          <p:nvPr>
            <p:ph type="title"/>
          </p:nvPr>
        </p:nvSpPr>
        <p:spPr/>
        <p:txBody>
          <a:bodyPr/>
          <a:lstStyle/>
          <a:p>
            <a:r>
              <a:rPr lang="en-US" dirty="0"/>
              <a:t>Search</a:t>
            </a:r>
          </a:p>
        </p:txBody>
      </p:sp>
    </p:spTree>
    <p:extLst>
      <p:ext uri="{BB962C8B-B14F-4D97-AF65-F5344CB8AC3E}">
        <p14:creationId xmlns:p14="http://schemas.microsoft.com/office/powerpoint/2010/main" val="15831072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82" y="1519241"/>
            <a:ext cx="12434711" cy="54752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Monitoring on the go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428" y="2095950"/>
            <a:ext cx="6829618" cy="4585717"/>
          </a:xfrm>
          <a:prstGeom prst="rect">
            <a:avLst/>
          </a:prstGeom>
        </p:spPr>
      </p:pic>
    </p:spTree>
    <p:extLst>
      <p:ext uri="{BB962C8B-B14F-4D97-AF65-F5344CB8AC3E}">
        <p14:creationId xmlns:p14="http://schemas.microsoft.com/office/powerpoint/2010/main" val="42762511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Operations Management Suite</a:t>
            </a:r>
          </a:p>
        </p:txBody>
      </p:sp>
    </p:spTree>
    <p:extLst>
      <p:ext uri="{BB962C8B-B14F-4D97-AF65-F5344CB8AC3E}">
        <p14:creationId xmlns:p14="http://schemas.microsoft.com/office/powerpoint/2010/main" val="4107318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1261194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495794"/>
          </a:xfrm>
        </p:spPr>
        <p:txBody>
          <a:bodyPr/>
          <a:lstStyle/>
          <a:p>
            <a:r>
              <a:rPr lang="en-US" dirty="0"/>
              <a:t>Azure Monitor Documentation</a:t>
            </a:r>
          </a:p>
          <a:p>
            <a:pPr lvl="1"/>
            <a:r>
              <a:rPr lang="en-US" kern="0" dirty="0">
                <a:solidFill>
                  <a:sysClr val="windowText" lastClr="000000"/>
                </a:solidFill>
                <a:hlinkClick r:id="rId2"/>
              </a:rPr>
              <a:t>https://aka.ms/azmondocs</a:t>
            </a:r>
            <a:r>
              <a:rPr lang="en-US" kern="0" dirty="0">
                <a:solidFill>
                  <a:sysClr val="windowText" lastClr="000000"/>
                </a:solidFill>
              </a:rPr>
              <a:t> </a:t>
            </a:r>
          </a:p>
          <a:p>
            <a:pPr lvl="1"/>
            <a:endParaRPr lang="en-US" dirty="0"/>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418865725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007251"/>
          </a:xfrm>
        </p:spPr>
        <p:txBody>
          <a:bodyPr/>
          <a:lstStyle/>
          <a:p>
            <a:r>
              <a:rPr lang="en-US" dirty="0"/>
              <a:t>Azure gives you a complete toolset to monitor the status and performance of your applications. It also allows you to run automated performance tests to easily find weaknesses before you go live with your app.</a:t>
            </a:r>
          </a:p>
          <a:p>
            <a:r>
              <a:rPr lang="en-US" dirty="0"/>
              <a:t>Created an Application Insights instance.</a:t>
            </a:r>
          </a:p>
          <a:p>
            <a:r>
              <a:rPr lang="en-US" dirty="0"/>
              <a:t>Used SDKs to add telemetry to an application.</a:t>
            </a:r>
          </a:p>
          <a:p>
            <a:r>
              <a:rPr lang="en-US" dirty="0"/>
              <a:t>Viewed performance metrics in the Azure Portal.</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9748607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Is my application up or down?</a:t>
            </a:r>
          </a:p>
          <a:p>
            <a:r>
              <a:rPr lang="en-US" dirty="0"/>
              <a:t>Is my application crashing? </a:t>
            </a:r>
          </a:p>
          <a:p>
            <a:r>
              <a:rPr lang="en-US" dirty="0"/>
              <a:t>What exactly happened?</a:t>
            </a:r>
          </a:p>
          <a:p>
            <a:r>
              <a:rPr lang="en-US" dirty="0"/>
              <a:t>Is my application fast enough? </a:t>
            </a:r>
          </a:p>
          <a:p>
            <a:r>
              <a:rPr lang="en-US" dirty="0"/>
              <a:t>Can my server handle the load?</a:t>
            </a:r>
          </a:p>
          <a:p>
            <a:r>
              <a:rPr lang="en-US" dirty="0"/>
              <a:t>What is the root cause?</a:t>
            </a:r>
          </a:p>
          <a:p>
            <a:r>
              <a:rPr lang="en-US" dirty="0"/>
              <a:t>Am I meeting my SLA?</a:t>
            </a:r>
          </a:p>
          <a:p>
            <a:r>
              <a:rPr lang="en-US" dirty="0"/>
              <a:t>How many people are impacted?</a:t>
            </a:r>
          </a:p>
        </p:txBody>
      </p:sp>
      <p:sp>
        <p:nvSpPr>
          <p:cNvPr id="3" name="Title 2"/>
          <p:cNvSpPr>
            <a:spLocks noGrp="1"/>
          </p:cNvSpPr>
          <p:nvPr>
            <p:ph type="title"/>
          </p:nvPr>
        </p:nvSpPr>
        <p:spPr/>
        <p:txBody>
          <a:bodyPr/>
          <a:lstStyle/>
          <a:p>
            <a:r>
              <a:rPr lang="en-US" dirty="0"/>
              <a:t>Monitoring Answers Questions</a:t>
            </a:r>
          </a:p>
        </p:txBody>
      </p:sp>
    </p:spTree>
    <p:extLst>
      <p:ext uri="{BB962C8B-B14F-4D97-AF65-F5344CB8AC3E}">
        <p14:creationId xmlns:p14="http://schemas.microsoft.com/office/powerpoint/2010/main" val="21873744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Monitoring Data</a:t>
            </a:r>
          </a:p>
        </p:txBody>
      </p:sp>
      <p:sp>
        <p:nvSpPr>
          <p:cNvPr id="4" name="Rectangle 3"/>
          <p:cNvSpPr/>
          <p:nvPr/>
        </p:nvSpPr>
        <p:spPr bwMode="auto">
          <a:xfrm>
            <a:off x="457200" y="1665291"/>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Detect</a:t>
            </a:r>
          </a:p>
        </p:txBody>
      </p:sp>
      <p:sp>
        <p:nvSpPr>
          <p:cNvPr id="5" name="Rectangle 4"/>
          <p:cNvSpPr/>
          <p:nvPr/>
        </p:nvSpPr>
        <p:spPr bwMode="auto">
          <a:xfrm>
            <a:off x="457200" y="2977094"/>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Triage</a:t>
            </a:r>
          </a:p>
        </p:txBody>
      </p:sp>
      <p:sp>
        <p:nvSpPr>
          <p:cNvPr id="6" name="Rectangle 5"/>
          <p:cNvSpPr/>
          <p:nvPr/>
        </p:nvSpPr>
        <p:spPr bwMode="auto">
          <a:xfrm>
            <a:off x="457200" y="4288897"/>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Diagnose</a:t>
            </a:r>
          </a:p>
        </p:txBody>
      </p:sp>
      <p:sp>
        <p:nvSpPr>
          <p:cNvPr id="7" name="Rectangle 6"/>
          <p:cNvSpPr/>
          <p:nvPr/>
        </p:nvSpPr>
        <p:spPr bwMode="auto">
          <a:xfrm>
            <a:off x="457200" y="5600700"/>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Operationalize</a:t>
            </a:r>
          </a:p>
        </p:txBody>
      </p:sp>
      <p:sp>
        <p:nvSpPr>
          <p:cNvPr id="8" name="Rectangle 7"/>
          <p:cNvSpPr/>
          <p:nvPr/>
        </p:nvSpPr>
        <p:spPr bwMode="auto">
          <a:xfrm>
            <a:off x="4023519" y="1665291"/>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Proactive alerts, synthetic tests and real time metrics	</a:t>
            </a:r>
          </a:p>
        </p:txBody>
      </p:sp>
      <p:sp>
        <p:nvSpPr>
          <p:cNvPr id="9" name="Rectangle 8"/>
          <p:cNvSpPr/>
          <p:nvPr/>
        </p:nvSpPr>
        <p:spPr bwMode="auto">
          <a:xfrm>
            <a:off x="4023519" y="2977094"/>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dependencies analysis and real user impact investigations</a:t>
            </a:r>
          </a:p>
        </p:txBody>
      </p:sp>
      <p:sp>
        <p:nvSpPr>
          <p:cNvPr id="10" name="Rectangle 9"/>
          <p:cNvSpPr/>
          <p:nvPr/>
        </p:nvSpPr>
        <p:spPr bwMode="auto">
          <a:xfrm>
            <a:off x="4023519" y="4288897"/>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Failures and performance issues diagnostics, log analytics</a:t>
            </a:r>
          </a:p>
        </p:txBody>
      </p:sp>
      <p:sp>
        <p:nvSpPr>
          <p:cNvPr id="11" name="Rectangle 10"/>
          <p:cNvSpPr/>
          <p:nvPr/>
        </p:nvSpPr>
        <p:spPr bwMode="auto">
          <a:xfrm>
            <a:off x="4023519" y="5600700"/>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Alerts, dashboards and  ALM integration</a:t>
            </a:r>
          </a:p>
        </p:txBody>
      </p:sp>
    </p:spTree>
    <p:extLst>
      <p:ext uri="{BB962C8B-B14F-4D97-AF65-F5344CB8AC3E}">
        <p14:creationId xmlns:p14="http://schemas.microsoft.com/office/powerpoint/2010/main" val="2708325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Metrics Beyond Virtual Machines</a:t>
            </a:r>
          </a:p>
        </p:txBody>
      </p:sp>
      <p:sp>
        <p:nvSpPr>
          <p:cNvPr id="5" name="Rectangle 4"/>
          <p:cNvSpPr/>
          <p:nvPr/>
        </p:nvSpPr>
        <p:spPr bwMode="auto">
          <a:xfrm>
            <a:off x="0" y="1378858"/>
            <a:ext cx="12436475" cy="3931678"/>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274638" y="1627304"/>
            <a:ext cx="11887200" cy="3434786"/>
          </a:xfrm>
          <a:prstGeom prst="rect">
            <a:avLst/>
          </a:prstGeom>
        </p:spPr>
        <p:txBody>
          <a:bodyPr numCol="2"/>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a:solidFill>
                  <a:schemeClr val="bg1"/>
                </a:solidFill>
                <a:latin typeface="+mn-lt"/>
              </a:rPr>
              <a:t>VMs (host-level metrics)</a:t>
            </a:r>
          </a:p>
          <a:p>
            <a:pPr marL="0" indent="0">
              <a:spcBef>
                <a:spcPts val="1200"/>
              </a:spcBef>
              <a:buNone/>
            </a:pPr>
            <a:r>
              <a:rPr lang="en-US" sz="2400" dirty="0">
                <a:solidFill>
                  <a:schemeClr val="bg1"/>
                </a:solidFill>
                <a:latin typeface="+mn-lt"/>
              </a:rPr>
              <a:t>VM Scale Sets (host-level metrics)</a:t>
            </a:r>
          </a:p>
          <a:p>
            <a:pPr marL="0" indent="0">
              <a:spcBef>
                <a:spcPts val="1200"/>
              </a:spcBef>
              <a:buNone/>
            </a:pPr>
            <a:r>
              <a:rPr lang="en-US" sz="2400" dirty="0">
                <a:solidFill>
                  <a:schemeClr val="bg1"/>
                </a:solidFill>
                <a:latin typeface="+mn-lt"/>
              </a:rPr>
              <a:t>Batch</a:t>
            </a:r>
          </a:p>
          <a:p>
            <a:pPr marL="0" indent="0">
              <a:spcBef>
                <a:spcPts val="1200"/>
              </a:spcBef>
              <a:buNone/>
            </a:pPr>
            <a:r>
              <a:rPr lang="en-US" sz="2400" dirty="0">
                <a:solidFill>
                  <a:schemeClr val="bg1"/>
                </a:solidFill>
                <a:latin typeface="+mn-lt"/>
              </a:rPr>
              <a:t>App service - Sites</a:t>
            </a:r>
          </a:p>
          <a:p>
            <a:pPr marL="0" indent="0">
              <a:spcBef>
                <a:spcPts val="1200"/>
              </a:spcBef>
              <a:buNone/>
            </a:pPr>
            <a:r>
              <a:rPr lang="en-US" sz="2400" dirty="0">
                <a:solidFill>
                  <a:schemeClr val="bg1"/>
                </a:solidFill>
                <a:latin typeface="+mn-lt"/>
              </a:rPr>
              <a:t>App service - Server farms</a:t>
            </a:r>
          </a:p>
          <a:p>
            <a:pPr marL="0" indent="0">
              <a:spcBef>
                <a:spcPts val="1200"/>
              </a:spcBef>
              <a:buNone/>
            </a:pPr>
            <a:r>
              <a:rPr lang="en-US" sz="2400" dirty="0">
                <a:solidFill>
                  <a:schemeClr val="bg1"/>
                </a:solidFill>
                <a:latin typeface="+mn-lt"/>
              </a:rPr>
              <a:t>SQL DB (v12)</a:t>
            </a:r>
          </a:p>
          <a:p>
            <a:pPr marL="0" indent="0">
              <a:spcBef>
                <a:spcPts val="1200"/>
              </a:spcBef>
              <a:buNone/>
            </a:pPr>
            <a:r>
              <a:rPr lang="en-US" sz="2400" dirty="0">
                <a:solidFill>
                  <a:schemeClr val="bg1"/>
                </a:solidFill>
                <a:latin typeface="+mn-lt"/>
              </a:rPr>
              <a:t>Elastic SQL Pool</a:t>
            </a:r>
          </a:p>
          <a:p>
            <a:pPr marL="0" indent="0">
              <a:spcBef>
                <a:spcPts val="1200"/>
              </a:spcBef>
              <a:buNone/>
            </a:pPr>
            <a:r>
              <a:rPr lang="en-US" sz="2400" dirty="0">
                <a:solidFill>
                  <a:schemeClr val="bg1"/>
                </a:solidFill>
                <a:latin typeface="+mn-lt"/>
              </a:rPr>
              <a:t>Redis Cache</a:t>
            </a:r>
          </a:p>
          <a:p>
            <a:pPr marL="0" indent="0">
              <a:spcBef>
                <a:spcPts val="1200"/>
              </a:spcBef>
              <a:buNone/>
            </a:pPr>
            <a:r>
              <a:rPr lang="en-US" sz="2400" dirty="0">
                <a:solidFill>
                  <a:schemeClr val="bg1"/>
                </a:solidFill>
                <a:latin typeface="+mn-lt"/>
              </a:rPr>
              <a:t>Logic Apps</a:t>
            </a:r>
          </a:p>
          <a:p>
            <a:pPr marL="0" indent="0">
              <a:spcBef>
                <a:spcPts val="1200"/>
              </a:spcBef>
              <a:buNone/>
            </a:pPr>
            <a:r>
              <a:rPr lang="en-US" sz="2400" dirty="0">
                <a:solidFill>
                  <a:schemeClr val="bg1"/>
                </a:solidFill>
                <a:latin typeface="+mn-lt"/>
              </a:rPr>
              <a:t>Service Bus namespace (Premium SKU) </a:t>
            </a:r>
          </a:p>
          <a:p>
            <a:pPr marL="0" indent="0">
              <a:spcBef>
                <a:spcPts val="1200"/>
              </a:spcBef>
              <a:buNone/>
            </a:pPr>
            <a:r>
              <a:rPr lang="en-US" sz="2400" dirty="0">
                <a:solidFill>
                  <a:schemeClr val="bg1"/>
                </a:solidFill>
                <a:latin typeface="+mn-lt"/>
              </a:rPr>
              <a:t>Event Hub namespace</a:t>
            </a:r>
          </a:p>
          <a:p>
            <a:pPr marL="0" indent="0">
              <a:spcBef>
                <a:spcPts val="1200"/>
              </a:spcBef>
              <a:buNone/>
            </a:pPr>
            <a:r>
              <a:rPr lang="en-US" sz="2400" dirty="0">
                <a:solidFill>
                  <a:schemeClr val="bg1"/>
                </a:solidFill>
                <a:latin typeface="+mn-lt"/>
              </a:rPr>
              <a:t>IoT Hub</a:t>
            </a:r>
          </a:p>
          <a:p>
            <a:pPr marL="0" indent="0">
              <a:spcBef>
                <a:spcPts val="1200"/>
              </a:spcBef>
              <a:buNone/>
            </a:pPr>
            <a:r>
              <a:rPr lang="en-US" sz="2400" dirty="0">
                <a:solidFill>
                  <a:schemeClr val="bg1"/>
                </a:solidFill>
                <a:latin typeface="+mn-lt"/>
              </a:rPr>
              <a:t>Networking - Application Gateway</a:t>
            </a:r>
          </a:p>
          <a:p>
            <a:pPr marL="0" indent="0">
              <a:spcBef>
                <a:spcPts val="1200"/>
              </a:spcBef>
              <a:buNone/>
            </a:pPr>
            <a:r>
              <a:rPr lang="en-US" sz="2400" dirty="0">
                <a:solidFill>
                  <a:schemeClr val="bg1"/>
                </a:solidFill>
                <a:latin typeface="+mn-lt"/>
              </a:rPr>
              <a:t>Search</a:t>
            </a:r>
          </a:p>
        </p:txBody>
      </p:sp>
    </p:spTree>
    <p:extLst>
      <p:ext uri="{BB962C8B-B14F-4D97-AF65-F5344CB8AC3E}">
        <p14:creationId xmlns:p14="http://schemas.microsoft.com/office/powerpoint/2010/main" val="1721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Experience On Azure</a:t>
            </a:r>
          </a:p>
        </p:txBody>
      </p:sp>
      <p:sp>
        <p:nvSpPr>
          <p:cNvPr id="5" name="Rectangle 4"/>
          <p:cNvSpPr/>
          <p:nvPr/>
        </p:nvSpPr>
        <p:spPr bwMode="auto">
          <a:xfrm>
            <a:off x="2587051" y="4713436"/>
            <a:ext cx="7059306" cy="89755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Rectangle 5"/>
          <p:cNvSpPr/>
          <p:nvPr/>
        </p:nvSpPr>
        <p:spPr bwMode="auto">
          <a:xfrm>
            <a:off x="2587051" y="2305748"/>
            <a:ext cx="2087418" cy="2407686"/>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Monitor</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(platform monitoring)</a:t>
            </a:r>
          </a:p>
        </p:txBody>
      </p:sp>
      <p:sp>
        <p:nvSpPr>
          <p:cNvPr id="7" name="Rectangle 6"/>
          <p:cNvSpPr/>
          <p:nvPr/>
        </p:nvSpPr>
        <p:spPr bwMode="auto">
          <a:xfrm>
            <a:off x="7381412" y="2305748"/>
            <a:ext cx="2290490" cy="2291755"/>
          </a:xfrm>
          <a:prstGeom prst="rect">
            <a:avLst/>
          </a:prstGeom>
          <a:solidFill>
            <a:srgbClr val="107C10"/>
          </a:solid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Log Analytics, Automation, Solutions</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(OMS)</a:t>
            </a:r>
          </a:p>
        </p:txBody>
      </p:sp>
      <p:sp>
        <p:nvSpPr>
          <p:cNvPr id="8" name="Rectangle 7"/>
          <p:cNvSpPr/>
          <p:nvPr/>
        </p:nvSpPr>
        <p:spPr bwMode="auto">
          <a:xfrm>
            <a:off x="4786892" y="2310748"/>
            <a:ext cx="2447197" cy="228675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Monitoring (Application Insights)</a:t>
            </a:r>
          </a:p>
        </p:txBody>
      </p:sp>
      <p:sp>
        <p:nvSpPr>
          <p:cNvPr id="9" name="Rectangle 8"/>
          <p:cNvSpPr/>
          <p:nvPr/>
        </p:nvSpPr>
        <p:spPr bwMode="auto">
          <a:xfrm>
            <a:off x="2587051" y="1530839"/>
            <a:ext cx="7059306" cy="66874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Portal</a:t>
            </a:r>
          </a:p>
        </p:txBody>
      </p:sp>
      <p:sp>
        <p:nvSpPr>
          <p:cNvPr id="10" name="Down Arrow 12"/>
          <p:cNvSpPr/>
          <p:nvPr/>
        </p:nvSpPr>
        <p:spPr bwMode="auto">
          <a:xfrm rot="10800000">
            <a:off x="5733077" y="4171471"/>
            <a:ext cx="550284"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ight Arrow 13"/>
          <p:cNvSpPr/>
          <p:nvPr/>
        </p:nvSpPr>
        <p:spPr bwMode="auto">
          <a:xfrm>
            <a:off x="6988585" y="3703027"/>
            <a:ext cx="774487" cy="59413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 name="Group 11"/>
          <p:cNvGrpSpPr/>
          <p:nvPr/>
        </p:nvGrpSpPr>
        <p:grpSpPr>
          <a:xfrm>
            <a:off x="9528817" y="2282498"/>
            <a:ext cx="1977859" cy="1618905"/>
            <a:chOff x="9474272" y="2318937"/>
            <a:chExt cx="1977859" cy="1618905"/>
          </a:xfrm>
        </p:grpSpPr>
        <p:sp>
          <p:nvSpPr>
            <p:cNvPr id="13" name="Down Arrow 14"/>
            <p:cNvSpPr/>
            <p:nvPr/>
          </p:nvSpPr>
          <p:spPr bwMode="auto">
            <a:xfrm rot="5400000">
              <a:off x="9371902" y="3234816"/>
              <a:ext cx="669823" cy="465083"/>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TextBox 13"/>
            <p:cNvSpPr txBox="1"/>
            <p:nvPr/>
          </p:nvSpPr>
          <p:spPr>
            <a:xfrm>
              <a:off x="9983827" y="2318937"/>
              <a:ext cx="1468304" cy="1618905"/>
            </a:xfrm>
            <a:prstGeom prst="rect">
              <a:avLst/>
            </a:prstGeom>
            <a:noFill/>
            <a:ln>
              <a:solidFill>
                <a:schemeClr val="accent1"/>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On-prem, hybrid/ external cloud data</a:t>
              </a:r>
            </a:p>
          </p:txBody>
        </p:sp>
      </p:grpSp>
      <p:sp>
        <p:nvSpPr>
          <p:cNvPr id="15" name="Down Arrow 16"/>
          <p:cNvSpPr/>
          <p:nvPr/>
        </p:nvSpPr>
        <p:spPr bwMode="auto">
          <a:xfrm rot="10800000">
            <a:off x="8172551" y="4171471"/>
            <a:ext cx="565127"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p:cNvSpPr/>
          <p:nvPr/>
        </p:nvSpPr>
        <p:spPr bwMode="auto">
          <a:xfrm>
            <a:off x="2565280" y="5726922"/>
            <a:ext cx="7081077" cy="59535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services</a:t>
            </a:r>
          </a:p>
        </p:txBody>
      </p:sp>
      <p:grpSp>
        <p:nvGrpSpPr>
          <p:cNvPr id="17" name="Group 16"/>
          <p:cNvGrpSpPr/>
          <p:nvPr/>
        </p:nvGrpSpPr>
        <p:grpSpPr>
          <a:xfrm>
            <a:off x="269240" y="2322903"/>
            <a:ext cx="2449259" cy="2366802"/>
            <a:chOff x="344947" y="2346632"/>
            <a:chExt cx="2449259" cy="2366802"/>
          </a:xfrm>
        </p:grpSpPr>
        <p:sp>
          <p:nvSpPr>
            <p:cNvPr id="18" name="TextBox 17"/>
            <p:cNvSpPr txBox="1"/>
            <p:nvPr/>
          </p:nvSpPr>
          <p:spPr>
            <a:xfrm>
              <a:off x="344947" y="2346632"/>
              <a:ext cx="1673432" cy="2366802"/>
            </a:xfrm>
            <a:prstGeom prst="rect">
              <a:avLst/>
            </a:prstGeom>
            <a:noFill/>
            <a:ln>
              <a:solidFill>
                <a:schemeClr val="tx2">
                  <a:lumMod val="60000"/>
                  <a:lumOff val="40000"/>
                </a:schemeClr>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3</a:t>
              </a:r>
              <a:r>
                <a:rPr kumimoji="0" lang="en-US" sz="1800" b="0" i="0" u="none" strike="noStrike" kern="0" cap="none" spc="0" normalizeH="0" baseline="30000" noProof="0" dirty="0">
                  <a:ln>
                    <a:noFill/>
                  </a:ln>
                  <a:gradFill>
                    <a:gsLst>
                      <a:gs pos="2917">
                        <a:schemeClr val="tx1"/>
                      </a:gs>
                      <a:gs pos="30000">
                        <a:schemeClr val="tx1"/>
                      </a:gs>
                    </a:gsLst>
                    <a:lin ang="5400000" scaled="0"/>
                  </a:gradFill>
                  <a:effectLst/>
                  <a:uLnTx/>
                  <a:uFillTx/>
                </a:rPr>
                <a:t>rd</a:t>
              </a: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 party products, integrate via REST API, Event Hub, Storage log files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9" name="Plus 4"/>
            <p:cNvSpPr/>
            <p:nvPr/>
          </p:nvSpPr>
          <p:spPr bwMode="auto">
            <a:xfrm>
              <a:off x="1709869" y="2941966"/>
              <a:ext cx="1084337" cy="1074254"/>
            </a:xfrm>
            <a:prstGeom prst="mathPlu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1010709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Monitoring begins at the platform level</a:t>
            </a:r>
          </a:p>
        </p:txBody>
      </p:sp>
    </p:spTree>
    <p:extLst>
      <p:ext uri="{BB962C8B-B14F-4D97-AF65-F5344CB8AC3E}">
        <p14:creationId xmlns:p14="http://schemas.microsoft.com/office/powerpoint/2010/main" val="2673757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Built-In monitoring support for Azure resources</a:t>
            </a:r>
          </a:p>
          <a:p>
            <a:r>
              <a:rPr lang="en-US" dirty="0"/>
              <a:t>Out-of-box metrics and logs</a:t>
            </a:r>
          </a:p>
          <a:p>
            <a:r>
              <a:rPr lang="en-US" dirty="0"/>
              <a:t>Alert rules to get notified &amp; take automated actions</a:t>
            </a:r>
          </a:p>
          <a:p>
            <a:r>
              <a:rPr lang="en-US" dirty="0"/>
              <a:t>APIs for 3</a:t>
            </a:r>
            <a:r>
              <a:rPr lang="en-US" baseline="30000" dirty="0"/>
              <a:t>rd</a:t>
            </a:r>
            <a:r>
              <a:rPr lang="en-US" dirty="0"/>
              <a:t> party integration</a:t>
            </a:r>
          </a:p>
          <a:p>
            <a:r>
              <a:rPr lang="en-US" dirty="0"/>
              <a:t>Enable advanced monitoring and analytics experiences</a:t>
            </a:r>
          </a:p>
        </p:txBody>
      </p:sp>
      <p:sp>
        <p:nvSpPr>
          <p:cNvPr id="3" name="Title 2"/>
          <p:cNvSpPr>
            <a:spLocks noGrp="1"/>
          </p:cNvSpPr>
          <p:nvPr>
            <p:ph type="title"/>
          </p:nvPr>
        </p:nvSpPr>
        <p:spPr/>
        <p:txBody>
          <a:bodyPr/>
          <a:lstStyle/>
          <a:p>
            <a:r>
              <a:rPr lang="en-US" dirty="0"/>
              <a:t>Azure Monitor </a:t>
            </a:r>
          </a:p>
        </p:txBody>
      </p:sp>
    </p:spTree>
    <p:extLst>
      <p:ext uri="{BB962C8B-B14F-4D97-AF65-F5344CB8AC3E}">
        <p14:creationId xmlns:p14="http://schemas.microsoft.com/office/powerpoint/2010/main" val="20308240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1ca10da1bd7e258cc37d2c1b21da91b34070f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1_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4.xml><?xml version="1.0" encoding="utf-8"?>
<a:theme xmlns:a="http://schemas.openxmlformats.org/drawingml/2006/main" name="1_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1076</Words>
  <Application>Microsoft Office PowerPoint</Application>
  <PresentationFormat>Benutzerdefiniert</PresentationFormat>
  <Paragraphs>252</Paragraphs>
  <Slides>37</Slides>
  <Notes>11</Notes>
  <HiddenSlides>0</HiddenSlides>
  <MMClips>0</MMClips>
  <ScaleCrop>false</ScaleCrop>
  <HeadingPairs>
    <vt:vector size="6" baseType="variant">
      <vt:variant>
        <vt:lpstr>Verwendete Schriftarten</vt:lpstr>
      </vt:variant>
      <vt:variant>
        <vt:i4>6</vt:i4>
      </vt:variant>
      <vt:variant>
        <vt:lpstr>Design</vt:lpstr>
      </vt:variant>
      <vt:variant>
        <vt:i4>4</vt:i4>
      </vt:variant>
      <vt:variant>
        <vt:lpstr>Folientitel</vt:lpstr>
      </vt:variant>
      <vt:variant>
        <vt:i4>37</vt:i4>
      </vt:variant>
    </vt:vector>
  </HeadingPairs>
  <TitlesOfParts>
    <vt:vector size="47" baseType="lpstr">
      <vt:lpstr>Arial</vt:lpstr>
      <vt:lpstr>Consolas</vt:lpstr>
      <vt:lpstr>Segoe UI</vt:lpstr>
      <vt:lpstr>Segoe UI Light</vt:lpstr>
      <vt:lpstr>Segoe UI Semibold</vt:lpstr>
      <vt:lpstr>Wingdings</vt:lpstr>
      <vt:lpstr>WHITE TEMPLATE</vt:lpstr>
      <vt:lpstr>COLOR TEMPLATE</vt:lpstr>
      <vt:lpstr>1_WHITE TEMPLATE</vt:lpstr>
      <vt:lpstr>1_COLOR TEMPLATE</vt:lpstr>
      <vt:lpstr>Monitoring</vt:lpstr>
      <vt:lpstr>Agenda</vt:lpstr>
      <vt:lpstr>Diagnostics for Modern Applications</vt:lpstr>
      <vt:lpstr>Monitoring Answers Questions</vt:lpstr>
      <vt:lpstr>Managing Monitoring Data</vt:lpstr>
      <vt:lpstr>Metrics Beyond Virtual Machines</vt:lpstr>
      <vt:lpstr>Monitoring Experience On Azure</vt:lpstr>
      <vt:lpstr>Monitoring begins at the platform level</vt:lpstr>
      <vt:lpstr>Azure Monitor </vt:lpstr>
      <vt:lpstr>Activity Log</vt:lpstr>
      <vt:lpstr>Metrics</vt:lpstr>
      <vt:lpstr>Alert Rules</vt:lpstr>
      <vt:lpstr>Diagnostic Logs</vt:lpstr>
      <vt:lpstr>3rd Party Integrations</vt:lpstr>
      <vt:lpstr>Demo</vt:lpstr>
      <vt:lpstr>Monitoring from the inside out</vt:lpstr>
      <vt:lpstr>Application Insights</vt:lpstr>
      <vt:lpstr>Sources of Telemetry Data</vt:lpstr>
      <vt:lpstr>Proactive Monitoring</vt:lpstr>
      <vt:lpstr>Managing Dependencies</vt:lpstr>
      <vt:lpstr>Managing Data Flow</vt:lpstr>
      <vt:lpstr>Extending Application Insights</vt:lpstr>
      <vt:lpstr>Custom Instrumentation</vt:lpstr>
      <vt:lpstr>Demo</vt:lpstr>
      <vt:lpstr>Getting Started</vt:lpstr>
      <vt:lpstr>Monitoring from the outside in</vt:lpstr>
      <vt:lpstr>Operations Management Suite (OMS)</vt:lpstr>
      <vt:lpstr>OMS Architecture</vt:lpstr>
      <vt:lpstr>Solution Packs</vt:lpstr>
      <vt:lpstr>Solution Packs</vt:lpstr>
      <vt:lpstr>Search</vt:lpstr>
      <vt:lpstr>Monitoring on the go</vt:lpstr>
      <vt:lpstr>Demo</vt:lpstr>
      <vt:lpstr>Questions?</vt:lpstr>
      <vt:lpstr>PowerPoint-Präsentation</vt:lpstr>
      <vt:lpstr>Resources</vt:lpstr>
      <vt:lpstr>HOL Summary</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Jens Kleine</cp:lastModifiedBy>
  <cp:revision>65</cp:revision>
  <dcterms:created xsi:type="dcterms:W3CDTF">2016-10-03T23:39:44Z</dcterms:created>
  <dcterms:modified xsi:type="dcterms:W3CDTF">2017-07-05T11:18:00Z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