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57"/>
  </p:notesMasterIdLst>
  <p:handoutMasterIdLst>
    <p:handoutMasterId r:id="rId58"/>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82" r:id="rId20"/>
    <p:sldId id="1352" r:id="rId21"/>
    <p:sldId id="1354" r:id="rId22"/>
    <p:sldId id="1384" r:id="rId23"/>
    <p:sldId id="1385" r:id="rId24"/>
    <p:sldId id="1387" r:id="rId25"/>
    <p:sldId id="1388" r:id="rId26"/>
    <p:sldId id="1389" r:id="rId27"/>
    <p:sldId id="1390" r:id="rId28"/>
    <p:sldId id="1391" r:id="rId29"/>
    <p:sldId id="1350" r:id="rId30"/>
    <p:sldId id="1357" r:id="rId31"/>
    <p:sldId id="1358" r:id="rId32"/>
    <p:sldId id="1359" r:id="rId33"/>
    <p:sldId id="1360" r:id="rId34"/>
    <p:sldId id="1361" r:id="rId35"/>
    <p:sldId id="1362" r:id="rId36"/>
    <p:sldId id="1363" r:id="rId37"/>
    <p:sldId id="1364" r:id="rId38"/>
    <p:sldId id="1366" r:id="rId39"/>
    <p:sldId id="1365" r:id="rId40"/>
    <p:sldId id="1351" r:id="rId41"/>
    <p:sldId id="1368" r:id="rId42"/>
    <p:sldId id="1355" r:id="rId43"/>
    <p:sldId id="1381" r:id="rId44"/>
    <p:sldId id="1356" r:id="rId45"/>
    <p:sldId id="1374" r:id="rId46"/>
    <p:sldId id="1380" r:id="rId47"/>
    <p:sldId id="1375" r:id="rId48"/>
    <p:sldId id="1379" r:id="rId49"/>
    <p:sldId id="1378" r:id="rId50"/>
    <p:sldId id="1376" r:id="rId51"/>
    <p:sldId id="1377" r:id="rId52"/>
    <p:sldId id="1393" r:id="rId53"/>
    <p:sldId id="1392" r:id="rId54"/>
    <p:sldId id="1341" r:id="rId55"/>
    <p:sldId id="1367" r:id="rId56"/>
  </p:sldIdLst>
  <p:sldSz cx="12436475" cy="6994525"/>
  <p:notesSz cx="6858000" cy="9144000"/>
  <p:custDataLst>
    <p:tags r:id="rId59"/>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82"/>
            <p14:sldId id="1352"/>
            <p14:sldId id="1354"/>
            <p14:sldId id="1384"/>
            <p14:sldId id="1385"/>
            <p14:sldId id="1387"/>
            <p14:sldId id="1388"/>
            <p14:sldId id="1389"/>
            <p14:sldId id="1390"/>
            <p14:sldId id="1391"/>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 id="1393"/>
            <p14:sldId id="1392"/>
          </p14:sldIdLst>
        </p14:section>
        <p14:section name="Conclusion - X minutes" id="{A4749901-7E4D-4CE4-9E1F-4BB787210046}">
          <p14:sldIdLst>
            <p14:sldId id="1341"/>
          </p14:sldIdLst>
        </p14:section>
        <p14:section name="Appendix" id="{8F4AE060-EEBD-49E9-8B5D-A5B5BE1825E9}">
          <p14:sldIdLst>
            <p14:sldId id="1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843E"/>
    <a:srgbClr val="7D9684"/>
    <a:srgbClr val="525252"/>
    <a:srgbClr val="BAD80A"/>
    <a:srgbClr val="737373"/>
    <a:srgbClr val="FFFFFF"/>
    <a:srgbClr val="767676"/>
    <a:srgbClr val="32145A"/>
    <a:srgbClr val="00205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03" autoAdjust="0"/>
    <p:restoredTop sz="75319" autoAdjust="0"/>
  </p:normalViewPr>
  <p:slideViewPr>
    <p:cSldViewPr>
      <p:cViewPr varScale="1">
        <p:scale>
          <a:sx n="78" d="100"/>
          <a:sy n="78" d="100"/>
        </p:scale>
        <p:origin x="69" y="54"/>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633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80199-E171-D64D-97FC-98DC54226E17}"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18D025D8-F1B4-E340-8017-A3F96EB49642}">
      <dgm:prSet phldrT="[Text]"/>
      <dgm:spPr>
        <a:solidFill>
          <a:schemeClr val="bg2"/>
        </a:solidFill>
      </dgm:spPr>
      <dgm:t>
        <a:bodyPr/>
        <a:lstStyle/>
        <a:p>
          <a:r>
            <a:rPr lang="en-US" dirty="0"/>
            <a:t> </a:t>
          </a:r>
        </a:p>
      </dgm:t>
    </dgm:pt>
    <dgm:pt modelId="{7FC59775-5D47-7040-B655-569FE15A8A3B}" type="parTrans" cxnId="{BA954C29-6641-1742-9C44-2DAE9AEF48B2}">
      <dgm:prSet/>
      <dgm:spPr/>
      <dgm:t>
        <a:bodyPr/>
        <a:lstStyle/>
        <a:p>
          <a:endParaRPr lang="en-US"/>
        </a:p>
      </dgm:t>
    </dgm:pt>
    <dgm:pt modelId="{FD11F52C-A2D5-734C-8456-3C254DFAA87F}" type="sibTrans" cxnId="{BA954C29-6641-1742-9C44-2DAE9AEF48B2}">
      <dgm:prSet/>
      <dgm:spPr>
        <a:solidFill>
          <a:schemeClr val="bg2"/>
        </a:solidFill>
      </dgm:spPr>
      <dgm:t>
        <a:bodyPr/>
        <a:lstStyle/>
        <a:p>
          <a:endParaRPr lang="en-US" dirty="0"/>
        </a:p>
      </dgm:t>
    </dgm:pt>
    <dgm:pt modelId="{AB23B465-8C21-E846-8FCC-5DFBD178334D}">
      <dgm:prSet phldrT="[Text]"/>
      <dgm:spPr>
        <a:solidFill>
          <a:schemeClr val="bg2"/>
        </a:solidFill>
      </dgm:spPr>
      <dgm:t>
        <a:bodyPr/>
        <a:lstStyle/>
        <a:p>
          <a:r>
            <a:rPr lang="en-US" dirty="0"/>
            <a:t> </a:t>
          </a:r>
        </a:p>
      </dgm:t>
    </dgm:pt>
    <dgm:pt modelId="{502CBB04-7B0E-7244-9F0F-FE8FDADA0496}" type="parTrans" cxnId="{42F82BBE-3C51-AE40-9201-2E6A93659275}">
      <dgm:prSet/>
      <dgm:spPr/>
      <dgm:t>
        <a:bodyPr/>
        <a:lstStyle/>
        <a:p>
          <a:endParaRPr lang="en-US"/>
        </a:p>
      </dgm:t>
    </dgm:pt>
    <dgm:pt modelId="{E44BEFA8-C88F-7544-AD6C-857B185E495A}" type="sibTrans" cxnId="{42F82BBE-3C51-AE40-9201-2E6A93659275}">
      <dgm:prSet/>
      <dgm:spPr>
        <a:solidFill>
          <a:schemeClr val="bg2"/>
        </a:solidFill>
      </dgm:spPr>
      <dgm:t>
        <a:bodyPr/>
        <a:lstStyle/>
        <a:p>
          <a:endParaRPr lang="en-US" dirty="0"/>
        </a:p>
      </dgm:t>
    </dgm:pt>
    <dgm:pt modelId="{39872F0B-D76E-AF42-A4CB-32169B00C6BB}" type="pres">
      <dgm:prSet presAssocID="{1BA80199-E171-D64D-97FC-98DC54226E17}" presName="cycle" presStyleCnt="0">
        <dgm:presLayoutVars>
          <dgm:dir/>
          <dgm:resizeHandles val="exact"/>
        </dgm:presLayoutVars>
      </dgm:prSet>
      <dgm:spPr/>
    </dgm:pt>
    <dgm:pt modelId="{F4E532E6-66D6-C542-B8C3-136424B07555}" type="pres">
      <dgm:prSet presAssocID="{18D025D8-F1B4-E340-8017-A3F96EB49642}" presName="node" presStyleLbl="node1" presStyleIdx="0" presStyleCnt="2">
        <dgm:presLayoutVars>
          <dgm:bulletEnabled val="1"/>
        </dgm:presLayoutVars>
      </dgm:prSet>
      <dgm:spPr/>
    </dgm:pt>
    <dgm:pt modelId="{4CCCA322-8FF1-034E-BCA3-496EEEFA1B28}" type="pres">
      <dgm:prSet presAssocID="{FD11F52C-A2D5-734C-8456-3C254DFAA87F}" presName="sibTrans" presStyleLbl="sibTrans2D1" presStyleIdx="0" presStyleCnt="2"/>
      <dgm:spPr/>
    </dgm:pt>
    <dgm:pt modelId="{7CBDF54A-8860-7740-AB04-556D1D7774A6}" type="pres">
      <dgm:prSet presAssocID="{FD11F52C-A2D5-734C-8456-3C254DFAA87F}" presName="connectorText" presStyleLbl="sibTrans2D1" presStyleIdx="0" presStyleCnt="2"/>
      <dgm:spPr/>
    </dgm:pt>
    <dgm:pt modelId="{3F34A553-5877-D14B-B6C4-8484F152709B}" type="pres">
      <dgm:prSet presAssocID="{AB23B465-8C21-E846-8FCC-5DFBD178334D}" presName="node" presStyleLbl="node1" presStyleIdx="1" presStyleCnt="2">
        <dgm:presLayoutVars>
          <dgm:bulletEnabled val="1"/>
        </dgm:presLayoutVars>
      </dgm:prSet>
      <dgm:spPr/>
    </dgm:pt>
    <dgm:pt modelId="{E747E740-F8F7-6B41-8142-09025A60FA83}" type="pres">
      <dgm:prSet presAssocID="{E44BEFA8-C88F-7544-AD6C-857B185E495A}" presName="sibTrans" presStyleLbl="sibTrans2D1" presStyleIdx="1" presStyleCnt="2"/>
      <dgm:spPr/>
    </dgm:pt>
    <dgm:pt modelId="{242A9705-8B08-184E-AE75-417ABD03C1B0}" type="pres">
      <dgm:prSet presAssocID="{E44BEFA8-C88F-7544-AD6C-857B185E495A}" presName="connectorText" presStyleLbl="sibTrans2D1" presStyleIdx="1" presStyleCnt="2"/>
      <dgm:spPr/>
    </dgm:pt>
  </dgm:ptLst>
  <dgm:cxnLst>
    <dgm:cxn modelId="{7AE1CA04-9E18-44B4-9589-DC785B57E038}" type="presOf" srcId="{18D025D8-F1B4-E340-8017-A3F96EB49642}" destId="{F4E532E6-66D6-C542-B8C3-136424B07555}" srcOrd="0" destOrd="0" presId="urn:microsoft.com/office/officeart/2005/8/layout/cycle2"/>
    <dgm:cxn modelId="{BA954C29-6641-1742-9C44-2DAE9AEF48B2}" srcId="{1BA80199-E171-D64D-97FC-98DC54226E17}" destId="{18D025D8-F1B4-E340-8017-A3F96EB49642}" srcOrd="0" destOrd="0" parTransId="{7FC59775-5D47-7040-B655-569FE15A8A3B}" sibTransId="{FD11F52C-A2D5-734C-8456-3C254DFAA87F}"/>
    <dgm:cxn modelId="{32D48835-AB61-4F50-876A-14ECE94EF577}" type="presOf" srcId="{FD11F52C-A2D5-734C-8456-3C254DFAA87F}" destId="{4CCCA322-8FF1-034E-BCA3-496EEEFA1B28}" srcOrd="0" destOrd="0" presId="urn:microsoft.com/office/officeart/2005/8/layout/cycle2"/>
    <dgm:cxn modelId="{AAB4733D-E803-4F94-863E-07CF9095B5DE}" type="presOf" srcId="{1BA80199-E171-D64D-97FC-98DC54226E17}" destId="{39872F0B-D76E-AF42-A4CB-32169B00C6BB}" srcOrd="0" destOrd="0" presId="urn:microsoft.com/office/officeart/2005/8/layout/cycle2"/>
    <dgm:cxn modelId="{824A6D53-C13F-4C1A-94BE-1781296FB348}" type="presOf" srcId="{FD11F52C-A2D5-734C-8456-3C254DFAA87F}" destId="{7CBDF54A-8860-7740-AB04-556D1D7774A6}" srcOrd="1" destOrd="0" presId="urn:microsoft.com/office/officeart/2005/8/layout/cycle2"/>
    <dgm:cxn modelId="{42F82BBE-3C51-AE40-9201-2E6A93659275}" srcId="{1BA80199-E171-D64D-97FC-98DC54226E17}" destId="{AB23B465-8C21-E846-8FCC-5DFBD178334D}" srcOrd="1" destOrd="0" parTransId="{502CBB04-7B0E-7244-9F0F-FE8FDADA0496}" sibTransId="{E44BEFA8-C88F-7544-AD6C-857B185E495A}"/>
    <dgm:cxn modelId="{4A2C39D8-9D17-45FC-AF3C-1D213AFDC51E}" type="presOf" srcId="{E44BEFA8-C88F-7544-AD6C-857B185E495A}" destId="{242A9705-8B08-184E-AE75-417ABD03C1B0}" srcOrd="1" destOrd="0" presId="urn:microsoft.com/office/officeart/2005/8/layout/cycle2"/>
    <dgm:cxn modelId="{2C2D3FE2-E572-434F-8767-7CD7D82D2490}" type="presOf" srcId="{E44BEFA8-C88F-7544-AD6C-857B185E495A}" destId="{E747E740-F8F7-6B41-8142-09025A60FA83}" srcOrd="0" destOrd="0" presId="urn:microsoft.com/office/officeart/2005/8/layout/cycle2"/>
    <dgm:cxn modelId="{76E196EA-F8A9-47C7-8E9C-CA6744500FDC}" type="presOf" srcId="{AB23B465-8C21-E846-8FCC-5DFBD178334D}" destId="{3F34A553-5877-D14B-B6C4-8484F152709B}" srcOrd="0" destOrd="0" presId="urn:microsoft.com/office/officeart/2005/8/layout/cycle2"/>
    <dgm:cxn modelId="{4F0A72FB-847B-4C59-B652-5BF917F2F219}" type="presParOf" srcId="{39872F0B-D76E-AF42-A4CB-32169B00C6BB}" destId="{F4E532E6-66D6-C542-B8C3-136424B07555}" srcOrd="0" destOrd="0" presId="urn:microsoft.com/office/officeart/2005/8/layout/cycle2"/>
    <dgm:cxn modelId="{404C55CD-8481-48BC-B987-73C6738C670E}" type="presParOf" srcId="{39872F0B-D76E-AF42-A4CB-32169B00C6BB}" destId="{4CCCA322-8FF1-034E-BCA3-496EEEFA1B28}" srcOrd="1" destOrd="0" presId="urn:microsoft.com/office/officeart/2005/8/layout/cycle2"/>
    <dgm:cxn modelId="{A4A7D419-50F1-47FD-8F63-6A148CE96C59}" type="presParOf" srcId="{4CCCA322-8FF1-034E-BCA3-496EEEFA1B28}" destId="{7CBDF54A-8860-7740-AB04-556D1D7774A6}" srcOrd="0" destOrd="0" presId="urn:microsoft.com/office/officeart/2005/8/layout/cycle2"/>
    <dgm:cxn modelId="{DBB0D11E-0930-446F-8570-841D6C8E420A}" type="presParOf" srcId="{39872F0B-D76E-AF42-A4CB-32169B00C6BB}" destId="{3F34A553-5877-D14B-B6C4-8484F152709B}" srcOrd="2" destOrd="0" presId="urn:microsoft.com/office/officeart/2005/8/layout/cycle2"/>
    <dgm:cxn modelId="{9096EFD6-35AD-426F-90D3-7A89883FCDC1}" type="presParOf" srcId="{39872F0B-D76E-AF42-A4CB-32169B00C6BB}" destId="{E747E740-F8F7-6B41-8142-09025A60FA83}" srcOrd="3" destOrd="0" presId="urn:microsoft.com/office/officeart/2005/8/layout/cycle2"/>
    <dgm:cxn modelId="{6CB50835-0F3B-4A2A-A298-9FCC69CCB0E4}" type="presParOf" srcId="{E747E740-F8F7-6B41-8142-09025A60FA83}" destId="{242A9705-8B08-184E-AE75-417ABD03C1B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pt>
    <dgm:pt modelId="{DD9D74FE-93D2-4669-AF9C-5BB4CC0F312E}" type="pres">
      <dgm:prSet presAssocID="{629EC1FD-B408-44A4-9E56-F2C8F83AED9D}" presName="c1text" presStyleLbl="node1" presStyleIdx="0" presStyleCnt="4">
        <dgm:presLayoutVars>
          <dgm:bulletEnabled val="1"/>
        </dgm:presLayoutVars>
      </dgm:prSet>
      <dgm:spPr/>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pt>
    <dgm:pt modelId="{65E8AB8D-A8D0-4D7D-85F0-052E6F89347E}" type="pres">
      <dgm:prSet presAssocID="{629EC1FD-B408-44A4-9E56-F2C8F83AED9D}" presName="c2text" presStyleLbl="node1" presStyleIdx="1" presStyleCnt="4">
        <dgm:presLayoutVars>
          <dgm:bulletEnabled val="1"/>
        </dgm:presLayoutVars>
      </dgm:prSet>
      <dgm:spPr/>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pt>
    <dgm:pt modelId="{A65DE955-8D00-4052-B9F9-C0E4E324DB74}" type="pres">
      <dgm:prSet presAssocID="{629EC1FD-B408-44A4-9E56-F2C8F83AED9D}" presName="c3text" presStyleLbl="node1" presStyleIdx="2" presStyleCnt="4">
        <dgm:presLayoutVars>
          <dgm:bulletEnabled val="1"/>
        </dgm:presLayoutVars>
      </dgm:prSet>
      <dgm:spPr/>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pt>
    <dgm:pt modelId="{9631C849-4AA3-4C2A-91F4-A9645725CC18}" type="pres">
      <dgm:prSet presAssocID="{629EC1FD-B408-44A4-9E56-F2C8F83AED9D}" presName="c4text" presStyleLbl="node1" presStyleIdx="3" presStyleCnt="4">
        <dgm:presLayoutVars>
          <dgm:bulletEnabled val="1"/>
        </dgm:presLayoutVars>
      </dgm:prSet>
      <dgm:spPr/>
    </dgm:pt>
  </dgm:ptLst>
  <dgm:cxnLst>
    <dgm:cxn modelId="{928B6104-6BF7-420D-9FDB-3FEB3DD8924C}" type="presOf" srcId="{2B6169F8-27CE-4321-9FEA-F8EAD2855F26}" destId="{F4DE59E0-F460-4B60-88B2-A512544288FD}"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B3FC2B52-F731-4F1C-8BE7-17706D5A9651}" type="presOf" srcId="{E7A37210-D140-4477-AB54-0A924C8FFDE9}" destId="{47B80974-E606-4B95-AC56-0A16BEC95A47}" srcOrd="0" destOrd="0" presId="urn:microsoft.com/office/officeart/2005/8/layout/venn2"/>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F144B9BD-1071-45CA-80B0-0822E883EEB9}" type="presOf" srcId="{58EEDEC7-3D35-4422-AB6C-80CB080CC203}" destId="{75067508-CE43-4AF4-BCFF-DC752E8E5141}" srcOrd="0"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6D1642C5-116D-4743-8CD7-1C741C666058}" type="presOf" srcId="{2345E87F-ECB4-4879-9D03-4B0B52E048C7}" destId="{9631C849-4AA3-4C2A-91F4-A9645725CC18}" srcOrd="1"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2E6-66D6-C542-B8C3-136424B07555}">
      <dsp:nvSpPr>
        <dsp:cNvPr id="0" name=""/>
        <dsp:cNvSpPr/>
      </dsp:nvSpPr>
      <dsp:spPr>
        <a:xfrm>
          <a:off x="477"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32268" y="646232"/>
        <a:ext cx="636344" cy="636344"/>
      </dsp:txXfrm>
    </dsp:sp>
    <dsp:sp modelId="{4CCCA322-8FF1-034E-BCA3-496EEEFA1B28}">
      <dsp:nvSpPr>
        <dsp:cNvPr id="0" name=""/>
        <dsp:cNvSpPr/>
      </dsp:nvSpPr>
      <dsp:spPr>
        <a:xfrm>
          <a:off x="830240" y="387261"/>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830240" y="448006"/>
        <a:ext cx="469768" cy="182235"/>
      </dsp:txXfrm>
    </dsp:sp>
    <dsp:sp modelId="{3F34A553-5877-D14B-B6C4-8484F152709B}">
      <dsp:nvSpPr>
        <dsp:cNvPr id="0" name=""/>
        <dsp:cNvSpPr/>
      </dsp:nvSpPr>
      <dsp:spPr>
        <a:xfrm>
          <a:off x="1352712"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484503" y="646232"/>
        <a:ext cx="636344" cy="636344"/>
      </dsp:txXfrm>
    </dsp:sp>
    <dsp:sp modelId="{E747E740-F8F7-6B41-8142-09025A60FA83}">
      <dsp:nvSpPr>
        <dsp:cNvPr id="0" name=""/>
        <dsp:cNvSpPr/>
      </dsp:nvSpPr>
      <dsp:spPr>
        <a:xfrm rot="10800000">
          <a:off x="861989" y="1237823"/>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rot="10800000">
        <a:off x="953106" y="1298568"/>
        <a:ext cx="469768" cy="182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11/10/2017 11:16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11/10/2017 11:14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Cosmos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38211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40422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009820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83024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25807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of servers, infrastructure and configuration of operating system</a:t>
            </a:r>
          </a:p>
          <a:p>
            <a:r>
              <a:rPr lang="en-US" dirty="0"/>
              <a:t>Event-driven scale</a:t>
            </a:r>
          </a:p>
          <a:p>
            <a:r>
              <a:rPr lang="en-US" dirty="0"/>
              <a:t>Sub-second billing</a:t>
            </a:r>
          </a:p>
          <a:p>
            <a:r>
              <a:rPr lang="en-US" dirty="0"/>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19</a:t>
            </a:fld>
            <a:endParaRPr lang="en-US"/>
          </a:p>
        </p:txBody>
      </p:sp>
    </p:spTree>
    <p:extLst>
      <p:ext uri="{BB962C8B-B14F-4D97-AF65-F5344CB8AC3E}">
        <p14:creationId xmlns:p14="http://schemas.microsoft.com/office/powerpoint/2010/main" val="386046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94724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Microsoft already has a lot of </a:t>
            </a:r>
            <a:r>
              <a:rPr lang="en-US" sz="1200" b="1" kern="1200" dirty="0" err="1">
                <a:solidFill>
                  <a:schemeClr val="tx1"/>
                </a:solidFill>
                <a:effectLst/>
                <a:latin typeface="+mn-lt"/>
                <a:ea typeface="+mn-ea"/>
                <a:cs typeface="+mn-cs"/>
              </a:rPr>
              <a:t>serverless</a:t>
            </a:r>
            <a:r>
              <a:rPr lang="en-US" sz="1200" b="1" kern="1200" dirty="0">
                <a:solidFill>
                  <a:schemeClr val="tx1"/>
                </a:solidFill>
                <a:effectLst/>
                <a:latin typeface="+mn-lt"/>
                <a:ea typeface="+mn-ea"/>
                <a:cs typeface="+mn-cs"/>
              </a:rPr>
              <a:t> assets </a:t>
            </a:r>
            <a:r>
              <a:rPr lang="en-US" sz="1200" b="1" kern="1200" dirty="0">
                <a:solidFill>
                  <a:schemeClr val="tx1"/>
                </a:solidFill>
                <a:effectLst/>
                <a:latin typeface="+mn-lt"/>
                <a:ea typeface="+mn-ea"/>
                <a:cs typeface="+mn-cs"/>
                <a:sym typeface="Wingdings" panose="05000000000000000000" pitchFamily="2" charset="2"/>
              </a:rPr>
              <a:t> But the lynchpin</a:t>
            </a:r>
            <a:r>
              <a:rPr lang="en-US" sz="1200" b="1" kern="1200" baseline="0" dirty="0">
                <a:solidFill>
                  <a:schemeClr val="tx1"/>
                </a:solidFill>
                <a:effectLst/>
                <a:latin typeface="+mn-lt"/>
                <a:ea typeface="+mn-ea"/>
                <a:cs typeface="+mn-cs"/>
                <a:sym typeface="Wingdings" panose="05000000000000000000" pitchFamily="2" charset="2"/>
              </a:rPr>
              <a:t> is </a:t>
            </a:r>
            <a:r>
              <a:rPr lang="en-US" sz="1200" b="1" kern="1200" baseline="0" dirty="0" err="1">
                <a:solidFill>
                  <a:schemeClr val="tx1"/>
                </a:solidFill>
                <a:effectLst/>
                <a:latin typeface="+mn-lt"/>
                <a:ea typeface="+mn-ea"/>
                <a:cs typeface="+mn-cs"/>
                <a:sym typeface="Wingdings" panose="05000000000000000000" pitchFamily="2" charset="2"/>
              </a:rPr>
              <a:t>Serverless</a:t>
            </a:r>
            <a:r>
              <a:rPr lang="en-US" sz="1200" b="1" kern="1200" baseline="0" dirty="0">
                <a:solidFill>
                  <a:schemeClr val="tx1"/>
                </a:solidFill>
                <a:effectLst/>
                <a:latin typeface="+mn-lt"/>
                <a:ea typeface="+mn-ea"/>
                <a:cs typeface="+mn-cs"/>
                <a:sym typeface="Wingdings" panose="05000000000000000000" pitchFamily="2" charset="2"/>
              </a:rPr>
              <a:t> compute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still very early ‘technology’, such examples (and other Lambda examples) support the benefits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outlined earlier. The more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tooling and framework mature, the more adoption we’ll see across wide range of application.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here to stay and to fundamentally change cloud compute and application developments paradigm. </a:t>
            </a:r>
          </a:p>
          <a:p>
            <a:r>
              <a:rPr lang="en-US" sz="1200" kern="1200" dirty="0">
                <a:solidFill>
                  <a:schemeClr val="tx1"/>
                </a:solidFill>
                <a:effectLst/>
                <a:latin typeface="+mn-lt"/>
                <a:ea typeface="+mn-ea"/>
                <a:cs typeface="+mn-cs"/>
              </a:rPr>
              <a:t>With that in mind, it is in Microsoft best interest to become a leader in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goes beyond just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compute (Azure Functions). As it appears,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assets across C&amp;E, with Azure and other Microsoft groups. However, Microsoft doesn’t project any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presence other than Azure Functions – there is no Microsoft wide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agenda.</a:t>
            </a:r>
          </a:p>
          <a:p>
            <a:r>
              <a:rPr lang="en-US" sz="1200" kern="1200" dirty="0">
                <a:solidFill>
                  <a:schemeClr val="tx1"/>
                </a:solidFill>
                <a:effectLst/>
                <a:latin typeface="+mn-lt"/>
                <a:ea typeface="+mn-ea"/>
                <a:cs typeface="+mn-cs"/>
              </a:rPr>
              <a:t>Microsoft needs to invest in evangelizing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and solutions as core tenant of building modern application for the cloud, whether Bots, Cortana skills, mobile apps, or insurance actuary algorithm. Since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solutions, we can simply spin the current story or add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angle to 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 is list of Azure services that can be categories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and are not being represented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storage blob</a:t>
            </a:r>
          </a:p>
          <a:p>
            <a:pPr lvl="0"/>
            <a:r>
              <a:rPr lang="en-US" sz="1200" kern="1200" dirty="0">
                <a:solidFill>
                  <a:schemeClr val="tx1"/>
                </a:solidFill>
                <a:effectLst/>
                <a:latin typeface="+mn-lt"/>
                <a:ea typeface="+mn-ea"/>
                <a:cs typeface="+mn-cs"/>
              </a:rPr>
              <a:t>network</a:t>
            </a:r>
          </a:p>
          <a:p>
            <a:pPr lvl="0"/>
            <a:r>
              <a:rPr lang="en-US" sz="1200" kern="1200" dirty="0" err="1">
                <a:solidFill>
                  <a:schemeClr val="tx1"/>
                </a:solidFill>
                <a:effectLst/>
                <a:latin typeface="+mn-lt"/>
                <a:ea typeface="+mn-ea"/>
                <a:cs typeface="+mn-cs"/>
              </a:rPr>
              <a:t>DocDB</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Functions</a:t>
            </a:r>
          </a:p>
          <a:p>
            <a:pPr lvl="0"/>
            <a:r>
              <a:rPr lang="en-US" sz="1200" kern="1200" dirty="0">
                <a:solidFill>
                  <a:schemeClr val="tx1"/>
                </a:solidFill>
                <a:effectLst/>
                <a:latin typeface="+mn-lt"/>
                <a:ea typeface="+mn-ea"/>
                <a:cs typeface="+mn-cs"/>
              </a:rPr>
              <a:t>Storage Queues</a:t>
            </a:r>
          </a:p>
          <a:p>
            <a:pPr lvl="0"/>
            <a:r>
              <a:rPr lang="en-US" sz="1200" kern="1200" dirty="0">
                <a:solidFill>
                  <a:schemeClr val="tx1"/>
                </a:solidFill>
                <a:effectLst/>
                <a:latin typeface="+mn-lt"/>
                <a:ea typeface="+mn-ea"/>
                <a:cs typeface="+mn-cs"/>
              </a:rPr>
              <a:t>CDN</a:t>
            </a:r>
          </a:p>
          <a:p>
            <a:pPr lvl="0"/>
            <a:r>
              <a:rPr lang="en-US" sz="1200" kern="1200" dirty="0">
                <a:solidFill>
                  <a:schemeClr val="tx1"/>
                </a:solidFill>
                <a:effectLst/>
                <a:latin typeface="+mn-lt"/>
                <a:ea typeface="+mn-ea"/>
                <a:cs typeface="+mn-cs"/>
              </a:rPr>
              <a:t>AAD (no ARM)</a:t>
            </a:r>
          </a:p>
          <a:p>
            <a:pPr lvl="0"/>
            <a:r>
              <a:rPr lang="en-US" sz="1200" kern="1200" dirty="0">
                <a:solidFill>
                  <a:schemeClr val="tx1"/>
                </a:solidFill>
                <a:effectLst/>
                <a:latin typeface="+mn-lt"/>
                <a:ea typeface="+mn-ea"/>
                <a:cs typeface="+mn-cs"/>
              </a:rPr>
              <a:t>Key Vault – Securement management </a:t>
            </a:r>
          </a:p>
          <a:p>
            <a:pPr lvl="0"/>
            <a:r>
              <a:rPr lang="en-US" sz="1200" kern="1200" dirty="0">
                <a:solidFill>
                  <a:schemeClr val="tx1"/>
                </a:solidFill>
                <a:effectLst/>
                <a:latin typeface="+mn-lt"/>
                <a:ea typeface="+mn-ea"/>
                <a:cs typeface="+mn-cs"/>
              </a:rPr>
              <a:t>App Insights </a:t>
            </a:r>
          </a:p>
          <a:p>
            <a:pPr lvl="0"/>
            <a:r>
              <a:rPr lang="en-US" sz="1200" kern="1200" dirty="0">
                <a:solidFill>
                  <a:schemeClr val="tx1"/>
                </a:solidFill>
                <a:effectLst/>
                <a:latin typeface="+mn-lt"/>
                <a:ea typeface="+mn-ea"/>
                <a:cs typeface="+mn-cs"/>
              </a:rPr>
              <a:t>Machine Learning  (no ARM)</a:t>
            </a:r>
          </a:p>
          <a:p>
            <a:pPr lvl="0"/>
            <a:r>
              <a:rPr lang="en-US" sz="1200" kern="1200" dirty="0">
                <a:solidFill>
                  <a:schemeClr val="tx1"/>
                </a:solidFill>
                <a:effectLst/>
                <a:latin typeface="+mn-lt"/>
                <a:ea typeface="+mn-ea"/>
                <a:cs typeface="+mn-cs"/>
              </a:rPr>
              <a:t>Cognitive Services</a:t>
            </a:r>
          </a:p>
          <a:p>
            <a:pPr lvl="0"/>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 Embedded </a:t>
            </a:r>
          </a:p>
          <a:p>
            <a:pPr lvl="0"/>
            <a:r>
              <a:rPr lang="en-US" sz="1200" kern="1200" dirty="0">
                <a:solidFill>
                  <a:schemeClr val="tx1"/>
                </a:solidFill>
                <a:effectLst/>
                <a:latin typeface="+mn-lt"/>
                <a:ea typeface="+mn-ea"/>
                <a:cs typeface="+mn-cs"/>
              </a:rPr>
              <a:t>Search</a:t>
            </a:r>
          </a:p>
          <a:p>
            <a:pPr lvl="0"/>
            <a:r>
              <a:rPr lang="en-US" sz="1200" kern="1200" dirty="0">
                <a:solidFill>
                  <a:schemeClr val="tx1"/>
                </a:solidFill>
                <a:effectLst/>
                <a:latin typeface="+mn-lt"/>
                <a:ea typeface="+mn-ea"/>
                <a:cs typeface="+mn-cs"/>
              </a:rPr>
              <a:t>IOT Hub</a:t>
            </a:r>
          </a:p>
          <a:p>
            <a:pPr lvl="0"/>
            <a:r>
              <a:rPr lang="en-US" sz="1200" kern="1200" dirty="0">
                <a:solidFill>
                  <a:schemeClr val="tx1"/>
                </a:solidFill>
                <a:effectLst/>
                <a:latin typeface="+mn-lt"/>
                <a:ea typeface="+mn-ea"/>
                <a:cs typeface="+mn-cs"/>
              </a:rPr>
              <a:t>Service Bus</a:t>
            </a:r>
          </a:p>
          <a:p>
            <a:pPr lvl="0"/>
            <a:r>
              <a:rPr lang="en-US" sz="1200" kern="1200" dirty="0">
                <a:solidFill>
                  <a:schemeClr val="tx1"/>
                </a:solidFill>
                <a:effectLst/>
                <a:latin typeface="+mn-lt"/>
                <a:ea typeface="+mn-ea"/>
                <a:cs typeface="+mn-cs"/>
              </a:rPr>
              <a:t>Notification Hub</a:t>
            </a:r>
          </a:p>
          <a:p>
            <a:pPr lvl="0"/>
            <a:r>
              <a:rPr lang="en-US" sz="1200" kern="1200" dirty="0">
                <a:solidFill>
                  <a:schemeClr val="tx1"/>
                </a:solidFill>
                <a:effectLst/>
                <a:latin typeface="+mn-lt"/>
                <a:ea typeface="+mn-ea"/>
                <a:cs typeface="+mn-cs"/>
              </a:rPr>
              <a:t>Stream Analytics</a:t>
            </a:r>
          </a:p>
          <a:p>
            <a:pPr lvl="0"/>
            <a:r>
              <a:rPr lang="en-US" sz="1200" kern="1200" dirty="0">
                <a:solidFill>
                  <a:schemeClr val="tx1"/>
                </a:solidFill>
                <a:effectLst/>
                <a:latin typeface="+mn-lt"/>
                <a:ea typeface="+mn-ea"/>
                <a:cs typeface="+mn-cs"/>
              </a:rPr>
              <a:t>Logic Apps</a:t>
            </a:r>
          </a:p>
          <a:p>
            <a:pPr lvl="0"/>
            <a:r>
              <a:rPr lang="en-US" sz="1200" kern="1200" dirty="0">
                <a:solidFill>
                  <a:schemeClr val="tx1"/>
                </a:solidFill>
                <a:effectLst/>
                <a:latin typeface="+mn-lt"/>
                <a:ea typeface="+mn-ea"/>
                <a:cs typeface="+mn-cs"/>
              </a:rPr>
              <a:t>Log Analytics </a:t>
            </a:r>
          </a:p>
          <a:p>
            <a:pPr lvl="0"/>
            <a:r>
              <a:rPr lang="en-US" sz="1200" kern="1200" dirty="0">
                <a:solidFill>
                  <a:schemeClr val="tx1"/>
                </a:solidFill>
                <a:effectLst/>
                <a:latin typeface="+mn-lt"/>
                <a:ea typeface="+mn-ea"/>
                <a:cs typeface="+mn-cs"/>
              </a:rPr>
              <a:t>VSTS</a:t>
            </a:r>
          </a:p>
          <a:p>
            <a:pPr lvl="0"/>
            <a:r>
              <a:rPr lang="en-US" sz="1200" kern="1200" dirty="0">
                <a:solidFill>
                  <a:schemeClr val="tx1"/>
                </a:solidFill>
                <a:effectLst/>
                <a:latin typeface="+mn-lt"/>
                <a:ea typeface="+mn-ea"/>
                <a:cs typeface="+mn-cs"/>
              </a:rPr>
              <a:t>Xamarin: Hockey App/ test cloud/ </a:t>
            </a:r>
          </a:p>
          <a:p>
            <a:r>
              <a:rPr lang="en-US" sz="1200" kern="1200" dirty="0">
                <a:solidFill>
                  <a:schemeClr val="tx1"/>
                </a:solidFill>
                <a:effectLst/>
                <a:latin typeface="+mn-lt"/>
                <a:ea typeface="+mn-ea"/>
                <a:cs typeface="+mn-cs"/>
              </a:rPr>
              <a:t>scheduler</a:t>
            </a:r>
            <a:endParaRPr lang="en-US" b="1" dirty="0"/>
          </a:p>
        </p:txBody>
      </p:sp>
      <p:sp>
        <p:nvSpPr>
          <p:cNvPr id="4" name="Slide Number Placeholder 3"/>
          <p:cNvSpPr>
            <a:spLocks noGrp="1"/>
          </p:cNvSpPr>
          <p:nvPr>
            <p:ph type="sldNum" sz="quarter" idx="10"/>
          </p:nvPr>
        </p:nvSpPr>
        <p:spPr/>
        <p:txBody>
          <a:bodyPr/>
          <a:lstStyle/>
          <a:p>
            <a:fld id="{BB71CF3A-DDE4-43F9-A8C7-DC64973E22F6}" type="slidenum">
              <a:rPr lang="en-US" smtClean="0"/>
              <a:t>20</a:t>
            </a:fld>
            <a:endParaRPr lang="en-US"/>
          </a:p>
        </p:txBody>
      </p:sp>
    </p:spTree>
    <p:extLst>
      <p:ext uri="{BB962C8B-B14F-4D97-AF65-F5344CB8AC3E}">
        <p14:creationId xmlns:p14="http://schemas.microsoft.com/office/powerpoint/2010/main" val="3636829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as the unit of work</a:t>
            </a:r>
          </a:p>
          <a:p>
            <a:r>
              <a:rPr lang="en-US" dirty="0"/>
              <a:t>Functions are executed; they start and finish</a:t>
            </a:r>
          </a:p>
          <a:p>
            <a:r>
              <a:rPr lang="en-US" dirty="0"/>
              <a:t>Functions have inputs and outputs</a:t>
            </a:r>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21</a:t>
            </a:fld>
            <a:endParaRPr lang="en-US"/>
          </a:p>
        </p:txBody>
      </p:sp>
    </p:spTree>
    <p:extLst>
      <p:ext uri="{BB962C8B-B14F-4D97-AF65-F5344CB8AC3E}">
        <p14:creationId xmlns:p14="http://schemas.microsoft.com/office/powerpoint/2010/main" val="1250990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https://azure.microsoft.com/en-us/documentation/articles/functions-triggers-bindings/</a:t>
            </a:r>
          </a:p>
          <a:p>
            <a:endParaRPr lang="en-US" dirty="0"/>
          </a:p>
          <a:p>
            <a:r>
              <a:rPr lang="en-US" dirty="0"/>
              <a:t>We will show in the next demo that the portal has </a:t>
            </a:r>
            <a:r>
              <a:rPr lang="en-US" baseline="0" dirty="0"/>
              <a:t>more binding and more granular per service</a:t>
            </a:r>
            <a:endParaRPr lang="en-US" dirty="0"/>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22</a:t>
            </a:fld>
            <a:endParaRPr lang="en-US"/>
          </a:p>
        </p:txBody>
      </p:sp>
    </p:spTree>
    <p:extLst>
      <p:ext uri="{BB962C8B-B14F-4D97-AF65-F5344CB8AC3E}">
        <p14:creationId xmlns:p14="http://schemas.microsoft.com/office/powerpoint/2010/main" val="460737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98252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20377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69783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808551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09886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86019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030957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95917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246916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621863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46418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9447124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848412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209224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667999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7744890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508015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72761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511186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9626711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1026491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4199003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830151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42298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11/10/2017 11:14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50</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451072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microservices, which breaks up functionality into small, specialized services that can be reused across applications. Microservices are great, but the communication with a high number of microservices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99771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11/10/2017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7402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63.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65.png"/><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68.emf"/><Relationship Id="rId4" Type="http://schemas.openxmlformats.org/officeDocument/2006/relationships/image" Target="../media/image6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0.png"/><Relationship Id="rId18" Type="http://schemas.openxmlformats.org/officeDocument/2006/relationships/image" Target="../media/image78.png"/><Relationship Id="rId26" Type="http://schemas.openxmlformats.org/officeDocument/2006/relationships/image" Target="../media/image36.png"/><Relationship Id="rId3" Type="http://schemas.openxmlformats.org/officeDocument/2006/relationships/image" Target="../media/image26.png"/><Relationship Id="rId21" Type="http://schemas.openxmlformats.org/officeDocument/2006/relationships/image" Target="../media/image80.png"/><Relationship Id="rId7" Type="http://schemas.openxmlformats.org/officeDocument/2006/relationships/image" Target="../media/image71.png"/><Relationship Id="rId12" Type="http://schemas.openxmlformats.org/officeDocument/2006/relationships/image" Target="../media/image75.png"/><Relationship Id="rId17" Type="http://schemas.openxmlformats.org/officeDocument/2006/relationships/image" Target="../media/image16.png"/><Relationship Id="rId25" Type="http://schemas.openxmlformats.org/officeDocument/2006/relationships/image" Target="../media/image64.png"/><Relationship Id="rId2" Type="http://schemas.openxmlformats.org/officeDocument/2006/relationships/notesSlide" Target="../notesSlides/notesSlide20.xml"/><Relationship Id="rId16" Type="http://schemas.openxmlformats.org/officeDocument/2006/relationships/image" Target="../media/image11.png"/><Relationship Id="rId20" Type="http://schemas.openxmlformats.org/officeDocument/2006/relationships/image" Target="../media/image79.png"/><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74.png"/><Relationship Id="rId24" Type="http://schemas.openxmlformats.org/officeDocument/2006/relationships/image" Target="../media/image81.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13.png"/><Relationship Id="rId10" Type="http://schemas.openxmlformats.org/officeDocument/2006/relationships/image" Target="../media/image73.png"/><Relationship Id="rId19" Type="http://schemas.openxmlformats.org/officeDocument/2006/relationships/image" Target="../media/image40.png"/><Relationship Id="rId4" Type="http://schemas.openxmlformats.org/officeDocument/2006/relationships/image" Target="../media/image69.png"/><Relationship Id="rId9" Type="http://schemas.openxmlformats.org/officeDocument/2006/relationships/image" Target="../media/image72.png"/><Relationship Id="rId14" Type="http://schemas.openxmlformats.org/officeDocument/2006/relationships/image" Target="../media/image76.png"/><Relationship Id="rId22"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83.png"/></Relationships>
</file>

<file path=ppt/slides/_rels/slide2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88.png"/><Relationship Id="rId2" Type="http://schemas.openxmlformats.org/officeDocument/2006/relationships/notesSlide" Target="../notesSlides/notesSlide27.xml"/><Relationship Id="rId1" Type="http://schemas.openxmlformats.org/officeDocument/2006/relationships/slideLayout" Target="../slideLayouts/slideLayout30.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89.png"/><Relationship Id="rId7"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0.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notesSlide" Target="../notesSlides/notesSlide31.xml"/><Relationship Id="rId1" Type="http://schemas.openxmlformats.org/officeDocument/2006/relationships/slideLayout" Target="../slideLayouts/slideLayout30.xml"/><Relationship Id="rId6" Type="http://schemas.openxmlformats.org/officeDocument/2006/relationships/image" Target="../media/image96.png"/><Relationship Id="rId5" Type="http://schemas.openxmlformats.org/officeDocument/2006/relationships/image" Target="../media/image95.png"/><Relationship Id="rId10" Type="http://schemas.openxmlformats.org/officeDocument/2006/relationships/image" Target="../media/image99.png"/><Relationship Id="rId4" Type="http://schemas.openxmlformats.org/officeDocument/2006/relationships/image" Target="../media/image94.png"/><Relationship Id="rId9" Type="http://schemas.openxmlformats.org/officeDocument/2006/relationships/image" Target="../media/image9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30.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4.xml"/><Relationship Id="rId1" Type="http://schemas.openxmlformats.org/officeDocument/2006/relationships/slideLayout" Target="../slideLayouts/slideLayout1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45.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notesSlide" Target="../notesSlides/notesSlide47.xml"/><Relationship Id="rId1" Type="http://schemas.openxmlformats.org/officeDocument/2006/relationships/slideLayout" Target="../slideLayouts/slideLayout11.xml"/><Relationship Id="rId5" Type="http://schemas.openxmlformats.org/officeDocument/2006/relationships/image" Target="../media/image110.png"/><Relationship Id="rId4" Type="http://schemas.openxmlformats.org/officeDocument/2006/relationships/image" Target="../media/image62.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9" Type="http://schemas.openxmlformats.org/officeDocument/2006/relationships/image" Target="../media/image43.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42" Type="http://schemas.openxmlformats.org/officeDocument/2006/relationships/image" Target="../media/image46.png"/><Relationship Id="rId47" Type="http://schemas.openxmlformats.org/officeDocument/2006/relationships/image" Target="../media/image51.png"/><Relationship Id="rId50" Type="http://schemas.openxmlformats.org/officeDocument/2006/relationships/image" Target="../media/image54.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38" Type="http://schemas.openxmlformats.org/officeDocument/2006/relationships/image" Target="../media/image42.png"/><Relationship Id="rId46" Type="http://schemas.openxmlformats.org/officeDocument/2006/relationships/image" Target="../media/image50.png"/><Relationship Id="rId2" Type="http://schemas.openxmlformats.org/officeDocument/2006/relationships/notesSlide" Target="../notesSlides/notesSlide7.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41" Type="http://schemas.openxmlformats.org/officeDocument/2006/relationships/image" Target="../media/image45.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37" Type="http://schemas.openxmlformats.org/officeDocument/2006/relationships/image" Target="../media/image41.png"/><Relationship Id="rId40" Type="http://schemas.openxmlformats.org/officeDocument/2006/relationships/image" Target="../media/image44.png"/><Relationship Id="rId45" Type="http://schemas.openxmlformats.org/officeDocument/2006/relationships/image" Target="../media/image49.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36" Type="http://schemas.openxmlformats.org/officeDocument/2006/relationships/image" Target="../media/image40.png"/><Relationship Id="rId49" Type="http://schemas.openxmlformats.org/officeDocument/2006/relationships/image" Target="../media/image53.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4" Type="http://schemas.openxmlformats.org/officeDocument/2006/relationships/image" Target="../media/image48.png"/><Relationship Id="rId52" Type="http://schemas.openxmlformats.org/officeDocument/2006/relationships/image" Target="../media/image56.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 Id="rId43" Type="http://schemas.openxmlformats.org/officeDocument/2006/relationships/image" Target="../media/image47.png"/><Relationship Id="rId48" Type="http://schemas.openxmlformats.org/officeDocument/2006/relationships/image" Target="../media/image52.png"/><Relationship Id="rId8" Type="http://schemas.openxmlformats.org/officeDocument/2006/relationships/image" Target="../media/image12.png"/><Relationship Id="rId51" Type="http://schemas.openxmlformats.org/officeDocument/2006/relationships/image" Target="../media/image5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Speaker Name</a:t>
            </a:r>
          </a:p>
          <a:p>
            <a:pPr lvl="0"/>
            <a:endParaRPr lang="en-US" sz="16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5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Plan Comparison</a:t>
            </a:r>
          </a:p>
        </p:txBody>
      </p:sp>
      <p:graphicFrame>
        <p:nvGraphicFramePr>
          <p:cNvPr id="4" name="Table 3"/>
          <p:cNvGraphicFramePr>
            <a:graphicFrameLocks noGrp="1"/>
          </p:cNvGraphicFramePr>
          <p:nvPr>
            <p:extLst>
              <p:ext uri="{D42A27DB-BD31-4B8C-83A1-F6EECF244321}">
                <p14:modId xmlns:p14="http://schemas.microsoft.com/office/powerpoint/2010/main" val="191489554"/>
              </p:ext>
            </p:extLst>
          </p:nvPr>
        </p:nvGraphicFramePr>
        <p:xfrm>
          <a:off x="1328669" y="2013902"/>
          <a:ext cx="9779136" cy="2966720"/>
        </p:xfrm>
        <a:graphic>
          <a:graphicData uri="http://schemas.openxmlformats.org/drawingml/2006/table">
            <a:tbl>
              <a:tblPr firstRow="1" bandRow="1"/>
              <a:tblGrid>
                <a:gridCol w="2597750">
                  <a:extLst>
                    <a:ext uri="{9D8B030D-6E8A-4147-A177-3AD203B41FA5}">
                      <a16:colId xmlns:a16="http://schemas.microsoft.com/office/drawing/2014/main" val="3872267235"/>
                    </a:ext>
                  </a:extLst>
                </a:gridCol>
                <a:gridCol w="1070517">
                  <a:extLst>
                    <a:ext uri="{9D8B030D-6E8A-4147-A177-3AD203B41FA5}">
                      <a16:colId xmlns:a16="http://schemas.microsoft.com/office/drawing/2014/main" val="1177306289"/>
                    </a:ext>
                  </a:extLst>
                </a:gridCol>
                <a:gridCol w="1137425">
                  <a:extLst>
                    <a:ext uri="{9D8B030D-6E8A-4147-A177-3AD203B41FA5}">
                      <a16:colId xmlns:a16="http://schemas.microsoft.com/office/drawing/2014/main" val="238301891"/>
                    </a:ext>
                  </a:extLst>
                </a:gridCol>
                <a:gridCol w="1561170">
                  <a:extLst>
                    <a:ext uri="{9D8B030D-6E8A-4147-A177-3AD203B41FA5}">
                      <a16:colId xmlns:a16="http://schemas.microsoft.com/office/drawing/2014/main" val="1573368495"/>
                    </a:ext>
                  </a:extLst>
                </a:gridCol>
                <a:gridCol w="1761893">
                  <a:extLst>
                    <a:ext uri="{9D8B030D-6E8A-4147-A177-3AD203B41FA5}">
                      <a16:colId xmlns:a16="http://schemas.microsoft.com/office/drawing/2014/main" val="1663854859"/>
                    </a:ext>
                  </a:extLst>
                </a:gridCol>
                <a:gridCol w="1650381">
                  <a:extLst>
                    <a:ext uri="{9D8B030D-6E8A-4147-A177-3AD203B41FA5}">
                      <a16:colId xmlns:a16="http://schemas.microsoft.com/office/drawing/2014/main" val="59720529"/>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Basic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Standard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Premium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58143066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 of Apps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47023153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Shared Disk Space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500</a:t>
                      </a:r>
                      <a:r>
                        <a:rPr lang="en-US" baseline="0" dirty="0"/>
                        <a:t> GB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116807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Maximum Instances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63641101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err="1">
                          <a:latin typeface="+mn-lt"/>
                        </a:rPr>
                        <a:t>Autoscale</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48771324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Staging Environments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266987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Custom Domains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43283473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SLA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99.95%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8997113"/>
                  </a:ext>
                </a:extLst>
              </a:tr>
            </a:tbl>
          </a:graphicData>
        </a:graphic>
      </p:graphicFrame>
    </p:spTree>
    <p:extLst>
      <p:ext uri="{BB962C8B-B14F-4D97-AF65-F5344CB8AC3E}">
        <p14:creationId xmlns:p14="http://schemas.microsoft.com/office/powerpoint/2010/main" val="12406495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8" name="Picture 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18" name="Picture 1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t>Regional</a:t>
                </a:r>
              </a:p>
              <a:p>
                <a:pPr algn="ctr">
                  <a:lnSpc>
                    <a:spcPct val="90000"/>
                  </a:lnSpc>
                  <a:spcAft>
                    <a:spcPts val="600"/>
                  </a:spcAft>
                </a:pPr>
                <a:r>
                  <a:rPr lang="en-US" sz="2000" dirty="0"/>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
        <p:nvSpPr>
          <p:cNvPr id="30" name="TextBox 29"/>
          <p:cNvSpPr txBox="1"/>
          <p:nvPr/>
        </p:nvSpPr>
        <p:spPr>
          <a:xfrm>
            <a:off x="4773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xEl>
                                              <p:pRg st="0" end="0"/>
                                            </p:txEl>
                                          </p:spTgt>
                                        </p:tgtEl>
                                        <p:attrNameLst>
                                          <p:attrName>style.visibility</p:attrName>
                                        </p:attrNameLst>
                                      </p:cBhvr>
                                      <p:to>
                                        <p:strVal val="visible"/>
                                      </p:to>
                                    </p:set>
                                    <p:animEffect transition="in" filter="fade">
                                      <p:cBhvr>
                                        <p:cTn id="43"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
            </a:r>
            <a:r>
              <a:rPr lang="en-US" dirty="0" err="1"/>
              <a:t>Serverless</a:t>
            </a:r>
            <a:r>
              <a:rPr lang="en-US" dirty="0"/>
              <a:t>” Compute</a:t>
            </a:r>
          </a:p>
        </p:txBody>
      </p:sp>
    </p:spTree>
    <p:extLst>
      <p:ext uri="{BB962C8B-B14F-4D97-AF65-F5344CB8AC3E}">
        <p14:creationId xmlns:p14="http://schemas.microsoft.com/office/powerpoint/2010/main" val="10466949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“serverless”</a:t>
            </a:r>
            <a:endParaRPr lang="en-US" dirty="0"/>
          </a:p>
        </p:txBody>
      </p:sp>
      <p:grpSp>
        <p:nvGrpSpPr>
          <p:cNvPr id="203" name="Group 202"/>
          <p:cNvGrpSpPr/>
          <p:nvPr/>
        </p:nvGrpSpPr>
        <p:grpSpPr>
          <a:xfrm>
            <a:off x="3937325" y="1212849"/>
            <a:ext cx="4275801" cy="5277340"/>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Event-driven scale</a:t>
              </a:r>
            </a:p>
          </p:txBody>
        </p:sp>
      </p:grpSp>
      <p:grpSp>
        <p:nvGrpSpPr>
          <p:cNvPr id="204" name="Group 203"/>
          <p:cNvGrpSpPr/>
          <p:nvPr/>
        </p:nvGrpSpPr>
        <p:grpSpPr>
          <a:xfrm>
            <a:off x="7719307" y="857386"/>
            <a:ext cx="4986727" cy="5632803"/>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Sub-second billing</a:t>
              </a:r>
            </a:p>
          </p:txBody>
        </p:sp>
      </p:grpSp>
      <p:grpSp>
        <p:nvGrpSpPr>
          <p:cNvPr id="202" name="Group 201"/>
          <p:cNvGrpSpPr/>
          <p:nvPr/>
        </p:nvGrpSpPr>
        <p:grpSpPr>
          <a:xfrm>
            <a:off x="842613" y="795046"/>
            <a:ext cx="2611289" cy="5695143"/>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587357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txBox="1">
            <a:spLocks/>
          </p:cNvSpPr>
          <p:nvPr/>
        </p:nvSpPr>
        <p:spPr>
          <a:xfrm>
            <a:off x="632964" y="245815"/>
            <a:ext cx="10724938" cy="805198"/>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82" y="1125619"/>
            <a:ext cx="919613" cy="9196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81" y="2700078"/>
            <a:ext cx="795824" cy="7958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8086" y="1125619"/>
            <a:ext cx="978162" cy="97816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581" y="4345040"/>
            <a:ext cx="795824" cy="79582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203" y="4272521"/>
            <a:ext cx="795824" cy="79582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0292" y="4272521"/>
            <a:ext cx="795824" cy="79582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01202" y="2831147"/>
            <a:ext cx="795824" cy="795824"/>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1421" y="2722595"/>
            <a:ext cx="795824" cy="795824"/>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49636" y="4312660"/>
            <a:ext cx="795824" cy="795824"/>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23468" y="4391824"/>
            <a:ext cx="795824" cy="79582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87984" y="4388158"/>
            <a:ext cx="795824" cy="795824"/>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581" y="5715784"/>
            <a:ext cx="795824" cy="795824"/>
          </a:xfrm>
          <a:prstGeom prst="rect">
            <a:avLst/>
          </a:prstGeom>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0861" y="5715784"/>
            <a:ext cx="795824" cy="795824"/>
          </a:xfrm>
          <a:prstGeom prst="rect">
            <a:avLst/>
          </a:prstGeom>
        </p:spPr>
      </p:pic>
      <p:pic>
        <p:nvPicPr>
          <p:cNvPr id="20" name="Picture 1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5141" y="5715784"/>
            <a:ext cx="795824" cy="795824"/>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79422" y="5715784"/>
            <a:ext cx="795824" cy="795824"/>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753790" y="1125618"/>
            <a:ext cx="744012" cy="744012"/>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571859" y="2759984"/>
            <a:ext cx="795824" cy="795824"/>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83702" y="5715784"/>
            <a:ext cx="795824" cy="795824"/>
          </a:xfrm>
          <a:prstGeom prst="rect">
            <a:avLst/>
          </a:prstGeom>
        </p:spPr>
      </p:pic>
      <p:pic>
        <p:nvPicPr>
          <p:cNvPr id="26" name="Picture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587984" y="5715784"/>
            <a:ext cx="795824" cy="795824"/>
          </a:xfrm>
          <a:prstGeom prst="rect">
            <a:avLst/>
          </a:prstGeom>
        </p:spPr>
      </p:pic>
      <p:pic>
        <p:nvPicPr>
          <p:cNvPr id="27" name="Picture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87984" y="2700078"/>
            <a:ext cx="795824" cy="795824"/>
          </a:xfrm>
          <a:prstGeom prst="rect">
            <a:avLst/>
          </a:prstGeom>
        </p:spPr>
      </p:pic>
      <p:pic>
        <p:nvPicPr>
          <p:cNvPr id="28" name="Picture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55345" y="1125618"/>
            <a:ext cx="795824" cy="795824"/>
          </a:xfrm>
          <a:prstGeom prst="rect">
            <a:avLst/>
          </a:prstGeom>
        </p:spPr>
      </p:pic>
      <p:pic>
        <p:nvPicPr>
          <p:cNvPr id="30" name="Picture 2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608711" y="1125618"/>
            <a:ext cx="795824" cy="795824"/>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587984" y="1125618"/>
            <a:ext cx="795824" cy="795824"/>
          </a:xfrm>
          <a:prstGeom prst="rect">
            <a:avLst/>
          </a:prstGeom>
        </p:spPr>
      </p:pic>
      <p:sp>
        <p:nvSpPr>
          <p:cNvPr id="32" name="TextBox 31"/>
          <p:cNvSpPr txBox="1"/>
          <p:nvPr/>
        </p:nvSpPr>
        <p:spPr>
          <a:xfrm>
            <a:off x="10311369" y="1951078"/>
            <a:ext cx="1307016" cy="350330"/>
          </a:xfrm>
          <a:prstGeom prst="rect">
            <a:avLst/>
          </a:prstGeom>
          <a:noFill/>
        </p:spPr>
        <p:txBody>
          <a:bodyPr wrap="none" rtlCol="0">
            <a:spAutoFit/>
          </a:bodyPr>
          <a:lstStyle/>
          <a:p>
            <a:pPr algn="ctr"/>
            <a:r>
              <a:rPr lang="en-US" sz="1632" dirty="0">
                <a:solidFill>
                  <a:schemeClr val="bg2">
                    <a:lumMod val="50000"/>
                  </a:schemeClr>
                </a:solidFill>
              </a:rPr>
              <a:t>App Service</a:t>
            </a:r>
          </a:p>
        </p:txBody>
      </p:sp>
      <p:sp>
        <p:nvSpPr>
          <p:cNvPr id="33" name="TextBox 32"/>
          <p:cNvSpPr txBox="1"/>
          <p:nvPr/>
        </p:nvSpPr>
        <p:spPr>
          <a:xfrm>
            <a:off x="8023092" y="1951078"/>
            <a:ext cx="1967065" cy="606488"/>
          </a:xfrm>
          <a:prstGeom prst="rect">
            <a:avLst/>
          </a:prstGeom>
          <a:noFill/>
        </p:spPr>
        <p:txBody>
          <a:bodyPr wrap="none" rtlCol="0">
            <a:spAutoFit/>
          </a:bodyPr>
          <a:lstStyle/>
          <a:p>
            <a:pPr algn="ctr"/>
            <a:r>
              <a:rPr lang="en-US" sz="1632" dirty="0">
                <a:solidFill>
                  <a:schemeClr val="bg2">
                    <a:lumMod val="50000"/>
                  </a:schemeClr>
                </a:solidFill>
              </a:rPr>
              <a:t>Cortana </a:t>
            </a:r>
          </a:p>
          <a:p>
            <a:pPr algn="ctr"/>
            <a:r>
              <a:rPr lang="en-US" sz="1632" dirty="0">
                <a:solidFill>
                  <a:schemeClr val="bg2">
                    <a:lumMod val="50000"/>
                  </a:schemeClr>
                </a:solidFill>
              </a:rPr>
              <a:t>Management Suite</a:t>
            </a:r>
          </a:p>
        </p:txBody>
      </p:sp>
      <p:sp>
        <p:nvSpPr>
          <p:cNvPr id="34" name="TextBox 33"/>
          <p:cNvSpPr txBox="1"/>
          <p:nvPr/>
        </p:nvSpPr>
        <p:spPr>
          <a:xfrm>
            <a:off x="6255058" y="2067414"/>
            <a:ext cx="1596397" cy="350330"/>
          </a:xfrm>
          <a:prstGeom prst="rect">
            <a:avLst/>
          </a:prstGeom>
          <a:noFill/>
        </p:spPr>
        <p:txBody>
          <a:bodyPr wrap="none" rtlCol="0">
            <a:spAutoFit/>
          </a:bodyPr>
          <a:lstStyle/>
          <a:p>
            <a:pPr algn="ctr"/>
            <a:r>
              <a:rPr lang="en-US" sz="1632" dirty="0">
                <a:solidFill>
                  <a:schemeClr val="bg2">
                    <a:lumMod val="50000"/>
                  </a:schemeClr>
                </a:solidFill>
              </a:rPr>
              <a:t>Media Services</a:t>
            </a:r>
          </a:p>
        </p:txBody>
      </p:sp>
      <p:sp>
        <p:nvSpPr>
          <p:cNvPr id="35" name="TextBox 34"/>
          <p:cNvSpPr txBox="1"/>
          <p:nvPr/>
        </p:nvSpPr>
        <p:spPr>
          <a:xfrm>
            <a:off x="4380641" y="2067414"/>
            <a:ext cx="1242952" cy="350330"/>
          </a:xfrm>
          <a:prstGeom prst="rect">
            <a:avLst/>
          </a:prstGeom>
          <a:noFill/>
        </p:spPr>
        <p:txBody>
          <a:bodyPr wrap="square" rtlCol="0">
            <a:spAutoFit/>
          </a:bodyPr>
          <a:lstStyle/>
          <a:p>
            <a:pPr algn="ctr"/>
            <a:r>
              <a:rPr lang="en-US" sz="1632" dirty="0">
                <a:solidFill>
                  <a:schemeClr val="bg2">
                    <a:lumMod val="50000"/>
                  </a:schemeClr>
                </a:solidFill>
              </a:rPr>
              <a:t>Logic App</a:t>
            </a:r>
          </a:p>
        </p:txBody>
      </p:sp>
      <p:sp>
        <p:nvSpPr>
          <p:cNvPr id="36" name="TextBox 35"/>
          <p:cNvSpPr txBox="1"/>
          <p:nvPr/>
        </p:nvSpPr>
        <p:spPr>
          <a:xfrm>
            <a:off x="2458036" y="2067414"/>
            <a:ext cx="1242952" cy="350330"/>
          </a:xfrm>
          <a:prstGeom prst="rect">
            <a:avLst/>
          </a:prstGeom>
          <a:noFill/>
        </p:spPr>
        <p:txBody>
          <a:bodyPr wrap="square" rtlCol="0">
            <a:spAutoFit/>
          </a:bodyPr>
          <a:lstStyle/>
          <a:p>
            <a:pPr algn="ctr"/>
            <a:r>
              <a:rPr lang="en-US" sz="1632" dirty="0">
                <a:solidFill>
                  <a:schemeClr val="bg2">
                    <a:lumMod val="50000"/>
                  </a:schemeClr>
                </a:solidFill>
              </a:rPr>
              <a:t>Functions</a:t>
            </a:r>
          </a:p>
        </p:txBody>
      </p:sp>
      <p:sp>
        <p:nvSpPr>
          <p:cNvPr id="37" name="TextBox 36"/>
          <p:cNvSpPr txBox="1"/>
          <p:nvPr/>
        </p:nvSpPr>
        <p:spPr>
          <a:xfrm>
            <a:off x="314199" y="2123725"/>
            <a:ext cx="1242952" cy="350330"/>
          </a:xfrm>
          <a:prstGeom prst="rect">
            <a:avLst/>
          </a:prstGeom>
          <a:noFill/>
        </p:spPr>
        <p:txBody>
          <a:bodyPr wrap="square" rtlCol="0">
            <a:spAutoFit/>
          </a:bodyPr>
          <a:lstStyle/>
          <a:p>
            <a:pPr algn="ctr"/>
            <a:r>
              <a:rPr lang="en-US" sz="1632" dirty="0">
                <a:solidFill>
                  <a:schemeClr val="bg2">
                    <a:lumMod val="50000"/>
                  </a:schemeClr>
                </a:solidFill>
              </a:rPr>
              <a:t>Storage</a:t>
            </a:r>
          </a:p>
        </p:txBody>
      </p:sp>
      <p:sp>
        <p:nvSpPr>
          <p:cNvPr id="44" name="TextBox 43"/>
          <p:cNvSpPr txBox="1"/>
          <p:nvPr/>
        </p:nvSpPr>
        <p:spPr>
          <a:xfrm>
            <a:off x="10451351" y="3528408"/>
            <a:ext cx="1027054" cy="606488"/>
          </a:xfrm>
          <a:prstGeom prst="rect">
            <a:avLst/>
          </a:prstGeom>
          <a:noFill/>
        </p:spPr>
        <p:txBody>
          <a:bodyPr wrap="none" rtlCol="0">
            <a:spAutoFit/>
          </a:bodyPr>
          <a:lstStyle/>
          <a:p>
            <a:pPr algn="ctr"/>
            <a:r>
              <a:rPr lang="en-US" sz="1632" dirty="0">
                <a:solidFill>
                  <a:schemeClr val="bg2">
                    <a:lumMod val="50000"/>
                  </a:schemeClr>
                </a:solidFill>
              </a:rPr>
              <a:t>Traffic </a:t>
            </a:r>
          </a:p>
          <a:p>
            <a:pPr algn="ctr"/>
            <a:r>
              <a:rPr lang="en-US" sz="1632" dirty="0">
                <a:solidFill>
                  <a:schemeClr val="bg2">
                    <a:lumMod val="50000"/>
                  </a:schemeClr>
                </a:solidFill>
              </a:rPr>
              <a:t>Manager</a:t>
            </a:r>
          </a:p>
        </p:txBody>
      </p:sp>
      <p:sp>
        <p:nvSpPr>
          <p:cNvPr id="45" name="TextBox 44"/>
          <p:cNvSpPr txBox="1"/>
          <p:nvPr/>
        </p:nvSpPr>
        <p:spPr>
          <a:xfrm>
            <a:off x="8335595" y="3528408"/>
            <a:ext cx="1406028" cy="606488"/>
          </a:xfrm>
          <a:prstGeom prst="rect">
            <a:avLst/>
          </a:prstGeom>
          <a:noFill/>
        </p:spPr>
        <p:txBody>
          <a:bodyPr wrap="none" rtlCol="0">
            <a:spAutoFit/>
          </a:bodyPr>
          <a:lstStyle/>
          <a:p>
            <a:pPr algn="ctr"/>
            <a:r>
              <a:rPr lang="en-US" sz="1632" dirty="0">
                <a:solidFill>
                  <a:schemeClr val="bg2">
                    <a:lumMod val="50000"/>
                  </a:schemeClr>
                </a:solidFill>
              </a:rPr>
              <a:t>Visual Studio</a:t>
            </a:r>
          </a:p>
          <a:p>
            <a:pPr algn="ctr"/>
            <a:r>
              <a:rPr lang="en-US" sz="1632" dirty="0">
                <a:solidFill>
                  <a:schemeClr val="bg2">
                    <a:lumMod val="50000"/>
                  </a:schemeClr>
                </a:solidFill>
              </a:rPr>
              <a:t>Services</a:t>
            </a:r>
          </a:p>
        </p:txBody>
      </p:sp>
      <p:pic>
        <p:nvPicPr>
          <p:cNvPr id="46" name="Picture 4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81640" y="2716837"/>
            <a:ext cx="795824" cy="795824"/>
          </a:xfrm>
          <a:prstGeom prst="rect">
            <a:avLst/>
          </a:prstGeom>
        </p:spPr>
      </p:pic>
      <p:sp>
        <p:nvSpPr>
          <p:cNvPr id="47" name="TextBox 46"/>
          <p:cNvSpPr txBox="1"/>
          <p:nvPr/>
        </p:nvSpPr>
        <p:spPr>
          <a:xfrm>
            <a:off x="6050761" y="3528408"/>
            <a:ext cx="1857590" cy="606488"/>
          </a:xfrm>
          <a:prstGeom prst="rect">
            <a:avLst/>
          </a:prstGeom>
          <a:noFill/>
        </p:spPr>
        <p:txBody>
          <a:bodyPr wrap="none" rtlCol="0">
            <a:spAutoFit/>
          </a:bodyPr>
          <a:lstStyle/>
          <a:p>
            <a:pPr algn="ctr"/>
            <a:r>
              <a:rPr lang="en-US" sz="1632" dirty="0">
                <a:solidFill>
                  <a:schemeClr val="bg2">
                    <a:lumMod val="50000"/>
                  </a:schemeClr>
                </a:solidFill>
              </a:rPr>
              <a:t>OMS </a:t>
            </a:r>
          </a:p>
          <a:p>
            <a:pPr algn="ctr"/>
            <a:r>
              <a:rPr lang="en-US" sz="1632" dirty="0">
                <a:solidFill>
                  <a:schemeClr val="bg2">
                    <a:lumMod val="50000"/>
                  </a:schemeClr>
                </a:solidFill>
              </a:rPr>
              <a:t>Management Suit</a:t>
            </a:r>
          </a:p>
        </p:txBody>
      </p:sp>
      <p:sp>
        <p:nvSpPr>
          <p:cNvPr id="48" name="TextBox 47"/>
          <p:cNvSpPr txBox="1"/>
          <p:nvPr/>
        </p:nvSpPr>
        <p:spPr>
          <a:xfrm>
            <a:off x="4064139" y="3779531"/>
            <a:ext cx="1862102" cy="350330"/>
          </a:xfrm>
          <a:prstGeom prst="rect">
            <a:avLst/>
          </a:prstGeom>
          <a:noFill/>
        </p:spPr>
        <p:txBody>
          <a:bodyPr wrap="none" rtlCol="0">
            <a:spAutoFit/>
          </a:bodyPr>
          <a:lstStyle/>
          <a:p>
            <a:pPr algn="ctr"/>
            <a:r>
              <a:rPr lang="en-US" sz="1632" dirty="0">
                <a:solidFill>
                  <a:schemeClr val="bg2">
                    <a:lumMod val="50000"/>
                  </a:schemeClr>
                </a:solidFill>
              </a:rPr>
              <a:t>Machine Learning</a:t>
            </a:r>
          </a:p>
        </p:txBody>
      </p:sp>
      <p:sp>
        <p:nvSpPr>
          <p:cNvPr id="49" name="TextBox 48"/>
          <p:cNvSpPr txBox="1"/>
          <p:nvPr/>
        </p:nvSpPr>
        <p:spPr>
          <a:xfrm>
            <a:off x="2709673" y="3779531"/>
            <a:ext cx="631404" cy="350330"/>
          </a:xfrm>
          <a:prstGeom prst="rect">
            <a:avLst/>
          </a:prstGeom>
          <a:noFill/>
        </p:spPr>
        <p:txBody>
          <a:bodyPr wrap="none" rtlCol="0">
            <a:spAutoFit/>
          </a:bodyPr>
          <a:lstStyle/>
          <a:p>
            <a:pPr algn="ctr"/>
            <a:r>
              <a:rPr lang="en-US" sz="1632" dirty="0">
                <a:solidFill>
                  <a:schemeClr val="bg2">
                    <a:lumMod val="50000"/>
                  </a:schemeClr>
                </a:solidFill>
              </a:rPr>
              <a:t>CDN</a:t>
            </a:r>
          </a:p>
        </p:txBody>
      </p:sp>
      <p:sp>
        <p:nvSpPr>
          <p:cNvPr id="50" name="TextBox 49"/>
          <p:cNvSpPr txBox="1"/>
          <p:nvPr/>
        </p:nvSpPr>
        <p:spPr>
          <a:xfrm>
            <a:off x="310210" y="3779531"/>
            <a:ext cx="1242648" cy="343492"/>
          </a:xfrm>
          <a:prstGeom prst="rect">
            <a:avLst/>
          </a:prstGeom>
          <a:noFill/>
        </p:spPr>
        <p:txBody>
          <a:bodyPr wrap="none" rtlCol="0">
            <a:spAutoFit/>
          </a:bodyPr>
          <a:lstStyle/>
          <a:p>
            <a:pPr algn="ctr"/>
            <a:r>
              <a:rPr lang="en-US" sz="1632" dirty="0">
                <a:solidFill>
                  <a:schemeClr val="bg2">
                    <a:lumMod val="50000"/>
                  </a:schemeClr>
                </a:solidFill>
              </a:rPr>
              <a:t>Cosmos DB</a:t>
            </a:r>
          </a:p>
        </p:txBody>
      </p:sp>
      <p:sp>
        <p:nvSpPr>
          <p:cNvPr id="51" name="TextBox 50"/>
          <p:cNvSpPr txBox="1"/>
          <p:nvPr/>
        </p:nvSpPr>
        <p:spPr>
          <a:xfrm>
            <a:off x="10678603" y="5092742"/>
            <a:ext cx="810068" cy="350330"/>
          </a:xfrm>
          <a:prstGeom prst="rect">
            <a:avLst/>
          </a:prstGeom>
          <a:noFill/>
        </p:spPr>
        <p:txBody>
          <a:bodyPr wrap="none" rtlCol="0">
            <a:spAutoFit/>
          </a:bodyPr>
          <a:lstStyle/>
          <a:p>
            <a:pPr algn="ctr"/>
            <a:r>
              <a:rPr lang="en-US" sz="1632" dirty="0">
                <a:solidFill>
                  <a:schemeClr val="bg2">
                    <a:lumMod val="50000"/>
                  </a:schemeClr>
                </a:solidFill>
              </a:rPr>
              <a:t>Search</a:t>
            </a:r>
          </a:p>
        </p:txBody>
      </p:sp>
      <p:sp>
        <p:nvSpPr>
          <p:cNvPr id="52" name="TextBox 51"/>
          <p:cNvSpPr txBox="1"/>
          <p:nvPr/>
        </p:nvSpPr>
        <p:spPr>
          <a:xfrm>
            <a:off x="10477330" y="6504361"/>
            <a:ext cx="1115339" cy="350330"/>
          </a:xfrm>
          <a:prstGeom prst="rect">
            <a:avLst/>
          </a:prstGeom>
          <a:noFill/>
        </p:spPr>
        <p:txBody>
          <a:bodyPr wrap="none" rtlCol="0">
            <a:spAutoFit/>
          </a:bodyPr>
          <a:lstStyle/>
          <a:p>
            <a:pPr algn="ctr"/>
            <a:r>
              <a:rPr lang="en-US" sz="1632" dirty="0">
                <a:solidFill>
                  <a:schemeClr val="bg2">
                    <a:lumMod val="50000"/>
                  </a:schemeClr>
                </a:solidFill>
              </a:rPr>
              <a:t>Scheduler</a:t>
            </a:r>
          </a:p>
        </p:txBody>
      </p:sp>
      <p:sp>
        <p:nvSpPr>
          <p:cNvPr id="53" name="TextBox 52"/>
          <p:cNvSpPr txBox="1"/>
          <p:nvPr/>
        </p:nvSpPr>
        <p:spPr>
          <a:xfrm>
            <a:off x="122579" y="5092742"/>
            <a:ext cx="1683832" cy="350330"/>
          </a:xfrm>
          <a:prstGeom prst="rect">
            <a:avLst/>
          </a:prstGeom>
          <a:noFill/>
        </p:spPr>
        <p:txBody>
          <a:bodyPr wrap="none" rtlCol="0">
            <a:spAutoFit/>
          </a:bodyPr>
          <a:lstStyle/>
          <a:p>
            <a:pPr algn="ctr"/>
            <a:r>
              <a:rPr lang="en-US" sz="1632" dirty="0">
                <a:solidFill>
                  <a:schemeClr val="bg2">
                    <a:lumMod val="50000"/>
                  </a:schemeClr>
                </a:solidFill>
              </a:rPr>
              <a:t>Active Directory</a:t>
            </a:r>
          </a:p>
        </p:txBody>
      </p:sp>
      <p:sp>
        <p:nvSpPr>
          <p:cNvPr id="54" name="TextBox 53"/>
          <p:cNvSpPr txBox="1"/>
          <p:nvPr/>
        </p:nvSpPr>
        <p:spPr>
          <a:xfrm>
            <a:off x="2552971" y="5092742"/>
            <a:ext cx="1053082" cy="350330"/>
          </a:xfrm>
          <a:prstGeom prst="rect">
            <a:avLst/>
          </a:prstGeom>
          <a:noFill/>
        </p:spPr>
        <p:txBody>
          <a:bodyPr wrap="none" rtlCol="0">
            <a:spAutoFit/>
          </a:bodyPr>
          <a:lstStyle/>
          <a:p>
            <a:pPr algn="ctr"/>
            <a:r>
              <a:rPr lang="en-US" sz="1632" dirty="0">
                <a:solidFill>
                  <a:schemeClr val="bg2">
                    <a:lumMod val="50000"/>
                  </a:schemeClr>
                </a:solidFill>
              </a:rPr>
              <a:t>Key Vault</a:t>
            </a:r>
          </a:p>
        </p:txBody>
      </p:sp>
      <p:sp>
        <p:nvSpPr>
          <p:cNvPr id="55" name="TextBox 54"/>
          <p:cNvSpPr txBox="1"/>
          <p:nvPr/>
        </p:nvSpPr>
        <p:spPr>
          <a:xfrm>
            <a:off x="4346861" y="5092742"/>
            <a:ext cx="1365482" cy="350330"/>
          </a:xfrm>
          <a:prstGeom prst="rect">
            <a:avLst/>
          </a:prstGeom>
          <a:noFill/>
        </p:spPr>
        <p:txBody>
          <a:bodyPr wrap="none" rtlCol="0">
            <a:spAutoFit/>
          </a:bodyPr>
          <a:lstStyle/>
          <a:p>
            <a:pPr algn="ctr"/>
            <a:r>
              <a:rPr lang="en-US" sz="1632" dirty="0">
                <a:solidFill>
                  <a:schemeClr val="bg2">
                    <a:lumMod val="50000"/>
                  </a:schemeClr>
                </a:solidFill>
              </a:rPr>
              <a:t>App Insights</a:t>
            </a:r>
          </a:p>
        </p:txBody>
      </p:sp>
      <p:sp>
        <p:nvSpPr>
          <p:cNvPr id="56" name="TextBox 55"/>
          <p:cNvSpPr txBox="1"/>
          <p:nvPr/>
        </p:nvSpPr>
        <p:spPr>
          <a:xfrm>
            <a:off x="6028434" y="5092742"/>
            <a:ext cx="1902517" cy="350330"/>
          </a:xfrm>
          <a:prstGeom prst="rect">
            <a:avLst/>
          </a:prstGeom>
          <a:noFill/>
        </p:spPr>
        <p:txBody>
          <a:bodyPr wrap="none" rtlCol="0">
            <a:spAutoFit/>
          </a:bodyPr>
          <a:lstStyle/>
          <a:p>
            <a:pPr algn="ctr"/>
            <a:r>
              <a:rPr lang="en-US" sz="1632" dirty="0">
                <a:solidFill>
                  <a:schemeClr val="bg2">
                    <a:lumMod val="50000"/>
                  </a:schemeClr>
                </a:solidFill>
              </a:rPr>
              <a:t>Cognitive Services</a:t>
            </a:r>
          </a:p>
        </p:txBody>
      </p:sp>
      <p:sp>
        <p:nvSpPr>
          <p:cNvPr id="57" name="TextBox 56"/>
          <p:cNvSpPr txBox="1"/>
          <p:nvPr/>
        </p:nvSpPr>
        <p:spPr>
          <a:xfrm>
            <a:off x="8078041" y="5092742"/>
            <a:ext cx="2077519" cy="350330"/>
          </a:xfrm>
          <a:prstGeom prst="rect">
            <a:avLst/>
          </a:prstGeom>
          <a:noFill/>
        </p:spPr>
        <p:txBody>
          <a:bodyPr wrap="none" rtlCol="0">
            <a:spAutoFit/>
          </a:bodyPr>
          <a:lstStyle/>
          <a:p>
            <a:pPr algn="ctr"/>
            <a:r>
              <a:rPr lang="en-US" sz="1632" dirty="0">
                <a:solidFill>
                  <a:schemeClr val="bg2">
                    <a:lumMod val="50000"/>
                  </a:schemeClr>
                </a:solidFill>
              </a:rPr>
              <a:t>Embedded Power BI</a:t>
            </a:r>
          </a:p>
        </p:txBody>
      </p:sp>
      <p:sp>
        <p:nvSpPr>
          <p:cNvPr id="58" name="TextBox 57"/>
          <p:cNvSpPr txBox="1"/>
          <p:nvPr/>
        </p:nvSpPr>
        <p:spPr>
          <a:xfrm>
            <a:off x="8284096" y="6504361"/>
            <a:ext cx="1328532" cy="350330"/>
          </a:xfrm>
          <a:prstGeom prst="rect">
            <a:avLst/>
          </a:prstGeom>
          <a:noFill/>
        </p:spPr>
        <p:txBody>
          <a:bodyPr wrap="none" rtlCol="0">
            <a:spAutoFit/>
          </a:bodyPr>
          <a:lstStyle/>
          <a:p>
            <a:pPr algn="ctr"/>
            <a:r>
              <a:rPr lang="en-US" sz="1632" dirty="0">
                <a:solidFill>
                  <a:schemeClr val="bg2">
                    <a:lumMod val="50000"/>
                  </a:schemeClr>
                </a:solidFill>
              </a:rPr>
              <a:t>Hockey App</a:t>
            </a:r>
          </a:p>
        </p:txBody>
      </p:sp>
      <p:sp>
        <p:nvSpPr>
          <p:cNvPr id="59" name="TextBox 58"/>
          <p:cNvSpPr txBox="1"/>
          <p:nvPr/>
        </p:nvSpPr>
        <p:spPr>
          <a:xfrm>
            <a:off x="6177906" y="6504361"/>
            <a:ext cx="1732486" cy="350330"/>
          </a:xfrm>
          <a:prstGeom prst="rect">
            <a:avLst/>
          </a:prstGeom>
          <a:noFill/>
        </p:spPr>
        <p:txBody>
          <a:bodyPr wrap="none" rtlCol="0">
            <a:spAutoFit/>
          </a:bodyPr>
          <a:lstStyle/>
          <a:p>
            <a:pPr algn="ctr"/>
            <a:r>
              <a:rPr lang="en-US" sz="1632" dirty="0">
                <a:solidFill>
                  <a:schemeClr val="bg2">
                    <a:lumMod val="50000"/>
                  </a:schemeClr>
                </a:solidFill>
              </a:rPr>
              <a:t>Stream Analytics</a:t>
            </a:r>
          </a:p>
        </p:txBody>
      </p:sp>
      <p:sp>
        <p:nvSpPr>
          <p:cNvPr id="60" name="TextBox 59"/>
          <p:cNvSpPr txBox="1"/>
          <p:nvPr/>
        </p:nvSpPr>
        <p:spPr>
          <a:xfrm>
            <a:off x="4151727" y="6504361"/>
            <a:ext cx="1752956" cy="350330"/>
          </a:xfrm>
          <a:prstGeom prst="rect">
            <a:avLst/>
          </a:prstGeom>
          <a:noFill/>
        </p:spPr>
        <p:txBody>
          <a:bodyPr wrap="none" rtlCol="0">
            <a:spAutoFit/>
          </a:bodyPr>
          <a:lstStyle/>
          <a:p>
            <a:pPr algn="ctr"/>
            <a:r>
              <a:rPr lang="en-US" sz="1632" dirty="0">
                <a:solidFill>
                  <a:schemeClr val="bg2">
                    <a:lumMod val="50000"/>
                  </a:schemeClr>
                </a:solidFill>
              </a:rPr>
              <a:t>Notification Hub</a:t>
            </a:r>
          </a:p>
        </p:txBody>
      </p:sp>
      <p:sp>
        <p:nvSpPr>
          <p:cNvPr id="61" name="TextBox 60"/>
          <p:cNvSpPr txBox="1"/>
          <p:nvPr/>
        </p:nvSpPr>
        <p:spPr>
          <a:xfrm>
            <a:off x="556187" y="6504361"/>
            <a:ext cx="940404" cy="350330"/>
          </a:xfrm>
          <a:prstGeom prst="rect">
            <a:avLst/>
          </a:prstGeom>
          <a:noFill/>
        </p:spPr>
        <p:txBody>
          <a:bodyPr wrap="none" rtlCol="0">
            <a:spAutoFit/>
          </a:bodyPr>
          <a:lstStyle/>
          <a:p>
            <a:pPr algn="ctr"/>
            <a:r>
              <a:rPr lang="en-US" sz="1632" dirty="0" err="1">
                <a:solidFill>
                  <a:schemeClr val="bg2">
                    <a:lumMod val="50000"/>
                  </a:schemeClr>
                </a:solidFill>
              </a:rPr>
              <a:t>IoT</a:t>
            </a:r>
            <a:r>
              <a:rPr lang="en-US" sz="1632" dirty="0">
                <a:solidFill>
                  <a:schemeClr val="bg2">
                    <a:lumMod val="50000"/>
                  </a:schemeClr>
                </a:solidFill>
              </a:rPr>
              <a:t> Hub</a:t>
            </a:r>
          </a:p>
        </p:txBody>
      </p:sp>
      <p:sp>
        <p:nvSpPr>
          <p:cNvPr id="62" name="TextBox 61"/>
          <p:cNvSpPr txBox="1"/>
          <p:nvPr/>
        </p:nvSpPr>
        <p:spPr>
          <a:xfrm>
            <a:off x="2343058" y="6504361"/>
            <a:ext cx="1251430" cy="350330"/>
          </a:xfrm>
          <a:prstGeom prst="rect">
            <a:avLst/>
          </a:prstGeom>
          <a:noFill/>
        </p:spPr>
        <p:txBody>
          <a:bodyPr wrap="none" rtlCol="0">
            <a:spAutoFit/>
          </a:bodyPr>
          <a:lstStyle/>
          <a:p>
            <a:pPr algn="ctr"/>
            <a:r>
              <a:rPr lang="en-US" sz="1632" dirty="0">
                <a:solidFill>
                  <a:schemeClr val="bg2">
                    <a:lumMod val="50000"/>
                  </a:schemeClr>
                </a:solidFill>
              </a:rPr>
              <a:t>Service Bus</a:t>
            </a:r>
          </a:p>
        </p:txBody>
      </p:sp>
      <p:sp>
        <p:nvSpPr>
          <p:cNvPr id="2" name="Title 1"/>
          <p:cNvSpPr>
            <a:spLocks noGrp="1"/>
          </p:cNvSpPr>
          <p:nvPr>
            <p:ph type="title"/>
          </p:nvPr>
        </p:nvSpPr>
        <p:spPr/>
        <p:txBody>
          <a:bodyPr/>
          <a:lstStyle/>
          <a:p>
            <a:r>
              <a:rPr lang="en-US"/>
              <a:t>Microsoft Serverless Technologies</a:t>
            </a:r>
            <a:endParaRPr lang="en-US" dirty="0"/>
          </a:p>
        </p:txBody>
      </p:sp>
    </p:spTree>
    <p:extLst>
      <p:ext uri="{BB962C8B-B14F-4D97-AF65-F5344CB8AC3E}">
        <p14:creationId xmlns:p14="http://schemas.microsoft.com/office/powerpoint/2010/main" val="99237797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9042" y="2005574"/>
            <a:ext cx="12268200" cy="2462048"/>
          </a:xfrm>
          <a:prstGeom prst="rect">
            <a:avLst/>
          </a:prstGeom>
        </p:spPr>
      </p:pic>
      <p:sp>
        <p:nvSpPr>
          <p:cNvPr id="16" name="Title 15"/>
          <p:cNvSpPr txBox="1">
            <a:spLocks/>
          </p:cNvSpPr>
          <p:nvPr/>
        </p:nvSpPr>
        <p:spPr>
          <a:xfrm>
            <a:off x="280988" y="301152"/>
            <a:ext cx="12126254" cy="935842"/>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sp>
        <p:nvSpPr>
          <p:cNvPr id="21" name="TextBox 20"/>
          <p:cNvSpPr txBox="1"/>
          <p:nvPr/>
        </p:nvSpPr>
        <p:spPr>
          <a:xfrm>
            <a:off x="3302623" y="1186690"/>
            <a:ext cx="926081" cy="67044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Trigger</a:t>
            </a:r>
          </a:p>
          <a:p>
            <a:pPr algn="ctr"/>
            <a:r>
              <a:rPr lang="en-US" sz="1836" dirty="0"/>
              <a:t>(data)</a:t>
            </a:r>
          </a:p>
        </p:txBody>
      </p:sp>
      <p:cxnSp>
        <p:nvCxnSpPr>
          <p:cNvPr id="23" name="Straight Arrow Connector 22"/>
          <p:cNvCxnSpPr>
            <a:stCxn id="21" idx="3"/>
          </p:cNvCxnSpPr>
          <p:nvPr/>
        </p:nvCxnSpPr>
        <p:spPr>
          <a:xfrm>
            <a:off x="4228704" y="1521913"/>
            <a:ext cx="668345" cy="516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70030"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28" name="Straight Arrow Connector 27"/>
          <p:cNvCxnSpPr>
            <a:stCxn id="29" idx="3"/>
          </p:cNvCxnSpPr>
          <p:nvPr/>
        </p:nvCxnSpPr>
        <p:spPr>
          <a:xfrm>
            <a:off x="8923402" y="1519101"/>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77555"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32" name="Straight Arrow Connector 31"/>
          <p:cNvCxnSpPr>
            <a:stCxn id="26" idx="3"/>
          </p:cNvCxnSpPr>
          <p:nvPr/>
        </p:nvCxnSpPr>
        <p:spPr>
          <a:xfrm>
            <a:off x="6115878" y="1519101"/>
            <a:ext cx="530086" cy="58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62322" y="2641848"/>
            <a:ext cx="706610"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code</a:t>
            </a:r>
          </a:p>
        </p:txBody>
      </p:sp>
      <p:sp>
        <p:nvSpPr>
          <p:cNvPr id="37" name="TextBox 36"/>
          <p:cNvSpPr txBox="1"/>
          <p:nvPr/>
        </p:nvSpPr>
        <p:spPr>
          <a:xfrm>
            <a:off x="1466977" y="4461084"/>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sp>
        <p:nvSpPr>
          <p:cNvPr id="38" name="TextBox 37"/>
          <p:cNvSpPr txBox="1"/>
          <p:nvPr/>
        </p:nvSpPr>
        <p:spPr>
          <a:xfrm>
            <a:off x="822334" y="1469203"/>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cxnSp>
        <p:nvCxnSpPr>
          <p:cNvPr id="40" name="Straight Arrow Connector 39"/>
          <p:cNvCxnSpPr>
            <a:stCxn id="38" idx="3"/>
          </p:cNvCxnSpPr>
          <p:nvPr/>
        </p:nvCxnSpPr>
        <p:spPr>
          <a:xfrm>
            <a:off x="1767642" y="1660357"/>
            <a:ext cx="379946" cy="45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1"/>
          </p:cNvCxnSpPr>
          <p:nvPr/>
        </p:nvCxnSpPr>
        <p:spPr>
          <a:xfrm flipH="1" flipV="1">
            <a:off x="1069490" y="4286657"/>
            <a:ext cx="397486" cy="36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1"/>
          </p:cNvCxnSpPr>
          <p:nvPr/>
        </p:nvCxnSpPr>
        <p:spPr>
          <a:xfrm flipH="1">
            <a:off x="7082840" y="2833002"/>
            <a:ext cx="1279483" cy="33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80987" y="5389185"/>
            <a:ext cx="11532869" cy="1246787"/>
          </a:xfrm>
          <a:prstGeom prst="rect">
            <a:avLst/>
          </a:prstGeom>
        </p:spPr>
        <p:txBody>
          <a:bodyPr wrap="square">
            <a:spAutoFit/>
          </a:bodyPr>
          <a:lstStyle/>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 as a single unit of work</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are executed per trigger </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have inputs and outputs</a:t>
            </a:r>
          </a:p>
        </p:txBody>
      </p:sp>
      <p:cxnSp>
        <p:nvCxnSpPr>
          <p:cNvPr id="51" name="Straight Arrow Connector 50"/>
          <p:cNvCxnSpPr>
            <a:stCxn id="52" idx="3"/>
          </p:cNvCxnSpPr>
          <p:nvPr/>
        </p:nvCxnSpPr>
        <p:spPr>
          <a:xfrm>
            <a:off x="11091980" y="1509496"/>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346132" y="1318342"/>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pic>
        <p:nvPicPr>
          <p:cNvPr id="53" name="Picture 52"/>
          <p:cNvPicPr>
            <a:picLocks noChangeAspect="1"/>
          </p:cNvPicPr>
          <p:nvPr/>
        </p:nvPicPr>
        <p:blipFill>
          <a:blip r:embed="rId4"/>
          <a:stretch>
            <a:fillRect/>
          </a:stretch>
        </p:blipFill>
        <p:spPr>
          <a:xfrm>
            <a:off x="7717654" y="3566357"/>
            <a:ext cx="3584694" cy="3147536"/>
          </a:xfrm>
          <a:prstGeom prst="rect">
            <a:avLst/>
          </a:prstGeom>
        </p:spPr>
      </p:pic>
      <p:sp>
        <p:nvSpPr>
          <p:cNvPr id="2" name="Title 1"/>
          <p:cNvSpPr>
            <a:spLocks noGrp="1"/>
          </p:cNvSpPr>
          <p:nvPr>
            <p:ph type="title"/>
          </p:nvPr>
        </p:nvSpPr>
        <p:spPr/>
        <p:txBody>
          <a:bodyPr/>
          <a:lstStyle/>
          <a:p>
            <a:r>
              <a:rPr lang="en-US"/>
              <a:t>Functions Programming Model</a:t>
            </a:r>
            <a:endParaRPr lang="en-US" dirty="0"/>
          </a:p>
        </p:txBody>
      </p:sp>
    </p:spTree>
    <p:extLst>
      <p:ext uri="{BB962C8B-B14F-4D97-AF65-F5344CB8AC3E}">
        <p14:creationId xmlns:p14="http://schemas.microsoft.com/office/powerpoint/2010/main" val="2051984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29" grpId="0" animBg="1"/>
      <p:bldP spid="36" grpId="0" animBg="1"/>
      <p:bldP spid="37" grpId="0" animBg="1"/>
      <p:bldP spid="38" grpId="0" animBg="1"/>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Triggers </a:t>
            </a:r>
            <a:br>
              <a:rPr lang="en-US"/>
            </a:br>
            <a:r>
              <a:rPr lang="en-US"/>
              <a:t>and  </a:t>
            </a:r>
            <a:br>
              <a:rPr lang="en-US"/>
            </a:br>
            <a:r>
              <a:rPr lang="en-US"/>
              <a:t>bindings</a:t>
            </a:r>
            <a:endParaRPr lang="en-US" dirty="0"/>
          </a:p>
        </p:txBody>
      </p:sp>
      <p:pic>
        <p:nvPicPr>
          <p:cNvPr id="3" name="Picture 2"/>
          <p:cNvPicPr>
            <a:picLocks noChangeAspect="1"/>
          </p:cNvPicPr>
          <p:nvPr/>
        </p:nvPicPr>
        <p:blipFill>
          <a:blip r:embed="rId3"/>
          <a:stretch>
            <a:fillRect/>
          </a:stretch>
        </p:blipFill>
        <p:spPr>
          <a:xfrm>
            <a:off x="4237037" y="268233"/>
            <a:ext cx="7927167" cy="6319387"/>
          </a:xfrm>
          <a:prstGeom prst="rect">
            <a:avLst/>
          </a:prstGeom>
        </p:spPr>
      </p:pic>
    </p:spTree>
    <p:extLst>
      <p:ext uri="{BB962C8B-B14F-4D97-AF65-F5344CB8AC3E}">
        <p14:creationId xmlns:p14="http://schemas.microsoft.com/office/powerpoint/2010/main" val="41635332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t>Building Applications With Functions</a:t>
            </a:r>
            <a:endParaRPr lang="en-US" dirty="0"/>
          </a:p>
        </p:txBody>
      </p:sp>
      <p:sp>
        <p:nvSpPr>
          <p:cNvPr id="5" name="Text Placeholder 4"/>
          <p:cNvSpPr>
            <a:spLocks noGrp="1"/>
          </p:cNvSpPr>
          <p:nvPr>
            <p:ph type="body" sz="quarter" idx="10"/>
          </p:nvPr>
        </p:nvSpPr>
        <p:spPr>
          <a:xfrm>
            <a:off x="274638" y="1212850"/>
            <a:ext cx="11887200" cy="4062651"/>
          </a:xfrm>
        </p:spPr>
        <p:txBody>
          <a:bodyPr/>
          <a:lstStyle/>
          <a:p>
            <a:r>
              <a:rPr lang="en-US" dirty="0"/>
              <a:t>Instead of …</a:t>
            </a:r>
          </a:p>
          <a:p>
            <a:pPr lvl="1"/>
            <a:r>
              <a:rPr lang="en-US" dirty="0"/>
              <a:t>implementing a route inside of a Web Application server, I write a function.</a:t>
            </a:r>
          </a:p>
          <a:p>
            <a:pPr lvl="1"/>
            <a:endParaRPr lang="en-US" dirty="0"/>
          </a:p>
          <a:p>
            <a:pPr lvl="1"/>
            <a:r>
              <a:rPr lang="en-US" dirty="0"/>
              <a:t>pulling – triggers </a:t>
            </a:r>
          </a:p>
          <a:p>
            <a:pPr lvl="1"/>
            <a:endParaRPr lang="en-US" dirty="0"/>
          </a:p>
          <a:p>
            <a:pPr lvl="1"/>
            <a:r>
              <a:rPr lang="en-US" dirty="0"/>
              <a:t>‘SDK’ – bindings</a:t>
            </a:r>
          </a:p>
          <a:p>
            <a:pPr lvl="1"/>
            <a:endParaRPr lang="en-US" dirty="0"/>
          </a:p>
          <a:p>
            <a:pPr lvl="1"/>
            <a:r>
              <a:rPr lang="en-US" dirty="0"/>
              <a:t>writing large functional tests against a server, your functional tests look more like unit tests per function.</a:t>
            </a:r>
          </a:p>
          <a:p>
            <a:pPr lvl="1"/>
            <a:endParaRPr lang="en-US" dirty="0"/>
          </a:p>
          <a:p>
            <a:pPr lvl="1"/>
            <a:r>
              <a:rPr lang="en-US" dirty="0"/>
              <a:t>building and deploying servers, deploy collections of Functions</a:t>
            </a:r>
          </a:p>
        </p:txBody>
      </p:sp>
    </p:spTree>
    <p:extLst>
      <p:ext uri="{BB962C8B-B14F-4D97-AF65-F5344CB8AC3E}">
        <p14:creationId xmlns:p14="http://schemas.microsoft.com/office/powerpoint/2010/main" val="36356280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p:txBody>
          <a:bodyPr/>
          <a:lstStyle/>
          <a:p>
            <a:r>
              <a:rPr lang="en-US"/>
              <a:t>Functions should “do one thing”</a:t>
            </a:r>
          </a:p>
          <a:p>
            <a:r>
              <a:rPr lang="en-US"/>
              <a:t>Functions should be stateless</a:t>
            </a:r>
          </a:p>
          <a:p>
            <a:r>
              <a:rPr lang="en-US"/>
              <a:t>Functions should be idempotent</a:t>
            </a:r>
          </a:p>
          <a:p>
            <a:r>
              <a:rPr lang="en-US"/>
              <a:t>Functions should finish as quickly as possible</a:t>
            </a:r>
          </a:p>
          <a:p>
            <a:endParaRPr lang="en-US" dirty="0"/>
          </a:p>
        </p:txBody>
      </p:sp>
      <p:sp>
        <p:nvSpPr>
          <p:cNvPr id="3" name="Title 1"/>
          <p:cNvSpPr>
            <a:spLocks noGrp="1"/>
          </p:cNvSpPr>
          <p:nvPr>
            <p:ph type="title"/>
          </p:nvPr>
        </p:nvSpPr>
        <p:spPr/>
        <p:txBody>
          <a:bodyPr/>
          <a:lstStyle/>
          <a:p>
            <a:r>
              <a:rPr lang="en-US"/>
              <a:t>Functions Programming Model - Best Practices</a:t>
            </a:r>
            <a:endParaRPr lang="en-US" dirty="0"/>
          </a:p>
        </p:txBody>
      </p:sp>
      <p:sp>
        <p:nvSpPr>
          <p:cNvPr id="4" name="TextBox 3"/>
          <p:cNvSpPr txBox="1"/>
          <p:nvPr/>
        </p:nvSpPr>
        <p:spPr>
          <a:xfrm>
            <a:off x="596161" y="1398904"/>
            <a:ext cx="11194044" cy="594650"/>
          </a:xfrm>
          <a:prstGeom prst="rect">
            <a:avLst/>
          </a:prstGeom>
          <a:noFill/>
        </p:spPr>
        <p:txBody>
          <a:bodyPr wrap="square" rtlCol="0">
            <a:spAutoFit/>
          </a:bodyPr>
          <a:lstStyle/>
          <a:p>
            <a:pPr marL="466298" indent="-466298">
              <a:buFont typeface="Arial" panose="020B0604020202020204" pitchFamily="34" charset="0"/>
              <a:buChar char="•"/>
            </a:pPr>
            <a:endParaRPr lang="en-US" sz="3264" dirty="0">
              <a:solidFill>
                <a:schemeClr val="bg2">
                  <a:lumMod val="25000"/>
                </a:schemeClr>
              </a:solidFill>
              <a:latin typeface="Segoe UI"/>
              <a:cs typeface="Segoe UI Semibold" panose="020B0702040204020203" pitchFamily="34" charset="0"/>
            </a:endParaRPr>
          </a:p>
        </p:txBody>
      </p:sp>
      <p:sp>
        <p:nvSpPr>
          <p:cNvPr id="5" name="Rectangle 4"/>
          <p:cNvSpPr/>
          <p:nvPr/>
        </p:nvSpPr>
        <p:spPr bwMode="auto">
          <a:xfrm>
            <a:off x="1100292" y="4206128"/>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6" name="Rectangle 5"/>
          <p:cNvSpPr/>
          <p:nvPr/>
        </p:nvSpPr>
        <p:spPr bwMode="auto">
          <a:xfrm>
            <a:off x="4908948" y="4206130"/>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7" name="Rectangle 6"/>
          <p:cNvSpPr/>
          <p:nvPr/>
        </p:nvSpPr>
        <p:spPr bwMode="auto">
          <a:xfrm>
            <a:off x="8717602" y="4206129"/>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 name="TextBox 7"/>
          <p:cNvSpPr txBox="1"/>
          <p:nvPr/>
        </p:nvSpPr>
        <p:spPr>
          <a:xfrm>
            <a:off x="1323829" y="4242227"/>
            <a:ext cx="1967131" cy="2289210"/>
          </a:xfrm>
          <a:prstGeom prst="rect">
            <a:avLst/>
          </a:prstGeom>
          <a:noFill/>
        </p:spPr>
        <p:txBody>
          <a:bodyPr wrap="square" lIns="186494" tIns="149196" rIns="186494" bIns="149196" rtlCol="0">
            <a:spAutoFit/>
          </a:bodyPr>
          <a:lstStyle/>
          <a:p>
            <a:pPr algn="ctr">
              <a:lnSpc>
                <a:spcPct val="90000"/>
              </a:lnSpc>
              <a:spcAft>
                <a:spcPts val="612"/>
              </a:spcAft>
            </a:pPr>
            <a:r>
              <a:rPr lang="en-US" sz="14073" dirty="0">
                <a:solidFill>
                  <a:schemeClr val="bg2"/>
                </a:solidFill>
              </a:rPr>
              <a:t>1</a:t>
            </a:r>
          </a:p>
        </p:txBody>
      </p:sp>
      <p:graphicFrame>
        <p:nvGraphicFramePr>
          <p:cNvPr id="9" name="Diagram 8"/>
          <p:cNvGraphicFramePr/>
          <p:nvPr>
            <p:extLst>
              <p:ext uri="{D42A27DB-BD31-4B8C-83A1-F6EECF244321}">
                <p14:modId xmlns:p14="http://schemas.microsoft.com/office/powerpoint/2010/main" val="1402251213"/>
              </p:ext>
            </p:extLst>
          </p:nvPr>
        </p:nvGraphicFramePr>
        <p:xfrm>
          <a:off x="4978491" y="4382829"/>
          <a:ext cx="2253116" cy="1928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Oval 9"/>
          <p:cNvSpPr/>
          <p:nvPr/>
        </p:nvSpPr>
        <p:spPr bwMode="auto">
          <a:xfrm>
            <a:off x="8977331" y="4426475"/>
            <a:ext cx="1894748" cy="1841521"/>
          </a:xfrm>
          <a:prstGeom prst="ellipse">
            <a:avLst/>
          </a:prstGeom>
          <a:no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cxnSp>
        <p:nvCxnSpPr>
          <p:cNvPr id="11" name="Straight Connector 10"/>
          <p:cNvCxnSpPr/>
          <p:nvPr/>
        </p:nvCxnSpPr>
        <p:spPr>
          <a:xfrm>
            <a:off x="9924703" y="4510564"/>
            <a:ext cx="0" cy="229926"/>
          </a:xfrm>
          <a:prstGeom prst="line">
            <a:avLst/>
          </a:prstGeom>
          <a:ln w="190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924704" y="4625527"/>
            <a:ext cx="423656" cy="721707"/>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924704" y="5294054"/>
            <a:ext cx="513073" cy="531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9818790" y="5200338"/>
            <a:ext cx="210232" cy="234161"/>
          </a:xfrm>
          <a:prstGeom prst="ellipse">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21866963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Customer Table</a:t>
                      </a:r>
                    </a:p>
                  </a:txBody>
                  <a:tcPr/>
                </a:tc>
                <a:extLst>
                  <a:ext uri="{0D108BD9-81ED-4DB2-BD59-A6C34878D82A}">
                    <a16:rowId xmlns:a16="http://schemas.microsoft.com/office/drawing/2014/main" val="2152893029"/>
                  </a:ext>
                </a:extLst>
              </a:tr>
              <a:tr h="365760">
                <a:tc>
                  <a:txBody>
                    <a:bodyPr/>
                    <a:lstStyle/>
                    <a:p>
                      <a:r>
                        <a:rPr lang="en-US" dirty="0"/>
                        <a:t>CustomerName</a:t>
                      </a:r>
                    </a:p>
                  </a:txBody>
                  <a:tcPr/>
                </a:tc>
                <a:extLst>
                  <a:ext uri="{0D108BD9-81ED-4DB2-BD59-A6C34878D82A}">
                    <a16:rowId xmlns:a16="http://schemas.microsoft.com/office/drawing/2014/main" val="1175799151"/>
                  </a:ext>
                </a:extLst>
              </a:tr>
              <a:tr h="365760">
                <a:tc>
                  <a:txBody>
                    <a:bodyPr/>
                    <a:lstStyle/>
                    <a:p>
                      <a:r>
                        <a:rPr lang="en-US" dirty="0"/>
                        <a:t>Address</a:t>
                      </a:r>
                    </a:p>
                  </a:txBody>
                  <a:tcPr/>
                </a:tc>
                <a:extLst>
                  <a:ext uri="{0D108BD9-81ED-4DB2-BD59-A6C34878D82A}">
                    <a16:rowId xmlns:a16="http://schemas.microsoft.com/office/drawing/2014/main" val="1821487786"/>
                  </a:ext>
                </a:extLst>
              </a:tr>
              <a:tr h="365760">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Product Table</a:t>
                      </a:r>
                    </a:p>
                  </a:txBody>
                  <a:tcPr/>
                </a:tc>
                <a:extLst>
                  <a:ext uri="{0D108BD9-81ED-4DB2-BD59-A6C34878D82A}">
                    <a16:rowId xmlns:a16="http://schemas.microsoft.com/office/drawing/2014/main" val="2152893029"/>
                  </a:ext>
                </a:extLst>
              </a:tr>
              <a:tr h="365760">
                <a:tc>
                  <a:txBody>
                    <a:bodyPr/>
                    <a:lstStyle/>
                    <a:p>
                      <a:r>
                        <a:rPr lang="en-US" dirty="0"/>
                        <a:t>ProductName</a:t>
                      </a:r>
                    </a:p>
                  </a:txBody>
                  <a:tcPr/>
                </a:tc>
                <a:extLst>
                  <a:ext uri="{0D108BD9-81ED-4DB2-BD59-A6C34878D82A}">
                    <a16:rowId xmlns:a16="http://schemas.microsoft.com/office/drawing/2014/main" val="1175799151"/>
                  </a:ext>
                </a:extLst>
              </a:tr>
              <a:tr h="365760">
                <a:tc>
                  <a:txBody>
                    <a:bodyPr/>
                    <a:lstStyle/>
                    <a:p>
                      <a:r>
                        <a:rPr lang="en-US" dirty="0"/>
                        <a:t>Quantity</a:t>
                      </a:r>
                    </a:p>
                  </a:txBody>
                  <a:tcPr/>
                </a:tc>
                <a:extLst>
                  <a:ext uri="{0D108BD9-81ED-4DB2-BD59-A6C34878D82A}">
                    <a16:rowId xmlns:a16="http://schemas.microsoft.com/office/drawing/2014/main" val="1821487786"/>
                  </a:ext>
                </a:extLst>
              </a:tr>
              <a:tr h="365760">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Order Table</a:t>
                      </a:r>
                    </a:p>
                  </a:txBody>
                  <a:tcPr/>
                </a:tc>
                <a:extLst>
                  <a:ext uri="{0D108BD9-81ED-4DB2-BD59-A6C34878D82A}">
                    <a16:rowId xmlns:a16="http://schemas.microsoft.com/office/drawing/2014/main" val="2152893029"/>
                  </a:ext>
                </a:extLst>
              </a:tr>
              <a:tr h="365760">
                <a:tc>
                  <a:txBody>
                    <a:bodyPr/>
                    <a:lstStyle/>
                    <a:p>
                      <a:r>
                        <a:rPr lang="en-US" dirty="0"/>
                        <a:t>OrderNumber</a:t>
                      </a:r>
                    </a:p>
                  </a:txBody>
                  <a:tcPr/>
                </a:tc>
                <a:extLst>
                  <a:ext uri="{0D108BD9-81ED-4DB2-BD59-A6C34878D82A}">
                    <a16:rowId xmlns:a16="http://schemas.microsoft.com/office/drawing/2014/main" val="1175799151"/>
                  </a:ext>
                </a:extLst>
              </a:tr>
              <a:tr h="365760">
                <a:tc>
                  <a:txBody>
                    <a:bodyPr/>
                    <a:lstStyle/>
                    <a:p>
                      <a:r>
                        <a:rPr lang="en-US" dirty="0"/>
                        <a:t>CustomerName</a:t>
                      </a:r>
                    </a:p>
                  </a:txBody>
                  <a:tcPr/>
                </a:tc>
                <a:extLst>
                  <a:ext uri="{0D108BD9-81ED-4DB2-BD59-A6C34878D82A}">
                    <a16:rowId xmlns:a16="http://schemas.microsoft.com/office/drawing/2014/main" val="1821487786"/>
                  </a:ext>
                </a:extLst>
              </a:tr>
              <a:tr h="365760">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869385"/>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063" y="2793172"/>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pic>
        <p:nvPicPr>
          <p:cNvPr id="27" name="Picture 26"/>
          <p:cNvPicPr>
            <a:picLocks noChangeAspect="1"/>
          </p:cNvPicPr>
          <p:nvPr/>
        </p:nvPicPr>
        <p:blipFill>
          <a:blip r:embed="rId6"/>
          <a:stretch>
            <a:fillRect/>
          </a:stretch>
        </p:blipFill>
        <p:spPr>
          <a:xfrm>
            <a:off x="736273" y="4490215"/>
            <a:ext cx="2082468" cy="869737"/>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93609" y="3878262"/>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3"/>
          <a:stretch>
            <a:fillRect/>
          </a:stretch>
        </p:blipFill>
        <p:spPr>
          <a:xfrm>
            <a:off x="7057995" y="2774792"/>
            <a:ext cx="2343470" cy="881591"/>
          </a:xfrm>
          <a:prstGeom prst="rect">
            <a:avLst/>
          </a:prstGeom>
        </p:spPr>
      </p:pic>
      <p:pic>
        <p:nvPicPr>
          <p:cNvPr id="8" name="Picture 7"/>
          <p:cNvPicPr>
            <a:picLocks noChangeAspect="1"/>
          </p:cNvPicPr>
          <p:nvPr/>
        </p:nvPicPr>
        <p:blipFill>
          <a:blip r:embed="rId4"/>
          <a:stretch>
            <a:fillRect/>
          </a:stretch>
        </p:blipFill>
        <p:spPr>
          <a:xfrm>
            <a:off x="10129826" y="2623329"/>
            <a:ext cx="1187214" cy="1187214"/>
          </a:xfrm>
          <a:prstGeom prst="rect">
            <a:avLst/>
          </a:prstGeom>
        </p:spPr>
      </p:pic>
      <p:pic>
        <p:nvPicPr>
          <p:cNvPr id="9" name="Picture 8"/>
          <p:cNvPicPr>
            <a:picLocks noChangeAspect="1"/>
          </p:cNvPicPr>
          <p:nvPr/>
        </p:nvPicPr>
        <p:blipFill>
          <a:blip r:embed="rId5"/>
          <a:stretch>
            <a:fillRect/>
          </a:stretch>
        </p:blipFill>
        <p:spPr>
          <a:xfrm>
            <a:off x="7098491" y="4423114"/>
            <a:ext cx="1047750" cy="1047750"/>
          </a:xfrm>
          <a:prstGeom prst="rect">
            <a:avLst/>
          </a:prstGeom>
        </p:spPr>
      </p:pic>
      <p:pic>
        <p:nvPicPr>
          <p:cNvPr id="10" name="Picture 9"/>
          <p:cNvPicPr>
            <a:picLocks noChangeAspect="1"/>
          </p:cNvPicPr>
          <p:nvPr/>
        </p:nvPicPr>
        <p:blipFill>
          <a:blip r:embed="rId6"/>
          <a:stretch>
            <a:fillRect/>
          </a:stretch>
        </p:blipFill>
        <p:spPr>
          <a:xfrm>
            <a:off x="8641772" y="4574975"/>
            <a:ext cx="2976107" cy="744027"/>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2863797"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Redis Cache</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3"/>
          <a:stretch>
            <a:fillRect/>
          </a:stretch>
        </p:blipFill>
        <p:spPr>
          <a:xfrm>
            <a:off x="6891752" y="2337347"/>
            <a:ext cx="2659397" cy="804975"/>
          </a:xfrm>
          <a:prstGeom prst="rect">
            <a:avLst/>
          </a:prstGeom>
        </p:spPr>
      </p:pic>
      <p:pic>
        <p:nvPicPr>
          <p:cNvPr id="8" name="Picture 7"/>
          <p:cNvPicPr>
            <a:picLocks noChangeAspect="1"/>
          </p:cNvPicPr>
          <p:nvPr/>
        </p:nvPicPr>
        <p:blipFill>
          <a:blip r:embed="rId4"/>
          <a:stretch>
            <a:fillRect/>
          </a:stretch>
        </p:blipFill>
        <p:spPr>
          <a:xfrm>
            <a:off x="9663726" y="4982178"/>
            <a:ext cx="1369888" cy="1171691"/>
          </a:xfrm>
          <a:prstGeom prst="rect">
            <a:avLst/>
          </a:prstGeom>
        </p:spPr>
      </p:pic>
      <p:pic>
        <p:nvPicPr>
          <p:cNvPr id="9" name="Picture 8"/>
          <p:cNvPicPr>
            <a:picLocks noChangeAspect="1"/>
          </p:cNvPicPr>
          <p:nvPr/>
        </p:nvPicPr>
        <p:blipFill>
          <a:blip r:embed="rId5"/>
          <a:stretch>
            <a:fillRect/>
          </a:stretch>
        </p:blipFill>
        <p:spPr>
          <a:xfrm>
            <a:off x="8754548" y="3335365"/>
            <a:ext cx="2700433" cy="69066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2009181" y="3347874"/>
            <a:ext cx="192424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Cosmos DB</a:t>
            </a:r>
            <a:endParaRPr lang="nl-NL" sz="2400" i="1" dirty="0">
              <a:solidFill>
                <a:srgbClr val="0070C0"/>
              </a:solidFill>
            </a:endParaRPr>
          </a:p>
        </p:txBody>
      </p:sp>
      <p:pic>
        <p:nvPicPr>
          <p:cNvPr id="14" name="Picture 13"/>
          <p:cNvPicPr>
            <a:picLocks noChangeAspect="1"/>
          </p:cNvPicPr>
          <p:nvPr/>
        </p:nvPicPr>
        <p:blipFill>
          <a:blip r:embed="rId9"/>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10"/>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4"/>
          <a:stretch>
            <a:fillRect/>
          </a:stretch>
        </p:blipFill>
        <p:spPr>
          <a:xfrm>
            <a:off x="6922089" y="4743450"/>
            <a:ext cx="1962268" cy="1272167"/>
          </a:xfrm>
          <a:prstGeom prst="rect">
            <a:avLst/>
          </a:prstGeom>
        </p:spPr>
      </p:pic>
      <p:pic>
        <p:nvPicPr>
          <p:cNvPr id="19" name="Picture 18"/>
          <p:cNvPicPr>
            <a:picLocks noChangeAspect="1"/>
          </p:cNvPicPr>
          <p:nvPr/>
        </p:nvPicPr>
        <p:blipFill>
          <a:blip r:embed="rId5"/>
          <a:stretch>
            <a:fillRect/>
          </a:stretch>
        </p:blipFill>
        <p:spPr>
          <a:xfrm>
            <a:off x="6922088" y="2434274"/>
            <a:ext cx="2496190" cy="996017"/>
          </a:xfrm>
          <a:prstGeom prst="rect">
            <a:avLst/>
          </a:prstGeom>
        </p:spPr>
      </p:pic>
      <p:pic>
        <p:nvPicPr>
          <p:cNvPr id="20" name="Picture 19"/>
          <p:cNvPicPr>
            <a:picLocks noChangeAspect="1"/>
          </p:cNvPicPr>
          <p:nvPr/>
        </p:nvPicPr>
        <p:blipFill>
          <a:blip r:embed="rId6"/>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1571448" y="3274002"/>
            <a:ext cx="2575833" cy="1446550"/>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endParaRPr lang="nl-NL" sz="2400" dirty="0">
              <a:solidFill>
                <a:srgbClr val="0070C0"/>
              </a:solidFill>
            </a:endParaRPr>
          </a:p>
          <a:p>
            <a:pPr algn="ctr">
              <a:lnSpc>
                <a:spcPct val="90000"/>
              </a:lnSpc>
              <a:spcAft>
                <a:spcPts val="600"/>
              </a:spcAft>
            </a:pPr>
            <a:r>
              <a:rPr lang="nl-NL" sz="2400" dirty="0">
                <a:solidFill>
                  <a:srgbClr val="0070C0"/>
                </a:solidFill>
              </a:rPr>
              <a:t>Microsoft Graph</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3"/>
          <a:stretch>
            <a:fillRect/>
          </a:stretch>
        </p:blipFill>
        <p:spPr>
          <a:xfrm>
            <a:off x="2627693" y="4640262"/>
            <a:ext cx="780290" cy="780290"/>
          </a:xfrm>
          <a:prstGeom prst="rect">
            <a:avLst/>
          </a:prstGeom>
        </p:spPr>
      </p:pic>
      <p:pic>
        <p:nvPicPr>
          <p:cNvPr id="6" name="Picture 5"/>
          <p:cNvPicPr>
            <a:picLocks noChangeAspect="1"/>
          </p:cNvPicPr>
          <p:nvPr/>
        </p:nvPicPr>
        <p:blipFill>
          <a:blip r:embed="rId3"/>
          <a:stretch>
            <a:fillRect/>
          </a:stretch>
        </p:blipFill>
        <p:spPr>
          <a:xfrm>
            <a:off x="9030174" y="4640262"/>
            <a:ext cx="780290" cy="780290"/>
          </a:xfrm>
          <a:prstGeom prst="rect">
            <a:avLst/>
          </a:prstGeom>
        </p:spPr>
      </p:pic>
      <p:pic>
        <p:nvPicPr>
          <p:cNvPr id="7" name="Picture 6"/>
          <p:cNvPicPr>
            <a:picLocks noChangeAspect="1"/>
          </p:cNvPicPr>
          <p:nvPr/>
        </p:nvPicPr>
        <p:blipFill>
          <a:blip r:embed="rId3"/>
          <a:stretch>
            <a:fillRect/>
          </a:stretch>
        </p:blipFill>
        <p:spPr>
          <a:xfrm>
            <a:off x="8098169" y="4640262"/>
            <a:ext cx="780290" cy="780290"/>
          </a:xfrm>
          <a:prstGeom prst="rect">
            <a:avLst/>
          </a:prstGeom>
        </p:spPr>
      </p:pic>
      <p:pic>
        <p:nvPicPr>
          <p:cNvPr id="8" name="Picture 7"/>
          <p:cNvPicPr>
            <a:picLocks noChangeAspect="1"/>
          </p:cNvPicPr>
          <p:nvPr/>
        </p:nvPicPr>
        <p:blipFill>
          <a:blip r:embed="rId3"/>
          <a:stretch>
            <a:fillRect/>
          </a:stretch>
        </p:blipFill>
        <p:spPr>
          <a:xfrm>
            <a:off x="9962178" y="4640262"/>
            <a:ext cx="780290" cy="780290"/>
          </a:xfrm>
          <a:prstGeom prst="rect">
            <a:avLst/>
          </a:prstGeom>
        </p:spPr>
      </p:pic>
      <p:pic>
        <p:nvPicPr>
          <p:cNvPr id="9" name="Picture 8"/>
          <p:cNvPicPr>
            <a:picLocks noChangeAspect="1"/>
          </p:cNvPicPr>
          <p:nvPr/>
        </p:nvPicPr>
        <p:blipFill>
          <a:blip r:embed="rId3"/>
          <a:stretch>
            <a:fillRect/>
          </a:stretch>
        </p:blipFill>
        <p:spPr>
          <a:xfrm>
            <a:off x="7166164" y="4640262"/>
            <a:ext cx="780290" cy="780290"/>
          </a:xfrm>
          <a:prstGeom prst="rect">
            <a:avLst/>
          </a:prstGeom>
        </p:spPr>
      </p:pic>
      <p:pic>
        <p:nvPicPr>
          <p:cNvPr id="10" name="Picture 9"/>
          <p:cNvPicPr>
            <a:picLocks noChangeAspect="1"/>
          </p:cNvPicPr>
          <p:nvPr/>
        </p:nvPicPr>
        <p:blipFill>
          <a:blip r:embed="rId3"/>
          <a:stretch>
            <a:fillRect/>
          </a:stretch>
        </p:blipFill>
        <p:spPr>
          <a:xfrm>
            <a:off x="10894182" y="4640262"/>
            <a:ext cx="780290" cy="780290"/>
          </a:xfrm>
          <a:prstGeom prst="rect">
            <a:avLst/>
          </a:prstGeom>
        </p:spPr>
      </p:pic>
      <p:pic>
        <p:nvPicPr>
          <p:cNvPr id="11" name="Picture 10"/>
          <p:cNvPicPr>
            <a:picLocks noChangeAspect="1"/>
          </p:cNvPicPr>
          <p:nvPr/>
        </p:nvPicPr>
        <p:blipFill>
          <a:blip r:embed="rId3"/>
          <a:stretch>
            <a:fillRect/>
          </a:stretch>
        </p:blipFill>
        <p:spPr>
          <a:xfrm>
            <a:off x="7166164" y="5630862"/>
            <a:ext cx="780290" cy="780290"/>
          </a:xfrm>
          <a:prstGeom prst="rect">
            <a:avLst/>
          </a:prstGeom>
        </p:spPr>
      </p:pic>
      <p:pic>
        <p:nvPicPr>
          <p:cNvPr id="12" name="Picture 11"/>
          <p:cNvPicPr>
            <a:picLocks noChangeAspect="1"/>
          </p:cNvPicPr>
          <p:nvPr/>
        </p:nvPicPr>
        <p:blipFill>
          <a:blip r:embed="rId3"/>
          <a:stretch>
            <a:fillRect/>
          </a:stretch>
        </p:blipFill>
        <p:spPr>
          <a:xfrm>
            <a:off x="8098169" y="5630862"/>
            <a:ext cx="780290" cy="780290"/>
          </a:xfrm>
          <a:prstGeom prst="rect">
            <a:avLst/>
          </a:prstGeom>
        </p:spPr>
      </p:pic>
      <p:pic>
        <p:nvPicPr>
          <p:cNvPr id="13" name="Picture 12"/>
          <p:cNvPicPr>
            <a:picLocks noChangeAspect="1"/>
          </p:cNvPicPr>
          <p:nvPr/>
        </p:nvPicPr>
        <p:blipFill>
          <a:blip r:embed="rId3"/>
          <a:stretch>
            <a:fillRect/>
          </a:stretch>
        </p:blipFill>
        <p:spPr>
          <a:xfrm>
            <a:off x="9030174" y="5630862"/>
            <a:ext cx="780290" cy="780290"/>
          </a:xfrm>
          <a:prstGeom prst="rect">
            <a:avLst/>
          </a:prstGeom>
        </p:spPr>
      </p:pic>
      <p:pic>
        <p:nvPicPr>
          <p:cNvPr id="14" name="Picture 13"/>
          <p:cNvPicPr>
            <a:picLocks noChangeAspect="1"/>
          </p:cNvPicPr>
          <p:nvPr/>
        </p:nvPicPr>
        <p:blipFill>
          <a:blip r:embed="rId3"/>
          <a:stretch>
            <a:fillRect/>
          </a:stretch>
        </p:blipFill>
        <p:spPr>
          <a:xfrm>
            <a:off x="9962178" y="5630862"/>
            <a:ext cx="780290" cy="780290"/>
          </a:xfrm>
          <a:prstGeom prst="rect">
            <a:avLst/>
          </a:prstGeom>
        </p:spPr>
      </p:pic>
      <p:pic>
        <p:nvPicPr>
          <p:cNvPr id="15" name="Picture 14"/>
          <p:cNvPicPr>
            <a:picLocks noChangeAspect="1"/>
          </p:cNvPicPr>
          <p:nvPr/>
        </p:nvPicPr>
        <p:blipFill>
          <a:blip r:embed="rId3"/>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3"/>
          <a:stretch>
            <a:fillRect/>
          </a:stretch>
        </p:blipFill>
        <p:spPr>
          <a:xfrm>
            <a:off x="503237" y="1635210"/>
            <a:ext cx="1600200" cy="1600200"/>
          </a:xfrm>
          <a:prstGeom prst="rect">
            <a:avLst/>
          </a:prstGeom>
        </p:spPr>
      </p:pic>
      <p:pic>
        <p:nvPicPr>
          <p:cNvPr id="6" name="Picture 5"/>
          <p:cNvPicPr>
            <a:picLocks noChangeAspect="1"/>
          </p:cNvPicPr>
          <p:nvPr/>
        </p:nvPicPr>
        <p:blipFill>
          <a:blip r:embed="rId4"/>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3"/>
          <a:stretch>
            <a:fillRect/>
          </a:stretch>
        </p:blipFill>
        <p:spPr>
          <a:xfrm>
            <a:off x="503237" y="4800171"/>
            <a:ext cx="1600200" cy="1600200"/>
          </a:xfrm>
          <a:prstGeom prst="rect">
            <a:avLst/>
          </a:prstGeom>
        </p:spPr>
      </p:pic>
      <p:pic>
        <p:nvPicPr>
          <p:cNvPr id="19" name="Picture 18"/>
          <p:cNvPicPr>
            <a:picLocks noChangeAspect="1"/>
          </p:cNvPicPr>
          <p:nvPr/>
        </p:nvPicPr>
        <p:blipFill>
          <a:blip r:embed="rId4"/>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5">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5">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5">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5">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5">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6">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6">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6">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3656015"/>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50"/>
            <a:ext cx="5486399" cy="3656013"/>
          </a:xfrm>
        </p:spPr>
        <p:txBody>
          <a:bodyPr>
            <a:normAutofit fontScale="92500" lnSpcReduction="20000"/>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097462"/>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a:solidFill>
            <a:schemeClr val="accent2"/>
          </a:solidFill>
        </p:grpSpPr>
        <p:sp>
          <p:nvSpPr>
            <p:cNvPr id="21" name="Rectangle 20"/>
            <p:cNvSpPr/>
            <p:nvPr/>
          </p:nvSpPr>
          <p:spPr bwMode="auto">
            <a:xfrm>
              <a:off x="9058011"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a:grpFill/>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95929" y="2086221"/>
            <a:ext cx="2786728" cy="2667166"/>
            <a:chOff x="3412023" y="1421562"/>
            <a:chExt cx="2770632" cy="2651760"/>
          </a:xfrm>
          <a:solidFill>
            <a:schemeClr val="accent2"/>
          </a:solidFill>
        </p:grpSpPr>
        <p:sp>
          <p:nvSpPr>
            <p:cNvPr id="28" name="Rectangle 27"/>
            <p:cNvSpPr/>
            <p:nvPr/>
          </p:nvSpPr>
          <p:spPr bwMode="auto">
            <a:xfrm>
              <a:off x="3412023"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a:grpFill/>
          </p:spPr>
        </p:pic>
      </p:grpSp>
      <p:grpSp>
        <p:nvGrpSpPr>
          <p:cNvPr id="30" name="Group 29"/>
          <p:cNvGrpSpPr/>
          <p:nvPr/>
        </p:nvGrpSpPr>
        <p:grpSpPr>
          <a:xfrm>
            <a:off x="460695" y="2086221"/>
            <a:ext cx="2786728" cy="2667166"/>
            <a:chOff x="589029" y="1421562"/>
            <a:chExt cx="2770632" cy="2651760"/>
          </a:xfrm>
          <a:solidFill>
            <a:schemeClr val="accent2"/>
          </a:solidFill>
        </p:grpSpPr>
        <p:sp>
          <p:nvSpPr>
            <p:cNvPr id="31" name="Rectangle 30"/>
            <p:cNvSpPr/>
            <p:nvPr/>
          </p:nvSpPr>
          <p:spPr bwMode="auto">
            <a:xfrm>
              <a:off x="589029"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a:grpFill/>
          </p:spPr>
        </p:pic>
      </p:grpSp>
      <p:grpSp>
        <p:nvGrpSpPr>
          <p:cNvPr id="33" name="Group 32"/>
          <p:cNvGrpSpPr/>
          <p:nvPr/>
        </p:nvGrpSpPr>
        <p:grpSpPr>
          <a:xfrm>
            <a:off x="6131163" y="2086221"/>
            <a:ext cx="2786728" cy="2667166"/>
            <a:chOff x="6235017" y="1421562"/>
            <a:chExt cx="2770632" cy="2651760"/>
          </a:xfrm>
          <a:solidFill>
            <a:schemeClr val="accent2"/>
          </a:solidFill>
        </p:grpSpPr>
        <p:sp>
          <p:nvSpPr>
            <p:cNvPr id="34" name="Rectangle 33"/>
            <p:cNvSpPr/>
            <p:nvPr/>
          </p:nvSpPr>
          <p:spPr bwMode="auto">
            <a:xfrm>
              <a:off x="6235017"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grpFill/>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0473ED-DE94-4D26-821F-2036F50AF93C}"/>
              </a:ext>
            </a:extLst>
          </p:cNvPr>
          <p:cNvSpPr>
            <a:spLocks noGrp="1"/>
          </p:cNvSpPr>
          <p:nvPr>
            <p:ph type="title"/>
          </p:nvPr>
        </p:nvSpPr>
        <p:spPr/>
        <p:txBody>
          <a:bodyPr/>
          <a:lstStyle/>
          <a:p>
            <a:r>
              <a:rPr lang="de-DE" dirty="0"/>
              <a:t>Summary</a:t>
            </a:r>
          </a:p>
        </p:txBody>
      </p:sp>
      <p:sp>
        <p:nvSpPr>
          <p:cNvPr id="4" name="Textplatzhalter 3">
            <a:extLst>
              <a:ext uri="{FF2B5EF4-FFF2-40B4-BE49-F238E27FC236}">
                <a16:creationId xmlns:a16="http://schemas.microsoft.com/office/drawing/2014/main" id="{E0013F2E-9B5D-4C17-9F8B-8826C1F3AF05}"/>
              </a:ext>
            </a:extLst>
          </p:cNvPr>
          <p:cNvSpPr>
            <a:spLocks noGrp="1"/>
          </p:cNvSpPr>
          <p:nvPr>
            <p:ph type="body" sz="quarter" idx="10"/>
          </p:nvPr>
        </p:nvSpPr>
        <p:spPr>
          <a:xfrm>
            <a:off x="274638" y="1212850"/>
            <a:ext cx="11887200" cy="4308872"/>
          </a:xfrm>
        </p:spPr>
        <p:txBody>
          <a:bodyPr/>
          <a:lstStyle/>
          <a:p>
            <a:r>
              <a:rPr lang="de-DE" dirty="0"/>
              <a:t>Modern Cloud </a:t>
            </a:r>
            <a:r>
              <a:rPr lang="de-DE" dirty="0" err="1"/>
              <a:t>apps</a:t>
            </a:r>
            <a:r>
              <a:rPr lang="de-DE" dirty="0"/>
              <a:t> </a:t>
            </a:r>
            <a:r>
              <a:rPr lang="de-DE" dirty="0" err="1"/>
              <a:t>adapt</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ways</a:t>
            </a:r>
            <a:r>
              <a:rPr lang="de-DE" dirty="0"/>
              <a:t> of </a:t>
            </a:r>
            <a:r>
              <a:rPr lang="de-DE" dirty="0" err="1"/>
              <a:t>working</a:t>
            </a:r>
            <a:endParaRPr lang="de-DE" dirty="0"/>
          </a:p>
          <a:p>
            <a:r>
              <a:rPr lang="de-DE" dirty="0" err="1"/>
              <a:t>They</a:t>
            </a:r>
            <a:r>
              <a:rPr lang="de-DE" dirty="0"/>
              <a:t> also </a:t>
            </a:r>
            <a:r>
              <a:rPr lang="de-DE" dirty="0" err="1"/>
              <a:t>adapt</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way</a:t>
            </a:r>
            <a:r>
              <a:rPr lang="de-DE" dirty="0"/>
              <a:t> </a:t>
            </a:r>
            <a:r>
              <a:rPr lang="de-DE" dirty="0" err="1"/>
              <a:t>how</a:t>
            </a:r>
            <a:r>
              <a:rPr lang="de-DE" dirty="0"/>
              <a:t> </a:t>
            </a:r>
            <a:r>
              <a:rPr lang="de-DE" dirty="0" err="1"/>
              <a:t>applications</a:t>
            </a:r>
            <a:r>
              <a:rPr lang="de-DE" dirty="0"/>
              <a:t> </a:t>
            </a:r>
            <a:r>
              <a:rPr lang="de-DE" dirty="0" err="1"/>
              <a:t>are</a:t>
            </a:r>
            <a:r>
              <a:rPr lang="de-DE" dirty="0"/>
              <a:t> </a:t>
            </a:r>
            <a:r>
              <a:rPr lang="de-DE" dirty="0" err="1"/>
              <a:t>developed</a:t>
            </a:r>
            <a:r>
              <a:rPr lang="de-DE" dirty="0"/>
              <a:t> and </a:t>
            </a:r>
            <a:r>
              <a:rPr lang="de-DE" dirty="0" err="1"/>
              <a:t>deployed</a:t>
            </a:r>
            <a:endParaRPr lang="de-DE" dirty="0"/>
          </a:p>
          <a:p>
            <a:r>
              <a:rPr lang="de-DE" dirty="0"/>
              <a:t>Microsoft and </a:t>
            </a:r>
            <a:r>
              <a:rPr lang="de-DE" dirty="0" err="1"/>
              <a:t>the</a:t>
            </a:r>
            <a:r>
              <a:rPr lang="de-DE" dirty="0"/>
              <a:t> Microsoft Cloud </a:t>
            </a:r>
            <a:r>
              <a:rPr lang="de-DE" dirty="0" err="1"/>
              <a:t>give</a:t>
            </a:r>
            <a:r>
              <a:rPr lang="de-DE" dirty="0"/>
              <a:t> </a:t>
            </a:r>
            <a:r>
              <a:rPr lang="de-DE" dirty="0" err="1"/>
              <a:t>you</a:t>
            </a:r>
            <a:r>
              <a:rPr lang="de-DE" dirty="0"/>
              <a:t> all </a:t>
            </a:r>
            <a:r>
              <a:rPr lang="de-DE" dirty="0" err="1"/>
              <a:t>tools</a:t>
            </a:r>
            <a:r>
              <a:rPr lang="de-DE" dirty="0"/>
              <a:t> and </a:t>
            </a:r>
            <a:r>
              <a:rPr lang="de-DE" dirty="0" err="1"/>
              <a:t>components</a:t>
            </a:r>
            <a:r>
              <a:rPr lang="de-DE" dirty="0"/>
              <a:t> </a:t>
            </a:r>
            <a:r>
              <a:rPr lang="de-DE" dirty="0" err="1"/>
              <a:t>to</a:t>
            </a:r>
            <a:r>
              <a:rPr lang="de-DE" dirty="0"/>
              <a:t> </a:t>
            </a:r>
            <a:r>
              <a:rPr lang="de-DE" dirty="0" err="1"/>
              <a:t>build</a:t>
            </a:r>
            <a:r>
              <a:rPr lang="de-DE" dirty="0"/>
              <a:t> </a:t>
            </a:r>
            <a:r>
              <a:rPr lang="de-DE" dirty="0" err="1"/>
              <a:t>successful</a:t>
            </a:r>
            <a:r>
              <a:rPr lang="de-DE" dirty="0"/>
              <a:t> and </a:t>
            </a:r>
            <a:r>
              <a:rPr lang="de-DE" dirty="0" err="1"/>
              <a:t>effective</a:t>
            </a:r>
            <a:r>
              <a:rPr lang="de-DE" dirty="0"/>
              <a:t> </a:t>
            </a:r>
            <a:r>
              <a:rPr lang="de-DE" dirty="0" err="1"/>
              <a:t>solutions</a:t>
            </a:r>
            <a:r>
              <a:rPr lang="de-DE" dirty="0"/>
              <a:t> – </a:t>
            </a:r>
            <a:r>
              <a:rPr lang="de-DE" dirty="0" err="1"/>
              <a:t>harnessing</a:t>
            </a:r>
            <a:r>
              <a:rPr lang="de-DE" dirty="0"/>
              <a:t> </a:t>
            </a:r>
            <a:r>
              <a:rPr lang="de-DE" dirty="0" err="1"/>
              <a:t>the</a:t>
            </a:r>
            <a:r>
              <a:rPr lang="de-DE" dirty="0"/>
              <a:t> power of </a:t>
            </a:r>
            <a:r>
              <a:rPr lang="de-DE" dirty="0" err="1"/>
              <a:t>the</a:t>
            </a:r>
            <a:r>
              <a:rPr lang="de-DE" dirty="0"/>
              <a:t> </a:t>
            </a:r>
            <a:r>
              <a:rPr lang="de-DE" dirty="0" err="1"/>
              <a:t>cloud</a:t>
            </a:r>
            <a:r>
              <a:rPr lang="de-DE" dirty="0"/>
              <a:t> </a:t>
            </a:r>
            <a:r>
              <a:rPr lang="de-DE" dirty="0" err="1"/>
              <a:t>for</a:t>
            </a:r>
            <a:r>
              <a:rPr lang="de-DE" dirty="0"/>
              <a:t> </a:t>
            </a:r>
            <a:r>
              <a:rPr lang="de-DE" dirty="0" err="1"/>
              <a:t>your</a:t>
            </a:r>
            <a:r>
              <a:rPr lang="de-DE" dirty="0"/>
              <a:t> </a:t>
            </a:r>
            <a:r>
              <a:rPr lang="de-DE" dirty="0" err="1"/>
              <a:t>purposes</a:t>
            </a:r>
            <a:endParaRPr lang="de-DE" dirty="0"/>
          </a:p>
        </p:txBody>
      </p:sp>
    </p:spTree>
    <p:extLst>
      <p:ext uri="{BB962C8B-B14F-4D97-AF65-F5344CB8AC3E}">
        <p14:creationId xmlns:p14="http://schemas.microsoft.com/office/powerpoint/2010/main" val="156474173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395049"/>
          </a:xfrm>
        </p:spPr>
        <p:txBody>
          <a:bodyPr/>
          <a:lstStyle/>
          <a:p>
            <a:r>
              <a:rPr lang="en-US" dirty="0"/>
              <a:t>Connected to an Azure hosted </a:t>
            </a:r>
            <a:r>
              <a:rPr lang="en-US" dirty="0" err="1"/>
              <a:t>WebAPI</a:t>
            </a:r>
            <a:r>
              <a:rPr lang="en-US" dirty="0"/>
              <a:t> that queries a Cosmos DB Collection and leveraging several Azure services at the same time.</a:t>
            </a:r>
          </a:p>
          <a:p>
            <a:r>
              <a:rPr lang="en-US" dirty="0"/>
              <a:t>Optimized the data call by introducing Azure </a:t>
            </a:r>
            <a:r>
              <a:rPr lang="en-US" dirty="0" err="1"/>
              <a:t>Redis</a:t>
            </a:r>
            <a:r>
              <a:rPr lang="en-US" dirty="0"/>
              <a:t> Cache, reducing queries and increasing performance.</a:t>
            </a:r>
          </a:p>
          <a:p>
            <a:r>
              <a:rPr lang="en-US" dirty="0"/>
              <a:t>Added queuing and blob storage, enabling the uploading of image files to the affordable and redundant Azure Storage. </a:t>
            </a:r>
          </a:p>
        </p:txBody>
      </p:sp>
      <p:sp>
        <p:nvSpPr>
          <p:cNvPr id="2" name="Title 1"/>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4678699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Real-time request/response</a:t>
            </a:r>
          </a:p>
          <a:p>
            <a:pPr lvl="0"/>
            <a:r>
              <a:rPr lang="en-US" dirty="0"/>
              <a:t>Synchronous</a:t>
            </a:r>
          </a:p>
          <a:p>
            <a:pPr lvl="0"/>
            <a:r>
              <a:rPr lang="en-US" dirty="0"/>
              <a:t>Always connected</a:t>
            </a:r>
          </a:p>
          <a:p>
            <a:pPr lvl="0"/>
            <a:r>
              <a:rPr lang="en-US" dirty="0"/>
              <a:t>Transactional</a:t>
            </a:r>
          </a:p>
          <a:p>
            <a:pPr lvl="0"/>
            <a:r>
              <a:rPr lang="en-US" dirty="0"/>
              <a:t>Scale-Up</a:t>
            </a:r>
          </a:p>
          <a:p>
            <a:pPr lvl="0"/>
            <a:r>
              <a:rPr lang="en-US" dirty="0"/>
              <a:t>Failover</a:t>
            </a:r>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a:t>Microservices</a:t>
            </a:r>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IoT</a:t>
            </a: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HDInsight</a:t>
              </a:r>
            </a:p>
          </p:txBody>
        </p:sp>
        <p:pic>
          <p:nvPicPr>
            <p:cNvPr id="33" name="Picture 32"/>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StorSimple</a:t>
            </a: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Cosmos DB</a:t>
              </a:r>
            </a:p>
          </p:txBody>
        </p:sp>
        <p:pic>
          <p:nvPicPr>
            <p:cNvPr id="77" name="Picture 76"/>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Redis</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8"/>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Mngt</a:t>
              </a:r>
            </a:p>
          </p:txBody>
        </p:sp>
        <p:pic>
          <p:nvPicPr>
            <p:cNvPr id="112" name="Picture 111"/>
            <p:cNvPicPr>
              <a:picLocks noChangeAspect="1"/>
            </p:cNvPicPr>
            <p:nvPr/>
          </p:nvPicPr>
          <p:blipFill>
            <a:blip r:embed="rId31"/>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4"/>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5"/>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6"/>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7">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Serverless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76b98b1fef4e635c1cb25da32e8e9ff5b17a4"/>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630a2e83-186a-4a0f-ab27-bee8a8096abc"/>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3855</Words>
  <Application>Microsoft Office PowerPoint</Application>
  <PresentationFormat>Benutzerdefiniert</PresentationFormat>
  <Paragraphs>774</Paragraphs>
  <Slides>51</Slides>
  <Notes>51</Notes>
  <HiddenSlides>1</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51</vt:i4>
      </vt:variant>
    </vt:vector>
  </HeadingPairs>
  <TitlesOfParts>
    <vt:vector size="62" baseType="lpstr">
      <vt:lpstr>Arial</vt:lpstr>
      <vt:lpstr>Arial Unicode MS</vt:lpstr>
      <vt:lpstr>Calibri</vt:lpstr>
      <vt:lpstr>Consolas</vt:lpstr>
      <vt:lpstr>Segoe UI</vt:lpstr>
      <vt:lpstr>Segoe UI Light</vt:lpstr>
      <vt:lpstr>Segoe UI Semibold</vt:lpstr>
      <vt:lpstr>Segoe UI Semilight</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PowerPoint-Präsentation</vt:lpstr>
      <vt:lpstr>Application Hosting Options</vt:lpstr>
      <vt:lpstr>Azure App Service</vt:lpstr>
      <vt:lpstr>PowerPoint-Präsentation</vt:lpstr>
      <vt:lpstr>PowerPoint-Präsentation</vt:lpstr>
      <vt:lpstr>PowerPoint-Präsentation</vt:lpstr>
      <vt:lpstr>PowerPoint-Präsentation</vt:lpstr>
      <vt:lpstr>App Service Plans</vt:lpstr>
      <vt:lpstr>App Service Plan Comparison</vt:lpstr>
      <vt:lpstr>App Service Environments</vt:lpstr>
      <vt:lpstr>Isolating App Service Environments</vt:lpstr>
      <vt:lpstr>“Serverless” Compute</vt:lpstr>
      <vt:lpstr>What is “serverless”</vt:lpstr>
      <vt:lpstr>Microsoft Serverless Technologies</vt:lpstr>
      <vt:lpstr>Functions Programming Model</vt:lpstr>
      <vt:lpstr>Triggers  and   bindings</vt:lpstr>
      <vt:lpstr>Building Applications With Functions</vt:lpstr>
      <vt:lpstr>Functions Programming Model - Best Practices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Summary</vt:lpstr>
      <vt:lpstr>HOL Summary</vt:lpstr>
      <vt:lpstr>PowerPoint-Präsentation</vt:lpstr>
      <vt:lpstr>Azure Dev Centers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Senaj Lelic</cp:lastModifiedBy>
  <cp:revision>81</cp:revision>
  <dcterms:created xsi:type="dcterms:W3CDTF">2016-09-13T12:43:04Z</dcterms:created>
  <dcterms:modified xsi:type="dcterms:W3CDTF">2017-11-10T04:16:40Z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Owner">
    <vt:lpwstr>ivega@microsoft.com</vt:lpwstr>
  </property>
  <property fmtid="{D5CDD505-2E9C-101B-9397-08002B2CF9AE}" pid="18" name="MSIP_Label_f42aa342-8706-4288-bd11-ebb85995028c_SetDate">
    <vt:lpwstr>2017-10-07T06:56:05.2749867+11:00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