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1"/>
  </p:notesMasterIdLst>
  <p:handoutMasterIdLst>
    <p:handoutMasterId r:id="rId22"/>
  </p:handoutMasterIdLst>
  <p:sldIdLst>
    <p:sldId id="1309" r:id="rId6"/>
    <p:sldId id="1342" r:id="rId7"/>
    <p:sldId id="1364" r:id="rId8"/>
    <p:sldId id="1363" r:id="rId9"/>
    <p:sldId id="1361" r:id="rId10"/>
    <p:sldId id="1359" r:id="rId11"/>
    <p:sldId id="1360" r:id="rId12"/>
    <p:sldId id="1362" r:id="rId13"/>
    <p:sldId id="1347" r:id="rId14"/>
    <p:sldId id="1354" r:id="rId15"/>
    <p:sldId id="1355" r:id="rId16"/>
    <p:sldId id="1356" r:id="rId17"/>
    <p:sldId id="1357" r:id="rId18"/>
    <p:sldId id="1358" r:id="rId19"/>
    <p:sldId id="1353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- X minutes" id="{CA7C21A0-12E4-48D2-88AE-BA1EA86ED90D}">
          <p14:sldIdLst>
            <p14:sldId id="1309"/>
            <p14:sldId id="1342"/>
          </p14:sldIdLst>
        </p14:section>
        <p14:section name="Intro - X minutes" id="{262DF92D-807A-457B-83EF-C53B8BA76377}">
          <p14:sldIdLst>
            <p14:sldId id="1364"/>
            <p14:sldId id="1363"/>
            <p14:sldId id="1361"/>
            <p14:sldId id="1359"/>
            <p14:sldId id="1360"/>
            <p14:sldId id="1362"/>
          </p14:sldIdLst>
        </p14:section>
        <p14:section name="Untitled Section" id="{2F881FF2-773A-4FA9-8076-D4A28DB643D9}">
          <p14:sldIdLst>
            <p14:sldId id="1347"/>
            <p14:sldId id="1354"/>
            <p14:sldId id="1355"/>
            <p14:sldId id="1356"/>
            <p14:sldId id="1357"/>
            <p14:sldId id="1358"/>
            <p14:sldId id="1353"/>
          </p14:sldIdLst>
        </p14:section>
        <p14:section name="Summary - X minutes" id="{533727F8-8CBB-4FFC-B2EF-0A1C86DB663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F9F9F9"/>
    <a:srgbClr val="C35EA4"/>
    <a:srgbClr val="525252"/>
    <a:srgbClr val="BAD80A"/>
    <a:srgbClr val="737373"/>
    <a:srgbClr val="FFFFFF"/>
    <a:srgbClr val="767676"/>
    <a:srgbClr val="32145A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54" autoAdjust="0"/>
    <p:restoredTop sz="75347" autoAdjust="0"/>
  </p:normalViewPr>
  <p:slideViewPr>
    <p:cSldViewPr>
      <p:cViewPr varScale="1">
        <p:scale>
          <a:sx n="77" d="100"/>
          <a:sy n="77" d="100"/>
        </p:scale>
        <p:origin x="27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11/14/2016 9:39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11/14/2016 9:39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11/14/2016 9:39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</a:t>
            </a:r>
          </a:p>
          <a:p>
            <a:r>
              <a:rPr lang="en-US" dirty="0"/>
              <a:t>Show site</a:t>
            </a:r>
          </a:p>
          <a:p>
            <a:r>
              <a:rPr lang="en-US" dirty="0"/>
              <a:t>Login with Azure AD</a:t>
            </a:r>
          </a:p>
          <a:p>
            <a:r>
              <a:rPr lang="en-US" dirty="0"/>
              <a:t>Create</a:t>
            </a:r>
            <a:r>
              <a:rPr lang="en-US" baseline="0" dirty="0"/>
              <a:t> new incident</a:t>
            </a:r>
          </a:p>
          <a:p>
            <a:r>
              <a:rPr lang="en-US" baseline="0" dirty="0"/>
              <a:t>Show dashboard</a:t>
            </a:r>
          </a:p>
          <a:p>
            <a:r>
              <a:rPr lang="en-US" baseline="0" dirty="0"/>
              <a:t>Show profile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11/14/2016 9:39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11/14/2016 9:39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11/14/2016 9:39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1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23.png"/><Relationship Id="rId1" Type="http://schemas.openxmlformats.org/officeDocument/2006/relationships/tags" Target="../tags/tag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png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endParaRPr lang="en-US" sz="18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339650"/>
          </a:xfrm>
        </p:spPr>
        <p:txBody>
          <a:bodyPr/>
          <a:lstStyle/>
          <a:p>
            <a:r>
              <a:rPr lang="en-US" dirty="0"/>
              <a:t>Starting with provisioned resource group</a:t>
            </a:r>
          </a:p>
          <a:p>
            <a:r>
              <a:rPr lang="en-US" dirty="0"/>
              <a:t>Select front end app (.NET/Node.js/Java)</a:t>
            </a:r>
          </a:p>
          <a:p>
            <a:r>
              <a:rPr lang="en-US" dirty="0"/>
              <a:t>Connect to deployed API</a:t>
            </a:r>
          </a:p>
          <a:p>
            <a:r>
              <a:rPr lang="en-US" dirty="0"/>
              <a:t>Add blob storage</a:t>
            </a:r>
          </a:p>
          <a:p>
            <a:r>
              <a:rPr lang="en-US" dirty="0"/>
              <a:t>Add queueing</a:t>
            </a:r>
          </a:p>
          <a:p>
            <a:r>
              <a:rPr lang="en-US" dirty="0"/>
              <a:t>Add </a:t>
            </a:r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r>
              <a:rPr lang="en-US" dirty="0"/>
              <a:t>Stretch: Image resizing with Azure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2: Building modern cloud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02250"/>
          </a:xfrm>
        </p:spPr>
        <p:txBody>
          <a:bodyPr>
            <a:normAutofit/>
          </a:bodyPr>
          <a:lstStyle/>
          <a:p>
            <a:r>
              <a:rPr lang="en-US" dirty="0"/>
              <a:t>Create AAD Application</a:t>
            </a:r>
          </a:p>
          <a:p>
            <a:r>
              <a:rPr lang="en-US" dirty="0"/>
              <a:t>Add authentication to app</a:t>
            </a:r>
          </a:p>
          <a:p>
            <a:r>
              <a:rPr lang="en-US" dirty="0"/>
              <a:t>Add profile page</a:t>
            </a:r>
          </a:p>
          <a:p>
            <a:r>
              <a:rPr lang="en-US" dirty="0"/>
              <a:t>Add graph API call to get user data for profile page</a:t>
            </a:r>
          </a:p>
          <a:p>
            <a:r>
              <a:rPr lang="en-US" dirty="0"/>
              <a:t>Populate first &amp; last name of the new incident form with first name &amp; last name from Graph/token</a:t>
            </a:r>
          </a:p>
          <a:p>
            <a:r>
              <a:rPr lang="en-US" dirty="0"/>
              <a:t>Send Email via Graph on new incident creation</a:t>
            </a:r>
          </a:p>
          <a:p>
            <a:r>
              <a:rPr lang="en-US" dirty="0"/>
              <a:t>Stretch: Add calendar event on new incident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3: Identity with Azure AD and Office 365 APIs</a:t>
            </a:r>
          </a:p>
        </p:txBody>
      </p:sp>
    </p:spTree>
    <p:extLst>
      <p:ext uri="{BB962C8B-B14F-4D97-AF65-F5344CB8AC3E}">
        <p14:creationId xmlns:p14="http://schemas.microsoft.com/office/powerpoint/2010/main" val="28906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Create Visual Studio Team Services (VSTS) Online account</a:t>
            </a:r>
          </a:p>
          <a:p>
            <a:r>
              <a:rPr lang="en-US" dirty="0"/>
              <a:t>Create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 repo locally</a:t>
            </a:r>
          </a:p>
          <a:p>
            <a:r>
              <a:rPr lang="en-US" dirty="0"/>
              <a:t>Push code into VSTS</a:t>
            </a:r>
          </a:p>
          <a:p>
            <a:r>
              <a:rPr lang="en-US" dirty="0"/>
              <a:t>Create CI pipeline for build</a:t>
            </a:r>
          </a:p>
          <a:p>
            <a:r>
              <a:rPr lang="en-US" dirty="0"/>
              <a:t>Ends with published artifacts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4: DevOps with Azure and VSTS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1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Create ARM template for web app in VS</a:t>
            </a:r>
          </a:p>
          <a:p>
            <a:r>
              <a:rPr lang="en-US" dirty="0"/>
              <a:t>Deploy using VSTS</a:t>
            </a:r>
          </a:p>
          <a:p>
            <a:r>
              <a:rPr lang="en-US" dirty="0"/>
              <a:t>Create 1 Production environment</a:t>
            </a:r>
          </a:p>
          <a:p>
            <a:r>
              <a:rPr lang="en-US" dirty="0"/>
              <a:t>Configure Continuous deployment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5: Infrastructure as code with (ARM)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42782"/>
          </a:xfrm>
        </p:spPr>
        <p:txBody>
          <a:bodyPr/>
          <a:lstStyle/>
          <a:p>
            <a:r>
              <a:rPr lang="en-US" dirty="0"/>
              <a:t>Add App Insights resource to Azure</a:t>
            </a:r>
          </a:p>
          <a:p>
            <a:r>
              <a:rPr lang="en-US" dirty="0"/>
              <a:t>Add App Insights to application server side</a:t>
            </a:r>
          </a:p>
          <a:p>
            <a:pPr lvl="1"/>
            <a:r>
              <a:rPr lang="en-US" dirty="0"/>
              <a:t>Monitor the API call</a:t>
            </a:r>
          </a:p>
          <a:p>
            <a:r>
              <a:rPr lang="en-US" dirty="0"/>
              <a:t>Add client side library</a:t>
            </a:r>
          </a:p>
          <a:p>
            <a:pPr lvl="1"/>
            <a:r>
              <a:rPr lang="en-US" dirty="0"/>
              <a:t>Dashboard custom event to capture dashboard views</a:t>
            </a:r>
          </a:p>
          <a:p>
            <a:r>
              <a:rPr lang="en-US" dirty="0"/>
              <a:t>Create availability test that test the dashboard</a:t>
            </a:r>
          </a:p>
          <a:p>
            <a:r>
              <a:rPr lang="en-US" dirty="0"/>
              <a:t>Stretch - Create custom metric around the API call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6: Monitoring applications with App Insights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0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HOL 1 - Tools and Developer Environment Setup</a:t>
            </a:r>
          </a:p>
          <a:p>
            <a:pPr marL="0" indent="0">
              <a:buNone/>
            </a:pPr>
            <a:r>
              <a:rPr lang="en-US" dirty="0"/>
              <a:t>HOL 2 - Modern Cloud Apps</a:t>
            </a:r>
          </a:p>
          <a:p>
            <a:pPr marL="0" indent="0">
              <a:buNone/>
            </a:pPr>
            <a:r>
              <a:rPr lang="en-US" dirty="0"/>
              <a:t>HOL 3 - Identity and Office365 APIs</a:t>
            </a:r>
          </a:p>
          <a:p>
            <a:pPr marL="0" indent="0">
              <a:buNone/>
            </a:pPr>
            <a:r>
              <a:rPr lang="en-US" dirty="0"/>
              <a:t>HOL 4 - DevOps Continuous integration</a:t>
            </a:r>
          </a:p>
          <a:p>
            <a:pPr marL="0" indent="0">
              <a:buNone/>
            </a:pPr>
            <a:r>
              <a:rPr lang="en-US" dirty="0"/>
              <a:t>HOL 5 - Infrastructure as code</a:t>
            </a:r>
          </a:p>
          <a:p>
            <a:pPr marL="0" indent="0">
              <a:buNone/>
            </a:pPr>
            <a:r>
              <a:rPr lang="en-US" dirty="0"/>
              <a:t>HOL 6 - Monitoring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192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Scenario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5312"/>
          </a:xfrm>
        </p:spPr>
        <p:txBody>
          <a:bodyPr/>
          <a:lstStyle/>
          <a:p>
            <a:r>
              <a:rPr lang="en-US" dirty="0"/>
              <a:t>City Power &amp; Light is looking to use cloud capabilities</a:t>
            </a:r>
          </a:p>
          <a:p>
            <a:endParaRPr lang="en-US" dirty="0"/>
          </a:p>
          <a:p>
            <a:r>
              <a:rPr lang="en-US" dirty="0"/>
              <a:t>Would to allow field workers the ability capture incidents</a:t>
            </a:r>
          </a:p>
          <a:p>
            <a:endParaRPr lang="en-US" dirty="0"/>
          </a:p>
          <a:p>
            <a:r>
              <a:rPr lang="en-US" dirty="0"/>
              <a:t>Would like to provide photo upload capability</a:t>
            </a:r>
          </a:p>
          <a:p>
            <a:endParaRPr lang="en-US" dirty="0"/>
          </a:p>
          <a:p>
            <a:r>
              <a:rPr lang="en-US" dirty="0"/>
              <a:t>Would like to consume PaaS services on Azure</a:t>
            </a:r>
          </a:p>
        </p:txBody>
      </p:sp>
    </p:spTree>
    <p:extLst>
      <p:ext uri="{BB962C8B-B14F-4D97-AF65-F5344CB8AC3E}">
        <p14:creationId xmlns:p14="http://schemas.microsoft.com/office/powerpoint/2010/main" val="200712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City Power and Light</a:t>
            </a:r>
          </a:p>
        </p:txBody>
      </p:sp>
    </p:spTree>
    <p:extLst>
      <p:ext uri="{BB962C8B-B14F-4D97-AF65-F5344CB8AC3E}">
        <p14:creationId xmlns:p14="http://schemas.microsoft.com/office/powerpoint/2010/main" val="19084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0" y="1160547"/>
            <a:ext cx="11392728" cy="42812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Outage Incident Tracker</a:t>
            </a:r>
          </a:p>
        </p:txBody>
      </p:sp>
    </p:spTree>
    <p:extLst>
      <p:ext uri="{BB962C8B-B14F-4D97-AF65-F5344CB8AC3E}">
        <p14:creationId xmlns:p14="http://schemas.microsoft.com/office/powerpoint/2010/main" val="69089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51" y="1212849"/>
            <a:ext cx="4091637" cy="5410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30" y="1376435"/>
            <a:ext cx="5266256" cy="5321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971" y="2984880"/>
            <a:ext cx="5693902" cy="3530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36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tart"/>
          <p:cNvGrpSpPr/>
          <p:nvPr/>
        </p:nvGrpSpPr>
        <p:grpSpPr>
          <a:xfrm>
            <a:off x="819772" y="1573848"/>
            <a:ext cx="1027357" cy="646272"/>
            <a:chOff x="251502" y="1176974"/>
            <a:chExt cx="1559428" cy="980978"/>
          </a:xfrm>
        </p:grpSpPr>
        <p:pic>
          <p:nvPicPr>
            <p:cNvPr id="82" name="Picture 10" descr="Image result for user with pc icon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625" y="1195069"/>
              <a:ext cx="770305" cy="962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2" descr="Image result for user with phone icon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02" y="1176974"/>
              <a:ext cx="870147" cy="87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/>
          <p:cNvSpPr txBox="1"/>
          <p:nvPr/>
        </p:nvSpPr>
        <p:spPr>
          <a:xfrm>
            <a:off x="825984" y="1212849"/>
            <a:ext cx="10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App Architecture</a:t>
            </a:r>
          </a:p>
        </p:txBody>
      </p:sp>
      <p:grpSp>
        <p:nvGrpSpPr>
          <p:cNvPr id="20" name="09-func"/>
          <p:cNvGrpSpPr/>
          <p:nvPr/>
        </p:nvGrpSpPr>
        <p:grpSpPr>
          <a:xfrm>
            <a:off x="7226331" y="4679391"/>
            <a:ext cx="4872168" cy="1865871"/>
            <a:chOff x="7226331" y="4679391"/>
            <a:chExt cx="4872168" cy="1865871"/>
          </a:xfrm>
        </p:grpSpPr>
        <p:grpSp>
          <p:nvGrpSpPr>
            <p:cNvPr id="6" name="Group 5"/>
            <p:cNvGrpSpPr/>
            <p:nvPr/>
          </p:nvGrpSpPr>
          <p:grpSpPr>
            <a:xfrm>
              <a:off x="10445888" y="4679391"/>
              <a:ext cx="1652611" cy="1865871"/>
              <a:chOff x="10445888" y="4679391"/>
              <a:chExt cx="1652611" cy="1865871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0603038" y="4716462"/>
                <a:ext cx="1495461" cy="1828800"/>
                <a:chOff x="10603038" y="4721677"/>
                <a:chExt cx="1495461" cy="1828800"/>
              </a:xfrm>
            </p:grpSpPr>
            <p:sp>
              <p:nvSpPr>
                <p:cNvPr id="110" name="Rectangle: Rounded Corners 109"/>
                <p:cNvSpPr/>
                <p:nvPr/>
              </p:nvSpPr>
              <p:spPr bwMode="auto">
                <a:xfrm>
                  <a:off x="10638974" y="4721677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0603038" y="4969750"/>
                  <a:ext cx="1495461" cy="1254861"/>
                  <a:chOff x="10603038" y="4985601"/>
                  <a:chExt cx="1495461" cy="1254861"/>
                </a:xfrm>
              </p:grpSpPr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0603038" y="4985601"/>
                    <a:ext cx="14954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FUNCTION</a:t>
                    </a:r>
                  </a:p>
                </p:txBody>
              </p:sp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6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11087012" y="5742362"/>
                    <a:ext cx="527513" cy="4981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3" name="Oval 162"/>
              <p:cNvSpPr/>
              <p:nvPr/>
            </p:nvSpPr>
            <p:spPr>
              <a:xfrm>
                <a:off x="10445888" y="4679391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latin typeface="Segoe UI Semibold" panose="020B0702040204020203" pitchFamily="34" charset="0"/>
                  </a:rPr>
                  <a:t>9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>
              <a:off x="7226331" y="5760234"/>
              <a:ext cx="3376707" cy="230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08-dash"/>
          <p:cNvGrpSpPr/>
          <p:nvPr/>
        </p:nvGrpSpPr>
        <p:grpSpPr>
          <a:xfrm>
            <a:off x="2019250" y="1146084"/>
            <a:ext cx="5532662" cy="1970178"/>
            <a:chOff x="2019250" y="1146084"/>
            <a:chExt cx="5532662" cy="1970178"/>
          </a:xfrm>
        </p:grpSpPr>
        <p:grpSp>
          <p:nvGrpSpPr>
            <p:cNvPr id="125" name="Group 124"/>
            <p:cNvGrpSpPr/>
            <p:nvPr/>
          </p:nvGrpSpPr>
          <p:grpSpPr>
            <a:xfrm>
              <a:off x="3754232" y="1168724"/>
              <a:ext cx="1371600" cy="1828800"/>
              <a:chOff x="4239095" y="1212849"/>
              <a:chExt cx="1371600" cy="1828800"/>
            </a:xfrm>
          </p:grpSpPr>
          <p:sp>
            <p:nvSpPr>
              <p:cNvPr id="55" name="Rectangle: Rounded Corners 54"/>
              <p:cNvSpPr/>
              <p:nvPr/>
            </p:nvSpPr>
            <p:spPr bwMode="auto">
              <a:xfrm>
                <a:off x="4239095" y="1212849"/>
                <a:ext cx="1371600" cy="18288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4379653" y="1500023"/>
                <a:ext cx="1090485" cy="1254453"/>
                <a:chOff x="4520210" y="1493509"/>
                <a:chExt cx="1090485" cy="1254453"/>
              </a:xfrm>
            </p:grpSpPr>
            <p:pic>
              <p:nvPicPr>
                <p:cNvPr id="90" name="Picture 6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21" y="2201862"/>
                  <a:ext cx="500062" cy="546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6" name="TextBox 95"/>
                <p:cNvSpPr txBox="1"/>
                <p:nvPr/>
              </p:nvSpPr>
              <p:spPr>
                <a:xfrm>
                  <a:off x="4520210" y="1493509"/>
                  <a:ext cx="10904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" panose="020B0502040204020203" pitchFamily="34" charset="0"/>
                    </a:rPr>
                    <a:t>AZURE CACHE</a:t>
                  </a:r>
                </a:p>
              </p:txBody>
            </p:sp>
          </p:grpSp>
        </p:grpSp>
        <p:sp>
          <p:nvSpPr>
            <p:cNvPr id="56" name="Oval 55"/>
            <p:cNvSpPr/>
            <p:nvPr/>
          </p:nvSpPr>
          <p:spPr>
            <a:xfrm>
              <a:off x="3536677" y="1146084"/>
              <a:ext cx="444097" cy="426129"/>
            </a:xfrm>
            <a:prstGeom prst="ellipse">
              <a:avLst/>
            </a:prstGeom>
            <a:solidFill>
              <a:schemeClr val="tx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Segoe UI Semibold" panose="020B0702040204020203" pitchFamily="34" charset="0"/>
                </a:rPr>
                <a:t>8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endParaRPr>
            </a:p>
          </p:txBody>
        </p:sp>
        <p:cxnSp>
          <p:nvCxnSpPr>
            <p:cNvPr id="192" name="Straight Arrow Connector 191"/>
            <p:cNvCxnSpPr>
              <a:stCxn id="55" idx="3"/>
              <a:endCxn id="121" idx="1"/>
            </p:cNvCxnSpPr>
            <p:nvPr/>
          </p:nvCxnSpPr>
          <p:spPr>
            <a:xfrm>
              <a:off x="5125832" y="2083124"/>
              <a:ext cx="2426080" cy="767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08-dash"/>
            <p:cNvGrpSpPr/>
            <p:nvPr/>
          </p:nvGrpSpPr>
          <p:grpSpPr>
            <a:xfrm>
              <a:off x="2019250" y="2083124"/>
              <a:ext cx="1734982" cy="1033138"/>
              <a:chOff x="2019250" y="2083124"/>
              <a:chExt cx="1734982" cy="1033138"/>
            </a:xfrm>
          </p:grpSpPr>
          <p:cxnSp>
            <p:nvCxnSpPr>
              <p:cNvPr id="189" name="Connector: Curved 188"/>
              <p:cNvCxnSpPr>
                <a:stCxn id="55" idx="1"/>
              </p:cNvCxnSpPr>
              <p:nvPr/>
            </p:nvCxnSpPr>
            <p:spPr>
              <a:xfrm rot="10800000" flipV="1">
                <a:off x="2019250" y="2083124"/>
                <a:ext cx="1734982" cy="103313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2157495" y="2114563"/>
                <a:ext cx="1280160" cy="457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Dashboard</a:t>
                </a:r>
              </a:p>
            </p:txBody>
          </p:sp>
        </p:grpSp>
      </p:grpSp>
      <p:grpSp>
        <p:nvGrpSpPr>
          <p:cNvPr id="23" name="07-email"/>
          <p:cNvGrpSpPr/>
          <p:nvPr/>
        </p:nvGrpSpPr>
        <p:grpSpPr>
          <a:xfrm>
            <a:off x="2019250" y="3302330"/>
            <a:ext cx="2654766" cy="3242932"/>
            <a:chOff x="2019250" y="3302330"/>
            <a:chExt cx="2654766" cy="3242932"/>
          </a:xfrm>
        </p:grpSpPr>
        <p:grpSp>
          <p:nvGrpSpPr>
            <p:cNvPr id="10" name="Group 9"/>
            <p:cNvGrpSpPr/>
            <p:nvPr/>
          </p:nvGrpSpPr>
          <p:grpSpPr>
            <a:xfrm>
              <a:off x="3017837" y="4679391"/>
              <a:ext cx="1656179" cy="1865871"/>
              <a:chOff x="3017837" y="4679391"/>
              <a:chExt cx="1656179" cy="1865871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3199922" y="4716462"/>
                <a:ext cx="1474094" cy="1828800"/>
                <a:chOff x="3199922" y="4758923"/>
                <a:chExt cx="1474094" cy="1828800"/>
              </a:xfrm>
            </p:grpSpPr>
            <p:sp>
              <p:nvSpPr>
                <p:cNvPr id="105" name="Rectangle: Rounded Corners 104"/>
                <p:cNvSpPr/>
                <p:nvPr/>
              </p:nvSpPr>
              <p:spPr bwMode="auto">
                <a:xfrm>
                  <a:off x="3251169" y="4758923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30" name="Group 129"/>
                <p:cNvGrpSpPr/>
                <p:nvPr/>
              </p:nvGrpSpPr>
              <p:grpSpPr>
                <a:xfrm>
                  <a:off x="3199922" y="5054878"/>
                  <a:ext cx="1474094" cy="1236890"/>
                  <a:chOff x="3369195" y="4829166"/>
                  <a:chExt cx="1474094" cy="1236890"/>
                </a:xfrm>
              </p:grpSpPr>
              <p:pic>
                <p:nvPicPr>
                  <p:cNvPr id="70" name="Picture 69"/>
                  <p:cNvPicPr>
                    <a:picLocks noChangeAspect="1"/>
                  </p:cNvPicPr>
                  <p:nvPr/>
                </p:nvPicPr>
                <p:blipFill>
                  <a:blip r:embed="rId8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583614" y="5382389"/>
                    <a:ext cx="1045256" cy="683667"/>
                  </a:xfrm>
                  <a:prstGeom prst="rect">
                    <a:avLst/>
                  </a:prstGeom>
                </p:spPr>
              </p:pic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3369195" y="4829166"/>
                    <a:ext cx="14740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O365</a:t>
                    </a:r>
                    <a:r>
                      <a:rPr kumimoji="0" lang="en-US" sz="1800" b="0" i="0" u="none" strike="noStrike" kern="0" cap="none" spc="0" normalizeH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 APIs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06" name="Oval 105"/>
              <p:cNvSpPr/>
              <p:nvPr/>
            </p:nvSpPr>
            <p:spPr>
              <a:xfrm>
                <a:off x="3017837" y="4679391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7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019250" y="3302330"/>
              <a:ext cx="2211622" cy="1414132"/>
              <a:chOff x="2019250" y="3302330"/>
              <a:chExt cx="2211622" cy="1414132"/>
            </a:xfrm>
          </p:grpSpPr>
          <p:cxnSp>
            <p:nvCxnSpPr>
              <p:cNvPr id="144" name="Connector: Curved 143"/>
              <p:cNvCxnSpPr>
                <a:stCxn id="59" idx="3"/>
                <a:endCxn id="105" idx="0"/>
              </p:cNvCxnSpPr>
              <p:nvPr/>
            </p:nvCxnSpPr>
            <p:spPr>
              <a:xfrm>
                <a:off x="2019250" y="3302330"/>
                <a:ext cx="1917719" cy="14141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2950712" y="3758994"/>
                <a:ext cx="1280160" cy="457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Email</a:t>
                </a:r>
              </a:p>
            </p:txBody>
          </p:sp>
        </p:grpSp>
      </p:grpSp>
      <p:grpSp>
        <p:nvGrpSpPr>
          <p:cNvPr id="27" name="06-queue"/>
          <p:cNvGrpSpPr/>
          <p:nvPr/>
        </p:nvGrpSpPr>
        <p:grpSpPr>
          <a:xfrm>
            <a:off x="2019250" y="3302330"/>
            <a:ext cx="7394100" cy="2176132"/>
            <a:chOff x="2019250" y="3302330"/>
            <a:chExt cx="7394100" cy="2176132"/>
          </a:xfrm>
        </p:grpSpPr>
        <p:grpSp>
          <p:nvGrpSpPr>
            <p:cNvPr id="8" name="Group 7"/>
            <p:cNvGrpSpPr/>
            <p:nvPr/>
          </p:nvGrpSpPr>
          <p:grpSpPr>
            <a:xfrm>
              <a:off x="7742237" y="3627485"/>
              <a:ext cx="1671113" cy="1850977"/>
              <a:chOff x="7742237" y="3627485"/>
              <a:chExt cx="1671113" cy="1850977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7917889" y="3649662"/>
                <a:ext cx="1495461" cy="1828800"/>
                <a:chOff x="8382250" y="4721677"/>
                <a:chExt cx="1495461" cy="1828800"/>
              </a:xfrm>
            </p:grpSpPr>
            <p:sp>
              <p:nvSpPr>
                <p:cNvPr id="57" name="Rectangle: Rounded Corners 56"/>
                <p:cNvSpPr/>
                <p:nvPr/>
              </p:nvSpPr>
              <p:spPr bwMode="auto">
                <a:xfrm>
                  <a:off x="8444180" y="4721677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8382250" y="4879920"/>
                  <a:ext cx="1495461" cy="1512315"/>
                  <a:chOff x="8576263" y="4868486"/>
                  <a:chExt cx="1495461" cy="1512315"/>
                </a:xfrm>
              </p:grpSpPr>
              <p:pic>
                <p:nvPicPr>
                  <p:cNvPr id="113" name="Picture 112"/>
                  <p:cNvPicPr>
                    <a:picLocks noChangeAspect="1"/>
                  </p:cNvPicPr>
                  <p:nvPr/>
                </p:nvPicPr>
                <p:blipFill>
                  <a:blip r:embed="rId9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860376" y="5515383"/>
                    <a:ext cx="927234" cy="865418"/>
                  </a:xfrm>
                  <a:prstGeom prst="rect">
                    <a:avLst/>
                  </a:prstGeom>
                </p:spPr>
              </p:pic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8576263" y="4868486"/>
                    <a:ext cx="14954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QUEUE</a:t>
                    </a:r>
                  </a:p>
                </p:txBody>
              </p:sp>
            </p:grpSp>
          </p:grpSp>
          <p:sp>
            <p:nvSpPr>
              <p:cNvPr id="58" name="Oval 57"/>
              <p:cNvSpPr/>
              <p:nvPr/>
            </p:nvSpPr>
            <p:spPr>
              <a:xfrm>
                <a:off x="7742237" y="3627485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6</a:t>
                </a:r>
              </a:p>
            </p:txBody>
          </p:sp>
        </p:grpSp>
        <p:cxnSp>
          <p:nvCxnSpPr>
            <p:cNvPr id="138" name="Connector: Curved 137"/>
            <p:cNvCxnSpPr>
              <a:stCxn id="59" idx="3"/>
              <a:endCxn id="57" idx="1"/>
            </p:cNvCxnSpPr>
            <p:nvPr/>
          </p:nvCxnSpPr>
          <p:spPr>
            <a:xfrm>
              <a:off x="2019250" y="3302330"/>
              <a:ext cx="5960569" cy="1261732"/>
            </a:xfrm>
            <a:prstGeom prst="curvedConnector3">
              <a:avLst>
                <a:gd name="adj1" fmla="val 86582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05-images"/>
          <p:cNvGrpSpPr/>
          <p:nvPr/>
        </p:nvGrpSpPr>
        <p:grpSpPr>
          <a:xfrm>
            <a:off x="2019250" y="3302330"/>
            <a:ext cx="5222392" cy="3242932"/>
            <a:chOff x="2019250" y="3302330"/>
            <a:chExt cx="5222392" cy="3242932"/>
          </a:xfrm>
        </p:grpSpPr>
        <p:grpSp>
          <p:nvGrpSpPr>
            <p:cNvPr id="7" name="Group 6"/>
            <p:cNvGrpSpPr/>
            <p:nvPr/>
          </p:nvGrpSpPr>
          <p:grpSpPr>
            <a:xfrm>
              <a:off x="5610016" y="4679391"/>
              <a:ext cx="1631626" cy="1865871"/>
              <a:chOff x="5610016" y="4679391"/>
              <a:chExt cx="1631626" cy="186587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5767548" y="4716462"/>
                <a:ext cx="1474094" cy="1828800"/>
                <a:chOff x="5767548" y="4721677"/>
                <a:chExt cx="1474094" cy="1828800"/>
              </a:xfrm>
            </p:grpSpPr>
            <p:sp>
              <p:nvSpPr>
                <p:cNvPr id="51" name="Rectangle: Rounded Corners 50"/>
                <p:cNvSpPr/>
                <p:nvPr/>
              </p:nvSpPr>
              <p:spPr bwMode="auto">
                <a:xfrm>
                  <a:off x="5818795" y="4721677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5767548" y="4875636"/>
                  <a:ext cx="1474094" cy="1520883"/>
                  <a:chOff x="5774058" y="4832952"/>
                  <a:chExt cx="1474094" cy="1520883"/>
                </a:xfrm>
              </p:grpSpPr>
              <p:pic>
                <p:nvPicPr>
                  <p:cNvPr id="92" name="Picture 5"/>
                  <p:cNvPicPr>
                    <a:picLocks noChangeAspect="1"/>
                  </p:cNvPicPr>
                  <p:nvPr/>
                </p:nvPicPr>
                <p:blipFill>
                  <a:blip r:embed="rId10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08687" y="5825197"/>
                    <a:ext cx="604837" cy="5286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774058" y="4832952"/>
                    <a:ext cx="1474094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BLOB</a:t>
                    </a:r>
                    <a:r>
                      <a:rPr kumimoji="0" lang="en-US" sz="1800" b="0" i="0" u="none" strike="noStrike" kern="0" cap="none" spc="0" normalizeH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 STORAGE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2" name="Oval 51"/>
              <p:cNvSpPr/>
              <p:nvPr/>
            </p:nvSpPr>
            <p:spPr>
              <a:xfrm>
                <a:off x="5610016" y="4679391"/>
                <a:ext cx="444098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5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019250" y="3302330"/>
              <a:ext cx="4485345" cy="1414132"/>
              <a:chOff x="2019250" y="3302330"/>
              <a:chExt cx="4485345" cy="1414132"/>
            </a:xfrm>
          </p:grpSpPr>
          <p:cxnSp>
            <p:nvCxnSpPr>
              <p:cNvPr id="142" name="Connector: Curved 141"/>
              <p:cNvCxnSpPr>
                <a:stCxn id="59" idx="3"/>
                <a:endCxn id="51" idx="0"/>
              </p:cNvCxnSpPr>
              <p:nvPr/>
            </p:nvCxnSpPr>
            <p:spPr>
              <a:xfrm>
                <a:off x="2019250" y="3302330"/>
                <a:ext cx="4485345" cy="14141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/>
              <p:cNvSpPr/>
              <p:nvPr/>
            </p:nvSpPr>
            <p:spPr>
              <a:xfrm>
                <a:off x="5007204" y="3758994"/>
                <a:ext cx="1280160" cy="457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Images</a:t>
                </a:r>
              </a:p>
            </p:txBody>
          </p:sp>
        </p:grpSp>
      </p:grpSp>
      <p:grpSp>
        <p:nvGrpSpPr>
          <p:cNvPr id="21" name="03-new"/>
          <p:cNvGrpSpPr/>
          <p:nvPr/>
        </p:nvGrpSpPr>
        <p:grpSpPr>
          <a:xfrm>
            <a:off x="2019250" y="1038499"/>
            <a:ext cx="10294248" cy="3040935"/>
            <a:chOff x="2019250" y="1038499"/>
            <a:chExt cx="10294248" cy="3040935"/>
          </a:xfrm>
        </p:grpSpPr>
        <p:grpSp>
          <p:nvGrpSpPr>
            <p:cNvPr id="9" name="Group 8"/>
            <p:cNvGrpSpPr/>
            <p:nvPr/>
          </p:nvGrpSpPr>
          <p:grpSpPr>
            <a:xfrm>
              <a:off x="7551912" y="1038499"/>
              <a:ext cx="4761586" cy="3040935"/>
              <a:chOff x="7551912" y="1038499"/>
              <a:chExt cx="4761586" cy="3040935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7551912" y="1038499"/>
                <a:ext cx="4761586" cy="3040935"/>
                <a:chOff x="7551912" y="1038499"/>
                <a:chExt cx="4761586" cy="3040935"/>
              </a:xfrm>
            </p:grpSpPr>
            <p:sp>
              <p:nvSpPr>
                <p:cNvPr id="121" name="Rectangle: Rounded Corners 120"/>
                <p:cNvSpPr/>
                <p:nvPr/>
              </p:nvSpPr>
              <p:spPr bwMode="auto">
                <a:xfrm>
                  <a:off x="7551912" y="1038499"/>
                  <a:ext cx="4214352" cy="22428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11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0995581" y="2915808"/>
                  <a:ext cx="1317917" cy="1163626"/>
                </a:xfrm>
                <a:prstGeom prst="rect">
                  <a:avLst/>
                </a:prstGeom>
              </p:spPr>
            </p:pic>
          </p:grpSp>
          <p:grpSp>
            <p:nvGrpSpPr>
              <p:cNvPr id="197" name="Group 196"/>
              <p:cNvGrpSpPr/>
              <p:nvPr/>
            </p:nvGrpSpPr>
            <p:grpSpPr>
              <a:xfrm>
                <a:off x="7979819" y="1168724"/>
                <a:ext cx="1371600" cy="1828800"/>
                <a:chOff x="7912602" y="1168724"/>
                <a:chExt cx="1371600" cy="1828800"/>
              </a:xfrm>
            </p:grpSpPr>
            <p:sp>
              <p:nvSpPr>
                <p:cNvPr id="49" name="Rectangle: Rounded Corners 48"/>
                <p:cNvSpPr/>
                <p:nvPr/>
              </p:nvSpPr>
              <p:spPr bwMode="auto">
                <a:xfrm>
                  <a:off x="7912602" y="1168724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2" name="Group 111"/>
                <p:cNvGrpSpPr/>
                <p:nvPr/>
              </p:nvGrpSpPr>
              <p:grpSpPr>
                <a:xfrm>
                  <a:off x="8063789" y="1301878"/>
                  <a:ext cx="1069227" cy="1573585"/>
                  <a:chOff x="7270243" y="1182225"/>
                  <a:chExt cx="1069227" cy="1573585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 rotWithShape="1">
                  <a:blip r:embed="rId1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rcRect b="32219"/>
                  <a:stretch/>
                </p:blipFill>
                <p:spPr>
                  <a:xfrm>
                    <a:off x="7270243" y="1897062"/>
                    <a:ext cx="1069227" cy="858748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7270243" y="1182225"/>
                    <a:ext cx="10692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API APP</a:t>
                    </a:r>
                  </a:p>
                </p:txBody>
              </p:sp>
            </p:grpSp>
          </p:grpSp>
          <p:grpSp>
            <p:nvGrpSpPr>
              <p:cNvPr id="111" name="Group 110"/>
              <p:cNvGrpSpPr/>
              <p:nvPr/>
            </p:nvGrpSpPr>
            <p:grpSpPr>
              <a:xfrm>
                <a:off x="10005583" y="1168724"/>
                <a:ext cx="1371600" cy="1828800"/>
                <a:chOff x="10005583" y="1188780"/>
                <a:chExt cx="1371600" cy="1828800"/>
              </a:xfrm>
            </p:grpSpPr>
            <p:sp>
              <p:nvSpPr>
                <p:cNvPr id="15" name="Rectangle: Rounded Corners 14"/>
                <p:cNvSpPr/>
                <p:nvPr/>
              </p:nvSpPr>
              <p:spPr bwMode="auto">
                <a:xfrm>
                  <a:off x="10005583" y="1188780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08" name="Group 107"/>
                <p:cNvGrpSpPr/>
                <p:nvPr/>
              </p:nvGrpSpPr>
              <p:grpSpPr>
                <a:xfrm>
                  <a:off x="10139517" y="1293528"/>
                  <a:ext cx="1103733" cy="1619304"/>
                  <a:chOff x="10115094" y="1395289"/>
                  <a:chExt cx="1103733" cy="1619304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236144" y="2117251"/>
                    <a:ext cx="861633" cy="897342"/>
                  </a:xfrm>
                  <a:prstGeom prst="rect">
                    <a:avLst/>
                  </a:prstGeom>
                </p:spPr>
              </p:pic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0115094" y="1395289"/>
                    <a:ext cx="110373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DOC</a:t>
                    </a:r>
                    <a:r>
                      <a:rPr kumimoji="0" lang="en-US" sz="1800" b="0" i="0" u="none" strike="noStrike" kern="0" cap="none" spc="0" normalizeH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 DB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9284202" y="2088670"/>
                <a:ext cx="7213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9799637" y="1195755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4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767341" y="1195755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3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019250" y="2159914"/>
              <a:ext cx="5532662" cy="1142416"/>
              <a:chOff x="2019250" y="2159914"/>
              <a:chExt cx="5532662" cy="1142416"/>
            </a:xfrm>
          </p:grpSpPr>
          <p:cxnSp>
            <p:nvCxnSpPr>
              <p:cNvPr id="165" name="Connector: Curved 164"/>
              <p:cNvCxnSpPr>
                <a:stCxn id="59" idx="3"/>
                <a:endCxn id="121" idx="1"/>
              </p:cNvCxnSpPr>
              <p:nvPr/>
            </p:nvCxnSpPr>
            <p:spPr>
              <a:xfrm flipV="1">
                <a:off x="2019250" y="2159914"/>
                <a:ext cx="5532662" cy="1142416"/>
              </a:xfrm>
              <a:prstGeom prst="curvedConnector3">
                <a:avLst>
                  <a:gd name="adj1" fmla="val 84326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/>
              <p:cNvSpPr/>
              <p:nvPr/>
            </p:nvSpPr>
            <p:spPr>
              <a:xfrm>
                <a:off x="5978631" y="2499322"/>
                <a:ext cx="1280160" cy="457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New Incident</a:t>
                </a:r>
              </a:p>
            </p:txBody>
          </p:sp>
        </p:grpSp>
      </p:grpSp>
      <p:grpSp>
        <p:nvGrpSpPr>
          <p:cNvPr id="18" name="02-aad"/>
          <p:cNvGrpSpPr/>
          <p:nvPr/>
        </p:nvGrpSpPr>
        <p:grpSpPr>
          <a:xfrm>
            <a:off x="440140" y="4216730"/>
            <a:ext cx="1958433" cy="2328532"/>
            <a:chOff x="440140" y="4216730"/>
            <a:chExt cx="1958433" cy="2328532"/>
          </a:xfrm>
        </p:grpSpPr>
        <p:cxnSp>
          <p:nvCxnSpPr>
            <p:cNvPr id="26" name="Straight Arrow Connector 25"/>
            <p:cNvCxnSpPr>
              <a:stCxn id="59" idx="2"/>
              <a:endCxn id="53" idx="0"/>
            </p:cNvCxnSpPr>
            <p:nvPr/>
          </p:nvCxnSpPr>
          <p:spPr>
            <a:xfrm>
              <a:off x="1333450" y="4216730"/>
              <a:ext cx="0" cy="499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40140" y="4497729"/>
              <a:ext cx="1958433" cy="2047533"/>
              <a:chOff x="440140" y="4497729"/>
              <a:chExt cx="1958433" cy="2047533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85720" y="4716462"/>
                <a:ext cx="1495461" cy="1828800"/>
                <a:chOff x="752981" y="4758923"/>
                <a:chExt cx="1495461" cy="1828800"/>
              </a:xfrm>
            </p:grpSpPr>
            <p:sp>
              <p:nvSpPr>
                <p:cNvPr id="53" name="Rectangle: Rounded Corners 52"/>
                <p:cNvSpPr/>
                <p:nvPr/>
              </p:nvSpPr>
              <p:spPr bwMode="auto">
                <a:xfrm>
                  <a:off x="814911" y="4758923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752981" y="5150998"/>
                  <a:ext cx="1495461" cy="1044650"/>
                  <a:chOff x="1048762" y="4886049"/>
                  <a:chExt cx="1495461" cy="1044650"/>
                </a:xfrm>
              </p:grpSpPr>
              <p:pic>
                <p:nvPicPr>
                  <p:cNvPr id="91" name="Picture 4"/>
                  <p:cNvPicPr>
                    <a:picLocks noChangeAspect="1"/>
                  </p:cNvPicPr>
                  <p:nvPr/>
                </p:nvPicPr>
                <p:blipFill>
                  <a:blip r:embed="rId1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21855" y="5383011"/>
                    <a:ext cx="549275" cy="5476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48762" y="4886049"/>
                    <a:ext cx="149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AD</a:t>
                    </a:r>
                  </a:p>
                </p:txBody>
              </p:sp>
            </p:grpSp>
          </p:grpSp>
          <p:sp>
            <p:nvSpPr>
              <p:cNvPr id="54" name="Oval 53"/>
              <p:cNvSpPr/>
              <p:nvPr/>
            </p:nvSpPr>
            <p:spPr>
              <a:xfrm>
                <a:off x="440140" y="4679391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2</a:t>
                </a: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77998" y="4497729"/>
                <a:ext cx="820575" cy="742267"/>
              </a:xfrm>
              <a:prstGeom prst="rect">
                <a:avLst/>
              </a:prstGeom>
            </p:spPr>
          </p:pic>
        </p:grpSp>
      </p:grpSp>
      <p:grpSp>
        <p:nvGrpSpPr>
          <p:cNvPr id="12" name="01-tracker"/>
          <p:cNvGrpSpPr/>
          <p:nvPr/>
        </p:nvGrpSpPr>
        <p:grpSpPr>
          <a:xfrm>
            <a:off x="360828" y="2204519"/>
            <a:ext cx="1686070" cy="2012211"/>
            <a:chOff x="360828" y="2204519"/>
            <a:chExt cx="1686070" cy="2012211"/>
          </a:xfrm>
        </p:grpSpPr>
        <p:grpSp>
          <p:nvGrpSpPr>
            <p:cNvPr id="159" name="Group 158"/>
            <p:cNvGrpSpPr/>
            <p:nvPr/>
          </p:nvGrpSpPr>
          <p:grpSpPr>
            <a:xfrm>
              <a:off x="620002" y="2387240"/>
              <a:ext cx="1426896" cy="1829490"/>
              <a:chOff x="613668" y="2387240"/>
              <a:chExt cx="1426896" cy="1829490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641316" y="2387930"/>
                <a:ext cx="1371600" cy="1828800"/>
                <a:chOff x="647650" y="2387930"/>
                <a:chExt cx="1371600" cy="1828800"/>
              </a:xfrm>
            </p:grpSpPr>
            <p:sp>
              <p:nvSpPr>
                <p:cNvPr id="59" name="Rectangle: Rounded Corners 58"/>
                <p:cNvSpPr/>
                <p:nvPr/>
              </p:nvSpPr>
              <p:spPr bwMode="auto">
                <a:xfrm>
                  <a:off x="647650" y="2387930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57" name="Group 156"/>
                <p:cNvGrpSpPr/>
                <p:nvPr/>
              </p:nvGrpSpPr>
              <p:grpSpPr>
                <a:xfrm>
                  <a:off x="771887" y="2577246"/>
                  <a:ext cx="1123126" cy="1450169"/>
                  <a:chOff x="771887" y="2711901"/>
                  <a:chExt cx="1123126" cy="1450169"/>
                </a:xfrm>
              </p:grpSpPr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16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860945" y="2711901"/>
                    <a:ext cx="945010" cy="839520"/>
                  </a:xfrm>
                  <a:prstGeom prst="rect">
                    <a:avLst/>
                  </a:prstGeom>
                </p:spPr>
              </p:pic>
              <p:sp>
                <p:nvSpPr>
                  <p:cNvPr id="86" name="Rectangle 85"/>
                  <p:cNvSpPr/>
                  <p:nvPr/>
                </p:nvSpPr>
                <p:spPr>
                  <a:xfrm>
                    <a:off x="771887" y="3571139"/>
                    <a:ext cx="1123126" cy="590931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dirty="0"/>
                      <a:t>Incident Tracker</a:t>
                    </a:r>
                  </a:p>
                </p:txBody>
              </p:sp>
            </p:grpSp>
          </p:grpSp>
          <p:sp>
            <p:nvSpPr>
              <p:cNvPr id="89" name="TextBox 88"/>
              <p:cNvSpPr txBox="1"/>
              <p:nvPr/>
            </p:nvSpPr>
            <p:spPr>
              <a:xfrm>
                <a:off x="613668" y="2387240"/>
                <a:ext cx="1426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WEB SITE</a:t>
                </a:r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360828" y="2204519"/>
              <a:ext cx="444097" cy="426129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</a:rPr>
                <a:t>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045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Covered in this Course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5482" y="1212850"/>
            <a:ext cx="5485621" cy="4327227"/>
          </a:xfrm>
        </p:spPr>
        <p:txBody>
          <a:bodyPr/>
          <a:lstStyle/>
          <a:p>
            <a:r>
              <a:rPr lang="en-US" dirty="0"/>
              <a:t>Azure</a:t>
            </a:r>
          </a:p>
          <a:p>
            <a:pPr lvl="1"/>
            <a:r>
              <a:rPr lang="en-US" dirty="0"/>
              <a:t>Azure Resource Manager</a:t>
            </a:r>
          </a:p>
          <a:p>
            <a:pPr lvl="1"/>
            <a:r>
              <a:rPr lang="en-US" dirty="0"/>
              <a:t>Virtual Machines (Windows &amp; Linux)</a:t>
            </a:r>
          </a:p>
          <a:p>
            <a:pPr lvl="1"/>
            <a:r>
              <a:rPr lang="en-US" dirty="0"/>
              <a:t>Azure AD</a:t>
            </a:r>
          </a:p>
          <a:p>
            <a:pPr lvl="1"/>
            <a:r>
              <a:rPr lang="en-US" dirty="0"/>
              <a:t>Web Applications</a:t>
            </a:r>
          </a:p>
          <a:p>
            <a:pPr lvl="1"/>
            <a:r>
              <a:rPr lang="en-US" dirty="0"/>
              <a:t>API Apps</a:t>
            </a:r>
          </a:p>
          <a:p>
            <a:pPr lvl="1"/>
            <a:r>
              <a:rPr lang="en-US" dirty="0"/>
              <a:t>Redis Cache</a:t>
            </a:r>
          </a:p>
          <a:p>
            <a:pPr lvl="1"/>
            <a:r>
              <a:rPr lang="en-US" dirty="0"/>
              <a:t>Document DB</a:t>
            </a:r>
          </a:p>
          <a:p>
            <a:r>
              <a:rPr lang="en-US" dirty="0"/>
              <a:t>Office 365</a:t>
            </a:r>
          </a:p>
          <a:p>
            <a:pPr lvl="1"/>
            <a:r>
              <a:rPr lang="en-US" dirty="0"/>
              <a:t>Graph API (users, OneDrive for Business, Skype for Business)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374" y="1212849"/>
            <a:ext cx="5485621" cy="3850289"/>
          </a:xfrm>
        </p:spPr>
        <p:txBody>
          <a:bodyPr/>
          <a:lstStyle/>
          <a:p>
            <a:r>
              <a:rPr lang="en-US" dirty="0"/>
              <a:t>Visual Studio Team Services</a:t>
            </a:r>
          </a:p>
          <a:p>
            <a:pPr lvl="1"/>
            <a:r>
              <a:rPr lang="en-US" dirty="0"/>
              <a:t>Source Control integration (GIT)</a:t>
            </a:r>
          </a:p>
          <a:p>
            <a:pPr lvl="1"/>
            <a:r>
              <a:rPr lang="en-US" dirty="0"/>
              <a:t>Continuous Integration &amp; Delivery</a:t>
            </a:r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Docker </a:t>
            </a:r>
          </a:p>
          <a:p>
            <a:pPr lvl="1"/>
            <a:r>
              <a:rPr lang="en-US" dirty="0"/>
              <a:t>Azure Container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16320"/>
          </a:xfrm>
        </p:spPr>
        <p:txBody>
          <a:bodyPr/>
          <a:lstStyle/>
          <a:p>
            <a:r>
              <a:rPr lang="en-US" dirty="0"/>
              <a:t>Create O365 Developer Tenant</a:t>
            </a:r>
          </a:p>
          <a:p>
            <a:r>
              <a:rPr lang="en-US" dirty="0"/>
              <a:t>Connect Azure subscription (Pass or Trial)</a:t>
            </a:r>
          </a:p>
          <a:p>
            <a:r>
              <a:rPr lang="en-US" dirty="0"/>
              <a:t>Take prepared image, walk through the tools that are available for your platform</a:t>
            </a:r>
          </a:p>
          <a:p>
            <a:pPr lvl="1"/>
            <a:r>
              <a:rPr lang="en-US" dirty="0"/>
              <a:t>.NET, Node.JS, Java | Windows, Linux</a:t>
            </a:r>
          </a:p>
          <a:p>
            <a:r>
              <a:rPr lang="en-US" dirty="0"/>
              <a:t>Run ARM Template to scaffold out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1: Setting up your developer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3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.4|19.4|4.3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4.6|4|6.7|22.1|8.2|6|2.7|8.2"/>
</p:tagLst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metadata/properties"/>
    <ds:schemaRef ds:uri="630a2e83-186a-4a0f-ab27-bee8a8096abc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962</TotalTime>
  <Words>524</Words>
  <Application>Microsoft Office PowerPoint</Application>
  <PresentationFormat>Custom</PresentationFormat>
  <Paragraphs>122</Paragraphs>
  <Slides>15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Segoe UI Semibold</vt:lpstr>
      <vt:lpstr>Wingdings</vt:lpstr>
      <vt:lpstr>WHITE TEMPLATE</vt:lpstr>
      <vt:lpstr>COLOR TEMPLATE</vt:lpstr>
      <vt:lpstr>Hands on Labs</vt:lpstr>
      <vt:lpstr>Agenda</vt:lpstr>
      <vt:lpstr>Intro to Scenario</vt:lpstr>
      <vt:lpstr>Demo</vt:lpstr>
      <vt:lpstr>City Power &amp; Light Outage Incident Tracker</vt:lpstr>
      <vt:lpstr>Screenshots</vt:lpstr>
      <vt:lpstr>City Power &amp; Light App Architecture</vt:lpstr>
      <vt:lpstr>Components Covered in this Course</vt:lpstr>
      <vt:lpstr>HOL 1: Setting up your developer environment</vt:lpstr>
      <vt:lpstr>HOL 2: Building modern cloud apps</vt:lpstr>
      <vt:lpstr>HOL 3: Identity with Azure AD and Office 365 APIs</vt:lpstr>
      <vt:lpstr>HOL 4: DevOps with Azure and VSTS</vt:lpstr>
      <vt:lpstr>HOL 5: Infrastructure as code with (ARM)</vt:lpstr>
      <vt:lpstr>HOL 6: Monitoring applications with App Insights  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Steven Follis</cp:lastModifiedBy>
  <cp:revision>62</cp:revision>
  <dcterms:created xsi:type="dcterms:W3CDTF">2016-10-04T22:06:48Z</dcterms:created>
  <dcterms:modified xsi:type="dcterms:W3CDTF">2016-11-14T08:45:12Z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