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7"/>
  </p:notesMasterIdLst>
  <p:handoutMasterIdLst>
    <p:handoutMasterId r:id="rId48"/>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50" r:id="rId22"/>
    <p:sldId id="1357" r:id="rId23"/>
    <p:sldId id="1358" r:id="rId24"/>
    <p:sldId id="1359" r:id="rId25"/>
    <p:sldId id="1360" r:id="rId26"/>
    <p:sldId id="1361" r:id="rId27"/>
    <p:sldId id="1362" r:id="rId28"/>
    <p:sldId id="1363" r:id="rId29"/>
    <p:sldId id="1364" r:id="rId30"/>
    <p:sldId id="1366" r:id="rId31"/>
    <p:sldId id="1365" r:id="rId32"/>
    <p:sldId id="1351" r:id="rId33"/>
    <p:sldId id="1368" r:id="rId34"/>
    <p:sldId id="1355" r:id="rId35"/>
    <p:sldId id="1381" r:id="rId36"/>
    <p:sldId id="1356" r:id="rId37"/>
    <p:sldId id="1374" r:id="rId38"/>
    <p:sldId id="1380" r:id="rId39"/>
    <p:sldId id="1375" r:id="rId40"/>
    <p:sldId id="1379" r:id="rId41"/>
    <p:sldId id="1378" r:id="rId42"/>
    <p:sldId id="1376" r:id="rId43"/>
    <p:sldId id="1377" r:id="rId44"/>
    <p:sldId id="1341" r:id="rId45"/>
    <p:sldId id="136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988" autoAdjust="0"/>
  </p:normalViewPr>
  <p:slideViewPr>
    <p:cSldViewPr>
      <p:cViewPr>
        <p:scale>
          <a:sx n="100" d="100"/>
          <a:sy n="100" d="100"/>
        </p:scale>
        <p:origin x="72" y="546"/>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9/19/2016 1:25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9/19/2016 1:25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9/19/2016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4:06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6:21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9/19/2016 1:25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a:t>
            </a:r>
            <a:r>
              <a:rPr lang="en-US" baseline="0" dirty="0" err="1"/>
              <a:t>microservices</a:t>
            </a:r>
            <a:r>
              <a:rPr lang="en-US" baseline="0" dirty="0"/>
              <a:t>, which breaks up functionality into small, specialized services that can be reused across applications. </a:t>
            </a:r>
            <a:r>
              <a:rPr lang="en-US" baseline="0" dirty="0" err="1"/>
              <a:t>Microservices</a:t>
            </a:r>
            <a:r>
              <a:rPr lang="en-US" baseline="0" dirty="0"/>
              <a:t> are great, but the communication with a high number of </a:t>
            </a:r>
            <a:r>
              <a:rPr lang="en-US" baseline="0" dirty="0" err="1"/>
              <a:t>microservices</a:t>
            </a:r>
            <a:r>
              <a:rPr lang="en-US" baseline="0" dirty="0"/>
              <a:t>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30.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29.png"/><Relationship Id="rId2" Type="http://schemas.openxmlformats.org/officeDocument/2006/relationships/image" Target="../media/image71.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74.png"/><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28.png"/><Relationship Id="rId2" Type="http://schemas.openxmlformats.org/officeDocument/2006/relationships/image" Target="../media/image75.png"/><Relationship Id="rId1" Type="http://schemas.openxmlformats.org/officeDocument/2006/relationships/slideLayout" Target="../slideLayouts/slideLayout3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6.png"/><Relationship Id="rId1" Type="http://schemas.openxmlformats.org/officeDocument/2006/relationships/slideLayout" Target="../slideLayouts/slideLayout11.xml"/><Relationship Id="rId5" Type="http://schemas.openxmlformats.org/officeDocument/2006/relationships/image" Target="../media/image88.png"/><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92.png"/><Relationship Id="rId4" Type="http://schemas.openxmlformats.org/officeDocument/2006/relationships/image" Target="../media/image6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accent5"/>
                    </a:solidFill>
                  </a:rPr>
                  <a:t>Regional</a:t>
                </a:r>
              </a:p>
              <a:p>
                <a:pPr algn="ctr">
                  <a:lnSpc>
                    <a:spcPct val="90000"/>
                  </a:lnSpc>
                  <a:spcAft>
                    <a:spcPts val="600"/>
                  </a:spcAft>
                </a:pPr>
                <a:r>
                  <a:rPr lang="en-US" sz="2000" dirty="0">
                    <a:solidFill>
                      <a:schemeClr val="accent5"/>
                    </a:solidFill>
                  </a:rPr>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0000"/>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a:t>CustomerName</a:t>
                      </a:r>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a:t>ProductName</a:t>
                      </a:r>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a:t>OrderNumber</a:t>
                      </a:r>
                    </a:p>
                  </a:txBody>
                  <a:tcPr/>
                </a:tc>
                <a:extLst>
                  <a:ext uri="{0D108BD9-81ED-4DB2-BD59-A6C34878D82A}">
                    <a16:rowId xmlns:a16="http://schemas.microsoft.com/office/drawing/2014/main" val="1175799151"/>
                  </a:ext>
                </a:extLst>
              </a:tr>
              <a:tr h="365357">
                <a:tc>
                  <a:txBody>
                    <a:bodyPr/>
                    <a:lstStyle/>
                    <a:p>
                      <a:r>
                        <a:rPr lang="en-US" dirty="0"/>
                        <a:t>CustomerName</a:t>
                      </a:r>
                    </a:p>
                  </a:txBody>
                  <a:tcPr/>
                </a:tc>
                <a:extLst>
                  <a:ext uri="{0D108BD9-81ED-4DB2-BD59-A6C34878D82A}">
                    <a16:rowId xmlns:a16="http://schemas.microsoft.com/office/drawing/2014/main" val="1821487786"/>
                  </a:ext>
                </a:extLst>
              </a:tr>
              <a:tr h="365357">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5250668"/>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49"/>
            <a:ext cx="5486399" cy="4789003"/>
          </a:xfrm>
        </p:spPr>
        <p:txBody>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131760"/>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p:grpSpPr>
        <p:sp>
          <p:nvSpPr>
            <p:cNvPr id="21" name="Rectangle 20"/>
            <p:cNvSpPr/>
            <p:nvPr/>
          </p:nvSpPr>
          <p:spPr bwMode="auto">
            <a:xfrm>
              <a:off x="9058011" y="1421562"/>
              <a:ext cx="2770632" cy="2651760"/>
            </a:xfrm>
            <a:prstGeom prst="rect">
              <a:avLst/>
            </a:prstGeom>
            <a:solidFill>
              <a:schemeClr val="accent3">
                <a:lumMod val="40000"/>
                <a:lumOff val="60000"/>
              </a:schemeClr>
            </a:solid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87606" y="2086221"/>
            <a:ext cx="2786728" cy="2667166"/>
            <a:chOff x="3412023" y="1421562"/>
            <a:chExt cx="2770632" cy="2651760"/>
          </a:xfrm>
        </p:grpSpPr>
        <p:sp>
          <p:nvSpPr>
            <p:cNvPr id="28" name="Rectangle 27"/>
            <p:cNvSpPr/>
            <p:nvPr/>
          </p:nvSpPr>
          <p:spPr bwMode="auto">
            <a:xfrm>
              <a:off x="3412023" y="1421562"/>
              <a:ext cx="2770632" cy="2651760"/>
            </a:xfrm>
            <a:prstGeom prst="rect">
              <a:avLst/>
            </a:prstGeom>
            <a:solidFill>
              <a:schemeClr val="accent3">
                <a:lumMod val="75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p:spPr>
        </p:pic>
      </p:grpSp>
      <p:grpSp>
        <p:nvGrpSpPr>
          <p:cNvPr id="30" name="Group 29"/>
          <p:cNvGrpSpPr/>
          <p:nvPr/>
        </p:nvGrpSpPr>
        <p:grpSpPr>
          <a:xfrm>
            <a:off x="448212" y="2086221"/>
            <a:ext cx="2786728" cy="2667166"/>
            <a:chOff x="589029" y="1421562"/>
            <a:chExt cx="2770632" cy="2651760"/>
          </a:xfrm>
        </p:grpSpPr>
        <p:sp>
          <p:nvSpPr>
            <p:cNvPr id="31" name="Rectangle 30"/>
            <p:cNvSpPr/>
            <p:nvPr/>
          </p:nvSpPr>
          <p:spPr bwMode="auto">
            <a:xfrm>
              <a:off x="589029" y="1421562"/>
              <a:ext cx="2770632" cy="2651760"/>
            </a:xfrm>
            <a:prstGeom prst="rect">
              <a:avLst/>
            </a:prstGeom>
            <a:solidFill>
              <a:schemeClr val="accent3"/>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p:spPr>
        </p:pic>
      </p:grpSp>
      <p:grpSp>
        <p:nvGrpSpPr>
          <p:cNvPr id="33" name="Group 32"/>
          <p:cNvGrpSpPr/>
          <p:nvPr/>
        </p:nvGrpSpPr>
        <p:grpSpPr>
          <a:xfrm>
            <a:off x="6127002" y="2086221"/>
            <a:ext cx="2786728" cy="2667166"/>
            <a:chOff x="6235017" y="1421562"/>
            <a:chExt cx="2770632" cy="2651760"/>
          </a:xfrm>
        </p:grpSpPr>
        <p:sp>
          <p:nvSpPr>
            <p:cNvPr id="34" name="Rectangle 33"/>
            <p:cNvSpPr/>
            <p:nvPr/>
          </p:nvSpPr>
          <p:spPr bwMode="auto">
            <a:xfrm>
              <a:off x="6235017" y="1421562"/>
              <a:ext cx="2770632" cy="2651760"/>
            </a:xfrm>
            <a:prstGeom prst="rect">
              <a:avLst/>
            </a:prstGeom>
            <a:solidFill>
              <a:schemeClr val="accent3">
                <a:lumMod val="60000"/>
                <a:lumOff val="40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39650"/>
          </a:xfrm>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a:p>
            <a:endParaRPr lang="en-US" dirty="0"/>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err="1"/>
              <a:t>Microservices</a:t>
            </a:r>
            <a:endParaRPr lang="en-US" dirty="0"/>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a:t>
            </a:r>
            <a:r>
              <a:rPr lang="en-US" sz="1099" kern="0" dirty="0" err="1">
                <a:gradFill>
                  <a:gsLst>
                    <a:gs pos="0">
                      <a:srgbClr val="FFFFFF"/>
                    </a:gs>
                    <a:gs pos="100000">
                      <a:srgbClr val="FFFFFF"/>
                    </a:gs>
                  </a:gsLst>
                  <a:lin ang="5400000" scaled="0"/>
                </a:gradFill>
                <a:latin typeface="Segoe UI Light" charset="0"/>
                <a:ea typeface="Segoe UI Light" charset="0"/>
                <a:cs typeface="Segoe UI Light" charset="0"/>
              </a:rPr>
              <a:t>IoT</a:t>
            </a:r>
            <a:endParaRPr lang="en-US" sz="1099"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HDInsight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StorSimple</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DocumentDB</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Redis</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a:t>
              </a:r>
              <a:r>
                <a:rPr lang="en-US" sz="765" kern="0" dirty="0" err="1">
                  <a:solidFill>
                    <a:prstClr val="white"/>
                  </a:solidFill>
                  <a:latin typeface="Segoe UI Light" charset="0"/>
                  <a:ea typeface="Arial Unicode MS" panose="020B0604020202020204" pitchFamily="34" charset="-128"/>
                  <a:cs typeface="Segoe UI Light" charset="0"/>
                </a:rPr>
                <a:t>Mngt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err="1">
                  <a:solidFill>
                    <a:schemeClr val="tx1"/>
                  </a:solidFill>
                </a:rPr>
                <a:t>Serverless</a:t>
              </a:r>
              <a:r>
                <a:rPr lang="en-US" sz="1400" dirty="0">
                  <a:solidFill>
                    <a:schemeClr val="tx1"/>
                  </a:solidFill>
                </a:rPr>
                <a:t>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3095</TotalTime>
  <Words>2704</Words>
  <Application>Microsoft Office PowerPoint</Application>
  <PresentationFormat>Custom</PresentationFormat>
  <Paragraphs>521</Paragraphs>
  <Slides>41</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Arial Unicode MS</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55</cp:revision>
  <dcterms:created xsi:type="dcterms:W3CDTF">2016-09-13T12:43:04Z</dcterms:created>
  <dcterms:modified xsi:type="dcterms:W3CDTF">2016-09-19T22:32:27Z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