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36"/>
  </p:notesMasterIdLst>
  <p:handoutMasterIdLst>
    <p:handoutMasterId r:id="rId37"/>
  </p:handoutMasterIdLst>
  <p:sldIdLst>
    <p:sldId id="1309" r:id="rId6"/>
    <p:sldId id="1342" r:id="rId7"/>
    <p:sldId id="1343" r:id="rId8"/>
    <p:sldId id="1344" r:id="rId9"/>
    <p:sldId id="1349" r:id="rId10"/>
    <p:sldId id="1346" r:id="rId11"/>
    <p:sldId id="1345" r:id="rId12"/>
    <p:sldId id="1366" r:id="rId13"/>
    <p:sldId id="1364" r:id="rId14"/>
    <p:sldId id="1365" r:id="rId15"/>
    <p:sldId id="1347" r:id="rId16"/>
    <p:sldId id="1350" r:id="rId17"/>
    <p:sldId id="1354" r:id="rId18"/>
    <p:sldId id="1360" r:id="rId19"/>
    <p:sldId id="1362" r:id="rId20"/>
    <p:sldId id="1363" r:id="rId21"/>
    <p:sldId id="1369" r:id="rId22"/>
    <p:sldId id="1355" r:id="rId23"/>
    <p:sldId id="1356" r:id="rId24"/>
    <p:sldId id="1357" r:id="rId25"/>
    <p:sldId id="1358" r:id="rId26"/>
    <p:sldId id="1359" r:id="rId27"/>
    <p:sldId id="1367" r:id="rId28"/>
    <p:sldId id="1370" r:id="rId29"/>
    <p:sldId id="1368" r:id="rId30"/>
    <p:sldId id="1341" r:id="rId31"/>
    <p:sldId id="1351" r:id="rId32"/>
    <p:sldId id="1361" r:id="rId33"/>
    <p:sldId id="1371" r:id="rId34"/>
    <p:sldId id="1372"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Introduction - X minutes" id="{D8A0F366-8567-4E05-B9B5-B797CD105137}">
          <p14:sldIdLst>
            <p14:sldId id="1343"/>
            <p14:sldId id="1344"/>
            <p14:sldId id="1349"/>
            <p14:sldId id="1346"/>
            <p14:sldId id="1345"/>
            <p14:sldId id="1366"/>
            <p14:sldId id="1364"/>
            <p14:sldId id="1365"/>
            <p14:sldId id="1347"/>
          </p14:sldIdLst>
        </p14:section>
        <p14:section name="Azure - X minutes" id="{5C1D2594-7C33-4F25-A3E4-7ECD948197CC}">
          <p14:sldIdLst>
            <p14:sldId id="1350"/>
            <p14:sldId id="1354"/>
            <p14:sldId id="1360"/>
            <p14:sldId id="1362"/>
            <p14:sldId id="1363"/>
            <p14:sldId id="1369"/>
          </p14:sldIdLst>
        </p14:section>
        <p14:section name="Orchestration - X minutes" id="{5AB5EEF7-4B14-441F-AAFC-421B39ED6822}">
          <p14:sldIdLst>
            <p14:sldId id="1355"/>
            <p14:sldId id="1356"/>
            <p14:sldId id="1357"/>
            <p14:sldId id="1358"/>
            <p14:sldId id="1359"/>
            <p14:sldId id="1367"/>
            <p14:sldId id="1370"/>
          </p14:sldIdLst>
        </p14:section>
        <p14:section name="Conclusion - X minutes" id="{A4749901-7E4D-4CE4-9E1F-4BB787210046}">
          <p14:sldIdLst>
            <p14:sldId id="1368"/>
            <p14:sldId id="1341"/>
          </p14:sldIdLst>
        </p14:section>
        <p14:section name="Appendix" id="{8F4AE060-EEBD-49E9-8B5D-A5B5BE1825E9}">
          <p14:sldIdLst>
            <p14:sldId id="1351"/>
            <p14:sldId id="1361"/>
            <p14:sldId id="1371"/>
            <p14:sldId id="137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7988" autoAdjust="0"/>
  </p:normalViewPr>
  <p:slideViewPr>
    <p:cSldViewPr>
      <p:cViewPr>
        <p:scale>
          <a:sx n="110" d="100"/>
          <a:sy n="110" d="100"/>
        </p:scale>
        <p:origin x="78" y="390"/>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9/30/2016 10:08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9/30/2016 10:08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9/30/2016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Higher level this.</a:t>
            </a:r>
          </a:p>
          <a:p>
            <a:endParaRPr lang="en-US" dirty="0"/>
          </a:p>
          <a:p>
            <a:pPr marL="228600" indent="-228600">
              <a:buAutoNum type="arabicPeriod"/>
            </a:pPr>
            <a:r>
              <a:rPr lang="en-US" dirty="0"/>
              <a:t>Beyond 1 container we need orchestration to juggle.</a:t>
            </a:r>
          </a:p>
          <a:p>
            <a:pPr marL="228600" indent="-228600">
              <a:buAutoNum type="arabicPeriod"/>
            </a:pPr>
            <a:r>
              <a:rPr lang="en-US" dirty="0"/>
              <a:t>Azure has ACS to juggle.</a:t>
            </a:r>
          </a:p>
          <a:p>
            <a:pPr marL="228600" indent="-228600">
              <a:buAutoNum type="arabicPeriod"/>
            </a:pPr>
            <a:r>
              <a:rPr lang="en-US" dirty="0"/>
              <a:t>ACS isn’t black box – use standard Swarm or DC/OS. </a:t>
            </a:r>
          </a:p>
          <a:p>
            <a:pPr marL="228600" indent="-228600">
              <a:buAutoNum type="arabicPeriod"/>
            </a:pPr>
            <a:r>
              <a:rPr lang="en-US" dirty="0"/>
              <a:t>End.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6:10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81254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Managing one container is easy. Managing hundreds across multiple workloads is difficult.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13808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http://thenewstack.io/containers-container-orchestration/</a:t>
            </a:r>
          </a:p>
          <a:p>
            <a:r>
              <a:rPr lang="en-US" dirty="0"/>
              <a:t>Initial placement, </a:t>
            </a:r>
            <a:r>
              <a:rPr lang="en-US" dirty="0" err="1"/>
              <a:t>depl</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5:48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4745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https://www.digitalocean.com/community/tutorials/the-docker-ecosystem-scheduling-and-orchestration</a:t>
            </a:r>
          </a:p>
          <a:p>
            <a:endParaRPr lang="en-US" dirty="0"/>
          </a:p>
          <a:p>
            <a:r>
              <a:rPr lang="en-US" sz="900" b="0" i="0" kern="1200" dirty="0">
                <a:solidFill>
                  <a:schemeClr val="tx1"/>
                </a:solidFill>
                <a:effectLst/>
                <a:latin typeface="Segoe UI Light" pitchFamily="34" charset="0"/>
                <a:ea typeface="+mn-ea"/>
                <a:cs typeface="+mn-cs"/>
              </a:rPr>
              <a:t>In this environment, "scheduling" refers to the ability for an administrator to load a service file onto a host system that establishes how to run a specific container. While scheduling refers to the specific act of loading the service definition, in a more general sense, schedulers are responsible for hooking into a host's </a:t>
            </a:r>
            <a:r>
              <a:rPr lang="en-US" sz="900" b="0" i="0" kern="1200" dirty="0" err="1">
                <a:solidFill>
                  <a:schemeClr val="tx1"/>
                </a:solidFill>
                <a:effectLst/>
                <a:latin typeface="Segoe UI Light" pitchFamily="34" charset="0"/>
                <a:ea typeface="+mn-ea"/>
                <a:cs typeface="+mn-cs"/>
              </a:rPr>
              <a:t>init</a:t>
            </a:r>
            <a:r>
              <a:rPr lang="en-US" sz="900" b="0" i="0" kern="1200" dirty="0">
                <a:solidFill>
                  <a:schemeClr val="tx1"/>
                </a:solidFill>
                <a:effectLst/>
                <a:latin typeface="Segoe UI Light" pitchFamily="34" charset="0"/>
                <a:ea typeface="+mn-ea"/>
                <a:cs typeface="+mn-cs"/>
              </a:rPr>
              <a:t> system to manage services in whatever capacity needed.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5:50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011115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Public and private cloud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6:09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48709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a container with DC/OS to X instances</a:t>
            </a:r>
          </a:p>
          <a:p>
            <a:r>
              <a:rPr lang="en-US" dirty="0"/>
              <a:t>Maybe also scale the VMSS?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661436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9/30/2016 10:08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a:t>
            </a:r>
            <a:r>
              <a:rPr lang="en-US" b="1" baseline="0" dirty="0"/>
              <a:t> do the different containers and VM technologies compare?</a:t>
            </a:r>
          </a:p>
          <a:p>
            <a:endParaRPr lang="en-US" b="1" baseline="0" dirty="0"/>
          </a:p>
          <a:p>
            <a:r>
              <a:rPr lang="en-US" b="0" dirty="0"/>
              <a:t>As mentioned earlier, containers,</a:t>
            </a:r>
            <a:r>
              <a:rPr lang="en-US" b="0" baseline="0" dirty="0"/>
              <a:t> regardless of Windows or Linux, need to share the same OS as the host they are running on, which is very different from a virtual machine, which can contain a variety of different operating systems, that don’t need to match the host itself. VMs however, do guarantee a higher level of security than containers, providing a level of hardware isolation that cannot be matched by containers today.</a:t>
            </a:r>
          </a:p>
          <a:p>
            <a:endParaRPr lang="en-US" b="0" baseline="0" dirty="0"/>
          </a:p>
          <a:p>
            <a:r>
              <a:rPr lang="en-US" b="0" baseline="0" dirty="0"/>
              <a:t>All 3 offerings allow resources, such as CPU, memory, disk and network, to be controlled and managed, ensuring that the administrators can deliver expected levels of performance and reliability.</a:t>
            </a:r>
          </a:p>
          <a:p>
            <a:endParaRPr lang="en-US" b="0" baseline="0" dirty="0"/>
          </a:p>
          <a:p>
            <a:r>
              <a:rPr lang="en-US" b="0" baseline="0" dirty="0"/>
              <a:t>When thinking about density, and the number of applications that can run on a particular server, the lighter weight nature of containers naturally leads to higher levels of density compared to virtual machines, which themselves, provide a much greater level of density versus running a 1:1 app to server consolidation in the physical world. In addition, the lightweight nature leads to reduced startup times for applications, versus starting up a virtual machine from cold, meaning IT can respond even quicker to changing business needs. VM’s however, do benefit from VM-specific features, such as live migration and high availability, both of which would not apply to containers themselves.</a:t>
            </a:r>
          </a:p>
          <a:p>
            <a:endParaRPr lang="en-US" b="0" baseline="0" dirty="0"/>
          </a:p>
          <a:p>
            <a:r>
              <a:rPr lang="en-US" b="0" baseline="0" dirty="0"/>
              <a:t>Having multiple VMs providing multiple apps, also consumes considerably more storage space. Each VM typically, in a production environment, has it’s own non-shared virtual hard disk, which, if for example, we assume the size of the virtual disk is 20GB, having 20 VMs each with an application inside, would consume well over 400GB. Compare this with containers, which would consume 20GB for the host OS, and only incremental add-ons for the application binaries themselves, on a per application basis, and it’s clear that the savings on storage are considerable.</a:t>
            </a:r>
          </a:p>
          <a:p>
            <a:endParaRPr lang="en-US" b="0" baseline="0"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b="0" baseline="0" dirty="0"/>
              <a:t>Finally, from an application perspective, virtual machines, typically have a very high compatibility for running applications that were designed for physical systems. In many cases, most applications that are being developed today, are being developed and tested in virtual environments, however these apps, in their native form, are unlikely to work in containers without significant redevelopment work.  To realize the greatest benefit, </a:t>
            </a:r>
            <a:r>
              <a:rPr lang="en-US" sz="1600" dirty="0">
                <a:gradFill>
                  <a:gsLst>
                    <a:gs pos="19048">
                      <a:schemeClr val="tx1"/>
                    </a:gs>
                    <a:gs pos="65000">
                      <a:schemeClr val="tx1"/>
                    </a:gs>
                  </a:gsLst>
                  <a:lin ang="5400000" scaled="0"/>
                </a:gradFill>
                <a:cs typeface="Segoe UI" pitchFamily="34" charset="0"/>
              </a:rPr>
              <a:t>apps should be designed, architected and written for containers i.e. stateless, componentized versus ports of traditional, monolithic apps.</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9/30/2016 2:28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943378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4:59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550796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https://azure.microsoft.com/en-us/documentation/articles/container-service-intro/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5:47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25072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1:07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01226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https://azure.microsoft.com/en-us/documentation/articles/container-service-intro/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5:47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34849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kernel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2:20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10780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Ignite - brk3147</a:t>
            </a:r>
          </a:p>
          <a:p>
            <a:r>
              <a:rPr lang="en-US" sz="900" kern="1200" dirty="0">
                <a:solidFill>
                  <a:schemeClr val="tx1"/>
                </a:solidFill>
                <a:effectLst/>
                <a:latin typeface="Segoe UI Light" pitchFamily="34" charset="0"/>
                <a:ea typeface="+mn-ea"/>
                <a:cs typeface="+mn-cs"/>
              </a:rPr>
              <a:t>https://techcommunity.microsoft.com/t5/Microsoft-Ignite-Content/BRK3147-Accelerate-application-delivery-with-Docker-Containers/m-p/10719/highlight/true#M698 </a:t>
            </a:r>
            <a:endParaRPr lang="en-US" sz="105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VMs: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Dependencies: </a:t>
            </a:r>
            <a:r>
              <a:rPr lang="en-US" dirty="0">
                <a:solidFill>
                  <a:srgbClr val="333333"/>
                </a:solidFill>
                <a:cs typeface="Segoe UI" pitchFamily="34" charset="0"/>
              </a:rPr>
              <a:t>Each virtualized app includes the app itself, required binaries and libraries and a guest OS, </a:t>
            </a:r>
            <a:br>
              <a:rPr lang="en-US" dirty="0">
                <a:solidFill>
                  <a:srgbClr val="333333"/>
                </a:solidFill>
                <a:cs typeface="Segoe UI" pitchFamily="34" charset="0"/>
              </a:rPr>
            </a:br>
            <a:r>
              <a:rPr lang="en-US" dirty="0">
                <a:solidFill>
                  <a:srgbClr val="333333"/>
                </a:solidFill>
                <a:cs typeface="Segoe UI" pitchFamily="34" charset="0"/>
              </a:rPr>
              <a:t>which may consist of multiple GB of data.</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Independent OS: </a:t>
            </a:r>
            <a:r>
              <a:rPr lang="en-US" dirty="0">
                <a:solidFill>
                  <a:srgbClr val="333333"/>
                </a:solidFill>
                <a:cs typeface="Segoe UI" pitchFamily="34" charset="0"/>
              </a:rPr>
              <a:t>Each VM can have a different OS from other VMs, along with a different OS to the host itself.</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Flexible: </a:t>
            </a:r>
            <a:r>
              <a:rPr lang="en-US" dirty="0">
                <a:solidFill>
                  <a:srgbClr val="333333"/>
                </a:solidFill>
                <a:cs typeface="Segoe UI" pitchFamily="34" charset="0"/>
              </a:rPr>
              <a:t>VMs can be migrated to other hosts to </a:t>
            </a:r>
            <a:br>
              <a:rPr lang="en-US" dirty="0">
                <a:solidFill>
                  <a:srgbClr val="333333"/>
                </a:solidFill>
                <a:cs typeface="Segoe UI" pitchFamily="34" charset="0"/>
              </a:rPr>
            </a:br>
            <a:r>
              <a:rPr lang="en-US" dirty="0">
                <a:solidFill>
                  <a:srgbClr val="333333"/>
                </a:solidFill>
                <a:cs typeface="Segoe UI" pitchFamily="34" charset="0"/>
              </a:rPr>
              <a:t>balance resource usage and for host maintenance, </a:t>
            </a:r>
            <a:br>
              <a:rPr lang="en-US" dirty="0">
                <a:solidFill>
                  <a:srgbClr val="333333"/>
                </a:solidFill>
                <a:cs typeface="Segoe UI" pitchFamily="34" charset="0"/>
              </a:rPr>
            </a:br>
            <a:r>
              <a:rPr lang="en-US" dirty="0">
                <a:solidFill>
                  <a:srgbClr val="333333"/>
                </a:solidFill>
                <a:cs typeface="Segoe UI" pitchFamily="34" charset="0"/>
              </a:rPr>
              <a:t>without downtime.</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Secure: </a:t>
            </a:r>
            <a:r>
              <a:rPr lang="en-US" dirty="0">
                <a:solidFill>
                  <a:srgbClr val="333333"/>
                </a:solidFill>
                <a:cs typeface="Segoe UI" pitchFamily="34" charset="0"/>
              </a:rPr>
              <a:t>High levels of resource and security isolation </a:t>
            </a:r>
            <a:br>
              <a:rPr lang="en-US" dirty="0">
                <a:solidFill>
                  <a:srgbClr val="333333"/>
                </a:solidFill>
                <a:cs typeface="Segoe UI" pitchFamily="34" charset="0"/>
              </a:rPr>
            </a:br>
            <a:r>
              <a:rPr lang="en-US" dirty="0">
                <a:solidFill>
                  <a:srgbClr val="333333"/>
                </a:solidFill>
                <a:cs typeface="Segoe UI" pitchFamily="34" charset="0"/>
              </a:rPr>
              <a:t>for key virtualized workloads.</a:t>
            </a: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Dependencies: </a:t>
            </a:r>
            <a:r>
              <a:rPr lang="en-US" dirty="0">
                <a:solidFill>
                  <a:srgbClr val="333333"/>
                </a:solidFill>
                <a:cs typeface="Segoe UI" pitchFamily="34" charset="0"/>
              </a:rPr>
              <a:t>Every application has its own dependencies which include both software (services, libraries) and hardware (CPU, memory, storage). </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Virtualization: </a:t>
            </a:r>
            <a:r>
              <a:rPr lang="en-US" dirty="0">
                <a:solidFill>
                  <a:srgbClr val="333333"/>
                </a:solidFill>
                <a:cs typeface="Segoe UI" pitchFamily="34" charset="0"/>
              </a:rPr>
              <a:t>Container engine is a lightweight virtualization mechanism which isolates these dependencies per each application by packaging them into virtual 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Shared host OS: </a:t>
            </a:r>
            <a:r>
              <a:rPr lang="en-US" dirty="0">
                <a:solidFill>
                  <a:srgbClr val="333333"/>
                </a:solidFill>
                <a:cs typeface="Segoe UI" pitchFamily="34" charset="0"/>
              </a:rPr>
              <a:t>Processes in containers are isolated from other containers in user space, but share the kernel with the host and other 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Flexible: </a:t>
            </a:r>
            <a:r>
              <a:rPr lang="en-US" dirty="0">
                <a:solidFill>
                  <a:srgbClr val="333333"/>
                </a:solidFill>
                <a:cs typeface="Segoe UI" pitchFamily="34" charset="0"/>
              </a:rPr>
              <a:t>Differences in underlying OS and infrastructure are abstracted away, streamlining ‘deploy anywhere’ approach.</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Fast: </a:t>
            </a:r>
            <a:r>
              <a:rPr lang="en-US" dirty="0">
                <a:solidFill>
                  <a:srgbClr val="333333"/>
                </a:solidFill>
                <a:cs typeface="Segoe UI" pitchFamily="34" charset="0"/>
              </a:rPr>
              <a:t>Containers can be created almost instantly, enabling rapid scale-up and scale-down in response to changes in demand.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5:57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21642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stuff. </a:t>
            </a:r>
          </a:p>
          <a:p>
            <a:r>
              <a:rPr lang="en-US" dirty="0"/>
              <a:t>Ross </a:t>
            </a:r>
            <a:r>
              <a:rPr lang="en-US" dirty="0" err="1"/>
              <a:t>Gardler’s</a:t>
            </a:r>
            <a:r>
              <a:rPr lang="en-US" dirty="0"/>
              <a:t> scale up 25 web servers fast. </a:t>
            </a:r>
          </a:p>
          <a:p>
            <a:endParaRPr lang="en-US" dirty="0"/>
          </a:p>
          <a:p>
            <a:r>
              <a:rPr lang="en-US" dirty="0"/>
              <a:t>Pull from registry, Run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95548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Deploying Your Own Private Docker Registry on Azure</a:t>
            </a:r>
            <a:endParaRPr lang="en-US" dirty="0"/>
          </a:p>
          <a:p>
            <a:r>
              <a:rPr lang="en-US" dirty="0"/>
              <a:t>https://azure.microsoft.com/en-us/documentation/articles/virtual-machines-linux-docker-registry-in-blob-storage/#configuring-docker-registry-to-use-azure-blob-storage</a:t>
            </a:r>
          </a:p>
          <a:p>
            <a:endParaRPr lang="en-US" dirty="0"/>
          </a:p>
          <a:p>
            <a:r>
              <a:rPr lang="en-US" dirty="0"/>
              <a:t>The Docker Hub is a great tool for getting started with Docker, but as soon as a company begins to create meaningful images they will need a Docker Private Registry.  These registries are a centralized repository for Docker container images.  Hosting the Registry on an Azure Virtual Machine gives several benefits. First, Azure Blob Storage can be used to store the image data.  Next, the VM used can be locked down with standard Azure networking concepts such as Network Security Groups to give granular control on who can access the machine.  With Express Route, the entire VM could be taken off of the public internet, giving intranet-</a:t>
            </a:r>
            <a:r>
              <a:rPr lang="en-US" dirty="0" err="1"/>
              <a:t>esque</a:t>
            </a:r>
            <a:r>
              <a:rPr lang="en-US" dirty="0"/>
              <a:t> connectivity for an organization.  Finally, the performance of pulls is improved when the Registry and the Docker machine are hosted within the same region.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4:43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3242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Persistent Docker volumes with Azure File Storage</a:t>
            </a:r>
          </a:p>
          <a:p>
            <a:r>
              <a:rPr lang="en-US" dirty="0"/>
              <a:t>https://azure.microsoft.com/en-us/blog/persistent-docker-volumes-with-azure-file-storage/</a:t>
            </a:r>
          </a:p>
          <a:p>
            <a:endParaRPr lang="en-US" dirty="0"/>
          </a:p>
          <a:p>
            <a:r>
              <a:rPr lang="en-US" dirty="0"/>
              <a:t>https://github.com/Azure/azurefile-dockervolumedriver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5:06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65022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https://marketplace.visualstudio.com/items?itemName=ms-vscs-rm.docker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5:10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936168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Docker VM from 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9/30/2016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26633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Garth Fort</a:t>
            </a:r>
          </a:p>
          <a:p>
            <a:pPr lvl="0"/>
            <a:r>
              <a:rPr lang="en-US" sz="2800" b="1" dirty="0"/>
              <a:t>Microsoft</a:t>
            </a:r>
          </a:p>
          <a:p>
            <a:pPr lvl="0"/>
            <a:endParaRPr lang="en-US" sz="1600" dirty="0">
              <a:latin typeface="Segoe UI"/>
            </a:endParaRPr>
          </a:p>
          <a:p>
            <a:pPr lvl="0"/>
            <a:r>
              <a:rPr lang="en-US" sz="1800" dirty="0">
                <a:latin typeface="Segoe UI"/>
              </a:rPr>
              <a:t>garth.fort@microsoft.com</a:t>
            </a:r>
          </a:p>
          <a:p>
            <a:pPr lvl="0"/>
            <a:r>
              <a:rPr lang="en-US" sz="1800" dirty="0">
                <a:latin typeface="Segoe UI"/>
              </a:rPr>
              <a:t>@</a:t>
            </a:r>
            <a:r>
              <a:rPr lang="en-US" sz="1800" dirty="0" err="1">
                <a:latin typeface="Segoe UI"/>
              </a:rPr>
              <a:t>garthfort</a:t>
            </a:r>
            <a:endParaRPr lang="en-US" sz="18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 workflow</a:t>
            </a:r>
          </a:p>
        </p:txBody>
      </p:sp>
      <p:pic>
        <p:nvPicPr>
          <p:cNvPr id="5" name="Picture 4"/>
          <p:cNvPicPr>
            <a:picLocks noChangeAspect="1"/>
          </p:cNvPicPr>
          <p:nvPr/>
        </p:nvPicPr>
        <p:blipFill>
          <a:blip r:embed="rId2">
            <a:duotone>
              <a:schemeClr val="accent1">
                <a:shade val="45000"/>
                <a:satMod val="135000"/>
              </a:schemeClr>
              <a:prstClr val="white"/>
            </a:duotone>
          </a:blip>
          <a:stretch>
            <a:fillRect/>
          </a:stretch>
        </p:blipFill>
        <p:spPr>
          <a:xfrm>
            <a:off x="3954344" y="1664051"/>
            <a:ext cx="3670110" cy="1786283"/>
          </a:xfrm>
          <a:prstGeom prst="rect">
            <a:avLst/>
          </a:prstGeom>
        </p:spPr>
      </p:pic>
      <p:sp>
        <p:nvSpPr>
          <p:cNvPr id="6" name="Freeform 19"/>
          <p:cNvSpPr>
            <a:spLocks noChangeAspect="1" noEditPoints="1"/>
          </p:cNvSpPr>
          <p:nvPr/>
        </p:nvSpPr>
        <p:spPr bwMode="auto">
          <a:xfrm>
            <a:off x="1211359" y="2701070"/>
            <a:ext cx="2212670" cy="183148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505050"/>
              </a:solidFill>
            </a:endParaRPr>
          </a:p>
        </p:txBody>
      </p:sp>
      <p:grpSp>
        <p:nvGrpSpPr>
          <p:cNvPr id="7" name="Group 4"/>
          <p:cNvGrpSpPr>
            <a:grpSpLocks noChangeAspect="1"/>
          </p:cNvGrpSpPr>
          <p:nvPr/>
        </p:nvGrpSpPr>
        <p:grpSpPr bwMode="auto">
          <a:xfrm>
            <a:off x="785281" y="3477020"/>
            <a:ext cx="1923777" cy="1055537"/>
            <a:chOff x="1282" y="1466"/>
            <a:chExt cx="1212" cy="665"/>
          </a:xfrm>
        </p:grpSpPr>
        <p:sp>
          <p:nvSpPr>
            <p:cNvPr id="8"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9"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0" name="Oval 7"/>
            <p:cNvSpPr>
              <a:spLocks noChangeArrowheads="1"/>
            </p:cNvSpPr>
            <p:nvPr/>
          </p:nvSpPr>
          <p:spPr bwMode="auto">
            <a:xfrm>
              <a:off x="1593" y="1955"/>
              <a:ext cx="311" cy="66"/>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1"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2" name="Rectangle 9"/>
            <p:cNvSpPr>
              <a:spLocks noChangeArrowheads="1"/>
            </p:cNvSpPr>
            <p:nvPr/>
          </p:nvSpPr>
          <p:spPr bwMode="auto">
            <a:xfrm>
              <a:off x="1390" y="1490"/>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3" name="Rectangle 10"/>
            <p:cNvSpPr>
              <a:spLocks noChangeArrowheads="1"/>
            </p:cNvSpPr>
            <p:nvPr/>
          </p:nvSpPr>
          <p:spPr bwMode="auto">
            <a:xfrm>
              <a:off x="1282" y="2095"/>
              <a:ext cx="932" cy="35"/>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4"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5" name="Freeform 13"/>
            <p:cNvSpPr>
              <a:spLocks noEditPoints="1"/>
            </p:cNvSpPr>
            <p:nvPr/>
          </p:nvSpPr>
          <p:spPr bwMode="auto">
            <a:xfrm>
              <a:off x="1662" y="1500"/>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16" name="Group 15"/>
          <p:cNvGrpSpPr/>
          <p:nvPr/>
        </p:nvGrpSpPr>
        <p:grpSpPr>
          <a:xfrm>
            <a:off x="1005124" y="3591273"/>
            <a:ext cx="457413" cy="447024"/>
            <a:chOff x="853289" y="2685914"/>
            <a:chExt cx="457478" cy="447088"/>
          </a:xfrm>
        </p:grpSpPr>
        <p:grpSp>
          <p:nvGrpSpPr>
            <p:cNvPr id="17" name="Group 16"/>
            <p:cNvGrpSpPr/>
            <p:nvPr/>
          </p:nvGrpSpPr>
          <p:grpSpPr>
            <a:xfrm>
              <a:off x="933495" y="2733930"/>
              <a:ext cx="316523" cy="355206"/>
              <a:chOff x="2304394" y="2806764"/>
              <a:chExt cx="203894" cy="228812"/>
            </a:xfrm>
            <a:solidFill>
              <a:srgbClr val="00188F"/>
            </a:solidFill>
          </p:grpSpPr>
          <p:sp>
            <p:nvSpPr>
              <p:cNvPr id="1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18" name="Rounded Rectangle 41"/>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p:cNvGrpSpPr/>
          <p:nvPr/>
        </p:nvGrpSpPr>
        <p:grpSpPr>
          <a:xfrm>
            <a:off x="1538790" y="3592400"/>
            <a:ext cx="457413" cy="447024"/>
            <a:chOff x="853289" y="2685914"/>
            <a:chExt cx="457478" cy="447088"/>
          </a:xfrm>
        </p:grpSpPr>
        <p:grpSp>
          <p:nvGrpSpPr>
            <p:cNvPr id="23" name="Group 22"/>
            <p:cNvGrpSpPr/>
            <p:nvPr/>
          </p:nvGrpSpPr>
          <p:grpSpPr>
            <a:xfrm>
              <a:off x="933495" y="2733930"/>
              <a:ext cx="316523" cy="355206"/>
              <a:chOff x="2304394" y="2806764"/>
              <a:chExt cx="203894" cy="228812"/>
            </a:xfrm>
            <a:solidFill>
              <a:srgbClr val="00188F"/>
            </a:solidFill>
          </p:grpSpPr>
          <p:sp>
            <p:nvSpPr>
              <p:cNvPr id="25"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4" name="Rounded Rectangle 285"/>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8" name="TextBox 27"/>
          <p:cNvSpPr txBox="1"/>
          <p:nvPr/>
        </p:nvSpPr>
        <p:spPr>
          <a:xfrm>
            <a:off x="510612" y="4534496"/>
            <a:ext cx="2845711" cy="1198943"/>
          </a:xfrm>
          <a:prstGeom prst="rect">
            <a:avLst/>
          </a:prstGeom>
          <a:noFill/>
        </p:spPr>
        <p:txBody>
          <a:bodyPr wrap="square" lIns="182854" tIns="146283" rIns="182854" bIns="146283" rtlCol="0">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build and test apps in containers, using development environment</a:t>
            </a:r>
            <a:br>
              <a:rPr lang="en-US" sz="1599" dirty="0">
                <a:gradFill>
                  <a:gsLst>
                    <a:gs pos="15929">
                      <a:srgbClr val="505050"/>
                    </a:gs>
                    <a:gs pos="46018">
                      <a:srgbClr val="505050"/>
                    </a:gs>
                  </a:gsLst>
                  <a:lin ang="5400000" scaled="1"/>
                </a:gradFill>
              </a:rPr>
            </a:br>
            <a:endParaRPr lang="en-US" sz="1599" dirty="0">
              <a:gradFill>
                <a:gsLst>
                  <a:gs pos="15929">
                    <a:srgbClr val="505050"/>
                  </a:gs>
                  <a:gs pos="46018">
                    <a:srgbClr val="505050"/>
                  </a:gs>
                </a:gsLst>
                <a:lin ang="5400000" scaled="1"/>
              </a:gradFill>
            </a:endParaRPr>
          </a:p>
        </p:txBody>
      </p:sp>
      <p:sp>
        <p:nvSpPr>
          <p:cNvPr id="29" name="Rectangle 28"/>
          <p:cNvSpPr/>
          <p:nvPr/>
        </p:nvSpPr>
        <p:spPr>
          <a:xfrm>
            <a:off x="4670931" y="6082791"/>
            <a:ext cx="3094614" cy="545931"/>
          </a:xfrm>
          <a:prstGeom prst="rect">
            <a:avLst/>
          </a:prstGeom>
        </p:spPr>
        <p:txBody>
          <a:bodyPr wrap="square">
            <a:spAutoFit/>
          </a:bodyPr>
          <a:lstStyle/>
          <a:p>
            <a:pPr algn="ctr">
              <a:lnSpc>
                <a:spcPct val="90000"/>
              </a:lnSpc>
              <a:spcAft>
                <a:spcPts val="600"/>
              </a:spcAft>
            </a:pPr>
            <a:r>
              <a:rPr lang="en-US" sz="1599" dirty="0">
                <a:gradFill>
                  <a:gsLst>
                    <a:gs pos="15929">
                      <a:srgbClr val="505050"/>
                    </a:gs>
                    <a:gs pos="46018">
                      <a:srgbClr val="505050"/>
                    </a:gs>
                  </a:gsLst>
                  <a:lin ang="5400000" scaled="1"/>
                </a:gradFill>
              </a:rPr>
              <a:t>Containers pushed to</a:t>
            </a:r>
            <a:br>
              <a:rPr lang="en-US" sz="1599" dirty="0">
                <a:gradFill>
                  <a:gsLst>
                    <a:gs pos="15929">
                      <a:srgbClr val="505050"/>
                    </a:gs>
                    <a:gs pos="46018">
                      <a:srgbClr val="505050"/>
                    </a:gs>
                  </a:gsLst>
                  <a:lin ang="5400000" scaled="1"/>
                </a:gradFill>
              </a:rPr>
            </a:br>
            <a:r>
              <a:rPr lang="en-US" sz="1599" dirty="0">
                <a:gradFill>
                  <a:gsLst>
                    <a:gs pos="15929">
                      <a:srgbClr val="505050"/>
                    </a:gs>
                    <a:gs pos="46018">
                      <a:srgbClr val="505050"/>
                    </a:gs>
                  </a:gsLst>
                  <a:lin ang="5400000" scaled="1"/>
                </a:gradFill>
              </a:rPr>
              <a:t>central repository</a:t>
            </a:r>
          </a:p>
        </p:txBody>
      </p:sp>
      <p:sp>
        <p:nvSpPr>
          <p:cNvPr id="30" name="Can 259"/>
          <p:cNvSpPr/>
          <p:nvPr/>
        </p:nvSpPr>
        <p:spPr bwMode="auto">
          <a:xfrm>
            <a:off x="5564528" y="5026896"/>
            <a:ext cx="1307420" cy="998378"/>
          </a:xfrm>
          <a:prstGeom prst="can">
            <a:avLst>
              <a:gd name="adj" fmla="val 16232"/>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1" name="Group 30"/>
          <p:cNvGrpSpPr/>
          <p:nvPr/>
        </p:nvGrpSpPr>
        <p:grpSpPr>
          <a:xfrm>
            <a:off x="5878146" y="5425433"/>
            <a:ext cx="316675" cy="309483"/>
            <a:chOff x="5878098" y="5309578"/>
            <a:chExt cx="316720" cy="309527"/>
          </a:xfrm>
        </p:grpSpPr>
        <p:grpSp>
          <p:nvGrpSpPr>
            <p:cNvPr id="32" name="Group 31"/>
            <p:cNvGrpSpPr/>
            <p:nvPr/>
          </p:nvGrpSpPr>
          <p:grpSpPr>
            <a:xfrm>
              <a:off x="5926891" y="5342820"/>
              <a:ext cx="219134" cy="245915"/>
              <a:chOff x="2304394" y="2806764"/>
              <a:chExt cx="203894" cy="228812"/>
            </a:xfrm>
            <a:solidFill>
              <a:srgbClr val="00188F"/>
            </a:solidFill>
          </p:grpSpPr>
          <p:sp>
            <p:nvSpPr>
              <p:cNvPr id="3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3" name="Rounded Rectangle 337"/>
            <p:cNvSpPr/>
            <p:nvPr/>
          </p:nvSpPr>
          <p:spPr bwMode="auto">
            <a:xfrm>
              <a:off x="5878098"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7" name="Group 36"/>
          <p:cNvGrpSpPr/>
          <p:nvPr/>
        </p:nvGrpSpPr>
        <p:grpSpPr>
          <a:xfrm>
            <a:off x="6252397" y="5425433"/>
            <a:ext cx="316675" cy="309483"/>
            <a:chOff x="6252402" y="5309578"/>
            <a:chExt cx="316720" cy="309527"/>
          </a:xfrm>
        </p:grpSpPr>
        <p:grpSp>
          <p:nvGrpSpPr>
            <p:cNvPr id="38" name="Group 37"/>
            <p:cNvGrpSpPr/>
            <p:nvPr/>
          </p:nvGrpSpPr>
          <p:grpSpPr>
            <a:xfrm>
              <a:off x="6301195" y="5342820"/>
              <a:ext cx="219134" cy="245915"/>
              <a:chOff x="2304394" y="2806764"/>
              <a:chExt cx="203894" cy="228812"/>
            </a:xfrm>
            <a:solidFill>
              <a:srgbClr val="00188F"/>
            </a:solidFill>
          </p:grpSpPr>
          <p:sp>
            <p:nvSpPr>
              <p:cNvPr id="4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9" name="Rounded Rectangle 343"/>
            <p:cNvSpPr/>
            <p:nvPr/>
          </p:nvSpPr>
          <p:spPr bwMode="auto">
            <a:xfrm>
              <a:off x="6252402"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 name="Group 42"/>
          <p:cNvGrpSpPr/>
          <p:nvPr/>
        </p:nvGrpSpPr>
        <p:grpSpPr>
          <a:xfrm>
            <a:off x="8812892" y="2960962"/>
            <a:ext cx="2754952" cy="2976245"/>
            <a:chOff x="8813259" y="2844756"/>
            <a:chExt cx="2755343" cy="2976668"/>
          </a:xfrm>
        </p:grpSpPr>
        <p:grpSp>
          <p:nvGrpSpPr>
            <p:cNvPr id="44" name="Group 210"/>
            <p:cNvGrpSpPr>
              <a:grpSpLocks noChangeAspect="1"/>
            </p:cNvGrpSpPr>
            <p:nvPr/>
          </p:nvGrpSpPr>
          <p:grpSpPr bwMode="auto">
            <a:xfrm>
              <a:off x="8813259" y="2844756"/>
              <a:ext cx="2755343" cy="1871811"/>
              <a:chOff x="5665" y="1781"/>
              <a:chExt cx="1210" cy="822"/>
            </a:xfrm>
          </p:grpSpPr>
          <p:sp>
            <p:nvSpPr>
              <p:cNvPr id="46" name="Freeform 211"/>
              <p:cNvSpPr>
                <a:spLocks/>
              </p:cNvSpPr>
              <p:nvPr/>
            </p:nvSpPr>
            <p:spPr bwMode="auto">
              <a:xfrm>
                <a:off x="5712" y="1781"/>
                <a:ext cx="332" cy="298"/>
              </a:xfrm>
              <a:custGeom>
                <a:avLst/>
                <a:gdLst>
                  <a:gd name="T0" fmla="*/ 332 w 332"/>
                  <a:gd name="T1" fmla="*/ 298 h 298"/>
                  <a:gd name="T2" fmla="*/ 0 w 332"/>
                  <a:gd name="T3" fmla="*/ 267 h 298"/>
                  <a:gd name="T4" fmla="*/ 0 w 332"/>
                  <a:gd name="T5" fmla="*/ 0 h 298"/>
                  <a:gd name="T6" fmla="*/ 332 w 332"/>
                  <a:gd name="T7" fmla="*/ 82 h 298"/>
                  <a:gd name="T8" fmla="*/ 332 w 332"/>
                  <a:gd name="T9" fmla="*/ 298 h 298"/>
                </a:gdLst>
                <a:ahLst/>
                <a:cxnLst>
                  <a:cxn ang="0">
                    <a:pos x="T0" y="T1"/>
                  </a:cxn>
                  <a:cxn ang="0">
                    <a:pos x="T2" y="T3"/>
                  </a:cxn>
                  <a:cxn ang="0">
                    <a:pos x="T4" y="T5"/>
                  </a:cxn>
                  <a:cxn ang="0">
                    <a:pos x="T6" y="T7"/>
                  </a:cxn>
                  <a:cxn ang="0">
                    <a:pos x="T8" y="T9"/>
                  </a:cxn>
                </a:cxnLst>
                <a:rect l="0" t="0" r="r" b="b"/>
                <a:pathLst>
                  <a:path w="332" h="298">
                    <a:moveTo>
                      <a:pt x="332" y="298"/>
                    </a:moveTo>
                    <a:lnTo>
                      <a:pt x="0" y="267"/>
                    </a:lnTo>
                    <a:lnTo>
                      <a:pt x="0" y="0"/>
                    </a:lnTo>
                    <a:lnTo>
                      <a:pt x="332" y="82"/>
                    </a:lnTo>
                    <a:lnTo>
                      <a:pt x="332"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7" name="Freeform 212"/>
              <p:cNvSpPr>
                <a:spLocks/>
              </p:cNvSpPr>
              <p:nvPr/>
            </p:nvSpPr>
            <p:spPr bwMode="auto">
              <a:xfrm>
                <a:off x="6501" y="1781"/>
                <a:ext cx="330" cy="298"/>
              </a:xfrm>
              <a:custGeom>
                <a:avLst/>
                <a:gdLst>
                  <a:gd name="T0" fmla="*/ 0 w 330"/>
                  <a:gd name="T1" fmla="*/ 298 h 298"/>
                  <a:gd name="T2" fmla="*/ 330 w 330"/>
                  <a:gd name="T3" fmla="*/ 262 h 298"/>
                  <a:gd name="T4" fmla="*/ 330 w 330"/>
                  <a:gd name="T5" fmla="*/ 0 h 298"/>
                  <a:gd name="T6" fmla="*/ 0 w 330"/>
                  <a:gd name="T7" fmla="*/ 82 h 298"/>
                  <a:gd name="T8" fmla="*/ 0 w 330"/>
                  <a:gd name="T9" fmla="*/ 298 h 298"/>
                </a:gdLst>
                <a:ahLst/>
                <a:cxnLst>
                  <a:cxn ang="0">
                    <a:pos x="T0" y="T1"/>
                  </a:cxn>
                  <a:cxn ang="0">
                    <a:pos x="T2" y="T3"/>
                  </a:cxn>
                  <a:cxn ang="0">
                    <a:pos x="T4" y="T5"/>
                  </a:cxn>
                  <a:cxn ang="0">
                    <a:pos x="T6" y="T7"/>
                  </a:cxn>
                  <a:cxn ang="0">
                    <a:pos x="T8" y="T9"/>
                  </a:cxn>
                </a:cxnLst>
                <a:rect l="0" t="0" r="r" b="b"/>
                <a:pathLst>
                  <a:path w="330" h="298">
                    <a:moveTo>
                      <a:pt x="0" y="298"/>
                    </a:moveTo>
                    <a:lnTo>
                      <a:pt x="330" y="262"/>
                    </a:lnTo>
                    <a:lnTo>
                      <a:pt x="330" y="0"/>
                    </a:lnTo>
                    <a:lnTo>
                      <a:pt x="0" y="82"/>
                    </a:lnTo>
                    <a:lnTo>
                      <a:pt x="0"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8" name="Oval 213"/>
              <p:cNvSpPr>
                <a:spLocks noChangeArrowheads="1"/>
              </p:cNvSpPr>
              <p:nvPr/>
            </p:nvSpPr>
            <p:spPr bwMode="auto">
              <a:xfrm>
                <a:off x="5771" y="2398"/>
                <a:ext cx="186" cy="40"/>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9" name="Oval 214"/>
              <p:cNvSpPr>
                <a:spLocks noChangeArrowheads="1"/>
              </p:cNvSpPr>
              <p:nvPr/>
            </p:nvSpPr>
            <p:spPr bwMode="auto">
              <a:xfrm>
                <a:off x="6574" y="2398"/>
                <a:ext cx="186" cy="4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0" name="Oval 215"/>
              <p:cNvSpPr>
                <a:spLocks noChangeArrowheads="1"/>
              </p:cNvSpPr>
              <p:nvPr/>
            </p:nvSpPr>
            <p:spPr bwMode="auto">
              <a:xfrm>
                <a:off x="6198" y="2375"/>
                <a:ext cx="150" cy="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1" name="Oval 216"/>
              <p:cNvSpPr>
                <a:spLocks noChangeArrowheads="1"/>
              </p:cNvSpPr>
              <p:nvPr/>
            </p:nvSpPr>
            <p:spPr bwMode="auto">
              <a:xfrm>
                <a:off x="6198" y="2503"/>
                <a:ext cx="150" cy="31"/>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2" name="Oval 217"/>
              <p:cNvSpPr>
                <a:spLocks noChangeArrowheads="1"/>
              </p:cNvSpPr>
              <p:nvPr/>
            </p:nvSpPr>
            <p:spPr bwMode="auto">
              <a:xfrm>
                <a:off x="6074" y="2529"/>
                <a:ext cx="37"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3" name="Oval 218"/>
              <p:cNvSpPr>
                <a:spLocks noChangeArrowheads="1"/>
              </p:cNvSpPr>
              <p:nvPr/>
            </p:nvSpPr>
            <p:spPr bwMode="auto">
              <a:xfrm>
                <a:off x="6121"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4" name="Oval 219"/>
              <p:cNvSpPr>
                <a:spLocks noChangeArrowheads="1"/>
              </p:cNvSpPr>
              <p:nvPr/>
            </p:nvSpPr>
            <p:spPr bwMode="auto">
              <a:xfrm>
                <a:off x="6145" y="2516"/>
                <a:ext cx="36"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5" name="Oval 220"/>
              <p:cNvSpPr>
                <a:spLocks noChangeArrowheads="1"/>
              </p:cNvSpPr>
              <p:nvPr/>
            </p:nvSpPr>
            <p:spPr bwMode="auto">
              <a:xfrm>
                <a:off x="6097"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6" name="Oval 221"/>
              <p:cNvSpPr>
                <a:spLocks noChangeArrowheads="1"/>
              </p:cNvSpPr>
              <p:nvPr/>
            </p:nvSpPr>
            <p:spPr bwMode="auto">
              <a:xfrm>
                <a:off x="6169" y="2529"/>
                <a:ext cx="36"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7" name="Oval 222"/>
              <p:cNvSpPr>
                <a:spLocks noChangeArrowheads="1"/>
              </p:cNvSpPr>
              <p:nvPr/>
            </p:nvSpPr>
            <p:spPr bwMode="auto">
              <a:xfrm>
                <a:off x="6436" y="2529"/>
                <a:ext cx="38"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8" name="Oval 223"/>
              <p:cNvSpPr>
                <a:spLocks noChangeArrowheads="1"/>
              </p:cNvSpPr>
              <p:nvPr/>
            </p:nvSpPr>
            <p:spPr bwMode="auto">
              <a:xfrm>
                <a:off x="6389"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9" name="Oval 224"/>
              <p:cNvSpPr>
                <a:spLocks noChangeArrowheads="1"/>
              </p:cNvSpPr>
              <p:nvPr/>
            </p:nvSpPr>
            <p:spPr bwMode="auto">
              <a:xfrm>
                <a:off x="6366" y="2516"/>
                <a:ext cx="37"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0" name="Oval 225"/>
              <p:cNvSpPr>
                <a:spLocks noChangeArrowheads="1"/>
              </p:cNvSpPr>
              <p:nvPr/>
            </p:nvSpPr>
            <p:spPr bwMode="auto">
              <a:xfrm>
                <a:off x="6412"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1" name="Oval 226"/>
              <p:cNvSpPr>
                <a:spLocks noChangeArrowheads="1"/>
              </p:cNvSpPr>
              <p:nvPr/>
            </p:nvSpPr>
            <p:spPr bwMode="auto">
              <a:xfrm>
                <a:off x="6342" y="2529"/>
                <a:ext cx="37"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2" name="Oval 227"/>
              <p:cNvSpPr>
                <a:spLocks noChangeArrowheads="1"/>
              </p:cNvSpPr>
              <p:nvPr/>
            </p:nvSpPr>
            <p:spPr bwMode="auto">
              <a:xfrm>
                <a:off x="601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3" name="Oval 228"/>
              <p:cNvSpPr>
                <a:spLocks noChangeArrowheads="1"/>
              </p:cNvSpPr>
              <p:nvPr/>
            </p:nvSpPr>
            <p:spPr bwMode="auto">
              <a:xfrm>
                <a:off x="605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4" name="Oval 229"/>
              <p:cNvSpPr>
                <a:spLocks noChangeArrowheads="1"/>
              </p:cNvSpPr>
              <p:nvPr/>
            </p:nvSpPr>
            <p:spPr bwMode="auto">
              <a:xfrm>
                <a:off x="606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5" name="Oval 230"/>
              <p:cNvSpPr>
                <a:spLocks noChangeArrowheads="1"/>
              </p:cNvSpPr>
              <p:nvPr/>
            </p:nvSpPr>
            <p:spPr bwMode="auto">
              <a:xfrm>
                <a:off x="603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6" name="Oval 231"/>
              <p:cNvSpPr>
                <a:spLocks noChangeArrowheads="1"/>
              </p:cNvSpPr>
              <p:nvPr/>
            </p:nvSpPr>
            <p:spPr bwMode="auto">
              <a:xfrm>
                <a:off x="608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7" name="Oval 232"/>
              <p:cNvSpPr>
                <a:spLocks noChangeArrowheads="1"/>
              </p:cNvSpPr>
              <p:nvPr/>
            </p:nvSpPr>
            <p:spPr bwMode="auto">
              <a:xfrm>
                <a:off x="616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8" name="Oval 233"/>
              <p:cNvSpPr>
                <a:spLocks noChangeArrowheads="1"/>
              </p:cNvSpPr>
              <p:nvPr/>
            </p:nvSpPr>
            <p:spPr bwMode="auto">
              <a:xfrm>
                <a:off x="613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9" name="Oval 234"/>
              <p:cNvSpPr>
                <a:spLocks noChangeArrowheads="1"/>
              </p:cNvSpPr>
              <p:nvPr/>
            </p:nvSpPr>
            <p:spPr bwMode="auto">
              <a:xfrm>
                <a:off x="6114"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0" name="Oval 235"/>
              <p:cNvSpPr>
                <a:spLocks noChangeArrowheads="1"/>
              </p:cNvSpPr>
              <p:nvPr/>
            </p:nvSpPr>
            <p:spPr bwMode="auto">
              <a:xfrm>
                <a:off x="614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1" name="Oval 236"/>
              <p:cNvSpPr>
                <a:spLocks noChangeArrowheads="1"/>
              </p:cNvSpPr>
              <p:nvPr/>
            </p:nvSpPr>
            <p:spPr bwMode="auto">
              <a:xfrm>
                <a:off x="609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2" name="Oval 237"/>
              <p:cNvSpPr>
                <a:spLocks noChangeArrowheads="1"/>
              </p:cNvSpPr>
              <p:nvPr/>
            </p:nvSpPr>
            <p:spPr bwMode="auto">
              <a:xfrm>
                <a:off x="617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3" name="Oval 238"/>
              <p:cNvSpPr>
                <a:spLocks noChangeArrowheads="1"/>
              </p:cNvSpPr>
              <p:nvPr/>
            </p:nvSpPr>
            <p:spPr bwMode="auto">
              <a:xfrm>
                <a:off x="6209"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4" name="Oval 239"/>
              <p:cNvSpPr>
                <a:spLocks noChangeArrowheads="1"/>
              </p:cNvSpPr>
              <p:nvPr/>
            </p:nvSpPr>
            <p:spPr bwMode="auto">
              <a:xfrm>
                <a:off x="622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5" name="Oval 240"/>
              <p:cNvSpPr>
                <a:spLocks noChangeArrowheads="1"/>
              </p:cNvSpPr>
              <p:nvPr/>
            </p:nvSpPr>
            <p:spPr bwMode="auto">
              <a:xfrm>
                <a:off x="6193"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6" name="Oval 241"/>
              <p:cNvSpPr>
                <a:spLocks noChangeArrowheads="1"/>
              </p:cNvSpPr>
              <p:nvPr/>
            </p:nvSpPr>
            <p:spPr bwMode="auto">
              <a:xfrm>
                <a:off x="624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7" name="Oval 242"/>
              <p:cNvSpPr>
                <a:spLocks noChangeArrowheads="1"/>
              </p:cNvSpPr>
              <p:nvPr/>
            </p:nvSpPr>
            <p:spPr bwMode="auto">
              <a:xfrm>
                <a:off x="6320"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8" name="Oval 243"/>
              <p:cNvSpPr>
                <a:spLocks noChangeArrowheads="1"/>
              </p:cNvSpPr>
              <p:nvPr/>
            </p:nvSpPr>
            <p:spPr bwMode="auto">
              <a:xfrm>
                <a:off x="6289"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9" name="Oval 244"/>
              <p:cNvSpPr>
                <a:spLocks noChangeArrowheads="1"/>
              </p:cNvSpPr>
              <p:nvPr/>
            </p:nvSpPr>
            <p:spPr bwMode="auto">
              <a:xfrm>
                <a:off x="6272" y="2564"/>
                <a:ext cx="26"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0" name="Oval 245"/>
              <p:cNvSpPr>
                <a:spLocks noChangeArrowheads="1"/>
              </p:cNvSpPr>
              <p:nvPr/>
            </p:nvSpPr>
            <p:spPr bwMode="auto">
              <a:xfrm>
                <a:off x="6305" y="2564"/>
                <a:ext cx="23"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1" name="Oval 246"/>
              <p:cNvSpPr>
                <a:spLocks noChangeArrowheads="1"/>
              </p:cNvSpPr>
              <p:nvPr/>
            </p:nvSpPr>
            <p:spPr bwMode="auto">
              <a:xfrm>
                <a:off x="6257"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2" name="Oval 247"/>
              <p:cNvSpPr>
                <a:spLocks noChangeArrowheads="1"/>
              </p:cNvSpPr>
              <p:nvPr/>
            </p:nvSpPr>
            <p:spPr bwMode="auto">
              <a:xfrm>
                <a:off x="633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3" name="Oval 248"/>
              <p:cNvSpPr>
                <a:spLocks noChangeArrowheads="1"/>
              </p:cNvSpPr>
              <p:nvPr/>
            </p:nvSpPr>
            <p:spPr bwMode="auto">
              <a:xfrm>
                <a:off x="636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 name="Oval 249"/>
              <p:cNvSpPr>
                <a:spLocks noChangeArrowheads="1"/>
              </p:cNvSpPr>
              <p:nvPr/>
            </p:nvSpPr>
            <p:spPr bwMode="auto">
              <a:xfrm>
                <a:off x="638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 name="Oval 250"/>
              <p:cNvSpPr>
                <a:spLocks noChangeArrowheads="1"/>
              </p:cNvSpPr>
              <p:nvPr/>
            </p:nvSpPr>
            <p:spPr bwMode="auto">
              <a:xfrm>
                <a:off x="635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 name="Oval 251"/>
              <p:cNvSpPr>
                <a:spLocks noChangeArrowheads="1"/>
              </p:cNvSpPr>
              <p:nvPr/>
            </p:nvSpPr>
            <p:spPr bwMode="auto">
              <a:xfrm>
                <a:off x="640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 name="Oval 252"/>
              <p:cNvSpPr>
                <a:spLocks noChangeArrowheads="1"/>
              </p:cNvSpPr>
              <p:nvPr/>
            </p:nvSpPr>
            <p:spPr bwMode="auto">
              <a:xfrm>
                <a:off x="648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 name="Oval 253"/>
              <p:cNvSpPr>
                <a:spLocks noChangeArrowheads="1"/>
              </p:cNvSpPr>
              <p:nvPr/>
            </p:nvSpPr>
            <p:spPr bwMode="auto">
              <a:xfrm>
                <a:off x="644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 name="Oval 254"/>
              <p:cNvSpPr>
                <a:spLocks noChangeArrowheads="1"/>
              </p:cNvSpPr>
              <p:nvPr/>
            </p:nvSpPr>
            <p:spPr bwMode="auto">
              <a:xfrm>
                <a:off x="643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 name="Oval 255"/>
              <p:cNvSpPr>
                <a:spLocks noChangeArrowheads="1"/>
              </p:cNvSpPr>
              <p:nvPr/>
            </p:nvSpPr>
            <p:spPr bwMode="auto">
              <a:xfrm>
                <a:off x="6463"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 name="Oval 256"/>
              <p:cNvSpPr>
                <a:spLocks noChangeArrowheads="1"/>
              </p:cNvSpPr>
              <p:nvPr/>
            </p:nvSpPr>
            <p:spPr bwMode="auto">
              <a:xfrm>
                <a:off x="649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 name="Oval 257"/>
              <p:cNvSpPr>
                <a:spLocks noChangeArrowheads="1"/>
              </p:cNvSpPr>
              <p:nvPr/>
            </p:nvSpPr>
            <p:spPr bwMode="auto">
              <a:xfrm>
                <a:off x="641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 name="Oval 258"/>
              <p:cNvSpPr>
                <a:spLocks noChangeArrowheads="1"/>
              </p:cNvSpPr>
              <p:nvPr/>
            </p:nvSpPr>
            <p:spPr bwMode="auto">
              <a:xfrm>
                <a:off x="5970"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 name="Oval 259"/>
              <p:cNvSpPr>
                <a:spLocks noChangeArrowheads="1"/>
              </p:cNvSpPr>
              <p:nvPr/>
            </p:nvSpPr>
            <p:spPr bwMode="auto">
              <a:xfrm>
                <a:off x="6008"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 name="Oval 260"/>
              <p:cNvSpPr>
                <a:spLocks noChangeArrowheads="1"/>
              </p:cNvSpPr>
              <p:nvPr/>
            </p:nvSpPr>
            <p:spPr bwMode="auto">
              <a:xfrm>
                <a:off x="6027"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6" name="Oval 261"/>
              <p:cNvSpPr>
                <a:spLocks noChangeArrowheads="1"/>
              </p:cNvSpPr>
              <p:nvPr/>
            </p:nvSpPr>
            <p:spPr bwMode="auto">
              <a:xfrm>
                <a:off x="5990"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7" name="Oval 262"/>
              <p:cNvSpPr>
                <a:spLocks noChangeArrowheads="1"/>
              </p:cNvSpPr>
              <p:nvPr/>
            </p:nvSpPr>
            <p:spPr bwMode="auto">
              <a:xfrm>
                <a:off x="6046"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8" name="Oval 263"/>
              <p:cNvSpPr>
                <a:spLocks noChangeArrowheads="1"/>
              </p:cNvSpPr>
              <p:nvPr/>
            </p:nvSpPr>
            <p:spPr bwMode="auto">
              <a:xfrm>
                <a:off x="6141"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9" name="Oval 264"/>
              <p:cNvSpPr>
                <a:spLocks noChangeArrowheads="1"/>
              </p:cNvSpPr>
              <p:nvPr/>
            </p:nvSpPr>
            <p:spPr bwMode="auto">
              <a:xfrm>
                <a:off x="6103"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0" name="Oval 265"/>
              <p:cNvSpPr>
                <a:spLocks noChangeArrowheads="1"/>
              </p:cNvSpPr>
              <p:nvPr/>
            </p:nvSpPr>
            <p:spPr bwMode="auto">
              <a:xfrm>
                <a:off x="6083" y="2596"/>
                <a:ext cx="30"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1" name="Oval 266"/>
              <p:cNvSpPr>
                <a:spLocks noChangeArrowheads="1"/>
              </p:cNvSpPr>
              <p:nvPr/>
            </p:nvSpPr>
            <p:spPr bwMode="auto">
              <a:xfrm>
                <a:off x="6121"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2" name="Oval 267"/>
              <p:cNvSpPr>
                <a:spLocks noChangeArrowheads="1"/>
              </p:cNvSpPr>
              <p:nvPr/>
            </p:nvSpPr>
            <p:spPr bwMode="auto">
              <a:xfrm>
                <a:off x="606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3" name="Oval 268"/>
              <p:cNvSpPr>
                <a:spLocks noChangeArrowheads="1"/>
              </p:cNvSpPr>
              <p:nvPr/>
            </p:nvSpPr>
            <p:spPr bwMode="auto">
              <a:xfrm>
                <a:off x="6159"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4" name="Oval 269"/>
              <p:cNvSpPr>
                <a:spLocks noChangeArrowheads="1"/>
              </p:cNvSpPr>
              <p:nvPr/>
            </p:nvSpPr>
            <p:spPr bwMode="auto">
              <a:xfrm>
                <a:off x="6198"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5" name="Oval 270"/>
              <p:cNvSpPr>
                <a:spLocks noChangeArrowheads="1"/>
              </p:cNvSpPr>
              <p:nvPr/>
            </p:nvSpPr>
            <p:spPr bwMode="auto">
              <a:xfrm>
                <a:off x="6216"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6" name="Oval 271"/>
              <p:cNvSpPr>
                <a:spLocks noChangeArrowheads="1"/>
              </p:cNvSpPr>
              <p:nvPr/>
            </p:nvSpPr>
            <p:spPr bwMode="auto">
              <a:xfrm>
                <a:off x="6179"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7" name="Oval 272"/>
              <p:cNvSpPr>
                <a:spLocks noChangeArrowheads="1"/>
              </p:cNvSpPr>
              <p:nvPr/>
            </p:nvSpPr>
            <p:spPr bwMode="auto">
              <a:xfrm>
                <a:off x="6236"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8" name="Oval 273"/>
              <p:cNvSpPr>
                <a:spLocks noChangeArrowheads="1"/>
              </p:cNvSpPr>
              <p:nvPr/>
            </p:nvSpPr>
            <p:spPr bwMode="auto">
              <a:xfrm>
                <a:off x="6330"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9" name="Oval 274"/>
              <p:cNvSpPr>
                <a:spLocks noChangeArrowheads="1"/>
              </p:cNvSpPr>
              <p:nvPr/>
            </p:nvSpPr>
            <p:spPr bwMode="auto">
              <a:xfrm>
                <a:off x="6292"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0" name="Oval 275"/>
              <p:cNvSpPr>
                <a:spLocks noChangeArrowheads="1"/>
              </p:cNvSpPr>
              <p:nvPr/>
            </p:nvSpPr>
            <p:spPr bwMode="auto">
              <a:xfrm>
                <a:off x="6274"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1" name="Oval 276"/>
              <p:cNvSpPr>
                <a:spLocks noChangeArrowheads="1"/>
              </p:cNvSpPr>
              <p:nvPr/>
            </p:nvSpPr>
            <p:spPr bwMode="auto">
              <a:xfrm>
                <a:off x="6312"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2" name="Oval 277"/>
              <p:cNvSpPr>
                <a:spLocks noChangeArrowheads="1"/>
              </p:cNvSpPr>
              <p:nvPr/>
            </p:nvSpPr>
            <p:spPr bwMode="auto">
              <a:xfrm>
                <a:off x="6254"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3" name="Oval 278"/>
              <p:cNvSpPr>
                <a:spLocks noChangeArrowheads="1"/>
              </p:cNvSpPr>
              <p:nvPr/>
            </p:nvSpPr>
            <p:spPr bwMode="auto">
              <a:xfrm>
                <a:off x="6349"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4" name="Oval 279"/>
              <p:cNvSpPr>
                <a:spLocks noChangeArrowheads="1"/>
              </p:cNvSpPr>
              <p:nvPr/>
            </p:nvSpPr>
            <p:spPr bwMode="auto">
              <a:xfrm>
                <a:off x="6387"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5" name="Oval 280"/>
              <p:cNvSpPr>
                <a:spLocks noChangeArrowheads="1"/>
              </p:cNvSpPr>
              <p:nvPr/>
            </p:nvSpPr>
            <p:spPr bwMode="auto">
              <a:xfrm>
                <a:off x="640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6" name="Oval 281"/>
              <p:cNvSpPr>
                <a:spLocks noChangeArrowheads="1"/>
              </p:cNvSpPr>
              <p:nvPr/>
            </p:nvSpPr>
            <p:spPr bwMode="auto">
              <a:xfrm>
                <a:off x="6368"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7" name="Oval 282"/>
              <p:cNvSpPr>
                <a:spLocks noChangeArrowheads="1"/>
              </p:cNvSpPr>
              <p:nvPr/>
            </p:nvSpPr>
            <p:spPr bwMode="auto">
              <a:xfrm>
                <a:off x="6425"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8" name="Oval 283"/>
              <p:cNvSpPr>
                <a:spLocks noChangeArrowheads="1"/>
              </p:cNvSpPr>
              <p:nvPr/>
            </p:nvSpPr>
            <p:spPr bwMode="auto">
              <a:xfrm>
                <a:off x="6520" y="2586"/>
                <a:ext cx="30"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9" name="Oval 284"/>
              <p:cNvSpPr>
                <a:spLocks noChangeArrowheads="1"/>
              </p:cNvSpPr>
              <p:nvPr/>
            </p:nvSpPr>
            <p:spPr bwMode="auto">
              <a:xfrm>
                <a:off x="6482"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0" name="Oval 285"/>
              <p:cNvSpPr>
                <a:spLocks noChangeArrowheads="1"/>
              </p:cNvSpPr>
              <p:nvPr/>
            </p:nvSpPr>
            <p:spPr bwMode="auto">
              <a:xfrm>
                <a:off x="6463"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1" name="Oval 286"/>
              <p:cNvSpPr>
                <a:spLocks noChangeArrowheads="1"/>
              </p:cNvSpPr>
              <p:nvPr/>
            </p:nvSpPr>
            <p:spPr bwMode="auto">
              <a:xfrm>
                <a:off x="6501"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2" name="Oval 287"/>
              <p:cNvSpPr>
                <a:spLocks noChangeArrowheads="1"/>
              </p:cNvSpPr>
              <p:nvPr/>
            </p:nvSpPr>
            <p:spPr bwMode="auto">
              <a:xfrm>
                <a:off x="6538"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3" name="Oval 288"/>
              <p:cNvSpPr>
                <a:spLocks noChangeArrowheads="1"/>
              </p:cNvSpPr>
              <p:nvPr/>
            </p:nvSpPr>
            <p:spPr bwMode="auto">
              <a:xfrm>
                <a:off x="6443"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4" name="Oval 289"/>
              <p:cNvSpPr>
                <a:spLocks noChangeArrowheads="1"/>
              </p:cNvSpPr>
              <p:nvPr/>
            </p:nvSpPr>
            <p:spPr bwMode="auto">
              <a:xfrm>
                <a:off x="6228" y="2499"/>
                <a:ext cx="89" cy="1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5" name="Freeform 290"/>
              <p:cNvSpPr>
                <a:spLocks/>
              </p:cNvSpPr>
              <p:nvPr/>
            </p:nvSpPr>
            <p:spPr bwMode="auto">
              <a:xfrm>
                <a:off x="6088" y="2138"/>
                <a:ext cx="364" cy="253"/>
              </a:xfrm>
              <a:custGeom>
                <a:avLst/>
                <a:gdLst>
                  <a:gd name="T0" fmla="*/ 255 w 260"/>
                  <a:gd name="T1" fmla="*/ 181 h 181"/>
                  <a:gd name="T2" fmla="*/ 260 w 260"/>
                  <a:gd name="T3" fmla="*/ 176 h 181"/>
                  <a:gd name="T4" fmla="*/ 260 w 260"/>
                  <a:gd name="T5" fmla="*/ 5 h 181"/>
                  <a:gd name="T6" fmla="*/ 255 w 260"/>
                  <a:gd name="T7" fmla="*/ 0 h 181"/>
                  <a:gd name="T8" fmla="*/ 5 w 260"/>
                  <a:gd name="T9" fmla="*/ 0 h 181"/>
                  <a:gd name="T10" fmla="*/ 0 w 260"/>
                  <a:gd name="T11" fmla="*/ 5 h 181"/>
                  <a:gd name="T12" fmla="*/ 0 w 260"/>
                  <a:gd name="T13" fmla="*/ 176 h 181"/>
                  <a:gd name="T14" fmla="*/ 5 w 260"/>
                  <a:gd name="T15" fmla="*/ 181 h 181"/>
                  <a:gd name="T16" fmla="*/ 255 w 260"/>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81">
                    <a:moveTo>
                      <a:pt x="255" y="181"/>
                    </a:moveTo>
                    <a:cubicBezTo>
                      <a:pt x="258" y="181"/>
                      <a:pt x="260" y="178"/>
                      <a:pt x="260" y="176"/>
                    </a:cubicBezTo>
                    <a:cubicBezTo>
                      <a:pt x="260" y="5"/>
                      <a:pt x="260" y="5"/>
                      <a:pt x="260" y="5"/>
                    </a:cubicBezTo>
                    <a:cubicBezTo>
                      <a:pt x="260" y="3"/>
                      <a:pt x="258" y="0"/>
                      <a:pt x="255" y="0"/>
                    </a:cubicBezTo>
                    <a:cubicBezTo>
                      <a:pt x="5" y="0"/>
                      <a:pt x="5" y="0"/>
                      <a:pt x="5" y="0"/>
                    </a:cubicBezTo>
                    <a:cubicBezTo>
                      <a:pt x="2" y="0"/>
                      <a:pt x="0" y="3"/>
                      <a:pt x="0" y="5"/>
                    </a:cubicBezTo>
                    <a:cubicBezTo>
                      <a:pt x="0" y="176"/>
                      <a:pt x="0" y="176"/>
                      <a:pt x="0" y="176"/>
                    </a:cubicBezTo>
                    <a:cubicBezTo>
                      <a:pt x="0" y="178"/>
                      <a:pt x="2" y="181"/>
                      <a:pt x="5" y="181"/>
                    </a:cubicBezTo>
                    <a:lnTo>
                      <a:pt x="255" y="18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6" name="Rectangle 291"/>
              <p:cNvSpPr>
                <a:spLocks noChangeArrowheads="1"/>
              </p:cNvSpPr>
              <p:nvPr/>
            </p:nvSpPr>
            <p:spPr bwMode="auto">
              <a:xfrm>
                <a:off x="6099" y="2149"/>
                <a:ext cx="341" cy="19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7" name="Freeform 292"/>
              <p:cNvSpPr>
                <a:spLocks/>
              </p:cNvSpPr>
              <p:nvPr/>
            </p:nvSpPr>
            <p:spPr bwMode="auto">
              <a:xfrm>
                <a:off x="5665" y="2110"/>
                <a:ext cx="26" cy="323"/>
              </a:xfrm>
              <a:custGeom>
                <a:avLst/>
                <a:gdLst>
                  <a:gd name="T0" fmla="*/ 0 w 26"/>
                  <a:gd name="T1" fmla="*/ 321 h 323"/>
                  <a:gd name="T2" fmla="*/ 26 w 26"/>
                  <a:gd name="T3" fmla="*/ 323 h 323"/>
                  <a:gd name="T4" fmla="*/ 26 w 26"/>
                  <a:gd name="T5" fmla="*/ 0 h 323"/>
                  <a:gd name="T6" fmla="*/ 0 w 26"/>
                  <a:gd name="T7" fmla="*/ 3 h 323"/>
                  <a:gd name="T8" fmla="*/ 0 w 26"/>
                  <a:gd name="T9" fmla="*/ 321 h 323"/>
                </a:gdLst>
                <a:ahLst/>
                <a:cxnLst>
                  <a:cxn ang="0">
                    <a:pos x="T0" y="T1"/>
                  </a:cxn>
                  <a:cxn ang="0">
                    <a:pos x="T2" y="T3"/>
                  </a:cxn>
                  <a:cxn ang="0">
                    <a:pos x="T4" y="T5"/>
                  </a:cxn>
                  <a:cxn ang="0">
                    <a:pos x="T6" y="T7"/>
                  </a:cxn>
                  <a:cxn ang="0">
                    <a:pos x="T8" y="T9"/>
                  </a:cxn>
                </a:cxnLst>
                <a:rect l="0" t="0" r="r" b="b"/>
                <a:pathLst>
                  <a:path w="26" h="323">
                    <a:moveTo>
                      <a:pt x="0" y="321"/>
                    </a:moveTo>
                    <a:lnTo>
                      <a:pt x="26" y="323"/>
                    </a:lnTo>
                    <a:lnTo>
                      <a:pt x="26" y="0"/>
                    </a:lnTo>
                    <a:lnTo>
                      <a:pt x="0" y="3"/>
                    </a:lnTo>
                    <a:lnTo>
                      <a:pt x="0"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8" name="Freeform 293"/>
              <p:cNvSpPr>
                <a:spLocks/>
              </p:cNvSpPr>
              <p:nvPr/>
            </p:nvSpPr>
            <p:spPr bwMode="auto">
              <a:xfrm>
                <a:off x="5684" y="2110"/>
                <a:ext cx="377" cy="323"/>
              </a:xfrm>
              <a:custGeom>
                <a:avLst/>
                <a:gdLst>
                  <a:gd name="T0" fmla="*/ 264 w 269"/>
                  <a:gd name="T1" fmla="*/ 204 h 231"/>
                  <a:gd name="T2" fmla="*/ 269 w 269"/>
                  <a:gd name="T3" fmla="*/ 199 h 231"/>
                  <a:gd name="T4" fmla="*/ 269 w 269"/>
                  <a:gd name="T5" fmla="*/ 22 h 231"/>
                  <a:gd name="T6" fmla="*/ 264 w 269"/>
                  <a:gd name="T7" fmla="*/ 17 h 231"/>
                  <a:gd name="T8" fmla="*/ 5 w 269"/>
                  <a:gd name="T9" fmla="*/ 0 h 231"/>
                  <a:gd name="T10" fmla="*/ 0 w 269"/>
                  <a:gd name="T11" fmla="*/ 6 h 231"/>
                  <a:gd name="T12" fmla="*/ 0 w 269"/>
                  <a:gd name="T13" fmla="*/ 225 h 231"/>
                  <a:gd name="T14" fmla="*/ 5 w 269"/>
                  <a:gd name="T15" fmla="*/ 231 h 231"/>
                  <a:gd name="T16" fmla="*/ 264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264" y="204"/>
                    </a:moveTo>
                    <a:cubicBezTo>
                      <a:pt x="267" y="204"/>
                      <a:pt x="269" y="201"/>
                      <a:pt x="269" y="199"/>
                    </a:cubicBezTo>
                    <a:cubicBezTo>
                      <a:pt x="269" y="22"/>
                      <a:pt x="269" y="22"/>
                      <a:pt x="269" y="22"/>
                    </a:cubicBezTo>
                    <a:cubicBezTo>
                      <a:pt x="269" y="20"/>
                      <a:pt x="267" y="17"/>
                      <a:pt x="264" y="17"/>
                    </a:cubicBezTo>
                    <a:cubicBezTo>
                      <a:pt x="5" y="0"/>
                      <a:pt x="5" y="0"/>
                      <a:pt x="5" y="0"/>
                    </a:cubicBezTo>
                    <a:cubicBezTo>
                      <a:pt x="2" y="0"/>
                      <a:pt x="0" y="3"/>
                      <a:pt x="0" y="6"/>
                    </a:cubicBezTo>
                    <a:cubicBezTo>
                      <a:pt x="0" y="225"/>
                      <a:pt x="0" y="225"/>
                      <a:pt x="0" y="225"/>
                    </a:cubicBezTo>
                    <a:cubicBezTo>
                      <a:pt x="0" y="228"/>
                      <a:pt x="2" y="231"/>
                      <a:pt x="5" y="231"/>
                    </a:cubicBezTo>
                    <a:lnTo>
                      <a:pt x="264" y="20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9" name="Freeform 294"/>
              <p:cNvSpPr>
                <a:spLocks/>
              </p:cNvSpPr>
              <p:nvPr/>
            </p:nvSpPr>
            <p:spPr bwMode="auto">
              <a:xfrm>
                <a:off x="5700" y="2125"/>
                <a:ext cx="350" cy="252"/>
              </a:xfrm>
              <a:custGeom>
                <a:avLst/>
                <a:gdLst>
                  <a:gd name="T0" fmla="*/ 350 w 350"/>
                  <a:gd name="T1" fmla="*/ 223 h 252"/>
                  <a:gd name="T2" fmla="*/ 0 w 350"/>
                  <a:gd name="T3" fmla="*/ 252 h 252"/>
                  <a:gd name="T4" fmla="*/ 0 w 350"/>
                  <a:gd name="T5" fmla="*/ 0 h 252"/>
                  <a:gd name="T6" fmla="*/ 350 w 350"/>
                  <a:gd name="T7" fmla="*/ 20 h 252"/>
                  <a:gd name="T8" fmla="*/ 350 w 350"/>
                  <a:gd name="T9" fmla="*/ 223 h 252"/>
                </a:gdLst>
                <a:ahLst/>
                <a:cxnLst>
                  <a:cxn ang="0">
                    <a:pos x="T0" y="T1"/>
                  </a:cxn>
                  <a:cxn ang="0">
                    <a:pos x="T2" y="T3"/>
                  </a:cxn>
                  <a:cxn ang="0">
                    <a:pos x="T4" y="T5"/>
                  </a:cxn>
                  <a:cxn ang="0">
                    <a:pos x="T6" y="T7"/>
                  </a:cxn>
                  <a:cxn ang="0">
                    <a:pos x="T8" y="T9"/>
                  </a:cxn>
                </a:cxnLst>
                <a:rect l="0" t="0" r="r" b="b"/>
                <a:pathLst>
                  <a:path w="350" h="252">
                    <a:moveTo>
                      <a:pt x="350" y="223"/>
                    </a:moveTo>
                    <a:lnTo>
                      <a:pt x="0" y="252"/>
                    </a:lnTo>
                    <a:lnTo>
                      <a:pt x="0" y="0"/>
                    </a:lnTo>
                    <a:lnTo>
                      <a:pt x="350" y="20"/>
                    </a:lnTo>
                    <a:lnTo>
                      <a:pt x="35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0" name="Freeform 295"/>
              <p:cNvSpPr>
                <a:spLocks/>
              </p:cNvSpPr>
              <p:nvPr/>
            </p:nvSpPr>
            <p:spPr bwMode="auto">
              <a:xfrm>
                <a:off x="6848" y="2110"/>
                <a:ext cx="27" cy="323"/>
              </a:xfrm>
              <a:custGeom>
                <a:avLst/>
                <a:gdLst>
                  <a:gd name="T0" fmla="*/ 27 w 27"/>
                  <a:gd name="T1" fmla="*/ 321 h 323"/>
                  <a:gd name="T2" fmla="*/ 0 w 27"/>
                  <a:gd name="T3" fmla="*/ 323 h 323"/>
                  <a:gd name="T4" fmla="*/ 0 w 27"/>
                  <a:gd name="T5" fmla="*/ 0 h 323"/>
                  <a:gd name="T6" fmla="*/ 27 w 27"/>
                  <a:gd name="T7" fmla="*/ 3 h 323"/>
                  <a:gd name="T8" fmla="*/ 27 w 27"/>
                  <a:gd name="T9" fmla="*/ 321 h 323"/>
                </a:gdLst>
                <a:ahLst/>
                <a:cxnLst>
                  <a:cxn ang="0">
                    <a:pos x="T0" y="T1"/>
                  </a:cxn>
                  <a:cxn ang="0">
                    <a:pos x="T2" y="T3"/>
                  </a:cxn>
                  <a:cxn ang="0">
                    <a:pos x="T4" y="T5"/>
                  </a:cxn>
                  <a:cxn ang="0">
                    <a:pos x="T6" y="T7"/>
                  </a:cxn>
                  <a:cxn ang="0">
                    <a:pos x="T8" y="T9"/>
                  </a:cxn>
                </a:cxnLst>
                <a:rect l="0" t="0" r="r" b="b"/>
                <a:pathLst>
                  <a:path w="27" h="323">
                    <a:moveTo>
                      <a:pt x="27" y="321"/>
                    </a:moveTo>
                    <a:lnTo>
                      <a:pt x="0" y="323"/>
                    </a:lnTo>
                    <a:lnTo>
                      <a:pt x="0" y="0"/>
                    </a:lnTo>
                    <a:lnTo>
                      <a:pt x="27" y="3"/>
                    </a:lnTo>
                    <a:lnTo>
                      <a:pt x="27"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1" name="Freeform 296"/>
              <p:cNvSpPr>
                <a:spLocks/>
              </p:cNvSpPr>
              <p:nvPr/>
            </p:nvSpPr>
            <p:spPr bwMode="auto">
              <a:xfrm>
                <a:off x="6478" y="2110"/>
                <a:ext cx="377" cy="323"/>
              </a:xfrm>
              <a:custGeom>
                <a:avLst/>
                <a:gdLst>
                  <a:gd name="T0" fmla="*/ 5 w 269"/>
                  <a:gd name="T1" fmla="*/ 204 h 231"/>
                  <a:gd name="T2" fmla="*/ 0 w 269"/>
                  <a:gd name="T3" fmla="*/ 199 h 231"/>
                  <a:gd name="T4" fmla="*/ 0 w 269"/>
                  <a:gd name="T5" fmla="*/ 22 h 231"/>
                  <a:gd name="T6" fmla="*/ 5 w 269"/>
                  <a:gd name="T7" fmla="*/ 17 h 231"/>
                  <a:gd name="T8" fmla="*/ 264 w 269"/>
                  <a:gd name="T9" fmla="*/ 0 h 231"/>
                  <a:gd name="T10" fmla="*/ 269 w 269"/>
                  <a:gd name="T11" fmla="*/ 6 h 231"/>
                  <a:gd name="T12" fmla="*/ 269 w 269"/>
                  <a:gd name="T13" fmla="*/ 225 h 231"/>
                  <a:gd name="T14" fmla="*/ 264 w 269"/>
                  <a:gd name="T15" fmla="*/ 231 h 231"/>
                  <a:gd name="T16" fmla="*/ 5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5" y="204"/>
                    </a:moveTo>
                    <a:cubicBezTo>
                      <a:pt x="3" y="204"/>
                      <a:pt x="0" y="201"/>
                      <a:pt x="0" y="199"/>
                    </a:cubicBezTo>
                    <a:cubicBezTo>
                      <a:pt x="0" y="22"/>
                      <a:pt x="0" y="22"/>
                      <a:pt x="0" y="22"/>
                    </a:cubicBezTo>
                    <a:cubicBezTo>
                      <a:pt x="0" y="20"/>
                      <a:pt x="3" y="17"/>
                      <a:pt x="5" y="17"/>
                    </a:cubicBezTo>
                    <a:cubicBezTo>
                      <a:pt x="264" y="0"/>
                      <a:pt x="264" y="0"/>
                      <a:pt x="264" y="0"/>
                    </a:cubicBezTo>
                    <a:cubicBezTo>
                      <a:pt x="267" y="0"/>
                      <a:pt x="269" y="3"/>
                      <a:pt x="269" y="6"/>
                    </a:cubicBezTo>
                    <a:cubicBezTo>
                      <a:pt x="269" y="225"/>
                      <a:pt x="269" y="225"/>
                      <a:pt x="269" y="225"/>
                    </a:cubicBezTo>
                    <a:cubicBezTo>
                      <a:pt x="269" y="228"/>
                      <a:pt x="267" y="231"/>
                      <a:pt x="264" y="231"/>
                    </a:cubicBezTo>
                    <a:lnTo>
                      <a:pt x="5" y="20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2" name="Freeform 297"/>
              <p:cNvSpPr>
                <a:spLocks/>
              </p:cNvSpPr>
              <p:nvPr/>
            </p:nvSpPr>
            <p:spPr bwMode="auto">
              <a:xfrm>
                <a:off x="6491" y="2125"/>
                <a:ext cx="350" cy="252"/>
              </a:xfrm>
              <a:custGeom>
                <a:avLst/>
                <a:gdLst>
                  <a:gd name="T0" fmla="*/ 0 w 350"/>
                  <a:gd name="T1" fmla="*/ 223 h 252"/>
                  <a:gd name="T2" fmla="*/ 350 w 350"/>
                  <a:gd name="T3" fmla="*/ 252 h 252"/>
                  <a:gd name="T4" fmla="*/ 350 w 350"/>
                  <a:gd name="T5" fmla="*/ 0 h 252"/>
                  <a:gd name="T6" fmla="*/ 0 w 350"/>
                  <a:gd name="T7" fmla="*/ 20 h 252"/>
                  <a:gd name="T8" fmla="*/ 0 w 350"/>
                  <a:gd name="T9" fmla="*/ 223 h 252"/>
                </a:gdLst>
                <a:ahLst/>
                <a:cxnLst>
                  <a:cxn ang="0">
                    <a:pos x="T0" y="T1"/>
                  </a:cxn>
                  <a:cxn ang="0">
                    <a:pos x="T2" y="T3"/>
                  </a:cxn>
                  <a:cxn ang="0">
                    <a:pos x="T4" y="T5"/>
                  </a:cxn>
                  <a:cxn ang="0">
                    <a:pos x="T6" y="T7"/>
                  </a:cxn>
                  <a:cxn ang="0">
                    <a:pos x="T8" y="T9"/>
                  </a:cxn>
                </a:cxnLst>
                <a:rect l="0" t="0" r="r" b="b"/>
                <a:pathLst>
                  <a:path w="350" h="252">
                    <a:moveTo>
                      <a:pt x="0" y="223"/>
                    </a:moveTo>
                    <a:lnTo>
                      <a:pt x="350" y="252"/>
                    </a:lnTo>
                    <a:lnTo>
                      <a:pt x="350" y="0"/>
                    </a:lnTo>
                    <a:lnTo>
                      <a:pt x="0" y="20"/>
                    </a:lnTo>
                    <a:lnTo>
                      <a:pt x="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3" name="Freeform 298"/>
              <p:cNvSpPr>
                <a:spLocks/>
              </p:cNvSpPr>
              <p:nvPr/>
            </p:nvSpPr>
            <p:spPr bwMode="auto">
              <a:xfrm>
                <a:off x="5724" y="2282"/>
                <a:ext cx="18" cy="70"/>
              </a:xfrm>
              <a:custGeom>
                <a:avLst/>
                <a:gdLst>
                  <a:gd name="T0" fmla="*/ 18 w 18"/>
                  <a:gd name="T1" fmla="*/ 0 h 70"/>
                  <a:gd name="T2" fmla="*/ 18 w 18"/>
                  <a:gd name="T3" fmla="*/ 69 h 70"/>
                  <a:gd name="T4" fmla="*/ 0 w 18"/>
                  <a:gd name="T5" fmla="*/ 70 h 70"/>
                  <a:gd name="T6" fmla="*/ 0 w 18"/>
                  <a:gd name="T7" fmla="*/ 2 h 70"/>
                  <a:gd name="T8" fmla="*/ 18 w 18"/>
                  <a:gd name="T9" fmla="*/ 0 h 70"/>
                </a:gdLst>
                <a:ahLst/>
                <a:cxnLst>
                  <a:cxn ang="0">
                    <a:pos x="T0" y="T1"/>
                  </a:cxn>
                  <a:cxn ang="0">
                    <a:pos x="T2" y="T3"/>
                  </a:cxn>
                  <a:cxn ang="0">
                    <a:pos x="T4" y="T5"/>
                  </a:cxn>
                  <a:cxn ang="0">
                    <a:pos x="T6" y="T7"/>
                  </a:cxn>
                  <a:cxn ang="0">
                    <a:pos x="T8" y="T9"/>
                  </a:cxn>
                </a:cxnLst>
                <a:rect l="0" t="0" r="r" b="b"/>
                <a:pathLst>
                  <a:path w="18" h="70">
                    <a:moveTo>
                      <a:pt x="18" y="0"/>
                    </a:moveTo>
                    <a:lnTo>
                      <a:pt x="18" y="69"/>
                    </a:lnTo>
                    <a:lnTo>
                      <a:pt x="0" y="70"/>
                    </a:lnTo>
                    <a:lnTo>
                      <a:pt x="0" y="2"/>
                    </a:ln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4" name="Freeform 299"/>
              <p:cNvSpPr>
                <a:spLocks/>
              </p:cNvSpPr>
              <p:nvPr/>
            </p:nvSpPr>
            <p:spPr bwMode="auto">
              <a:xfrm>
                <a:off x="5977" y="2201"/>
                <a:ext cx="49" cy="22"/>
              </a:xfrm>
              <a:custGeom>
                <a:avLst/>
                <a:gdLst>
                  <a:gd name="T0" fmla="*/ 33 w 35"/>
                  <a:gd name="T1" fmla="*/ 0 h 16"/>
                  <a:gd name="T2" fmla="*/ 34 w 35"/>
                  <a:gd name="T3" fmla="*/ 4 h 16"/>
                  <a:gd name="T4" fmla="*/ 35 w 35"/>
                  <a:gd name="T5" fmla="*/ 8 h 16"/>
                  <a:gd name="T6" fmla="*/ 35 w 35"/>
                  <a:gd name="T7" fmla="*/ 12 h 16"/>
                  <a:gd name="T8" fmla="*/ 35 w 35"/>
                  <a:gd name="T9" fmla="*/ 16 h 16"/>
                  <a:gd name="T10" fmla="*/ 0 w 35"/>
                  <a:gd name="T11" fmla="*/ 16 h 16"/>
                  <a:gd name="T12" fmla="*/ 33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3" y="0"/>
                    </a:moveTo>
                    <a:cubicBezTo>
                      <a:pt x="33" y="1"/>
                      <a:pt x="34" y="3"/>
                      <a:pt x="34" y="4"/>
                    </a:cubicBezTo>
                    <a:cubicBezTo>
                      <a:pt x="34" y="5"/>
                      <a:pt x="35" y="7"/>
                      <a:pt x="35" y="8"/>
                    </a:cubicBezTo>
                    <a:cubicBezTo>
                      <a:pt x="35" y="9"/>
                      <a:pt x="35" y="11"/>
                      <a:pt x="35" y="12"/>
                    </a:cubicBezTo>
                    <a:cubicBezTo>
                      <a:pt x="35" y="13"/>
                      <a:pt x="35" y="15"/>
                      <a:pt x="35" y="16"/>
                    </a:cubicBezTo>
                    <a:cubicBezTo>
                      <a:pt x="0" y="16"/>
                      <a:pt x="0" y="16"/>
                      <a:pt x="0" y="16"/>
                    </a:cubicBez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5" name="Freeform 300"/>
              <p:cNvSpPr>
                <a:spLocks/>
              </p:cNvSpPr>
              <p:nvPr/>
            </p:nvSpPr>
            <p:spPr bwMode="auto">
              <a:xfrm>
                <a:off x="5977" y="2179"/>
                <a:ext cx="46" cy="44"/>
              </a:xfrm>
              <a:custGeom>
                <a:avLst/>
                <a:gdLst>
                  <a:gd name="T0" fmla="*/ 24 w 33"/>
                  <a:gd name="T1" fmla="*/ 0 h 32"/>
                  <a:gd name="T2" fmla="*/ 27 w 33"/>
                  <a:gd name="T3" fmla="*/ 4 h 32"/>
                  <a:gd name="T4" fmla="*/ 29 w 33"/>
                  <a:gd name="T5" fmla="*/ 8 h 32"/>
                  <a:gd name="T6" fmla="*/ 31 w 33"/>
                  <a:gd name="T7" fmla="*/ 12 h 32"/>
                  <a:gd name="T8" fmla="*/ 33 w 33"/>
                  <a:gd name="T9" fmla="*/ 16 h 32"/>
                  <a:gd name="T10" fmla="*/ 0 w 33"/>
                  <a:gd name="T11" fmla="*/ 32 h 32"/>
                  <a:gd name="T12" fmla="*/ 24 w 3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3" h="32">
                    <a:moveTo>
                      <a:pt x="24" y="0"/>
                    </a:moveTo>
                    <a:cubicBezTo>
                      <a:pt x="25" y="1"/>
                      <a:pt x="26" y="3"/>
                      <a:pt x="27" y="4"/>
                    </a:cubicBezTo>
                    <a:cubicBezTo>
                      <a:pt x="28" y="5"/>
                      <a:pt x="29" y="6"/>
                      <a:pt x="29" y="8"/>
                    </a:cubicBezTo>
                    <a:cubicBezTo>
                      <a:pt x="30" y="9"/>
                      <a:pt x="31" y="10"/>
                      <a:pt x="31" y="12"/>
                    </a:cubicBezTo>
                    <a:cubicBezTo>
                      <a:pt x="32" y="13"/>
                      <a:pt x="32" y="15"/>
                      <a:pt x="33" y="16"/>
                    </a:cubicBezTo>
                    <a:cubicBezTo>
                      <a:pt x="0" y="32"/>
                      <a:pt x="0" y="32"/>
                      <a:pt x="0" y="32"/>
                    </a:cubicBezTo>
                    <a:lnTo>
                      <a:pt x="2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6" name="Freeform 301"/>
              <p:cNvSpPr>
                <a:spLocks/>
              </p:cNvSpPr>
              <p:nvPr/>
            </p:nvSpPr>
            <p:spPr bwMode="auto">
              <a:xfrm>
                <a:off x="5953" y="2223"/>
                <a:ext cx="73" cy="62"/>
              </a:xfrm>
              <a:custGeom>
                <a:avLst/>
                <a:gdLst>
                  <a:gd name="T0" fmla="*/ 17 w 52"/>
                  <a:gd name="T1" fmla="*/ 0 h 44"/>
                  <a:gd name="T2" fmla="*/ 52 w 52"/>
                  <a:gd name="T3" fmla="*/ 0 h 44"/>
                  <a:gd name="T4" fmla="*/ 50 w 52"/>
                  <a:gd name="T5" fmla="*/ 17 h 44"/>
                  <a:gd name="T6" fmla="*/ 42 w 52"/>
                  <a:gd name="T7" fmla="*/ 30 h 44"/>
                  <a:gd name="T8" fmla="*/ 31 w 52"/>
                  <a:gd name="T9" fmla="*/ 40 h 44"/>
                  <a:gd name="T10" fmla="*/ 17 w 52"/>
                  <a:gd name="T11" fmla="*/ 44 h 44"/>
                  <a:gd name="T12" fmla="*/ 12 w 52"/>
                  <a:gd name="T13" fmla="*/ 44 h 44"/>
                  <a:gd name="T14" fmla="*/ 8 w 52"/>
                  <a:gd name="T15" fmla="*/ 43 h 44"/>
                  <a:gd name="T16" fmla="*/ 4 w 52"/>
                  <a:gd name="T17" fmla="*/ 41 h 44"/>
                  <a:gd name="T18" fmla="*/ 0 w 52"/>
                  <a:gd name="T19" fmla="*/ 39 h 44"/>
                  <a:gd name="T20" fmla="*/ 17 w 52"/>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4">
                    <a:moveTo>
                      <a:pt x="17" y="0"/>
                    </a:moveTo>
                    <a:cubicBezTo>
                      <a:pt x="52" y="0"/>
                      <a:pt x="52" y="0"/>
                      <a:pt x="52" y="0"/>
                    </a:cubicBezTo>
                    <a:cubicBezTo>
                      <a:pt x="52" y="6"/>
                      <a:pt x="52" y="12"/>
                      <a:pt x="50" y="17"/>
                    </a:cubicBezTo>
                    <a:cubicBezTo>
                      <a:pt x="48" y="22"/>
                      <a:pt x="46" y="26"/>
                      <a:pt x="42" y="30"/>
                    </a:cubicBezTo>
                    <a:cubicBezTo>
                      <a:pt x="39" y="34"/>
                      <a:pt x="35" y="38"/>
                      <a:pt x="31" y="40"/>
                    </a:cubicBezTo>
                    <a:cubicBezTo>
                      <a:pt x="27" y="42"/>
                      <a:pt x="22" y="44"/>
                      <a:pt x="17" y="44"/>
                    </a:cubicBezTo>
                    <a:cubicBezTo>
                      <a:pt x="15" y="44"/>
                      <a:pt x="14" y="44"/>
                      <a:pt x="12" y="44"/>
                    </a:cubicBezTo>
                    <a:cubicBezTo>
                      <a:pt x="11" y="43"/>
                      <a:pt x="9" y="43"/>
                      <a:pt x="8" y="43"/>
                    </a:cubicBezTo>
                    <a:cubicBezTo>
                      <a:pt x="6" y="42"/>
                      <a:pt x="5" y="42"/>
                      <a:pt x="4" y="41"/>
                    </a:cubicBezTo>
                    <a:cubicBezTo>
                      <a:pt x="2" y="41"/>
                      <a:pt x="1" y="40"/>
                      <a:pt x="0" y="39"/>
                    </a:cubicBez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7" name="Freeform 302"/>
              <p:cNvSpPr>
                <a:spLocks/>
              </p:cNvSpPr>
              <p:nvPr/>
            </p:nvSpPr>
            <p:spPr bwMode="auto">
              <a:xfrm>
                <a:off x="5977" y="2223"/>
                <a:ext cx="49" cy="62"/>
              </a:xfrm>
              <a:custGeom>
                <a:avLst/>
                <a:gdLst>
                  <a:gd name="T0" fmla="*/ 35 w 35"/>
                  <a:gd name="T1" fmla="*/ 0 h 44"/>
                  <a:gd name="T2" fmla="*/ 33 w 35"/>
                  <a:gd name="T3" fmla="*/ 17 h 44"/>
                  <a:gd name="T4" fmla="*/ 25 w 35"/>
                  <a:gd name="T5" fmla="*/ 30 h 44"/>
                  <a:gd name="T6" fmla="*/ 14 w 35"/>
                  <a:gd name="T7" fmla="*/ 40 h 44"/>
                  <a:gd name="T8" fmla="*/ 0 w 35"/>
                  <a:gd name="T9" fmla="*/ 44 h 44"/>
                  <a:gd name="T10" fmla="*/ 14 w 35"/>
                  <a:gd name="T11" fmla="*/ 40 h 44"/>
                  <a:gd name="T12" fmla="*/ 25 w 35"/>
                  <a:gd name="T13" fmla="*/ 30 h 44"/>
                  <a:gd name="T14" fmla="*/ 33 w 35"/>
                  <a:gd name="T15" fmla="*/ 17 h 44"/>
                  <a:gd name="T16" fmla="*/ 35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5" y="0"/>
                    </a:moveTo>
                    <a:cubicBezTo>
                      <a:pt x="35" y="6"/>
                      <a:pt x="35" y="12"/>
                      <a:pt x="33" y="17"/>
                    </a:cubicBezTo>
                    <a:cubicBezTo>
                      <a:pt x="31" y="22"/>
                      <a:pt x="29" y="26"/>
                      <a:pt x="25" y="30"/>
                    </a:cubicBezTo>
                    <a:cubicBezTo>
                      <a:pt x="22" y="34"/>
                      <a:pt x="18" y="38"/>
                      <a:pt x="14" y="40"/>
                    </a:cubicBezTo>
                    <a:cubicBezTo>
                      <a:pt x="10" y="42"/>
                      <a:pt x="5" y="44"/>
                      <a:pt x="0" y="44"/>
                    </a:cubicBezTo>
                    <a:cubicBezTo>
                      <a:pt x="5" y="44"/>
                      <a:pt x="10" y="42"/>
                      <a:pt x="14" y="40"/>
                    </a:cubicBezTo>
                    <a:cubicBezTo>
                      <a:pt x="18" y="38"/>
                      <a:pt x="22" y="34"/>
                      <a:pt x="25" y="30"/>
                    </a:cubicBezTo>
                    <a:cubicBezTo>
                      <a:pt x="29" y="26"/>
                      <a:pt x="31" y="22"/>
                      <a:pt x="33" y="17"/>
                    </a:cubicBezTo>
                    <a:cubicBezTo>
                      <a:pt x="35" y="12"/>
                      <a:pt x="35" y="6"/>
                      <a:pt x="35"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8" name="Freeform 303"/>
              <p:cNvSpPr>
                <a:spLocks/>
              </p:cNvSpPr>
              <p:nvPr/>
            </p:nvSpPr>
            <p:spPr bwMode="auto">
              <a:xfrm>
                <a:off x="5977" y="2160"/>
                <a:ext cx="34" cy="19"/>
              </a:xfrm>
              <a:custGeom>
                <a:avLst/>
                <a:gdLst>
                  <a:gd name="T0" fmla="*/ 0 w 24"/>
                  <a:gd name="T1" fmla="*/ 0 h 13"/>
                  <a:gd name="T2" fmla="*/ 7 w 24"/>
                  <a:gd name="T3" fmla="*/ 2 h 13"/>
                  <a:gd name="T4" fmla="*/ 13 w 24"/>
                  <a:gd name="T5" fmla="*/ 4 h 13"/>
                  <a:gd name="T6" fmla="*/ 19 w 24"/>
                  <a:gd name="T7" fmla="*/ 8 h 13"/>
                  <a:gd name="T8" fmla="*/ 24 w 24"/>
                  <a:gd name="T9" fmla="*/ 13 h 13"/>
                  <a:gd name="T10" fmla="*/ 19 w 24"/>
                  <a:gd name="T11" fmla="*/ 8 h 13"/>
                  <a:gd name="T12" fmla="*/ 13 w 24"/>
                  <a:gd name="T13" fmla="*/ 4 h 13"/>
                  <a:gd name="T14" fmla="*/ 7 w 24"/>
                  <a:gd name="T15" fmla="*/ 2 h 13"/>
                  <a:gd name="T16" fmla="*/ 0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0" y="0"/>
                    </a:moveTo>
                    <a:cubicBezTo>
                      <a:pt x="2" y="0"/>
                      <a:pt x="5" y="1"/>
                      <a:pt x="7" y="2"/>
                    </a:cubicBezTo>
                    <a:cubicBezTo>
                      <a:pt x="9" y="2"/>
                      <a:pt x="11" y="3"/>
                      <a:pt x="13" y="4"/>
                    </a:cubicBezTo>
                    <a:cubicBezTo>
                      <a:pt x="15" y="5"/>
                      <a:pt x="17" y="7"/>
                      <a:pt x="19" y="8"/>
                    </a:cubicBezTo>
                    <a:cubicBezTo>
                      <a:pt x="21" y="10"/>
                      <a:pt x="23" y="11"/>
                      <a:pt x="24" y="13"/>
                    </a:cubicBezTo>
                    <a:cubicBezTo>
                      <a:pt x="23" y="11"/>
                      <a:pt x="21" y="10"/>
                      <a:pt x="19" y="8"/>
                    </a:cubicBezTo>
                    <a:cubicBezTo>
                      <a:pt x="17" y="7"/>
                      <a:pt x="15" y="5"/>
                      <a:pt x="13" y="4"/>
                    </a:cubicBezTo>
                    <a:cubicBezTo>
                      <a:pt x="11" y="3"/>
                      <a:pt x="9" y="2"/>
                      <a:pt x="7" y="2"/>
                    </a:cubicBezTo>
                    <a:cubicBezTo>
                      <a:pt x="5" y="1"/>
                      <a:pt x="2" y="0"/>
                      <a:pt x="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9" name="Freeform 304"/>
              <p:cNvSpPr>
                <a:spLocks/>
              </p:cNvSpPr>
              <p:nvPr/>
            </p:nvSpPr>
            <p:spPr bwMode="auto">
              <a:xfrm>
                <a:off x="5955" y="2160"/>
                <a:ext cx="56" cy="63"/>
              </a:xfrm>
              <a:custGeom>
                <a:avLst/>
                <a:gdLst>
                  <a:gd name="T0" fmla="*/ 16 w 40"/>
                  <a:gd name="T1" fmla="*/ 0 h 45"/>
                  <a:gd name="T2" fmla="*/ 23 w 40"/>
                  <a:gd name="T3" fmla="*/ 2 h 45"/>
                  <a:gd name="T4" fmla="*/ 29 w 40"/>
                  <a:gd name="T5" fmla="*/ 4 h 45"/>
                  <a:gd name="T6" fmla="*/ 35 w 40"/>
                  <a:gd name="T7" fmla="*/ 8 h 45"/>
                  <a:gd name="T8" fmla="*/ 40 w 40"/>
                  <a:gd name="T9" fmla="*/ 13 h 45"/>
                  <a:gd name="T10" fmla="*/ 16 w 40"/>
                  <a:gd name="T11" fmla="*/ 45 h 45"/>
                  <a:gd name="T12" fmla="*/ 0 w 40"/>
                  <a:gd name="T13" fmla="*/ 3 h 45"/>
                  <a:gd name="T14" fmla="*/ 3 w 40"/>
                  <a:gd name="T15" fmla="*/ 2 h 45"/>
                  <a:gd name="T16" fmla="*/ 8 w 40"/>
                  <a:gd name="T17" fmla="*/ 1 h 45"/>
                  <a:gd name="T18" fmla="*/ 12 w 40"/>
                  <a:gd name="T19" fmla="*/ 0 h 45"/>
                  <a:gd name="T20" fmla="*/ 16 w 40"/>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5">
                    <a:moveTo>
                      <a:pt x="16" y="0"/>
                    </a:moveTo>
                    <a:cubicBezTo>
                      <a:pt x="18" y="0"/>
                      <a:pt x="21" y="1"/>
                      <a:pt x="23" y="2"/>
                    </a:cubicBezTo>
                    <a:cubicBezTo>
                      <a:pt x="25" y="2"/>
                      <a:pt x="27" y="3"/>
                      <a:pt x="29" y="4"/>
                    </a:cubicBezTo>
                    <a:cubicBezTo>
                      <a:pt x="31" y="5"/>
                      <a:pt x="33" y="7"/>
                      <a:pt x="35" y="8"/>
                    </a:cubicBezTo>
                    <a:cubicBezTo>
                      <a:pt x="37" y="10"/>
                      <a:pt x="39" y="11"/>
                      <a:pt x="40" y="13"/>
                    </a:cubicBezTo>
                    <a:cubicBezTo>
                      <a:pt x="16" y="45"/>
                      <a:pt x="16" y="45"/>
                      <a:pt x="16" y="45"/>
                    </a:cubicBezTo>
                    <a:cubicBezTo>
                      <a:pt x="0" y="3"/>
                      <a:pt x="0" y="3"/>
                      <a:pt x="0" y="3"/>
                    </a:cubicBezTo>
                    <a:cubicBezTo>
                      <a:pt x="1" y="3"/>
                      <a:pt x="2" y="2"/>
                      <a:pt x="3" y="2"/>
                    </a:cubicBezTo>
                    <a:cubicBezTo>
                      <a:pt x="5" y="1"/>
                      <a:pt x="6" y="1"/>
                      <a:pt x="8" y="1"/>
                    </a:cubicBezTo>
                    <a:cubicBezTo>
                      <a:pt x="9" y="0"/>
                      <a:pt x="10" y="0"/>
                      <a:pt x="12" y="0"/>
                    </a:cubicBezTo>
                    <a:cubicBezTo>
                      <a:pt x="13" y="0"/>
                      <a:pt x="14"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0" name="Freeform 305"/>
              <p:cNvSpPr>
                <a:spLocks/>
              </p:cNvSpPr>
              <p:nvPr/>
            </p:nvSpPr>
            <p:spPr bwMode="auto">
              <a:xfrm>
                <a:off x="5938" y="2223"/>
                <a:ext cx="39" cy="55"/>
              </a:xfrm>
              <a:custGeom>
                <a:avLst/>
                <a:gdLst>
                  <a:gd name="T0" fmla="*/ 28 w 28"/>
                  <a:gd name="T1" fmla="*/ 0 h 39"/>
                  <a:gd name="T2" fmla="*/ 11 w 28"/>
                  <a:gd name="T3" fmla="*/ 39 h 39"/>
                  <a:gd name="T4" fmla="*/ 8 w 28"/>
                  <a:gd name="T5" fmla="*/ 38 h 39"/>
                  <a:gd name="T6" fmla="*/ 5 w 28"/>
                  <a:gd name="T7" fmla="*/ 36 h 39"/>
                  <a:gd name="T8" fmla="*/ 3 w 28"/>
                  <a:gd name="T9" fmla="*/ 34 h 39"/>
                  <a:gd name="T10" fmla="*/ 0 w 28"/>
                  <a:gd name="T11" fmla="*/ 31 h 39"/>
                  <a:gd name="T12" fmla="*/ 28 w 28"/>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28" h="39">
                    <a:moveTo>
                      <a:pt x="28" y="0"/>
                    </a:moveTo>
                    <a:cubicBezTo>
                      <a:pt x="11" y="39"/>
                      <a:pt x="11" y="39"/>
                      <a:pt x="11" y="39"/>
                    </a:cubicBezTo>
                    <a:cubicBezTo>
                      <a:pt x="10" y="39"/>
                      <a:pt x="9" y="38"/>
                      <a:pt x="8" y="38"/>
                    </a:cubicBezTo>
                    <a:cubicBezTo>
                      <a:pt x="7" y="37"/>
                      <a:pt x="6" y="36"/>
                      <a:pt x="5" y="36"/>
                    </a:cubicBezTo>
                    <a:cubicBezTo>
                      <a:pt x="4" y="35"/>
                      <a:pt x="3" y="34"/>
                      <a:pt x="3" y="34"/>
                    </a:cubicBezTo>
                    <a:cubicBezTo>
                      <a:pt x="2" y="33"/>
                      <a:pt x="1" y="32"/>
                      <a:pt x="0" y="31"/>
                    </a:cubicBezTo>
                    <a:lnTo>
                      <a:pt x="2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1" name="Freeform 306"/>
              <p:cNvSpPr>
                <a:spLocks/>
              </p:cNvSpPr>
              <p:nvPr/>
            </p:nvSpPr>
            <p:spPr bwMode="auto">
              <a:xfrm>
                <a:off x="5927" y="2324"/>
                <a:ext cx="12" cy="11"/>
              </a:xfrm>
              <a:custGeom>
                <a:avLst/>
                <a:gdLst>
                  <a:gd name="T0" fmla="*/ 12 w 12"/>
                  <a:gd name="T1" fmla="*/ 0 h 11"/>
                  <a:gd name="T2" fmla="*/ 12 w 12"/>
                  <a:gd name="T3" fmla="*/ 10 h 11"/>
                  <a:gd name="T4" fmla="*/ 0 w 12"/>
                  <a:gd name="T5" fmla="*/ 11 h 11"/>
                  <a:gd name="T6" fmla="*/ 0 w 12"/>
                  <a:gd name="T7" fmla="*/ 2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lnTo>
                      <a:pt x="12" y="10"/>
                    </a:lnTo>
                    <a:lnTo>
                      <a:pt x="0" y="11"/>
                    </a:lnTo>
                    <a:lnTo>
                      <a:pt x="0" y="2"/>
                    </a:lnTo>
                    <a:lnTo>
                      <a:pt x="12"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2" name="Freeform 307"/>
              <p:cNvSpPr>
                <a:spLocks/>
              </p:cNvSpPr>
              <p:nvPr/>
            </p:nvSpPr>
            <p:spPr bwMode="auto">
              <a:xfrm>
                <a:off x="5922" y="2165"/>
                <a:ext cx="55" cy="102"/>
              </a:xfrm>
              <a:custGeom>
                <a:avLst/>
                <a:gdLst>
                  <a:gd name="T0" fmla="*/ 23 w 39"/>
                  <a:gd name="T1" fmla="*/ 0 h 73"/>
                  <a:gd name="T2" fmla="*/ 39 w 39"/>
                  <a:gd name="T3" fmla="*/ 42 h 73"/>
                  <a:gd name="T4" fmla="*/ 11 w 39"/>
                  <a:gd name="T5" fmla="*/ 73 h 73"/>
                  <a:gd name="T6" fmla="*/ 6 w 39"/>
                  <a:gd name="T7" fmla="*/ 66 h 73"/>
                  <a:gd name="T8" fmla="*/ 3 w 39"/>
                  <a:gd name="T9" fmla="*/ 59 h 73"/>
                  <a:gd name="T10" fmla="*/ 0 w 39"/>
                  <a:gd name="T11" fmla="*/ 50 h 73"/>
                  <a:gd name="T12" fmla="*/ 0 w 39"/>
                  <a:gd name="T13" fmla="*/ 41 h 73"/>
                  <a:gd name="T14" fmla="*/ 1 w 39"/>
                  <a:gd name="T15" fmla="*/ 27 h 73"/>
                  <a:gd name="T16" fmla="*/ 6 w 39"/>
                  <a:gd name="T17" fmla="*/ 16 h 73"/>
                  <a:gd name="T18" fmla="*/ 13 w 39"/>
                  <a:gd name="T19" fmla="*/ 7 h 73"/>
                  <a:gd name="T20" fmla="*/ 23 w 39"/>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3">
                    <a:moveTo>
                      <a:pt x="23" y="0"/>
                    </a:moveTo>
                    <a:cubicBezTo>
                      <a:pt x="39" y="42"/>
                      <a:pt x="39" y="42"/>
                      <a:pt x="39" y="42"/>
                    </a:cubicBezTo>
                    <a:cubicBezTo>
                      <a:pt x="11" y="73"/>
                      <a:pt x="11" y="73"/>
                      <a:pt x="11" y="73"/>
                    </a:cubicBezTo>
                    <a:cubicBezTo>
                      <a:pt x="9" y="71"/>
                      <a:pt x="8" y="69"/>
                      <a:pt x="6" y="66"/>
                    </a:cubicBezTo>
                    <a:cubicBezTo>
                      <a:pt x="5" y="64"/>
                      <a:pt x="4" y="61"/>
                      <a:pt x="3" y="59"/>
                    </a:cubicBezTo>
                    <a:cubicBezTo>
                      <a:pt x="2" y="56"/>
                      <a:pt x="1" y="53"/>
                      <a:pt x="0" y="50"/>
                    </a:cubicBezTo>
                    <a:cubicBezTo>
                      <a:pt x="0" y="47"/>
                      <a:pt x="0" y="44"/>
                      <a:pt x="0" y="41"/>
                    </a:cubicBezTo>
                    <a:cubicBezTo>
                      <a:pt x="0" y="36"/>
                      <a:pt x="0" y="32"/>
                      <a:pt x="1" y="27"/>
                    </a:cubicBezTo>
                    <a:cubicBezTo>
                      <a:pt x="2" y="23"/>
                      <a:pt x="4" y="19"/>
                      <a:pt x="6" y="16"/>
                    </a:cubicBezTo>
                    <a:cubicBezTo>
                      <a:pt x="8" y="12"/>
                      <a:pt x="11" y="9"/>
                      <a:pt x="13" y="7"/>
                    </a:cubicBezTo>
                    <a:cubicBezTo>
                      <a:pt x="16" y="4"/>
                      <a:pt x="19" y="2"/>
                      <a:pt x="23"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3" name="Freeform 308"/>
              <p:cNvSpPr>
                <a:spLocks/>
              </p:cNvSpPr>
              <p:nvPr/>
            </p:nvSpPr>
            <p:spPr bwMode="auto">
              <a:xfrm>
                <a:off x="5907" y="2298"/>
                <a:ext cx="14" cy="39"/>
              </a:xfrm>
              <a:custGeom>
                <a:avLst/>
                <a:gdLst>
                  <a:gd name="T0" fmla="*/ 14 w 14"/>
                  <a:gd name="T1" fmla="*/ 0 h 39"/>
                  <a:gd name="T2" fmla="*/ 14 w 14"/>
                  <a:gd name="T3" fmla="*/ 37 h 39"/>
                  <a:gd name="T4" fmla="*/ 0 w 14"/>
                  <a:gd name="T5" fmla="*/ 39 h 39"/>
                  <a:gd name="T6" fmla="*/ 0 w 14"/>
                  <a:gd name="T7" fmla="*/ 1 h 39"/>
                  <a:gd name="T8" fmla="*/ 14 w 14"/>
                  <a:gd name="T9" fmla="*/ 0 h 39"/>
                </a:gdLst>
                <a:ahLst/>
                <a:cxnLst>
                  <a:cxn ang="0">
                    <a:pos x="T0" y="T1"/>
                  </a:cxn>
                  <a:cxn ang="0">
                    <a:pos x="T2" y="T3"/>
                  </a:cxn>
                  <a:cxn ang="0">
                    <a:pos x="T4" y="T5"/>
                  </a:cxn>
                  <a:cxn ang="0">
                    <a:pos x="T6" y="T7"/>
                  </a:cxn>
                  <a:cxn ang="0">
                    <a:pos x="T8" y="T9"/>
                  </a:cxn>
                </a:cxnLst>
                <a:rect l="0" t="0" r="r" b="b"/>
                <a:pathLst>
                  <a:path w="14" h="39">
                    <a:moveTo>
                      <a:pt x="14" y="0"/>
                    </a:moveTo>
                    <a:lnTo>
                      <a:pt x="14" y="37"/>
                    </a:lnTo>
                    <a:lnTo>
                      <a:pt x="0" y="39"/>
                    </a:lnTo>
                    <a:lnTo>
                      <a:pt x="0" y="1"/>
                    </a:lnTo>
                    <a:lnTo>
                      <a:pt x="14"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4" name="Freeform 309"/>
              <p:cNvSpPr>
                <a:spLocks/>
              </p:cNvSpPr>
              <p:nvPr/>
            </p:nvSpPr>
            <p:spPr bwMode="auto">
              <a:xfrm>
                <a:off x="5887" y="2317"/>
                <a:ext cx="14" cy="21"/>
              </a:xfrm>
              <a:custGeom>
                <a:avLst/>
                <a:gdLst>
                  <a:gd name="T0" fmla="*/ 14 w 14"/>
                  <a:gd name="T1" fmla="*/ 0 h 21"/>
                  <a:gd name="T2" fmla="*/ 14 w 14"/>
                  <a:gd name="T3" fmla="*/ 20 h 21"/>
                  <a:gd name="T4" fmla="*/ 0 w 14"/>
                  <a:gd name="T5" fmla="*/ 21 h 21"/>
                  <a:gd name="T6" fmla="*/ 0 w 14"/>
                  <a:gd name="T7" fmla="*/ 2 h 21"/>
                  <a:gd name="T8" fmla="*/ 14 w 14"/>
                  <a:gd name="T9" fmla="*/ 0 h 21"/>
                </a:gdLst>
                <a:ahLst/>
                <a:cxnLst>
                  <a:cxn ang="0">
                    <a:pos x="T0" y="T1"/>
                  </a:cxn>
                  <a:cxn ang="0">
                    <a:pos x="T2" y="T3"/>
                  </a:cxn>
                  <a:cxn ang="0">
                    <a:pos x="T4" y="T5"/>
                  </a:cxn>
                  <a:cxn ang="0">
                    <a:pos x="T6" y="T7"/>
                  </a:cxn>
                  <a:cxn ang="0">
                    <a:pos x="T8" y="T9"/>
                  </a:cxn>
                </a:cxnLst>
                <a:rect l="0" t="0" r="r" b="b"/>
                <a:pathLst>
                  <a:path w="14" h="21">
                    <a:moveTo>
                      <a:pt x="14" y="0"/>
                    </a:moveTo>
                    <a:lnTo>
                      <a:pt x="14" y="20"/>
                    </a:lnTo>
                    <a:lnTo>
                      <a:pt x="0" y="21"/>
                    </a:lnTo>
                    <a:lnTo>
                      <a:pt x="0" y="2"/>
                    </a:lnTo>
                    <a:lnTo>
                      <a:pt x="1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5" name="Rectangle 310"/>
              <p:cNvSpPr>
                <a:spLocks noChangeArrowheads="1"/>
              </p:cNvSpPr>
              <p:nvPr/>
            </p:nvSpPr>
            <p:spPr bwMode="auto">
              <a:xfrm>
                <a:off x="5866" y="2264"/>
                <a:ext cx="14" cy="7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6" name="Freeform 311"/>
              <p:cNvSpPr>
                <a:spLocks/>
              </p:cNvSpPr>
              <p:nvPr/>
            </p:nvSpPr>
            <p:spPr bwMode="auto">
              <a:xfrm>
                <a:off x="5845" y="2309"/>
                <a:ext cx="14" cy="33"/>
              </a:xfrm>
              <a:custGeom>
                <a:avLst/>
                <a:gdLst>
                  <a:gd name="T0" fmla="*/ 14 w 14"/>
                  <a:gd name="T1" fmla="*/ 0 h 33"/>
                  <a:gd name="T2" fmla="*/ 14 w 14"/>
                  <a:gd name="T3" fmla="*/ 32 h 33"/>
                  <a:gd name="T4" fmla="*/ 0 w 14"/>
                  <a:gd name="T5" fmla="*/ 33 h 33"/>
                  <a:gd name="T6" fmla="*/ 0 w 14"/>
                  <a:gd name="T7" fmla="*/ 1 h 33"/>
                  <a:gd name="T8" fmla="*/ 14 w 14"/>
                  <a:gd name="T9" fmla="*/ 0 h 33"/>
                </a:gdLst>
                <a:ahLst/>
                <a:cxnLst>
                  <a:cxn ang="0">
                    <a:pos x="T0" y="T1"/>
                  </a:cxn>
                  <a:cxn ang="0">
                    <a:pos x="T2" y="T3"/>
                  </a:cxn>
                  <a:cxn ang="0">
                    <a:pos x="T4" y="T5"/>
                  </a:cxn>
                  <a:cxn ang="0">
                    <a:pos x="T6" y="T7"/>
                  </a:cxn>
                  <a:cxn ang="0">
                    <a:pos x="T8" y="T9"/>
                  </a:cxn>
                </a:cxnLst>
                <a:rect l="0" t="0" r="r" b="b"/>
                <a:pathLst>
                  <a:path w="14" h="33">
                    <a:moveTo>
                      <a:pt x="14" y="0"/>
                    </a:moveTo>
                    <a:lnTo>
                      <a:pt x="14" y="32"/>
                    </a:lnTo>
                    <a:lnTo>
                      <a:pt x="0" y="33"/>
                    </a:lnTo>
                    <a:lnTo>
                      <a:pt x="0" y="1"/>
                    </a:ln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7" name="Freeform 312"/>
              <p:cNvSpPr>
                <a:spLocks/>
              </p:cNvSpPr>
              <p:nvPr/>
            </p:nvSpPr>
            <p:spPr bwMode="auto">
              <a:xfrm>
                <a:off x="5823" y="2323"/>
                <a:ext cx="15" cy="21"/>
              </a:xfrm>
              <a:custGeom>
                <a:avLst/>
                <a:gdLst>
                  <a:gd name="T0" fmla="*/ 15 w 15"/>
                  <a:gd name="T1" fmla="*/ 0 h 21"/>
                  <a:gd name="T2" fmla="*/ 15 w 15"/>
                  <a:gd name="T3" fmla="*/ 19 h 21"/>
                  <a:gd name="T4" fmla="*/ 0 w 15"/>
                  <a:gd name="T5" fmla="*/ 21 h 21"/>
                  <a:gd name="T6" fmla="*/ 0 w 15"/>
                  <a:gd name="T7" fmla="*/ 0 h 21"/>
                  <a:gd name="T8" fmla="*/ 15 w 15"/>
                  <a:gd name="T9" fmla="*/ 0 h 21"/>
                </a:gdLst>
                <a:ahLst/>
                <a:cxnLst>
                  <a:cxn ang="0">
                    <a:pos x="T0" y="T1"/>
                  </a:cxn>
                  <a:cxn ang="0">
                    <a:pos x="T2" y="T3"/>
                  </a:cxn>
                  <a:cxn ang="0">
                    <a:pos x="T4" y="T5"/>
                  </a:cxn>
                  <a:cxn ang="0">
                    <a:pos x="T6" y="T7"/>
                  </a:cxn>
                  <a:cxn ang="0">
                    <a:pos x="T8" y="T9"/>
                  </a:cxn>
                </a:cxnLst>
                <a:rect l="0" t="0" r="r" b="b"/>
                <a:pathLst>
                  <a:path w="15" h="21">
                    <a:moveTo>
                      <a:pt x="15" y="0"/>
                    </a:moveTo>
                    <a:lnTo>
                      <a:pt x="15" y="19"/>
                    </a:lnTo>
                    <a:lnTo>
                      <a:pt x="0" y="21"/>
                    </a:lnTo>
                    <a:lnTo>
                      <a:pt x="0" y="0"/>
                    </a:lnTo>
                    <a:lnTo>
                      <a:pt x="15"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8" name="Freeform 313"/>
              <p:cNvSpPr>
                <a:spLocks/>
              </p:cNvSpPr>
              <p:nvPr/>
            </p:nvSpPr>
            <p:spPr bwMode="auto">
              <a:xfrm>
                <a:off x="5799" y="2264"/>
                <a:ext cx="16" cy="81"/>
              </a:xfrm>
              <a:custGeom>
                <a:avLst/>
                <a:gdLst>
                  <a:gd name="T0" fmla="*/ 16 w 16"/>
                  <a:gd name="T1" fmla="*/ 0 h 81"/>
                  <a:gd name="T2" fmla="*/ 16 w 16"/>
                  <a:gd name="T3" fmla="*/ 80 h 81"/>
                  <a:gd name="T4" fmla="*/ 0 w 16"/>
                  <a:gd name="T5" fmla="*/ 81 h 81"/>
                  <a:gd name="T6" fmla="*/ 0 w 16"/>
                  <a:gd name="T7" fmla="*/ 0 h 81"/>
                  <a:gd name="T8" fmla="*/ 16 w 16"/>
                  <a:gd name="T9" fmla="*/ 0 h 81"/>
                </a:gdLst>
                <a:ahLst/>
                <a:cxnLst>
                  <a:cxn ang="0">
                    <a:pos x="T0" y="T1"/>
                  </a:cxn>
                  <a:cxn ang="0">
                    <a:pos x="T2" y="T3"/>
                  </a:cxn>
                  <a:cxn ang="0">
                    <a:pos x="T4" y="T5"/>
                  </a:cxn>
                  <a:cxn ang="0">
                    <a:pos x="T6" y="T7"/>
                  </a:cxn>
                  <a:cxn ang="0">
                    <a:pos x="T8" y="T9"/>
                  </a:cxn>
                </a:cxnLst>
                <a:rect l="0" t="0" r="r" b="b"/>
                <a:pathLst>
                  <a:path w="16" h="81">
                    <a:moveTo>
                      <a:pt x="16" y="0"/>
                    </a:moveTo>
                    <a:lnTo>
                      <a:pt x="16" y="80"/>
                    </a:lnTo>
                    <a:lnTo>
                      <a:pt x="0" y="81"/>
                    </a:lnTo>
                    <a:lnTo>
                      <a:pt x="0" y="0"/>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9" name="Freeform 314"/>
              <p:cNvSpPr>
                <a:spLocks/>
              </p:cNvSpPr>
              <p:nvPr/>
            </p:nvSpPr>
            <p:spPr bwMode="auto">
              <a:xfrm>
                <a:off x="5750" y="2188"/>
                <a:ext cx="17" cy="161"/>
              </a:xfrm>
              <a:custGeom>
                <a:avLst/>
                <a:gdLst>
                  <a:gd name="T0" fmla="*/ 17 w 17"/>
                  <a:gd name="T1" fmla="*/ 2 h 161"/>
                  <a:gd name="T2" fmla="*/ 17 w 17"/>
                  <a:gd name="T3" fmla="*/ 160 h 161"/>
                  <a:gd name="T4" fmla="*/ 0 w 17"/>
                  <a:gd name="T5" fmla="*/ 161 h 161"/>
                  <a:gd name="T6" fmla="*/ 0 w 17"/>
                  <a:gd name="T7" fmla="*/ 0 h 161"/>
                  <a:gd name="T8" fmla="*/ 17 w 17"/>
                  <a:gd name="T9" fmla="*/ 2 h 161"/>
                </a:gdLst>
                <a:ahLst/>
                <a:cxnLst>
                  <a:cxn ang="0">
                    <a:pos x="T0" y="T1"/>
                  </a:cxn>
                  <a:cxn ang="0">
                    <a:pos x="T2" y="T3"/>
                  </a:cxn>
                  <a:cxn ang="0">
                    <a:pos x="T4" y="T5"/>
                  </a:cxn>
                  <a:cxn ang="0">
                    <a:pos x="T6" y="T7"/>
                  </a:cxn>
                  <a:cxn ang="0">
                    <a:pos x="T8" y="T9"/>
                  </a:cxn>
                </a:cxnLst>
                <a:rect l="0" t="0" r="r" b="b"/>
                <a:pathLst>
                  <a:path w="17" h="161">
                    <a:moveTo>
                      <a:pt x="17" y="2"/>
                    </a:moveTo>
                    <a:lnTo>
                      <a:pt x="17" y="160"/>
                    </a:lnTo>
                    <a:lnTo>
                      <a:pt x="0" y="161"/>
                    </a:lnTo>
                    <a:lnTo>
                      <a:pt x="0" y="0"/>
                    </a:lnTo>
                    <a:lnTo>
                      <a:pt x="17"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0" name="Freeform 315"/>
              <p:cNvSpPr>
                <a:spLocks/>
              </p:cNvSpPr>
              <p:nvPr/>
            </p:nvSpPr>
            <p:spPr bwMode="auto">
              <a:xfrm>
                <a:off x="5775" y="2305"/>
                <a:ext cx="17" cy="43"/>
              </a:xfrm>
              <a:custGeom>
                <a:avLst/>
                <a:gdLst>
                  <a:gd name="T0" fmla="*/ 17 w 17"/>
                  <a:gd name="T1" fmla="*/ 0 h 43"/>
                  <a:gd name="T2" fmla="*/ 17 w 17"/>
                  <a:gd name="T3" fmla="*/ 42 h 43"/>
                  <a:gd name="T4" fmla="*/ 0 w 17"/>
                  <a:gd name="T5" fmla="*/ 43 h 43"/>
                  <a:gd name="T6" fmla="*/ 0 w 17"/>
                  <a:gd name="T7" fmla="*/ 0 h 43"/>
                  <a:gd name="T8" fmla="*/ 17 w 17"/>
                  <a:gd name="T9" fmla="*/ 0 h 43"/>
                </a:gdLst>
                <a:ahLst/>
                <a:cxnLst>
                  <a:cxn ang="0">
                    <a:pos x="T0" y="T1"/>
                  </a:cxn>
                  <a:cxn ang="0">
                    <a:pos x="T2" y="T3"/>
                  </a:cxn>
                  <a:cxn ang="0">
                    <a:pos x="T4" y="T5"/>
                  </a:cxn>
                  <a:cxn ang="0">
                    <a:pos x="T6" y="T7"/>
                  </a:cxn>
                  <a:cxn ang="0">
                    <a:pos x="T8" y="T9"/>
                  </a:cxn>
                </a:cxnLst>
                <a:rect l="0" t="0" r="r" b="b"/>
                <a:pathLst>
                  <a:path w="17" h="43">
                    <a:moveTo>
                      <a:pt x="17" y="0"/>
                    </a:moveTo>
                    <a:lnTo>
                      <a:pt x="17" y="42"/>
                    </a:lnTo>
                    <a:lnTo>
                      <a:pt x="0" y="43"/>
                    </a:lnTo>
                    <a:lnTo>
                      <a:pt x="0" y="0"/>
                    </a:ln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1" name="Freeform 316"/>
              <p:cNvSpPr>
                <a:spLocks/>
              </p:cNvSpPr>
              <p:nvPr/>
            </p:nvSpPr>
            <p:spPr bwMode="auto">
              <a:xfrm>
                <a:off x="6534" y="1987"/>
                <a:ext cx="18" cy="68"/>
              </a:xfrm>
              <a:custGeom>
                <a:avLst/>
                <a:gdLst>
                  <a:gd name="T0" fmla="*/ 17 w 18"/>
                  <a:gd name="T1" fmla="*/ 0 h 68"/>
                  <a:gd name="T2" fmla="*/ 18 w 18"/>
                  <a:gd name="T3" fmla="*/ 67 h 68"/>
                  <a:gd name="T4" fmla="*/ 2 w 18"/>
                  <a:gd name="T5" fmla="*/ 68 h 68"/>
                  <a:gd name="T6" fmla="*/ 0 w 18"/>
                  <a:gd name="T7" fmla="*/ 2 h 68"/>
                  <a:gd name="T8" fmla="*/ 17 w 18"/>
                  <a:gd name="T9" fmla="*/ 0 h 68"/>
                </a:gdLst>
                <a:ahLst/>
                <a:cxnLst>
                  <a:cxn ang="0">
                    <a:pos x="T0" y="T1"/>
                  </a:cxn>
                  <a:cxn ang="0">
                    <a:pos x="T2" y="T3"/>
                  </a:cxn>
                  <a:cxn ang="0">
                    <a:pos x="T4" y="T5"/>
                  </a:cxn>
                  <a:cxn ang="0">
                    <a:pos x="T6" y="T7"/>
                  </a:cxn>
                  <a:cxn ang="0">
                    <a:pos x="T8" y="T9"/>
                  </a:cxn>
                </a:cxnLst>
                <a:rect l="0" t="0" r="r" b="b"/>
                <a:pathLst>
                  <a:path w="18" h="68">
                    <a:moveTo>
                      <a:pt x="17" y="0"/>
                    </a:moveTo>
                    <a:lnTo>
                      <a:pt x="18" y="67"/>
                    </a:lnTo>
                    <a:lnTo>
                      <a:pt x="2" y="68"/>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2" name="Freeform 317"/>
              <p:cNvSpPr>
                <a:spLocks/>
              </p:cNvSpPr>
              <p:nvPr/>
            </p:nvSpPr>
            <p:spPr bwMode="auto">
              <a:xfrm>
                <a:off x="6583" y="2005"/>
                <a:ext cx="17" cy="45"/>
              </a:xfrm>
              <a:custGeom>
                <a:avLst/>
                <a:gdLst>
                  <a:gd name="T0" fmla="*/ 17 w 17"/>
                  <a:gd name="T1" fmla="*/ 0 h 45"/>
                  <a:gd name="T2" fmla="*/ 17 w 17"/>
                  <a:gd name="T3" fmla="*/ 42 h 45"/>
                  <a:gd name="T4" fmla="*/ 0 w 17"/>
                  <a:gd name="T5" fmla="*/ 45 h 45"/>
                  <a:gd name="T6" fmla="*/ 0 w 17"/>
                  <a:gd name="T7" fmla="*/ 1 h 45"/>
                  <a:gd name="T8" fmla="*/ 17 w 17"/>
                  <a:gd name="T9" fmla="*/ 0 h 45"/>
                </a:gdLst>
                <a:ahLst/>
                <a:cxnLst>
                  <a:cxn ang="0">
                    <a:pos x="T0" y="T1"/>
                  </a:cxn>
                  <a:cxn ang="0">
                    <a:pos x="T2" y="T3"/>
                  </a:cxn>
                  <a:cxn ang="0">
                    <a:pos x="T4" y="T5"/>
                  </a:cxn>
                  <a:cxn ang="0">
                    <a:pos x="T6" y="T7"/>
                  </a:cxn>
                  <a:cxn ang="0">
                    <a:pos x="T8" y="T9"/>
                  </a:cxn>
                </a:cxnLst>
                <a:rect l="0" t="0" r="r" b="b"/>
                <a:pathLst>
                  <a:path w="17" h="45">
                    <a:moveTo>
                      <a:pt x="17" y="0"/>
                    </a:moveTo>
                    <a:lnTo>
                      <a:pt x="17" y="42"/>
                    </a:lnTo>
                    <a:lnTo>
                      <a:pt x="0" y="45"/>
                    </a:lnTo>
                    <a:lnTo>
                      <a:pt x="0" y="1"/>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3" name="Freeform 318"/>
              <p:cNvSpPr>
                <a:spLocks/>
              </p:cNvSpPr>
              <p:nvPr/>
            </p:nvSpPr>
            <p:spPr bwMode="auto">
              <a:xfrm>
                <a:off x="6607" y="1960"/>
                <a:ext cx="17" cy="87"/>
              </a:xfrm>
              <a:custGeom>
                <a:avLst/>
                <a:gdLst>
                  <a:gd name="T0" fmla="*/ 16 w 17"/>
                  <a:gd name="T1" fmla="*/ 0 h 87"/>
                  <a:gd name="T2" fmla="*/ 17 w 17"/>
                  <a:gd name="T3" fmla="*/ 84 h 87"/>
                  <a:gd name="T4" fmla="*/ 0 w 17"/>
                  <a:gd name="T5" fmla="*/ 87 h 87"/>
                  <a:gd name="T6" fmla="*/ 0 w 17"/>
                  <a:gd name="T7" fmla="*/ 3 h 87"/>
                  <a:gd name="T8" fmla="*/ 16 w 17"/>
                  <a:gd name="T9" fmla="*/ 0 h 87"/>
                </a:gdLst>
                <a:ahLst/>
                <a:cxnLst>
                  <a:cxn ang="0">
                    <a:pos x="T0" y="T1"/>
                  </a:cxn>
                  <a:cxn ang="0">
                    <a:pos x="T2" y="T3"/>
                  </a:cxn>
                  <a:cxn ang="0">
                    <a:pos x="T4" y="T5"/>
                  </a:cxn>
                  <a:cxn ang="0">
                    <a:pos x="T6" y="T7"/>
                  </a:cxn>
                  <a:cxn ang="0">
                    <a:pos x="T8" y="T9"/>
                  </a:cxn>
                </a:cxnLst>
                <a:rect l="0" t="0" r="r" b="b"/>
                <a:pathLst>
                  <a:path w="17" h="87">
                    <a:moveTo>
                      <a:pt x="16" y="0"/>
                    </a:moveTo>
                    <a:lnTo>
                      <a:pt x="17" y="84"/>
                    </a:lnTo>
                    <a:lnTo>
                      <a:pt x="0" y="87"/>
                    </a:lnTo>
                    <a:lnTo>
                      <a:pt x="0" y="3"/>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4" name="Freeform 319"/>
              <p:cNvSpPr>
                <a:spLocks/>
              </p:cNvSpPr>
              <p:nvPr/>
            </p:nvSpPr>
            <p:spPr bwMode="auto">
              <a:xfrm>
                <a:off x="6631" y="2020"/>
                <a:ext cx="17" cy="23"/>
              </a:xfrm>
              <a:custGeom>
                <a:avLst/>
                <a:gdLst>
                  <a:gd name="T0" fmla="*/ 17 w 17"/>
                  <a:gd name="T1" fmla="*/ 0 h 23"/>
                  <a:gd name="T2" fmla="*/ 17 w 17"/>
                  <a:gd name="T3" fmla="*/ 21 h 23"/>
                  <a:gd name="T4" fmla="*/ 0 w 17"/>
                  <a:gd name="T5" fmla="*/ 23 h 23"/>
                  <a:gd name="T6" fmla="*/ 0 w 17"/>
                  <a:gd name="T7" fmla="*/ 2 h 23"/>
                  <a:gd name="T8" fmla="*/ 17 w 17"/>
                  <a:gd name="T9" fmla="*/ 0 h 23"/>
                </a:gdLst>
                <a:ahLst/>
                <a:cxnLst>
                  <a:cxn ang="0">
                    <a:pos x="T0" y="T1"/>
                  </a:cxn>
                  <a:cxn ang="0">
                    <a:pos x="T2" y="T3"/>
                  </a:cxn>
                  <a:cxn ang="0">
                    <a:pos x="T4" y="T5"/>
                  </a:cxn>
                  <a:cxn ang="0">
                    <a:pos x="T6" y="T7"/>
                  </a:cxn>
                  <a:cxn ang="0">
                    <a:pos x="T8" y="T9"/>
                  </a:cxn>
                </a:cxnLst>
                <a:rect l="0" t="0" r="r" b="b"/>
                <a:pathLst>
                  <a:path w="17" h="23">
                    <a:moveTo>
                      <a:pt x="17" y="0"/>
                    </a:moveTo>
                    <a:lnTo>
                      <a:pt x="17" y="21"/>
                    </a:lnTo>
                    <a:lnTo>
                      <a:pt x="0" y="23"/>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5" name="Freeform 320"/>
              <p:cNvSpPr>
                <a:spLocks/>
              </p:cNvSpPr>
              <p:nvPr/>
            </p:nvSpPr>
            <p:spPr bwMode="auto">
              <a:xfrm>
                <a:off x="6558" y="1890"/>
                <a:ext cx="18" cy="162"/>
              </a:xfrm>
              <a:custGeom>
                <a:avLst/>
                <a:gdLst>
                  <a:gd name="T0" fmla="*/ 17 w 18"/>
                  <a:gd name="T1" fmla="*/ 0 h 162"/>
                  <a:gd name="T2" fmla="*/ 18 w 18"/>
                  <a:gd name="T3" fmla="*/ 161 h 162"/>
                  <a:gd name="T4" fmla="*/ 2 w 18"/>
                  <a:gd name="T5" fmla="*/ 162 h 162"/>
                  <a:gd name="T6" fmla="*/ 0 w 18"/>
                  <a:gd name="T7" fmla="*/ 3 h 162"/>
                  <a:gd name="T8" fmla="*/ 17 w 18"/>
                  <a:gd name="T9" fmla="*/ 0 h 162"/>
                </a:gdLst>
                <a:ahLst/>
                <a:cxnLst>
                  <a:cxn ang="0">
                    <a:pos x="T0" y="T1"/>
                  </a:cxn>
                  <a:cxn ang="0">
                    <a:pos x="T2" y="T3"/>
                  </a:cxn>
                  <a:cxn ang="0">
                    <a:pos x="T4" y="T5"/>
                  </a:cxn>
                  <a:cxn ang="0">
                    <a:pos x="T6" y="T7"/>
                  </a:cxn>
                  <a:cxn ang="0">
                    <a:pos x="T8" y="T9"/>
                  </a:cxn>
                </a:cxnLst>
                <a:rect l="0" t="0" r="r" b="b"/>
                <a:pathLst>
                  <a:path w="18" h="162">
                    <a:moveTo>
                      <a:pt x="17" y="0"/>
                    </a:moveTo>
                    <a:lnTo>
                      <a:pt x="18" y="161"/>
                    </a:lnTo>
                    <a:lnTo>
                      <a:pt x="2" y="162"/>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6" name="Freeform 321"/>
              <p:cNvSpPr>
                <a:spLocks/>
              </p:cNvSpPr>
              <p:nvPr/>
            </p:nvSpPr>
            <p:spPr bwMode="auto">
              <a:xfrm>
                <a:off x="6655" y="2003"/>
                <a:ext cx="17" cy="37"/>
              </a:xfrm>
              <a:custGeom>
                <a:avLst/>
                <a:gdLst>
                  <a:gd name="T0" fmla="*/ 17 w 17"/>
                  <a:gd name="T1" fmla="*/ 0 h 37"/>
                  <a:gd name="T2" fmla="*/ 17 w 17"/>
                  <a:gd name="T3" fmla="*/ 35 h 37"/>
                  <a:gd name="T4" fmla="*/ 0 w 17"/>
                  <a:gd name="T5" fmla="*/ 37 h 37"/>
                  <a:gd name="T6" fmla="*/ 0 w 17"/>
                  <a:gd name="T7" fmla="*/ 3 h 37"/>
                  <a:gd name="T8" fmla="*/ 17 w 17"/>
                  <a:gd name="T9" fmla="*/ 0 h 37"/>
                </a:gdLst>
                <a:ahLst/>
                <a:cxnLst>
                  <a:cxn ang="0">
                    <a:pos x="T0" y="T1"/>
                  </a:cxn>
                  <a:cxn ang="0">
                    <a:pos x="T2" y="T3"/>
                  </a:cxn>
                  <a:cxn ang="0">
                    <a:pos x="T4" y="T5"/>
                  </a:cxn>
                  <a:cxn ang="0">
                    <a:pos x="T6" y="T7"/>
                  </a:cxn>
                  <a:cxn ang="0">
                    <a:pos x="T8" y="T9"/>
                  </a:cxn>
                </a:cxnLst>
                <a:rect l="0" t="0" r="r" b="b"/>
                <a:pathLst>
                  <a:path w="17" h="37">
                    <a:moveTo>
                      <a:pt x="17" y="0"/>
                    </a:moveTo>
                    <a:lnTo>
                      <a:pt x="17" y="35"/>
                    </a:lnTo>
                    <a:lnTo>
                      <a:pt x="0" y="37"/>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7" name="Freeform 322"/>
              <p:cNvSpPr>
                <a:spLocks/>
              </p:cNvSpPr>
              <p:nvPr/>
            </p:nvSpPr>
            <p:spPr bwMode="auto">
              <a:xfrm>
                <a:off x="6702" y="2009"/>
                <a:ext cx="17" cy="25"/>
              </a:xfrm>
              <a:custGeom>
                <a:avLst/>
                <a:gdLst>
                  <a:gd name="T0" fmla="*/ 17 w 17"/>
                  <a:gd name="T1" fmla="*/ 0 h 25"/>
                  <a:gd name="T2" fmla="*/ 17 w 17"/>
                  <a:gd name="T3" fmla="*/ 22 h 25"/>
                  <a:gd name="T4" fmla="*/ 2 w 17"/>
                  <a:gd name="T5" fmla="*/ 25 h 25"/>
                  <a:gd name="T6" fmla="*/ 0 w 17"/>
                  <a:gd name="T7" fmla="*/ 3 h 25"/>
                  <a:gd name="T8" fmla="*/ 17 w 17"/>
                  <a:gd name="T9" fmla="*/ 0 h 25"/>
                </a:gdLst>
                <a:ahLst/>
                <a:cxnLst>
                  <a:cxn ang="0">
                    <a:pos x="T0" y="T1"/>
                  </a:cxn>
                  <a:cxn ang="0">
                    <a:pos x="T2" y="T3"/>
                  </a:cxn>
                  <a:cxn ang="0">
                    <a:pos x="T4" y="T5"/>
                  </a:cxn>
                  <a:cxn ang="0">
                    <a:pos x="T6" y="T7"/>
                  </a:cxn>
                  <a:cxn ang="0">
                    <a:pos x="T8" y="T9"/>
                  </a:cxn>
                </a:cxnLst>
                <a:rect l="0" t="0" r="r" b="b"/>
                <a:pathLst>
                  <a:path w="17" h="25">
                    <a:moveTo>
                      <a:pt x="17" y="0"/>
                    </a:moveTo>
                    <a:lnTo>
                      <a:pt x="17" y="22"/>
                    </a:lnTo>
                    <a:lnTo>
                      <a:pt x="2" y="25"/>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8" name="Freeform 323"/>
              <p:cNvSpPr>
                <a:spLocks/>
              </p:cNvSpPr>
              <p:nvPr/>
            </p:nvSpPr>
            <p:spPr bwMode="auto">
              <a:xfrm>
                <a:off x="6726" y="1985"/>
                <a:ext cx="17" cy="46"/>
              </a:xfrm>
              <a:custGeom>
                <a:avLst/>
                <a:gdLst>
                  <a:gd name="T0" fmla="*/ 17 w 17"/>
                  <a:gd name="T1" fmla="*/ 0 h 46"/>
                  <a:gd name="T2" fmla="*/ 17 w 17"/>
                  <a:gd name="T3" fmla="*/ 44 h 46"/>
                  <a:gd name="T4" fmla="*/ 2 w 17"/>
                  <a:gd name="T5" fmla="*/ 46 h 46"/>
                  <a:gd name="T6" fmla="*/ 0 w 17"/>
                  <a:gd name="T7" fmla="*/ 2 h 46"/>
                  <a:gd name="T8" fmla="*/ 17 w 17"/>
                  <a:gd name="T9" fmla="*/ 0 h 46"/>
                </a:gdLst>
                <a:ahLst/>
                <a:cxnLst>
                  <a:cxn ang="0">
                    <a:pos x="T0" y="T1"/>
                  </a:cxn>
                  <a:cxn ang="0">
                    <a:pos x="T2" y="T3"/>
                  </a:cxn>
                  <a:cxn ang="0">
                    <a:pos x="T4" y="T5"/>
                  </a:cxn>
                  <a:cxn ang="0">
                    <a:pos x="T6" y="T7"/>
                  </a:cxn>
                  <a:cxn ang="0">
                    <a:pos x="T8" y="T9"/>
                  </a:cxn>
                </a:cxnLst>
                <a:rect l="0" t="0" r="r" b="b"/>
                <a:pathLst>
                  <a:path w="17" h="46">
                    <a:moveTo>
                      <a:pt x="17" y="0"/>
                    </a:moveTo>
                    <a:lnTo>
                      <a:pt x="17" y="44"/>
                    </a:lnTo>
                    <a:lnTo>
                      <a:pt x="2" y="46"/>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9" name="Freeform 324"/>
              <p:cNvSpPr>
                <a:spLocks/>
              </p:cNvSpPr>
              <p:nvPr/>
            </p:nvSpPr>
            <p:spPr bwMode="auto">
              <a:xfrm>
                <a:off x="6751" y="2015"/>
                <a:ext cx="16" cy="12"/>
              </a:xfrm>
              <a:custGeom>
                <a:avLst/>
                <a:gdLst>
                  <a:gd name="T0" fmla="*/ 16 w 16"/>
                  <a:gd name="T1" fmla="*/ 0 h 12"/>
                  <a:gd name="T2" fmla="*/ 16 w 16"/>
                  <a:gd name="T3" fmla="*/ 11 h 12"/>
                  <a:gd name="T4" fmla="*/ 0 w 16"/>
                  <a:gd name="T5" fmla="*/ 12 h 12"/>
                  <a:gd name="T6" fmla="*/ 0 w 16"/>
                  <a:gd name="T7" fmla="*/ 1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6" y="11"/>
                    </a:lnTo>
                    <a:lnTo>
                      <a:pt x="0" y="12"/>
                    </a:lnTo>
                    <a:lnTo>
                      <a:pt x="0" y="1"/>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0" name="Freeform 325"/>
              <p:cNvSpPr>
                <a:spLocks/>
              </p:cNvSpPr>
              <p:nvPr/>
            </p:nvSpPr>
            <p:spPr bwMode="auto">
              <a:xfrm>
                <a:off x="6679" y="1952"/>
                <a:ext cx="16" cy="85"/>
              </a:xfrm>
              <a:custGeom>
                <a:avLst/>
                <a:gdLst>
                  <a:gd name="T0" fmla="*/ 16 w 16"/>
                  <a:gd name="T1" fmla="*/ 0 h 85"/>
                  <a:gd name="T2" fmla="*/ 16 w 16"/>
                  <a:gd name="T3" fmla="*/ 84 h 85"/>
                  <a:gd name="T4" fmla="*/ 1 w 16"/>
                  <a:gd name="T5" fmla="*/ 85 h 85"/>
                  <a:gd name="T6" fmla="*/ 0 w 16"/>
                  <a:gd name="T7" fmla="*/ 2 h 85"/>
                  <a:gd name="T8" fmla="*/ 16 w 16"/>
                  <a:gd name="T9" fmla="*/ 0 h 85"/>
                </a:gdLst>
                <a:ahLst/>
                <a:cxnLst>
                  <a:cxn ang="0">
                    <a:pos x="T0" y="T1"/>
                  </a:cxn>
                  <a:cxn ang="0">
                    <a:pos x="T2" y="T3"/>
                  </a:cxn>
                  <a:cxn ang="0">
                    <a:pos x="T4" y="T5"/>
                  </a:cxn>
                  <a:cxn ang="0">
                    <a:pos x="T6" y="T7"/>
                  </a:cxn>
                  <a:cxn ang="0">
                    <a:pos x="T8" y="T9"/>
                  </a:cxn>
                </a:cxnLst>
                <a:rect l="0" t="0" r="r" b="b"/>
                <a:pathLst>
                  <a:path w="16" h="85">
                    <a:moveTo>
                      <a:pt x="16" y="0"/>
                    </a:moveTo>
                    <a:lnTo>
                      <a:pt x="16" y="84"/>
                    </a:lnTo>
                    <a:lnTo>
                      <a:pt x="1" y="85"/>
                    </a:lnTo>
                    <a:lnTo>
                      <a:pt x="0" y="2"/>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1" name="Freeform 326"/>
              <p:cNvSpPr>
                <a:spLocks/>
              </p:cNvSpPr>
              <p:nvPr/>
            </p:nvSpPr>
            <p:spPr bwMode="auto">
              <a:xfrm>
                <a:off x="5997" y="1987"/>
                <a:ext cx="18" cy="68"/>
              </a:xfrm>
              <a:custGeom>
                <a:avLst/>
                <a:gdLst>
                  <a:gd name="T0" fmla="*/ 0 w 18"/>
                  <a:gd name="T1" fmla="*/ 0 h 68"/>
                  <a:gd name="T2" fmla="*/ 0 w 18"/>
                  <a:gd name="T3" fmla="*/ 67 h 68"/>
                  <a:gd name="T4" fmla="*/ 16 w 18"/>
                  <a:gd name="T5" fmla="*/ 68 h 68"/>
                  <a:gd name="T6" fmla="*/ 18 w 18"/>
                  <a:gd name="T7" fmla="*/ 2 h 68"/>
                  <a:gd name="T8" fmla="*/ 0 w 18"/>
                  <a:gd name="T9" fmla="*/ 0 h 68"/>
                </a:gdLst>
                <a:ahLst/>
                <a:cxnLst>
                  <a:cxn ang="0">
                    <a:pos x="T0" y="T1"/>
                  </a:cxn>
                  <a:cxn ang="0">
                    <a:pos x="T2" y="T3"/>
                  </a:cxn>
                  <a:cxn ang="0">
                    <a:pos x="T4" y="T5"/>
                  </a:cxn>
                  <a:cxn ang="0">
                    <a:pos x="T6" y="T7"/>
                  </a:cxn>
                  <a:cxn ang="0">
                    <a:pos x="T8" y="T9"/>
                  </a:cxn>
                </a:cxnLst>
                <a:rect l="0" t="0" r="r" b="b"/>
                <a:pathLst>
                  <a:path w="18" h="68">
                    <a:moveTo>
                      <a:pt x="0" y="0"/>
                    </a:moveTo>
                    <a:lnTo>
                      <a:pt x="0" y="67"/>
                    </a:lnTo>
                    <a:lnTo>
                      <a:pt x="16" y="68"/>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2" name="Freeform 327"/>
              <p:cNvSpPr>
                <a:spLocks/>
              </p:cNvSpPr>
              <p:nvPr/>
            </p:nvSpPr>
            <p:spPr bwMode="auto">
              <a:xfrm>
                <a:off x="5943" y="2005"/>
                <a:ext cx="19" cy="45"/>
              </a:xfrm>
              <a:custGeom>
                <a:avLst/>
                <a:gdLst>
                  <a:gd name="T0" fmla="*/ 0 w 19"/>
                  <a:gd name="T1" fmla="*/ 0 h 45"/>
                  <a:gd name="T2" fmla="*/ 0 w 19"/>
                  <a:gd name="T3" fmla="*/ 42 h 45"/>
                  <a:gd name="T4" fmla="*/ 19 w 19"/>
                  <a:gd name="T5" fmla="*/ 45 h 45"/>
                  <a:gd name="T6" fmla="*/ 19 w 19"/>
                  <a:gd name="T7" fmla="*/ 1 h 45"/>
                  <a:gd name="T8" fmla="*/ 0 w 19"/>
                  <a:gd name="T9" fmla="*/ 0 h 45"/>
                </a:gdLst>
                <a:ahLst/>
                <a:cxnLst>
                  <a:cxn ang="0">
                    <a:pos x="T0" y="T1"/>
                  </a:cxn>
                  <a:cxn ang="0">
                    <a:pos x="T2" y="T3"/>
                  </a:cxn>
                  <a:cxn ang="0">
                    <a:pos x="T4" y="T5"/>
                  </a:cxn>
                  <a:cxn ang="0">
                    <a:pos x="T6" y="T7"/>
                  </a:cxn>
                  <a:cxn ang="0">
                    <a:pos x="T8" y="T9"/>
                  </a:cxn>
                </a:cxnLst>
                <a:rect l="0" t="0" r="r" b="b"/>
                <a:pathLst>
                  <a:path w="19" h="45">
                    <a:moveTo>
                      <a:pt x="0" y="0"/>
                    </a:moveTo>
                    <a:lnTo>
                      <a:pt x="0" y="42"/>
                    </a:lnTo>
                    <a:lnTo>
                      <a:pt x="19" y="45"/>
                    </a:lnTo>
                    <a:lnTo>
                      <a:pt x="19"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3" name="Freeform 328"/>
              <p:cNvSpPr>
                <a:spLocks/>
              </p:cNvSpPr>
              <p:nvPr/>
            </p:nvSpPr>
            <p:spPr bwMode="auto">
              <a:xfrm>
                <a:off x="5917" y="1960"/>
                <a:ext cx="19" cy="87"/>
              </a:xfrm>
              <a:custGeom>
                <a:avLst/>
                <a:gdLst>
                  <a:gd name="T0" fmla="*/ 1 w 19"/>
                  <a:gd name="T1" fmla="*/ 0 h 87"/>
                  <a:gd name="T2" fmla="*/ 0 w 19"/>
                  <a:gd name="T3" fmla="*/ 84 h 87"/>
                  <a:gd name="T4" fmla="*/ 18 w 19"/>
                  <a:gd name="T5" fmla="*/ 87 h 87"/>
                  <a:gd name="T6" fmla="*/ 19 w 19"/>
                  <a:gd name="T7" fmla="*/ 3 h 87"/>
                  <a:gd name="T8" fmla="*/ 1 w 19"/>
                  <a:gd name="T9" fmla="*/ 0 h 87"/>
                </a:gdLst>
                <a:ahLst/>
                <a:cxnLst>
                  <a:cxn ang="0">
                    <a:pos x="T0" y="T1"/>
                  </a:cxn>
                  <a:cxn ang="0">
                    <a:pos x="T2" y="T3"/>
                  </a:cxn>
                  <a:cxn ang="0">
                    <a:pos x="T4" y="T5"/>
                  </a:cxn>
                  <a:cxn ang="0">
                    <a:pos x="T6" y="T7"/>
                  </a:cxn>
                  <a:cxn ang="0">
                    <a:pos x="T8" y="T9"/>
                  </a:cxn>
                </a:cxnLst>
                <a:rect l="0" t="0" r="r" b="b"/>
                <a:pathLst>
                  <a:path w="19" h="87">
                    <a:moveTo>
                      <a:pt x="1" y="0"/>
                    </a:moveTo>
                    <a:lnTo>
                      <a:pt x="0" y="84"/>
                    </a:lnTo>
                    <a:lnTo>
                      <a:pt x="18" y="87"/>
                    </a:lnTo>
                    <a:lnTo>
                      <a:pt x="19"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4" name="Freeform 329"/>
              <p:cNvSpPr>
                <a:spLocks/>
              </p:cNvSpPr>
              <p:nvPr/>
            </p:nvSpPr>
            <p:spPr bwMode="auto">
              <a:xfrm>
                <a:off x="5892" y="2020"/>
                <a:ext cx="18" cy="23"/>
              </a:xfrm>
              <a:custGeom>
                <a:avLst/>
                <a:gdLst>
                  <a:gd name="T0" fmla="*/ 0 w 18"/>
                  <a:gd name="T1" fmla="*/ 0 h 23"/>
                  <a:gd name="T2" fmla="*/ 0 w 18"/>
                  <a:gd name="T3" fmla="*/ 21 h 23"/>
                  <a:gd name="T4" fmla="*/ 16 w 18"/>
                  <a:gd name="T5" fmla="*/ 23 h 23"/>
                  <a:gd name="T6" fmla="*/ 18 w 18"/>
                  <a:gd name="T7" fmla="*/ 2 h 23"/>
                  <a:gd name="T8" fmla="*/ 0 w 18"/>
                  <a:gd name="T9" fmla="*/ 0 h 23"/>
                </a:gdLst>
                <a:ahLst/>
                <a:cxnLst>
                  <a:cxn ang="0">
                    <a:pos x="T0" y="T1"/>
                  </a:cxn>
                  <a:cxn ang="0">
                    <a:pos x="T2" y="T3"/>
                  </a:cxn>
                  <a:cxn ang="0">
                    <a:pos x="T4" y="T5"/>
                  </a:cxn>
                  <a:cxn ang="0">
                    <a:pos x="T6" y="T7"/>
                  </a:cxn>
                  <a:cxn ang="0">
                    <a:pos x="T8" y="T9"/>
                  </a:cxn>
                </a:cxnLst>
                <a:rect l="0" t="0" r="r" b="b"/>
                <a:pathLst>
                  <a:path w="18" h="23">
                    <a:moveTo>
                      <a:pt x="0" y="0"/>
                    </a:moveTo>
                    <a:lnTo>
                      <a:pt x="0" y="21"/>
                    </a:lnTo>
                    <a:lnTo>
                      <a:pt x="16" y="23"/>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5" name="Freeform 330"/>
              <p:cNvSpPr>
                <a:spLocks/>
              </p:cNvSpPr>
              <p:nvPr/>
            </p:nvSpPr>
            <p:spPr bwMode="auto">
              <a:xfrm>
                <a:off x="5970" y="1890"/>
                <a:ext cx="20" cy="162"/>
              </a:xfrm>
              <a:custGeom>
                <a:avLst/>
                <a:gdLst>
                  <a:gd name="T0" fmla="*/ 1 w 20"/>
                  <a:gd name="T1" fmla="*/ 0 h 162"/>
                  <a:gd name="T2" fmla="*/ 0 w 20"/>
                  <a:gd name="T3" fmla="*/ 161 h 162"/>
                  <a:gd name="T4" fmla="*/ 18 w 20"/>
                  <a:gd name="T5" fmla="*/ 162 h 162"/>
                  <a:gd name="T6" fmla="*/ 20 w 20"/>
                  <a:gd name="T7" fmla="*/ 3 h 162"/>
                  <a:gd name="T8" fmla="*/ 1 w 20"/>
                  <a:gd name="T9" fmla="*/ 0 h 162"/>
                </a:gdLst>
                <a:ahLst/>
                <a:cxnLst>
                  <a:cxn ang="0">
                    <a:pos x="T0" y="T1"/>
                  </a:cxn>
                  <a:cxn ang="0">
                    <a:pos x="T2" y="T3"/>
                  </a:cxn>
                  <a:cxn ang="0">
                    <a:pos x="T4" y="T5"/>
                  </a:cxn>
                  <a:cxn ang="0">
                    <a:pos x="T6" y="T7"/>
                  </a:cxn>
                  <a:cxn ang="0">
                    <a:pos x="T8" y="T9"/>
                  </a:cxn>
                </a:cxnLst>
                <a:rect l="0" t="0" r="r" b="b"/>
                <a:pathLst>
                  <a:path w="20" h="162">
                    <a:moveTo>
                      <a:pt x="1" y="0"/>
                    </a:moveTo>
                    <a:lnTo>
                      <a:pt x="0" y="161"/>
                    </a:lnTo>
                    <a:lnTo>
                      <a:pt x="18" y="162"/>
                    </a:lnTo>
                    <a:lnTo>
                      <a:pt x="20"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6" name="Freeform 331"/>
              <p:cNvSpPr>
                <a:spLocks/>
              </p:cNvSpPr>
              <p:nvPr/>
            </p:nvSpPr>
            <p:spPr bwMode="auto">
              <a:xfrm>
                <a:off x="5865" y="2003"/>
                <a:ext cx="18" cy="37"/>
              </a:xfrm>
              <a:custGeom>
                <a:avLst/>
                <a:gdLst>
                  <a:gd name="T0" fmla="*/ 0 w 18"/>
                  <a:gd name="T1" fmla="*/ 0 h 37"/>
                  <a:gd name="T2" fmla="*/ 0 w 18"/>
                  <a:gd name="T3" fmla="*/ 35 h 37"/>
                  <a:gd name="T4" fmla="*/ 18 w 18"/>
                  <a:gd name="T5" fmla="*/ 37 h 37"/>
                  <a:gd name="T6" fmla="*/ 18 w 18"/>
                  <a:gd name="T7" fmla="*/ 3 h 37"/>
                  <a:gd name="T8" fmla="*/ 0 w 18"/>
                  <a:gd name="T9" fmla="*/ 0 h 37"/>
                </a:gdLst>
                <a:ahLst/>
                <a:cxnLst>
                  <a:cxn ang="0">
                    <a:pos x="T0" y="T1"/>
                  </a:cxn>
                  <a:cxn ang="0">
                    <a:pos x="T2" y="T3"/>
                  </a:cxn>
                  <a:cxn ang="0">
                    <a:pos x="T4" y="T5"/>
                  </a:cxn>
                  <a:cxn ang="0">
                    <a:pos x="T6" y="T7"/>
                  </a:cxn>
                  <a:cxn ang="0">
                    <a:pos x="T8" y="T9"/>
                  </a:cxn>
                </a:cxnLst>
                <a:rect l="0" t="0" r="r" b="b"/>
                <a:pathLst>
                  <a:path w="18" h="37">
                    <a:moveTo>
                      <a:pt x="0" y="0"/>
                    </a:moveTo>
                    <a:lnTo>
                      <a:pt x="0" y="35"/>
                    </a:lnTo>
                    <a:lnTo>
                      <a:pt x="18" y="37"/>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7" name="Freeform 332"/>
              <p:cNvSpPr>
                <a:spLocks/>
              </p:cNvSpPr>
              <p:nvPr/>
            </p:nvSpPr>
            <p:spPr bwMode="auto">
              <a:xfrm>
                <a:off x="5812" y="2009"/>
                <a:ext cx="18" cy="25"/>
              </a:xfrm>
              <a:custGeom>
                <a:avLst/>
                <a:gdLst>
                  <a:gd name="T0" fmla="*/ 0 w 18"/>
                  <a:gd name="T1" fmla="*/ 0 h 25"/>
                  <a:gd name="T2" fmla="*/ 0 w 18"/>
                  <a:gd name="T3" fmla="*/ 22 h 25"/>
                  <a:gd name="T4" fmla="*/ 18 w 18"/>
                  <a:gd name="T5" fmla="*/ 25 h 25"/>
                  <a:gd name="T6" fmla="*/ 18 w 18"/>
                  <a:gd name="T7" fmla="*/ 3 h 25"/>
                  <a:gd name="T8" fmla="*/ 0 w 18"/>
                  <a:gd name="T9" fmla="*/ 0 h 25"/>
                </a:gdLst>
                <a:ahLst/>
                <a:cxnLst>
                  <a:cxn ang="0">
                    <a:pos x="T0" y="T1"/>
                  </a:cxn>
                  <a:cxn ang="0">
                    <a:pos x="T2" y="T3"/>
                  </a:cxn>
                  <a:cxn ang="0">
                    <a:pos x="T4" y="T5"/>
                  </a:cxn>
                  <a:cxn ang="0">
                    <a:pos x="T6" y="T7"/>
                  </a:cxn>
                  <a:cxn ang="0">
                    <a:pos x="T8" y="T9"/>
                  </a:cxn>
                </a:cxnLst>
                <a:rect l="0" t="0" r="r" b="b"/>
                <a:pathLst>
                  <a:path w="18" h="25">
                    <a:moveTo>
                      <a:pt x="0" y="0"/>
                    </a:moveTo>
                    <a:lnTo>
                      <a:pt x="0" y="22"/>
                    </a:lnTo>
                    <a:lnTo>
                      <a:pt x="18" y="25"/>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8" name="Freeform 333"/>
              <p:cNvSpPr>
                <a:spLocks/>
              </p:cNvSpPr>
              <p:nvPr/>
            </p:nvSpPr>
            <p:spPr bwMode="auto">
              <a:xfrm>
                <a:off x="5787" y="1985"/>
                <a:ext cx="18" cy="46"/>
              </a:xfrm>
              <a:custGeom>
                <a:avLst/>
                <a:gdLst>
                  <a:gd name="T0" fmla="*/ 0 w 18"/>
                  <a:gd name="T1" fmla="*/ 0 h 46"/>
                  <a:gd name="T2" fmla="*/ 0 w 18"/>
                  <a:gd name="T3" fmla="*/ 44 h 46"/>
                  <a:gd name="T4" fmla="*/ 16 w 18"/>
                  <a:gd name="T5" fmla="*/ 46 h 46"/>
                  <a:gd name="T6" fmla="*/ 18 w 18"/>
                  <a:gd name="T7" fmla="*/ 2 h 46"/>
                  <a:gd name="T8" fmla="*/ 0 w 18"/>
                  <a:gd name="T9" fmla="*/ 0 h 46"/>
                </a:gdLst>
                <a:ahLst/>
                <a:cxnLst>
                  <a:cxn ang="0">
                    <a:pos x="T0" y="T1"/>
                  </a:cxn>
                  <a:cxn ang="0">
                    <a:pos x="T2" y="T3"/>
                  </a:cxn>
                  <a:cxn ang="0">
                    <a:pos x="T4" y="T5"/>
                  </a:cxn>
                  <a:cxn ang="0">
                    <a:pos x="T6" y="T7"/>
                  </a:cxn>
                  <a:cxn ang="0">
                    <a:pos x="T8" y="T9"/>
                  </a:cxn>
                </a:cxnLst>
                <a:rect l="0" t="0" r="r" b="b"/>
                <a:pathLst>
                  <a:path w="18" h="46">
                    <a:moveTo>
                      <a:pt x="0" y="0"/>
                    </a:moveTo>
                    <a:lnTo>
                      <a:pt x="0" y="44"/>
                    </a:lnTo>
                    <a:lnTo>
                      <a:pt x="16" y="46"/>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9" name="Freeform 334"/>
              <p:cNvSpPr>
                <a:spLocks/>
              </p:cNvSpPr>
              <p:nvPr/>
            </p:nvSpPr>
            <p:spPr bwMode="auto">
              <a:xfrm>
                <a:off x="5760" y="2015"/>
                <a:ext cx="18" cy="12"/>
              </a:xfrm>
              <a:custGeom>
                <a:avLst/>
                <a:gdLst>
                  <a:gd name="T0" fmla="*/ 0 w 18"/>
                  <a:gd name="T1" fmla="*/ 0 h 12"/>
                  <a:gd name="T2" fmla="*/ 0 w 18"/>
                  <a:gd name="T3" fmla="*/ 11 h 12"/>
                  <a:gd name="T4" fmla="*/ 18 w 18"/>
                  <a:gd name="T5" fmla="*/ 12 h 12"/>
                  <a:gd name="T6" fmla="*/ 18 w 18"/>
                  <a:gd name="T7" fmla="*/ 1 h 12"/>
                  <a:gd name="T8" fmla="*/ 0 w 18"/>
                  <a:gd name="T9" fmla="*/ 0 h 12"/>
                </a:gdLst>
                <a:ahLst/>
                <a:cxnLst>
                  <a:cxn ang="0">
                    <a:pos x="T0" y="T1"/>
                  </a:cxn>
                  <a:cxn ang="0">
                    <a:pos x="T2" y="T3"/>
                  </a:cxn>
                  <a:cxn ang="0">
                    <a:pos x="T4" y="T5"/>
                  </a:cxn>
                  <a:cxn ang="0">
                    <a:pos x="T6" y="T7"/>
                  </a:cxn>
                  <a:cxn ang="0">
                    <a:pos x="T8" y="T9"/>
                  </a:cxn>
                </a:cxnLst>
                <a:rect l="0" t="0" r="r" b="b"/>
                <a:pathLst>
                  <a:path w="18" h="12">
                    <a:moveTo>
                      <a:pt x="0" y="0"/>
                    </a:moveTo>
                    <a:lnTo>
                      <a:pt x="0" y="11"/>
                    </a:lnTo>
                    <a:lnTo>
                      <a:pt x="18" y="12"/>
                    </a:lnTo>
                    <a:lnTo>
                      <a:pt x="18"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0" name="Freeform 335"/>
              <p:cNvSpPr>
                <a:spLocks/>
              </p:cNvSpPr>
              <p:nvPr/>
            </p:nvSpPr>
            <p:spPr bwMode="auto">
              <a:xfrm>
                <a:off x="5838" y="1952"/>
                <a:ext cx="19" cy="85"/>
              </a:xfrm>
              <a:custGeom>
                <a:avLst/>
                <a:gdLst>
                  <a:gd name="T0" fmla="*/ 2 w 19"/>
                  <a:gd name="T1" fmla="*/ 0 h 85"/>
                  <a:gd name="T2" fmla="*/ 0 w 19"/>
                  <a:gd name="T3" fmla="*/ 84 h 85"/>
                  <a:gd name="T4" fmla="*/ 19 w 19"/>
                  <a:gd name="T5" fmla="*/ 85 h 85"/>
                  <a:gd name="T6" fmla="*/ 19 w 19"/>
                  <a:gd name="T7" fmla="*/ 2 h 85"/>
                  <a:gd name="T8" fmla="*/ 2 w 19"/>
                  <a:gd name="T9" fmla="*/ 0 h 85"/>
                </a:gdLst>
                <a:ahLst/>
                <a:cxnLst>
                  <a:cxn ang="0">
                    <a:pos x="T0" y="T1"/>
                  </a:cxn>
                  <a:cxn ang="0">
                    <a:pos x="T2" y="T3"/>
                  </a:cxn>
                  <a:cxn ang="0">
                    <a:pos x="T4" y="T5"/>
                  </a:cxn>
                  <a:cxn ang="0">
                    <a:pos x="T6" y="T7"/>
                  </a:cxn>
                  <a:cxn ang="0">
                    <a:pos x="T8" y="T9"/>
                  </a:cxn>
                </a:cxnLst>
                <a:rect l="0" t="0" r="r" b="b"/>
                <a:pathLst>
                  <a:path w="19" h="85">
                    <a:moveTo>
                      <a:pt x="2" y="0"/>
                    </a:moveTo>
                    <a:lnTo>
                      <a:pt x="0" y="84"/>
                    </a:lnTo>
                    <a:lnTo>
                      <a:pt x="19" y="85"/>
                    </a:lnTo>
                    <a:lnTo>
                      <a:pt x="19" y="2"/>
                    </a:lnTo>
                    <a:lnTo>
                      <a:pt x="2"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1" name="Rectangle 336"/>
              <p:cNvSpPr>
                <a:spLocks noChangeArrowheads="1"/>
              </p:cNvSpPr>
              <p:nvPr/>
            </p:nvSpPr>
            <p:spPr bwMode="auto">
              <a:xfrm>
                <a:off x="6781" y="2186"/>
                <a:ext cx="36" cy="2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2" name="Freeform 337"/>
              <p:cNvSpPr>
                <a:spLocks/>
              </p:cNvSpPr>
              <p:nvPr/>
            </p:nvSpPr>
            <p:spPr bwMode="auto">
              <a:xfrm>
                <a:off x="6515" y="2278"/>
                <a:ext cx="30" cy="21"/>
              </a:xfrm>
              <a:custGeom>
                <a:avLst/>
                <a:gdLst>
                  <a:gd name="T0" fmla="*/ 30 w 30"/>
                  <a:gd name="T1" fmla="*/ 1 h 21"/>
                  <a:gd name="T2" fmla="*/ 30 w 30"/>
                  <a:gd name="T3" fmla="*/ 21 h 21"/>
                  <a:gd name="T4" fmla="*/ 0 w 30"/>
                  <a:gd name="T5" fmla="*/ 20 h 21"/>
                  <a:gd name="T6" fmla="*/ 0 w 30"/>
                  <a:gd name="T7" fmla="*/ 0 h 21"/>
                  <a:gd name="T8" fmla="*/ 30 w 30"/>
                  <a:gd name="T9" fmla="*/ 1 h 21"/>
                </a:gdLst>
                <a:ahLst/>
                <a:cxnLst>
                  <a:cxn ang="0">
                    <a:pos x="T0" y="T1"/>
                  </a:cxn>
                  <a:cxn ang="0">
                    <a:pos x="T2" y="T3"/>
                  </a:cxn>
                  <a:cxn ang="0">
                    <a:pos x="T4" y="T5"/>
                  </a:cxn>
                  <a:cxn ang="0">
                    <a:pos x="T6" y="T7"/>
                  </a:cxn>
                  <a:cxn ang="0">
                    <a:pos x="T8" y="T9"/>
                  </a:cxn>
                </a:cxnLst>
                <a:rect l="0" t="0" r="r" b="b"/>
                <a:pathLst>
                  <a:path w="30" h="21">
                    <a:moveTo>
                      <a:pt x="30" y="1"/>
                    </a:moveTo>
                    <a:lnTo>
                      <a:pt x="30" y="21"/>
                    </a:lnTo>
                    <a:lnTo>
                      <a:pt x="0" y="20"/>
                    </a:lnTo>
                    <a:lnTo>
                      <a:pt x="0" y="0"/>
                    </a:lnTo>
                    <a:lnTo>
                      <a:pt x="30"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3" name="Freeform 338"/>
              <p:cNvSpPr>
                <a:spLocks/>
              </p:cNvSpPr>
              <p:nvPr/>
            </p:nvSpPr>
            <p:spPr bwMode="auto">
              <a:xfrm>
                <a:off x="6515" y="2306"/>
                <a:ext cx="50" cy="22"/>
              </a:xfrm>
              <a:custGeom>
                <a:avLst/>
                <a:gdLst>
                  <a:gd name="T0" fmla="*/ 50 w 50"/>
                  <a:gd name="T1" fmla="*/ 3 h 22"/>
                  <a:gd name="T2" fmla="*/ 50 w 50"/>
                  <a:gd name="T3" fmla="*/ 22 h 22"/>
                  <a:gd name="T4" fmla="*/ 0 w 50"/>
                  <a:gd name="T5" fmla="*/ 20 h 22"/>
                  <a:gd name="T6" fmla="*/ 0 w 50"/>
                  <a:gd name="T7" fmla="*/ 0 h 22"/>
                  <a:gd name="T8" fmla="*/ 50 w 50"/>
                  <a:gd name="T9" fmla="*/ 3 h 22"/>
                </a:gdLst>
                <a:ahLst/>
                <a:cxnLst>
                  <a:cxn ang="0">
                    <a:pos x="T0" y="T1"/>
                  </a:cxn>
                  <a:cxn ang="0">
                    <a:pos x="T2" y="T3"/>
                  </a:cxn>
                  <a:cxn ang="0">
                    <a:pos x="T4" y="T5"/>
                  </a:cxn>
                  <a:cxn ang="0">
                    <a:pos x="T6" y="T7"/>
                  </a:cxn>
                  <a:cxn ang="0">
                    <a:pos x="T8" y="T9"/>
                  </a:cxn>
                </a:cxnLst>
                <a:rect l="0" t="0" r="r" b="b"/>
                <a:pathLst>
                  <a:path w="50" h="22">
                    <a:moveTo>
                      <a:pt x="50" y="3"/>
                    </a:moveTo>
                    <a:lnTo>
                      <a:pt x="50" y="22"/>
                    </a:lnTo>
                    <a:lnTo>
                      <a:pt x="0" y="20"/>
                    </a:lnTo>
                    <a:lnTo>
                      <a:pt x="0" y="0"/>
                    </a:lnTo>
                    <a:lnTo>
                      <a:pt x="5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4" name="Freeform 339"/>
              <p:cNvSpPr>
                <a:spLocks/>
              </p:cNvSpPr>
              <p:nvPr/>
            </p:nvSpPr>
            <p:spPr bwMode="auto">
              <a:xfrm>
                <a:off x="6515" y="2222"/>
                <a:ext cx="63" cy="20"/>
              </a:xfrm>
              <a:custGeom>
                <a:avLst/>
                <a:gdLst>
                  <a:gd name="T0" fmla="*/ 63 w 63"/>
                  <a:gd name="T1" fmla="*/ 0 h 20"/>
                  <a:gd name="T2" fmla="*/ 63 w 63"/>
                  <a:gd name="T3" fmla="*/ 20 h 20"/>
                  <a:gd name="T4" fmla="*/ 0 w 63"/>
                  <a:gd name="T5" fmla="*/ 20 h 20"/>
                  <a:gd name="T6" fmla="*/ 0 w 63"/>
                  <a:gd name="T7" fmla="*/ 1 h 20"/>
                  <a:gd name="T8" fmla="*/ 63 w 63"/>
                  <a:gd name="T9" fmla="*/ 0 h 20"/>
                </a:gdLst>
                <a:ahLst/>
                <a:cxnLst>
                  <a:cxn ang="0">
                    <a:pos x="T0" y="T1"/>
                  </a:cxn>
                  <a:cxn ang="0">
                    <a:pos x="T2" y="T3"/>
                  </a:cxn>
                  <a:cxn ang="0">
                    <a:pos x="T4" y="T5"/>
                  </a:cxn>
                  <a:cxn ang="0">
                    <a:pos x="T6" y="T7"/>
                  </a:cxn>
                  <a:cxn ang="0">
                    <a:pos x="T8" y="T9"/>
                  </a:cxn>
                </a:cxnLst>
                <a:rect l="0" t="0" r="r" b="b"/>
                <a:pathLst>
                  <a:path w="63" h="20">
                    <a:moveTo>
                      <a:pt x="63" y="0"/>
                    </a:moveTo>
                    <a:lnTo>
                      <a:pt x="63" y="20"/>
                    </a:lnTo>
                    <a:lnTo>
                      <a:pt x="0" y="20"/>
                    </a:lnTo>
                    <a:lnTo>
                      <a:pt x="0" y="1"/>
                    </a:lnTo>
                    <a:lnTo>
                      <a:pt x="6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5" name="Rectangle 340"/>
              <p:cNvSpPr>
                <a:spLocks noChangeArrowheads="1"/>
              </p:cNvSpPr>
              <p:nvPr/>
            </p:nvSpPr>
            <p:spPr bwMode="auto">
              <a:xfrm>
                <a:off x="6578" y="2222"/>
                <a:ext cx="26" cy="2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6" name="Freeform 341"/>
              <p:cNvSpPr>
                <a:spLocks/>
              </p:cNvSpPr>
              <p:nvPr/>
            </p:nvSpPr>
            <p:spPr bwMode="auto">
              <a:xfrm>
                <a:off x="6515" y="2162"/>
                <a:ext cx="101" cy="25"/>
              </a:xfrm>
              <a:custGeom>
                <a:avLst/>
                <a:gdLst>
                  <a:gd name="T0" fmla="*/ 101 w 101"/>
                  <a:gd name="T1" fmla="*/ 0 h 25"/>
                  <a:gd name="T2" fmla="*/ 101 w 101"/>
                  <a:gd name="T3" fmla="*/ 21 h 25"/>
                  <a:gd name="T4" fmla="*/ 99 w 101"/>
                  <a:gd name="T5" fmla="*/ 21 h 25"/>
                  <a:gd name="T6" fmla="*/ 0 w 101"/>
                  <a:gd name="T7" fmla="*/ 25 h 25"/>
                  <a:gd name="T8" fmla="*/ 0 w 101"/>
                  <a:gd name="T9" fmla="*/ 5 h 25"/>
                  <a:gd name="T10" fmla="*/ 101 w 101"/>
                  <a:gd name="T11" fmla="*/ 0 h 25"/>
                </a:gdLst>
                <a:ahLst/>
                <a:cxnLst>
                  <a:cxn ang="0">
                    <a:pos x="T0" y="T1"/>
                  </a:cxn>
                  <a:cxn ang="0">
                    <a:pos x="T2" y="T3"/>
                  </a:cxn>
                  <a:cxn ang="0">
                    <a:pos x="T4" y="T5"/>
                  </a:cxn>
                  <a:cxn ang="0">
                    <a:pos x="T6" y="T7"/>
                  </a:cxn>
                  <a:cxn ang="0">
                    <a:pos x="T8" y="T9"/>
                  </a:cxn>
                  <a:cxn ang="0">
                    <a:pos x="T10" y="T11"/>
                  </a:cxn>
                </a:cxnLst>
                <a:rect l="0" t="0" r="r" b="b"/>
                <a:pathLst>
                  <a:path w="101" h="25">
                    <a:moveTo>
                      <a:pt x="101" y="0"/>
                    </a:moveTo>
                    <a:lnTo>
                      <a:pt x="101" y="21"/>
                    </a:lnTo>
                    <a:lnTo>
                      <a:pt x="99" y="21"/>
                    </a:lnTo>
                    <a:lnTo>
                      <a:pt x="0" y="25"/>
                    </a:lnTo>
                    <a:lnTo>
                      <a:pt x="0" y="5"/>
                    </a:lnTo>
                    <a:lnTo>
                      <a:pt x="10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7" name="Freeform 342"/>
              <p:cNvSpPr>
                <a:spLocks/>
              </p:cNvSpPr>
              <p:nvPr/>
            </p:nvSpPr>
            <p:spPr bwMode="auto">
              <a:xfrm>
                <a:off x="6565" y="2309"/>
                <a:ext cx="74" cy="22"/>
              </a:xfrm>
              <a:custGeom>
                <a:avLst/>
                <a:gdLst>
                  <a:gd name="T0" fmla="*/ 74 w 74"/>
                  <a:gd name="T1" fmla="*/ 3 h 22"/>
                  <a:gd name="T2" fmla="*/ 74 w 74"/>
                  <a:gd name="T3" fmla="*/ 22 h 22"/>
                  <a:gd name="T4" fmla="*/ 0 w 74"/>
                  <a:gd name="T5" fmla="*/ 19 h 22"/>
                  <a:gd name="T6" fmla="*/ 0 w 74"/>
                  <a:gd name="T7" fmla="*/ 0 h 22"/>
                  <a:gd name="T8" fmla="*/ 74 w 74"/>
                  <a:gd name="T9" fmla="*/ 3 h 22"/>
                </a:gdLst>
                <a:ahLst/>
                <a:cxnLst>
                  <a:cxn ang="0">
                    <a:pos x="T0" y="T1"/>
                  </a:cxn>
                  <a:cxn ang="0">
                    <a:pos x="T2" y="T3"/>
                  </a:cxn>
                  <a:cxn ang="0">
                    <a:pos x="T4" y="T5"/>
                  </a:cxn>
                  <a:cxn ang="0">
                    <a:pos x="T6" y="T7"/>
                  </a:cxn>
                  <a:cxn ang="0">
                    <a:pos x="T8" y="T9"/>
                  </a:cxn>
                </a:cxnLst>
                <a:rect l="0" t="0" r="r" b="b"/>
                <a:pathLst>
                  <a:path w="74" h="22">
                    <a:moveTo>
                      <a:pt x="74" y="3"/>
                    </a:moveTo>
                    <a:lnTo>
                      <a:pt x="74" y="22"/>
                    </a:lnTo>
                    <a:lnTo>
                      <a:pt x="0" y="19"/>
                    </a:lnTo>
                    <a:lnTo>
                      <a:pt x="0" y="0"/>
                    </a:lnTo>
                    <a:lnTo>
                      <a:pt x="74" y="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8" name="Freeform 343"/>
              <p:cNvSpPr>
                <a:spLocks/>
              </p:cNvSpPr>
              <p:nvPr/>
            </p:nvSpPr>
            <p:spPr bwMode="auto">
              <a:xfrm>
                <a:off x="6515" y="2250"/>
                <a:ext cx="129" cy="21"/>
              </a:xfrm>
              <a:custGeom>
                <a:avLst/>
                <a:gdLst>
                  <a:gd name="T0" fmla="*/ 129 w 129"/>
                  <a:gd name="T1" fmla="*/ 1 h 21"/>
                  <a:gd name="T2" fmla="*/ 129 w 129"/>
                  <a:gd name="T3" fmla="*/ 21 h 21"/>
                  <a:gd name="T4" fmla="*/ 0 w 129"/>
                  <a:gd name="T5" fmla="*/ 20 h 21"/>
                  <a:gd name="T6" fmla="*/ 0 w 129"/>
                  <a:gd name="T7" fmla="*/ 0 h 21"/>
                  <a:gd name="T8" fmla="*/ 129 w 129"/>
                  <a:gd name="T9" fmla="*/ 1 h 21"/>
                </a:gdLst>
                <a:ahLst/>
                <a:cxnLst>
                  <a:cxn ang="0">
                    <a:pos x="T0" y="T1"/>
                  </a:cxn>
                  <a:cxn ang="0">
                    <a:pos x="T2" y="T3"/>
                  </a:cxn>
                  <a:cxn ang="0">
                    <a:pos x="T4" y="T5"/>
                  </a:cxn>
                  <a:cxn ang="0">
                    <a:pos x="T6" y="T7"/>
                  </a:cxn>
                  <a:cxn ang="0">
                    <a:pos x="T8" y="T9"/>
                  </a:cxn>
                </a:cxnLst>
                <a:rect l="0" t="0" r="r" b="b"/>
                <a:pathLst>
                  <a:path w="129" h="21">
                    <a:moveTo>
                      <a:pt x="129" y="1"/>
                    </a:moveTo>
                    <a:lnTo>
                      <a:pt x="129" y="21"/>
                    </a:lnTo>
                    <a:lnTo>
                      <a:pt x="0" y="20"/>
                    </a:lnTo>
                    <a:lnTo>
                      <a:pt x="0" y="0"/>
                    </a:lnTo>
                    <a:lnTo>
                      <a:pt x="129" y="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9" name="Freeform 344"/>
              <p:cNvSpPr>
                <a:spLocks/>
              </p:cNvSpPr>
              <p:nvPr/>
            </p:nvSpPr>
            <p:spPr bwMode="auto">
              <a:xfrm>
                <a:off x="6644" y="2251"/>
                <a:ext cx="85" cy="21"/>
              </a:xfrm>
              <a:custGeom>
                <a:avLst/>
                <a:gdLst>
                  <a:gd name="T0" fmla="*/ 85 w 85"/>
                  <a:gd name="T1" fmla="*/ 0 h 21"/>
                  <a:gd name="T2" fmla="*/ 85 w 85"/>
                  <a:gd name="T3" fmla="*/ 21 h 21"/>
                  <a:gd name="T4" fmla="*/ 0 w 85"/>
                  <a:gd name="T5" fmla="*/ 20 h 21"/>
                  <a:gd name="T6" fmla="*/ 0 w 85"/>
                  <a:gd name="T7" fmla="*/ 0 h 21"/>
                  <a:gd name="T8" fmla="*/ 85 w 85"/>
                  <a:gd name="T9" fmla="*/ 0 h 21"/>
                </a:gdLst>
                <a:ahLst/>
                <a:cxnLst>
                  <a:cxn ang="0">
                    <a:pos x="T0" y="T1"/>
                  </a:cxn>
                  <a:cxn ang="0">
                    <a:pos x="T2" y="T3"/>
                  </a:cxn>
                  <a:cxn ang="0">
                    <a:pos x="T4" y="T5"/>
                  </a:cxn>
                  <a:cxn ang="0">
                    <a:pos x="T6" y="T7"/>
                  </a:cxn>
                  <a:cxn ang="0">
                    <a:pos x="T8" y="T9"/>
                  </a:cxn>
                </a:cxnLst>
                <a:rect l="0" t="0" r="r" b="b"/>
                <a:pathLst>
                  <a:path w="85" h="21">
                    <a:moveTo>
                      <a:pt x="85" y="0"/>
                    </a:moveTo>
                    <a:lnTo>
                      <a:pt x="85" y="21"/>
                    </a:lnTo>
                    <a:lnTo>
                      <a:pt x="0" y="20"/>
                    </a:lnTo>
                    <a:lnTo>
                      <a:pt x="0" y="0"/>
                    </a:lnTo>
                    <a:lnTo>
                      <a:pt x="8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0" name="Freeform 345"/>
              <p:cNvSpPr>
                <a:spLocks/>
              </p:cNvSpPr>
              <p:nvPr/>
            </p:nvSpPr>
            <p:spPr bwMode="auto">
              <a:xfrm>
                <a:off x="6515" y="2186"/>
                <a:ext cx="266" cy="28"/>
              </a:xfrm>
              <a:custGeom>
                <a:avLst/>
                <a:gdLst>
                  <a:gd name="T0" fmla="*/ 266 w 266"/>
                  <a:gd name="T1" fmla="*/ 0 h 28"/>
                  <a:gd name="T2" fmla="*/ 266 w 266"/>
                  <a:gd name="T3" fmla="*/ 22 h 28"/>
                  <a:gd name="T4" fmla="*/ 0 w 266"/>
                  <a:gd name="T5" fmla="*/ 28 h 28"/>
                  <a:gd name="T6" fmla="*/ 0 w 266"/>
                  <a:gd name="T7" fmla="*/ 9 h 28"/>
                  <a:gd name="T8" fmla="*/ 266 w 266"/>
                  <a:gd name="T9" fmla="*/ 0 h 28"/>
                </a:gdLst>
                <a:ahLst/>
                <a:cxnLst>
                  <a:cxn ang="0">
                    <a:pos x="T0" y="T1"/>
                  </a:cxn>
                  <a:cxn ang="0">
                    <a:pos x="T2" y="T3"/>
                  </a:cxn>
                  <a:cxn ang="0">
                    <a:pos x="T4" y="T5"/>
                  </a:cxn>
                  <a:cxn ang="0">
                    <a:pos x="T6" y="T7"/>
                  </a:cxn>
                  <a:cxn ang="0">
                    <a:pos x="T8" y="T9"/>
                  </a:cxn>
                </a:cxnLst>
                <a:rect l="0" t="0" r="r" b="b"/>
                <a:pathLst>
                  <a:path w="266" h="28">
                    <a:moveTo>
                      <a:pt x="266" y="0"/>
                    </a:moveTo>
                    <a:lnTo>
                      <a:pt x="266" y="22"/>
                    </a:lnTo>
                    <a:lnTo>
                      <a:pt x="0" y="28"/>
                    </a:lnTo>
                    <a:lnTo>
                      <a:pt x="0" y="9"/>
                    </a:lnTo>
                    <a:lnTo>
                      <a:pt x="266"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1" name="Freeform 346"/>
              <p:cNvSpPr>
                <a:spLocks/>
              </p:cNvSpPr>
              <p:nvPr/>
            </p:nvSpPr>
            <p:spPr bwMode="auto">
              <a:xfrm>
                <a:off x="6545" y="2279"/>
                <a:ext cx="75" cy="21"/>
              </a:xfrm>
              <a:custGeom>
                <a:avLst/>
                <a:gdLst>
                  <a:gd name="T0" fmla="*/ 75 w 75"/>
                  <a:gd name="T1" fmla="*/ 2 h 21"/>
                  <a:gd name="T2" fmla="*/ 75 w 75"/>
                  <a:gd name="T3" fmla="*/ 21 h 21"/>
                  <a:gd name="T4" fmla="*/ 0 w 75"/>
                  <a:gd name="T5" fmla="*/ 20 h 21"/>
                  <a:gd name="T6" fmla="*/ 0 w 75"/>
                  <a:gd name="T7" fmla="*/ 0 h 21"/>
                  <a:gd name="T8" fmla="*/ 75 w 75"/>
                  <a:gd name="T9" fmla="*/ 2 h 21"/>
                </a:gdLst>
                <a:ahLst/>
                <a:cxnLst>
                  <a:cxn ang="0">
                    <a:pos x="T0" y="T1"/>
                  </a:cxn>
                  <a:cxn ang="0">
                    <a:pos x="T2" y="T3"/>
                  </a:cxn>
                  <a:cxn ang="0">
                    <a:pos x="T4" y="T5"/>
                  </a:cxn>
                  <a:cxn ang="0">
                    <a:pos x="T6" y="T7"/>
                  </a:cxn>
                  <a:cxn ang="0">
                    <a:pos x="T8" y="T9"/>
                  </a:cxn>
                </a:cxnLst>
                <a:rect l="0" t="0" r="r" b="b"/>
                <a:pathLst>
                  <a:path w="75" h="21">
                    <a:moveTo>
                      <a:pt x="75" y="2"/>
                    </a:moveTo>
                    <a:lnTo>
                      <a:pt x="75" y="21"/>
                    </a:lnTo>
                    <a:lnTo>
                      <a:pt x="0" y="20"/>
                    </a:lnTo>
                    <a:lnTo>
                      <a:pt x="0" y="0"/>
                    </a:lnTo>
                    <a:lnTo>
                      <a:pt x="75"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2" name="Freeform 347"/>
              <p:cNvSpPr>
                <a:spLocks/>
              </p:cNvSpPr>
              <p:nvPr/>
            </p:nvSpPr>
            <p:spPr bwMode="auto">
              <a:xfrm>
                <a:off x="6614" y="2159"/>
                <a:ext cx="56" cy="24"/>
              </a:xfrm>
              <a:custGeom>
                <a:avLst/>
                <a:gdLst>
                  <a:gd name="T0" fmla="*/ 56 w 56"/>
                  <a:gd name="T1" fmla="*/ 0 h 24"/>
                  <a:gd name="T2" fmla="*/ 56 w 56"/>
                  <a:gd name="T3" fmla="*/ 21 h 24"/>
                  <a:gd name="T4" fmla="*/ 0 w 56"/>
                  <a:gd name="T5" fmla="*/ 24 h 24"/>
                  <a:gd name="T6" fmla="*/ 2 w 56"/>
                  <a:gd name="T7" fmla="*/ 24 h 24"/>
                  <a:gd name="T8" fmla="*/ 2 w 56"/>
                  <a:gd name="T9" fmla="*/ 3 h 24"/>
                  <a:gd name="T10" fmla="*/ 56 w 56"/>
                  <a:gd name="T11" fmla="*/ 0 h 24"/>
                </a:gdLst>
                <a:ahLst/>
                <a:cxnLst>
                  <a:cxn ang="0">
                    <a:pos x="T0" y="T1"/>
                  </a:cxn>
                  <a:cxn ang="0">
                    <a:pos x="T2" y="T3"/>
                  </a:cxn>
                  <a:cxn ang="0">
                    <a:pos x="T4" y="T5"/>
                  </a:cxn>
                  <a:cxn ang="0">
                    <a:pos x="T6" y="T7"/>
                  </a:cxn>
                  <a:cxn ang="0">
                    <a:pos x="T8" y="T9"/>
                  </a:cxn>
                  <a:cxn ang="0">
                    <a:pos x="T10" y="T11"/>
                  </a:cxn>
                </a:cxnLst>
                <a:rect l="0" t="0" r="r" b="b"/>
                <a:pathLst>
                  <a:path w="56" h="24">
                    <a:moveTo>
                      <a:pt x="56" y="0"/>
                    </a:moveTo>
                    <a:lnTo>
                      <a:pt x="56" y="21"/>
                    </a:lnTo>
                    <a:lnTo>
                      <a:pt x="0" y="24"/>
                    </a:lnTo>
                    <a:lnTo>
                      <a:pt x="2" y="24"/>
                    </a:lnTo>
                    <a:lnTo>
                      <a:pt x="2" y="3"/>
                    </a:lnTo>
                    <a:lnTo>
                      <a:pt x="5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3" name="Freeform 348"/>
              <p:cNvSpPr>
                <a:spLocks/>
              </p:cNvSpPr>
              <p:nvPr/>
            </p:nvSpPr>
            <p:spPr bwMode="auto">
              <a:xfrm>
                <a:off x="6116" y="2216"/>
                <a:ext cx="313" cy="96"/>
              </a:xfrm>
              <a:custGeom>
                <a:avLst/>
                <a:gdLst>
                  <a:gd name="T0" fmla="*/ 1 w 313"/>
                  <a:gd name="T1" fmla="*/ 96 h 96"/>
                  <a:gd name="T2" fmla="*/ 0 w 313"/>
                  <a:gd name="T3" fmla="*/ 90 h 96"/>
                  <a:gd name="T4" fmla="*/ 67 w 313"/>
                  <a:gd name="T5" fmla="*/ 73 h 96"/>
                  <a:gd name="T6" fmla="*/ 123 w 313"/>
                  <a:gd name="T7" fmla="*/ 40 h 96"/>
                  <a:gd name="T8" fmla="*/ 190 w 313"/>
                  <a:gd name="T9" fmla="*/ 37 h 96"/>
                  <a:gd name="T10" fmla="*/ 245 w 313"/>
                  <a:gd name="T11" fmla="*/ 3 h 96"/>
                  <a:gd name="T12" fmla="*/ 313 w 313"/>
                  <a:gd name="T13" fmla="*/ 0 h 96"/>
                  <a:gd name="T14" fmla="*/ 313 w 313"/>
                  <a:gd name="T15" fmla="*/ 6 h 96"/>
                  <a:gd name="T16" fmla="*/ 246 w 313"/>
                  <a:gd name="T17" fmla="*/ 9 h 96"/>
                  <a:gd name="T18" fmla="*/ 191 w 313"/>
                  <a:gd name="T19" fmla="*/ 42 h 96"/>
                  <a:gd name="T20" fmla="*/ 124 w 313"/>
                  <a:gd name="T21" fmla="*/ 45 h 96"/>
                  <a:gd name="T22" fmla="*/ 70 w 313"/>
                  <a:gd name="T23" fmla="*/ 79 h 96"/>
                  <a:gd name="T24" fmla="*/ 1 w 313"/>
                  <a:gd name="T25"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96">
                    <a:moveTo>
                      <a:pt x="1" y="96"/>
                    </a:moveTo>
                    <a:lnTo>
                      <a:pt x="0" y="90"/>
                    </a:lnTo>
                    <a:lnTo>
                      <a:pt x="67" y="73"/>
                    </a:lnTo>
                    <a:lnTo>
                      <a:pt x="123" y="40"/>
                    </a:lnTo>
                    <a:lnTo>
                      <a:pt x="190" y="37"/>
                    </a:lnTo>
                    <a:lnTo>
                      <a:pt x="245" y="3"/>
                    </a:lnTo>
                    <a:lnTo>
                      <a:pt x="313" y="0"/>
                    </a:lnTo>
                    <a:lnTo>
                      <a:pt x="313" y="6"/>
                    </a:lnTo>
                    <a:lnTo>
                      <a:pt x="246" y="9"/>
                    </a:lnTo>
                    <a:lnTo>
                      <a:pt x="191" y="42"/>
                    </a:lnTo>
                    <a:lnTo>
                      <a:pt x="124" y="45"/>
                    </a:lnTo>
                    <a:lnTo>
                      <a:pt x="70" y="79"/>
                    </a:lnTo>
                    <a:lnTo>
                      <a:pt x="1" y="9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4" name="Freeform 349"/>
              <p:cNvSpPr>
                <a:spLocks/>
              </p:cNvSpPr>
              <p:nvPr/>
            </p:nvSpPr>
            <p:spPr bwMode="auto">
              <a:xfrm>
                <a:off x="6113" y="2180"/>
                <a:ext cx="234" cy="133"/>
              </a:xfrm>
              <a:custGeom>
                <a:avLst/>
                <a:gdLst>
                  <a:gd name="T0" fmla="*/ 3 w 234"/>
                  <a:gd name="T1" fmla="*/ 133 h 133"/>
                  <a:gd name="T2" fmla="*/ 0 w 234"/>
                  <a:gd name="T3" fmla="*/ 127 h 133"/>
                  <a:gd name="T4" fmla="*/ 54 w 234"/>
                  <a:gd name="T5" fmla="*/ 102 h 133"/>
                  <a:gd name="T6" fmla="*/ 88 w 234"/>
                  <a:gd name="T7" fmla="*/ 63 h 133"/>
                  <a:gd name="T8" fmla="*/ 144 w 234"/>
                  <a:gd name="T9" fmla="*/ 52 h 133"/>
                  <a:gd name="T10" fmla="*/ 178 w 234"/>
                  <a:gd name="T11" fmla="*/ 13 h 133"/>
                  <a:gd name="T12" fmla="*/ 234 w 234"/>
                  <a:gd name="T13" fmla="*/ 0 h 133"/>
                  <a:gd name="T14" fmla="*/ 234 w 234"/>
                  <a:gd name="T15" fmla="*/ 6 h 133"/>
                  <a:gd name="T16" fmla="*/ 180 w 234"/>
                  <a:gd name="T17" fmla="*/ 17 h 133"/>
                  <a:gd name="T18" fmla="*/ 147 w 234"/>
                  <a:gd name="T19" fmla="*/ 56 h 133"/>
                  <a:gd name="T20" fmla="*/ 91 w 234"/>
                  <a:gd name="T21" fmla="*/ 67 h 133"/>
                  <a:gd name="T22" fmla="*/ 59 w 234"/>
                  <a:gd name="T23" fmla="*/ 106 h 133"/>
                  <a:gd name="T24" fmla="*/ 3 w 234"/>
                  <a:gd name="T2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33">
                    <a:moveTo>
                      <a:pt x="3" y="133"/>
                    </a:moveTo>
                    <a:lnTo>
                      <a:pt x="0" y="127"/>
                    </a:lnTo>
                    <a:lnTo>
                      <a:pt x="54" y="102"/>
                    </a:lnTo>
                    <a:lnTo>
                      <a:pt x="88" y="63"/>
                    </a:lnTo>
                    <a:lnTo>
                      <a:pt x="144" y="52"/>
                    </a:lnTo>
                    <a:lnTo>
                      <a:pt x="178" y="13"/>
                    </a:lnTo>
                    <a:lnTo>
                      <a:pt x="234" y="0"/>
                    </a:lnTo>
                    <a:lnTo>
                      <a:pt x="234" y="6"/>
                    </a:lnTo>
                    <a:lnTo>
                      <a:pt x="180" y="17"/>
                    </a:lnTo>
                    <a:lnTo>
                      <a:pt x="147" y="56"/>
                    </a:lnTo>
                    <a:lnTo>
                      <a:pt x="91" y="67"/>
                    </a:lnTo>
                    <a:lnTo>
                      <a:pt x="59" y="106"/>
                    </a:lnTo>
                    <a:lnTo>
                      <a:pt x="3" y="1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5" name="Freeform 350"/>
              <p:cNvSpPr>
                <a:spLocks/>
              </p:cNvSpPr>
              <p:nvPr/>
            </p:nvSpPr>
            <p:spPr bwMode="auto">
              <a:xfrm>
                <a:off x="6117" y="2249"/>
                <a:ext cx="251" cy="63"/>
              </a:xfrm>
              <a:custGeom>
                <a:avLst/>
                <a:gdLst>
                  <a:gd name="T0" fmla="*/ 1 w 251"/>
                  <a:gd name="T1" fmla="*/ 63 h 63"/>
                  <a:gd name="T2" fmla="*/ 0 w 251"/>
                  <a:gd name="T3" fmla="*/ 57 h 63"/>
                  <a:gd name="T4" fmla="*/ 53 w 251"/>
                  <a:gd name="T5" fmla="*/ 49 h 63"/>
                  <a:gd name="T6" fmla="*/ 98 w 251"/>
                  <a:gd name="T7" fmla="*/ 22 h 63"/>
                  <a:gd name="T8" fmla="*/ 151 w 251"/>
                  <a:gd name="T9" fmla="*/ 28 h 63"/>
                  <a:gd name="T10" fmla="*/ 196 w 251"/>
                  <a:gd name="T11" fmla="*/ 0 h 63"/>
                  <a:gd name="T12" fmla="*/ 251 w 251"/>
                  <a:gd name="T13" fmla="*/ 5 h 63"/>
                  <a:gd name="T14" fmla="*/ 249 w 251"/>
                  <a:gd name="T15" fmla="*/ 11 h 63"/>
                  <a:gd name="T16" fmla="*/ 197 w 251"/>
                  <a:gd name="T17" fmla="*/ 5 h 63"/>
                  <a:gd name="T18" fmla="*/ 153 w 251"/>
                  <a:gd name="T19" fmla="*/ 33 h 63"/>
                  <a:gd name="T20" fmla="*/ 99 w 251"/>
                  <a:gd name="T21" fmla="*/ 28 h 63"/>
                  <a:gd name="T22" fmla="*/ 55 w 251"/>
                  <a:gd name="T23" fmla="*/ 54 h 63"/>
                  <a:gd name="T24" fmla="*/ 1 w 25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63">
                    <a:moveTo>
                      <a:pt x="1" y="63"/>
                    </a:moveTo>
                    <a:lnTo>
                      <a:pt x="0" y="57"/>
                    </a:lnTo>
                    <a:lnTo>
                      <a:pt x="53" y="49"/>
                    </a:lnTo>
                    <a:lnTo>
                      <a:pt x="98" y="22"/>
                    </a:lnTo>
                    <a:lnTo>
                      <a:pt x="151" y="28"/>
                    </a:lnTo>
                    <a:lnTo>
                      <a:pt x="196" y="0"/>
                    </a:lnTo>
                    <a:lnTo>
                      <a:pt x="251" y="5"/>
                    </a:lnTo>
                    <a:lnTo>
                      <a:pt x="249" y="11"/>
                    </a:lnTo>
                    <a:lnTo>
                      <a:pt x="197" y="5"/>
                    </a:lnTo>
                    <a:lnTo>
                      <a:pt x="153" y="33"/>
                    </a:lnTo>
                    <a:lnTo>
                      <a:pt x="99" y="28"/>
                    </a:lnTo>
                    <a:lnTo>
                      <a:pt x="55" y="54"/>
                    </a:lnTo>
                    <a:lnTo>
                      <a:pt x="1" y="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6" name="Rectangle 351"/>
              <p:cNvSpPr>
                <a:spLocks noChangeArrowheads="1"/>
              </p:cNvSpPr>
              <p:nvPr/>
            </p:nvSpPr>
            <p:spPr bwMode="auto">
              <a:xfrm>
                <a:off x="6114" y="2169"/>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7" name="Rectangle 352"/>
              <p:cNvSpPr>
                <a:spLocks noChangeArrowheads="1"/>
              </p:cNvSpPr>
              <p:nvPr/>
            </p:nvSpPr>
            <p:spPr bwMode="auto">
              <a:xfrm>
                <a:off x="6114" y="2194"/>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8" name="Rectangle 353"/>
              <p:cNvSpPr>
                <a:spLocks noChangeArrowheads="1"/>
              </p:cNvSpPr>
              <p:nvPr/>
            </p:nvSpPr>
            <p:spPr bwMode="auto">
              <a:xfrm>
                <a:off x="6114" y="2221"/>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9" name="Rectangle 354"/>
              <p:cNvSpPr>
                <a:spLocks noChangeArrowheads="1"/>
              </p:cNvSpPr>
              <p:nvPr/>
            </p:nvSpPr>
            <p:spPr bwMode="auto">
              <a:xfrm>
                <a:off x="6114" y="2246"/>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0" name="Rectangle 355"/>
              <p:cNvSpPr>
                <a:spLocks noChangeArrowheads="1"/>
              </p:cNvSpPr>
              <p:nvPr/>
            </p:nvSpPr>
            <p:spPr bwMode="auto">
              <a:xfrm>
                <a:off x="6114" y="2272"/>
                <a:ext cx="21"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1" name="Rectangle 356"/>
              <p:cNvSpPr>
                <a:spLocks noChangeArrowheads="1"/>
              </p:cNvSpPr>
              <p:nvPr/>
            </p:nvSpPr>
            <p:spPr bwMode="auto">
              <a:xfrm>
                <a:off x="6114" y="2320"/>
                <a:ext cx="315"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2" name="Freeform 357"/>
              <p:cNvSpPr>
                <a:spLocks/>
              </p:cNvSpPr>
              <p:nvPr/>
            </p:nvSpPr>
            <p:spPr bwMode="auto">
              <a:xfrm>
                <a:off x="5735" y="2473"/>
                <a:ext cx="101" cy="42"/>
              </a:xfrm>
              <a:custGeom>
                <a:avLst/>
                <a:gdLst>
                  <a:gd name="T0" fmla="*/ 101 w 101"/>
                  <a:gd name="T1" fmla="*/ 42 h 42"/>
                  <a:gd name="T2" fmla="*/ 101 w 101"/>
                  <a:gd name="T3" fmla="*/ 30 h 42"/>
                  <a:gd name="T4" fmla="*/ 0 w 101"/>
                  <a:gd name="T5" fmla="*/ 0 h 42"/>
                  <a:gd name="T6" fmla="*/ 0 w 101"/>
                  <a:gd name="T7" fmla="*/ 15 h 42"/>
                  <a:gd name="T8" fmla="*/ 101 w 101"/>
                  <a:gd name="T9" fmla="*/ 42 h 42"/>
                </a:gdLst>
                <a:ahLst/>
                <a:cxnLst>
                  <a:cxn ang="0">
                    <a:pos x="T0" y="T1"/>
                  </a:cxn>
                  <a:cxn ang="0">
                    <a:pos x="T2" y="T3"/>
                  </a:cxn>
                  <a:cxn ang="0">
                    <a:pos x="T4" y="T5"/>
                  </a:cxn>
                  <a:cxn ang="0">
                    <a:pos x="T6" y="T7"/>
                  </a:cxn>
                  <a:cxn ang="0">
                    <a:pos x="T8" y="T9"/>
                  </a:cxn>
                </a:cxnLst>
                <a:rect l="0" t="0" r="r" b="b"/>
                <a:pathLst>
                  <a:path w="101" h="42">
                    <a:moveTo>
                      <a:pt x="101" y="42"/>
                    </a:moveTo>
                    <a:lnTo>
                      <a:pt x="101" y="30"/>
                    </a:lnTo>
                    <a:lnTo>
                      <a:pt x="0" y="0"/>
                    </a:lnTo>
                    <a:lnTo>
                      <a:pt x="0" y="15"/>
                    </a:lnTo>
                    <a:lnTo>
                      <a:pt x="10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3" name="Freeform 358"/>
              <p:cNvSpPr>
                <a:spLocks/>
              </p:cNvSpPr>
              <p:nvPr/>
            </p:nvSpPr>
            <p:spPr bwMode="auto">
              <a:xfrm>
                <a:off x="5735" y="2438"/>
                <a:ext cx="368" cy="77"/>
              </a:xfrm>
              <a:custGeom>
                <a:avLst/>
                <a:gdLst>
                  <a:gd name="T0" fmla="*/ 368 w 368"/>
                  <a:gd name="T1" fmla="*/ 26 h 77"/>
                  <a:gd name="T2" fmla="*/ 368 w 368"/>
                  <a:gd name="T3" fmla="*/ 26 h 77"/>
                  <a:gd name="T4" fmla="*/ 368 w 368"/>
                  <a:gd name="T5" fmla="*/ 26 h 77"/>
                  <a:gd name="T6" fmla="*/ 267 w 368"/>
                  <a:gd name="T7" fmla="*/ 0 h 77"/>
                  <a:gd name="T8" fmla="*/ 0 w 368"/>
                  <a:gd name="T9" fmla="*/ 35 h 77"/>
                  <a:gd name="T10" fmla="*/ 101 w 368"/>
                  <a:gd name="T11" fmla="*/ 65 h 77"/>
                  <a:gd name="T12" fmla="*/ 101 w 368"/>
                  <a:gd name="T13" fmla="*/ 77 h 77"/>
                  <a:gd name="T14" fmla="*/ 368 w 368"/>
                  <a:gd name="T15" fmla="*/ 32 h 77"/>
                  <a:gd name="T16" fmla="*/ 368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368" y="26"/>
                    </a:moveTo>
                    <a:lnTo>
                      <a:pt x="368" y="26"/>
                    </a:lnTo>
                    <a:lnTo>
                      <a:pt x="368" y="26"/>
                    </a:lnTo>
                    <a:lnTo>
                      <a:pt x="267" y="0"/>
                    </a:lnTo>
                    <a:lnTo>
                      <a:pt x="0" y="35"/>
                    </a:lnTo>
                    <a:lnTo>
                      <a:pt x="101" y="65"/>
                    </a:lnTo>
                    <a:lnTo>
                      <a:pt x="101" y="77"/>
                    </a:lnTo>
                    <a:lnTo>
                      <a:pt x="368" y="32"/>
                    </a:lnTo>
                    <a:lnTo>
                      <a:pt x="36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4" name="Freeform 359"/>
              <p:cNvSpPr>
                <a:spLocks/>
              </p:cNvSpPr>
              <p:nvPr/>
            </p:nvSpPr>
            <p:spPr bwMode="auto">
              <a:xfrm>
                <a:off x="6704" y="2473"/>
                <a:ext cx="102" cy="42"/>
              </a:xfrm>
              <a:custGeom>
                <a:avLst/>
                <a:gdLst>
                  <a:gd name="T0" fmla="*/ 1 w 102"/>
                  <a:gd name="T1" fmla="*/ 42 h 42"/>
                  <a:gd name="T2" fmla="*/ 0 w 102"/>
                  <a:gd name="T3" fmla="*/ 30 h 42"/>
                  <a:gd name="T4" fmla="*/ 101 w 102"/>
                  <a:gd name="T5" fmla="*/ 0 h 42"/>
                  <a:gd name="T6" fmla="*/ 102 w 102"/>
                  <a:gd name="T7" fmla="*/ 15 h 42"/>
                  <a:gd name="T8" fmla="*/ 1 w 102"/>
                  <a:gd name="T9" fmla="*/ 42 h 42"/>
                </a:gdLst>
                <a:ahLst/>
                <a:cxnLst>
                  <a:cxn ang="0">
                    <a:pos x="T0" y="T1"/>
                  </a:cxn>
                  <a:cxn ang="0">
                    <a:pos x="T2" y="T3"/>
                  </a:cxn>
                  <a:cxn ang="0">
                    <a:pos x="T4" y="T5"/>
                  </a:cxn>
                  <a:cxn ang="0">
                    <a:pos x="T6" y="T7"/>
                  </a:cxn>
                  <a:cxn ang="0">
                    <a:pos x="T8" y="T9"/>
                  </a:cxn>
                </a:cxnLst>
                <a:rect l="0" t="0" r="r" b="b"/>
                <a:pathLst>
                  <a:path w="102" h="42">
                    <a:moveTo>
                      <a:pt x="1" y="42"/>
                    </a:moveTo>
                    <a:lnTo>
                      <a:pt x="0" y="30"/>
                    </a:lnTo>
                    <a:lnTo>
                      <a:pt x="101" y="0"/>
                    </a:lnTo>
                    <a:lnTo>
                      <a:pt x="102" y="15"/>
                    </a:lnTo>
                    <a:lnTo>
                      <a:pt x="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5" name="Freeform 360"/>
              <p:cNvSpPr>
                <a:spLocks/>
              </p:cNvSpPr>
              <p:nvPr/>
            </p:nvSpPr>
            <p:spPr bwMode="auto">
              <a:xfrm>
                <a:off x="6436" y="2438"/>
                <a:ext cx="369" cy="77"/>
              </a:xfrm>
              <a:custGeom>
                <a:avLst/>
                <a:gdLst>
                  <a:gd name="T0" fmla="*/ 0 w 369"/>
                  <a:gd name="T1" fmla="*/ 26 h 77"/>
                  <a:gd name="T2" fmla="*/ 0 w 369"/>
                  <a:gd name="T3" fmla="*/ 26 h 77"/>
                  <a:gd name="T4" fmla="*/ 0 w 369"/>
                  <a:gd name="T5" fmla="*/ 26 h 77"/>
                  <a:gd name="T6" fmla="*/ 100 w 369"/>
                  <a:gd name="T7" fmla="*/ 0 h 77"/>
                  <a:gd name="T8" fmla="*/ 369 w 369"/>
                  <a:gd name="T9" fmla="*/ 35 h 77"/>
                  <a:gd name="T10" fmla="*/ 268 w 369"/>
                  <a:gd name="T11" fmla="*/ 65 h 77"/>
                  <a:gd name="T12" fmla="*/ 269 w 369"/>
                  <a:gd name="T13" fmla="*/ 77 h 77"/>
                  <a:gd name="T14" fmla="*/ 0 w 369"/>
                  <a:gd name="T15" fmla="*/ 32 h 77"/>
                  <a:gd name="T16" fmla="*/ 0 w 369"/>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77">
                    <a:moveTo>
                      <a:pt x="0" y="26"/>
                    </a:moveTo>
                    <a:lnTo>
                      <a:pt x="0" y="26"/>
                    </a:lnTo>
                    <a:lnTo>
                      <a:pt x="0" y="26"/>
                    </a:lnTo>
                    <a:lnTo>
                      <a:pt x="100" y="0"/>
                    </a:lnTo>
                    <a:lnTo>
                      <a:pt x="369" y="35"/>
                    </a:lnTo>
                    <a:lnTo>
                      <a:pt x="268" y="65"/>
                    </a:lnTo>
                    <a:lnTo>
                      <a:pt x="269" y="77"/>
                    </a:lnTo>
                    <a:lnTo>
                      <a:pt x="0" y="32"/>
                    </a:lnTo>
                    <a:lnTo>
                      <a:pt x="0"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6" name="Freeform 361"/>
              <p:cNvSpPr>
                <a:spLocks/>
              </p:cNvSpPr>
              <p:nvPr/>
            </p:nvSpPr>
            <p:spPr bwMode="auto">
              <a:xfrm>
                <a:off x="6103" y="2425"/>
                <a:ext cx="28" cy="43"/>
              </a:xfrm>
              <a:custGeom>
                <a:avLst/>
                <a:gdLst>
                  <a:gd name="T0" fmla="*/ 28 w 28"/>
                  <a:gd name="T1" fmla="*/ 43 h 43"/>
                  <a:gd name="T2" fmla="*/ 28 w 28"/>
                  <a:gd name="T3" fmla="*/ 32 h 43"/>
                  <a:gd name="T4" fmla="*/ 0 w 28"/>
                  <a:gd name="T5" fmla="*/ 0 h 43"/>
                  <a:gd name="T6" fmla="*/ 0 w 28"/>
                  <a:gd name="T7" fmla="*/ 17 h 43"/>
                  <a:gd name="T8" fmla="*/ 28 w 28"/>
                  <a:gd name="T9" fmla="*/ 43 h 43"/>
                </a:gdLst>
                <a:ahLst/>
                <a:cxnLst>
                  <a:cxn ang="0">
                    <a:pos x="T0" y="T1"/>
                  </a:cxn>
                  <a:cxn ang="0">
                    <a:pos x="T2" y="T3"/>
                  </a:cxn>
                  <a:cxn ang="0">
                    <a:pos x="T4" y="T5"/>
                  </a:cxn>
                  <a:cxn ang="0">
                    <a:pos x="T6" y="T7"/>
                  </a:cxn>
                  <a:cxn ang="0">
                    <a:pos x="T8" y="T9"/>
                  </a:cxn>
                </a:cxnLst>
                <a:rect l="0" t="0" r="r" b="b"/>
                <a:pathLst>
                  <a:path w="28" h="43">
                    <a:moveTo>
                      <a:pt x="28" y="43"/>
                    </a:moveTo>
                    <a:lnTo>
                      <a:pt x="28" y="32"/>
                    </a:lnTo>
                    <a:lnTo>
                      <a:pt x="0" y="0"/>
                    </a:lnTo>
                    <a:lnTo>
                      <a:pt x="0" y="17"/>
                    </a:lnTo>
                    <a:lnTo>
                      <a:pt x="28"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7" name="Freeform 362"/>
              <p:cNvSpPr>
                <a:spLocks/>
              </p:cNvSpPr>
              <p:nvPr/>
            </p:nvSpPr>
            <p:spPr bwMode="auto">
              <a:xfrm>
                <a:off x="6407" y="2425"/>
                <a:ext cx="29" cy="43"/>
              </a:xfrm>
              <a:custGeom>
                <a:avLst/>
                <a:gdLst>
                  <a:gd name="T0" fmla="*/ 1 w 29"/>
                  <a:gd name="T1" fmla="*/ 43 h 43"/>
                  <a:gd name="T2" fmla="*/ 0 w 29"/>
                  <a:gd name="T3" fmla="*/ 32 h 43"/>
                  <a:gd name="T4" fmla="*/ 29 w 29"/>
                  <a:gd name="T5" fmla="*/ 0 h 43"/>
                  <a:gd name="T6" fmla="*/ 29 w 29"/>
                  <a:gd name="T7" fmla="*/ 17 h 43"/>
                  <a:gd name="T8" fmla="*/ 1 w 29"/>
                  <a:gd name="T9" fmla="*/ 43 h 43"/>
                </a:gdLst>
                <a:ahLst/>
                <a:cxnLst>
                  <a:cxn ang="0">
                    <a:pos x="T0" y="T1"/>
                  </a:cxn>
                  <a:cxn ang="0">
                    <a:pos x="T2" y="T3"/>
                  </a:cxn>
                  <a:cxn ang="0">
                    <a:pos x="T4" y="T5"/>
                  </a:cxn>
                  <a:cxn ang="0">
                    <a:pos x="T6" y="T7"/>
                  </a:cxn>
                  <a:cxn ang="0">
                    <a:pos x="T8" y="T9"/>
                  </a:cxn>
                </a:cxnLst>
                <a:rect l="0" t="0" r="r" b="b"/>
                <a:pathLst>
                  <a:path w="29" h="43">
                    <a:moveTo>
                      <a:pt x="1" y="43"/>
                    </a:moveTo>
                    <a:lnTo>
                      <a:pt x="0" y="32"/>
                    </a:lnTo>
                    <a:lnTo>
                      <a:pt x="29" y="0"/>
                    </a:lnTo>
                    <a:lnTo>
                      <a:pt x="29" y="17"/>
                    </a:lnTo>
                    <a:lnTo>
                      <a:pt x="1"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8" name="Freeform 363"/>
              <p:cNvSpPr>
                <a:spLocks/>
              </p:cNvSpPr>
              <p:nvPr/>
            </p:nvSpPr>
            <p:spPr bwMode="auto">
              <a:xfrm>
                <a:off x="6103" y="2425"/>
                <a:ext cx="333" cy="32"/>
              </a:xfrm>
              <a:custGeom>
                <a:avLst/>
                <a:gdLst>
                  <a:gd name="T0" fmla="*/ 304 w 333"/>
                  <a:gd name="T1" fmla="*/ 32 h 32"/>
                  <a:gd name="T2" fmla="*/ 28 w 333"/>
                  <a:gd name="T3" fmla="*/ 32 h 32"/>
                  <a:gd name="T4" fmla="*/ 0 w 333"/>
                  <a:gd name="T5" fmla="*/ 0 h 32"/>
                  <a:gd name="T6" fmla="*/ 333 w 333"/>
                  <a:gd name="T7" fmla="*/ 0 h 32"/>
                  <a:gd name="T8" fmla="*/ 304 w 333"/>
                  <a:gd name="T9" fmla="*/ 32 h 32"/>
                </a:gdLst>
                <a:ahLst/>
                <a:cxnLst>
                  <a:cxn ang="0">
                    <a:pos x="T0" y="T1"/>
                  </a:cxn>
                  <a:cxn ang="0">
                    <a:pos x="T2" y="T3"/>
                  </a:cxn>
                  <a:cxn ang="0">
                    <a:pos x="T4" y="T5"/>
                  </a:cxn>
                  <a:cxn ang="0">
                    <a:pos x="T6" y="T7"/>
                  </a:cxn>
                  <a:cxn ang="0">
                    <a:pos x="T8" y="T9"/>
                  </a:cxn>
                </a:cxnLst>
                <a:rect l="0" t="0" r="r" b="b"/>
                <a:pathLst>
                  <a:path w="333" h="32">
                    <a:moveTo>
                      <a:pt x="304" y="32"/>
                    </a:moveTo>
                    <a:lnTo>
                      <a:pt x="28" y="32"/>
                    </a:lnTo>
                    <a:lnTo>
                      <a:pt x="0" y="0"/>
                    </a:lnTo>
                    <a:lnTo>
                      <a:pt x="333" y="0"/>
                    </a:lnTo>
                    <a:lnTo>
                      <a:pt x="304" y="3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9" name="Freeform 364"/>
              <p:cNvSpPr>
                <a:spLocks/>
              </p:cNvSpPr>
              <p:nvPr/>
            </p:nvSpPr>
            <p:spPr bwMode="auto">
              <a:xfrm>
                <a:off x="6131" y="2457"/>
                <a:ext cx="277" cy="11"/>
              </a:xfrm>
              <a:custGeom>
                <a:avLst/>
                <a:gdLst>
                  <a:gd name="T0" fmla="*/ 276 w 277"/>
                  <a:gd name="T1" fmla="*/ 0 h 11"/>
                  <a:gd name="T2" fmla="*/ 0 w 277"/>
                  <a:gd name="T3" fmla="*/ 0 h 11"/>
                  <a:gd name="T4" fmla="*/ 0 w 277"/>
                  <a:gd name="T5" fmla="*/ 11 h 11"/>
                  <a:gd name="T6" fmla="*/ 277 w 277"/>
                  <a:gd name="T7" fmla="*/ 11 h 11"/>
                  <a:gd name="T8" fmla="*/ 276 w 277"/>
                  <a:gd name="T9" fmla="*/ 0 h 11"/>
                </a:gdLst>
                <a:ahLst/>
                <a:cxnLst>
                  <a:cxn ang="0">
                    <a:pos x="T0" y="T1"/>
                  </a:cxn>
                  <a:cxn ang="0">
                    <a:pos x="T2" y="T3"/>
                  </a:cxn>
                  <a:cxn ang="0">
                    <a:pos x="T4" y="T5"/>
                  </a:cxn>
                  <a:cxn ang="0">
                    <a:pos x="T6" y="T7"/>
                  </a:cxn>
                  <a:cxn ang="0">
                    <a:pos x="T8" y="T9"/>
                  </a:cxn>
                </a:cxnLst>
                <a:rect l="0" t="0" r="r" b="b"/>
                <a:pathLst>
                  <a:path w="277" h="11">
                    <a:moveTo>
                      <a:pt x="276" y="0"/>
                    </a:moveTo>
                    <a:lnTo>
                      <a:pt x="0" y="0"/>
                    </a:lnTo>
                    <a:lnTo>
                      <a:pt x="0" y="11"/>
                    </a:lnTo>
                    <a:lnTo>
                      <a:pt x="277" y="11"/>
                    </a:lnTo>
                    <a:lnTo>
                      <a:pt x="27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0" name="Freeform 365"/>
              <p:cNvSpPr>
                <a:spLocks/>
              </p:cNvSpPr>
              <p:nvPr/>
            </p:nvSpPr>
            <p:spPr bwMode="auto">
              <a:xfrm>
                <a:off x="6242" y="2481"/>
                <a:ext cx="61" cy="28"/>
              </a:xfrm>
              <a:custGeom>
                <a:avLst/>
                <a:gdLst>
                  <a:gd name="T0" fmla="*/ 35 w 44"/>
                  <a:gd name="T1" fmla="*/ 11 h 20"/>
                  <a:gd name="T2" fmla="*/ 22 w 44"/>
                  <a:gd name="T3" fmla="*/ 0 h 20"/>
                  <a:gd name="T4" fmla="*/ 9 w 44"/>
                  <a:gd name="T5" fmla="*/ 11 h 20"/>
                  <a:gd name="T6" fmla="*/ 0 w 44"/>
                  <a:gd name="T7" fmla="*/ 15 h 20"/>
                  <a:gd name="T8" fmla="*/ 10 w 44"/>
                  <a:gd name="T9" fmla="*/ 19 h 20"/>
                  <a:gd name="T10" fmla="*/ 22 w 44"/>
                  <a:gd name="T11" fmla="*/ 20 h 20"/>
                  <a:gd name="T12" fmla="*/ 35 w 44"/>
                  <a:gd name="T13" fmla="*/ 19 h 20"/>
                  <a:gd name="T14" fmla="*/ 44 w 44"/>
                  <a:gd name="T15" fmla="*/ 15 h 20"/>
                  <a:gd name="T16" fmla="*/ 35 w 44"/>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0">
                    <a:moveTo>
                      <a:pt x="35" y="11"/>
                    </a:moveTo>
                    <a:cubicBezTo>
                      <a:pt x="34" y="5"/>
                      <a:pt x="29" y="0"/>
                      <a:pt x="22" y="0"/>
                    </a:cubicBezTo>
                    <a:cubicBezTo>
                      <a:pt x="16" y="0"/>
                      <a:pt x="10" y="5"/>
                      <a:pt x="9" y="11"/>
                    </a:cubicBezTo>
                    <a:cubicBezTo>
                      <a:pt x="4" y="12"/>
                      <a:pt x="0" y="13"/>
                      <a:pt x="0" y="15"/>
                    </a:cubicBezTo>
                    <a:cubicBezTo>
                      <a:pt x="0" y="16"/>
                      <a:pt x="4" y="18"/>
                      <a:pt x="10" y="19"/>
                    </a:cubicBezTo>
                    <a:cubicBezTo>
                      <a:pt x="13" y="19"/>
                      <a:pt x="18" y="20"/>
                      <a:pt x="22" y="20"/>
                    </a:cubicBezTo>
                    <a:cubicBezTo>
                      <a:pt x="27" y="20"/>
                      <a:pt x="31" y="19"/>
                      <a:pt x="35" y="19"/>
                    </a:cubicBezTo>
                    <a:cubicBezTo>
                      <a:pt x="41" y="18"/>
                      <a:pt x="44" y="17"/>
                      <a:pt x="44" y="15"/>
                    </a:cubicBezTo>
                    <a:cubicBezTo>
                      <a:pt x="44" y="13"/>
                      <a:pt x="41" y="12"/>
                      <a:pt x="35" y="1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1" name="Rectangle 366"/>
              <p:cNvSpPr>
                <a:spLocks noChangeArrowheads="1"/>
              </p:cNvSpPr>
              <p:nvPr/>
            </p:nvSpPr>
            <p:spPr bwMode="auto">
              <a:xfrm>
                <a:off x="6068" y="1863"/>
                <a:ext cx="407" cy="21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2" name="Rectangle 367"/>
              <p:cNvSpPr>
                <a:spLocks noChangeArrowheads="1"/>
              </p:cNvSpPr>
              <p:nvPr/>
            </p:nvSpPr>
            <p:spPr bwMode="auto">
              <a:xfrm>
                <a:off x="6068" y="1863"/>
                <a:ext cx="40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3" name="Freeform 368"/>
              <p:cNvSpPr>
                <a:spLocks/>
              </p:cNvSpPr>
              <p:nvPr/>
            </p:nvSpPr>
            <p:spPr bwMode="auto">
              <a:xfrm>
                <a:off x="6272" y="1971"/>
                <a:ext cx="75" cy="80"/>
              </a:xfrm>
              <a:custGeom>
                <a:avLst/>
                <a:gdLst>
                  <a:gd name="T0" fmla="*/ 3 w 53"/>
                  <a:gd name="T1" fmla="*/ 57 h 57"/>
                  <a:gd name="T2" fmla="*/ 40 w 53"/>
                  <a:gd name="T3" fmla="*/ 40 h 57"/>
                  <a:gd name="T4" fmla="*/ 53 w 53"/>
                  <a:gd name="T5" fmla="*/ 19 h 57"/>
                  <a:gd name="T6" fmla="*/ 0 w 53"/>
                  <a:gd name="T7" fmla="*/ 0 h 57"/>
                  <a:gd name="T8" fmla="*/ 3 w 53"/>
                  <a:gd name="T9" fmla="*/ 57 h 57"/>
                </a:gdLst>
                <a:ahLst/>
                <a:cxnLst>
                  <a:cxn ang="0">
                    <a:pos x="T0" y="T1"/>
                  </a:cxn>
                  <a:cxn ang="0">
                    <a:pos x="T2" y="T3"/>
                  </a:cxn>
                  <a:cxn ang="0">
                    <a:pos x="T4" y="T5"/>
                  </a:cxn>
                  <a:cxn ang="0">
                    <a:pos x="T6" y="T7"/>
                  </a:cxn>
                  <a:cxn ang="0">
                    <a:pos x="T8" y="T9"/>
                  </a:cxn>
                </a:cxnLst>
                <a:rect l="0" t="0" r="r" b="b"/>
                <a:pathLst>
                  <a:path w="53" h="57">
                    <a:moveTo>
                      <a:pt x="3" y="57"/>
                    </a:moveTo>
                    <a:cubicBezTo>
                      <a:pt x="17" y="56"/>
                      <a:pt x="30" y="50"/>
                      <a:pt x="40" y="40"/>
                    </a:cubicBezTo>
                    <a:cubicBezTo>
                      <a:pt x="46" y="34"/>
                      <a:pt x="51" y="27"/>
                      <a:pt x="53" y="19"/>
                    </a:cubicBezTo>
                    <a:cubicBezTo>
                      <a:pt x="0" y="0"/>
                      <a:pt x="0" y="0"/>
                      <a:pt x="0" y="0"/>
                    </a:cubicBezTo>
                    <a:lnTo>
                      <a:pt x="3" y="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4" name="Freeform 369"/>
              <p:cNvSpPr>
                <a:spLocks/>
              </p:cNvSpPr>
              <p:nvPr/>
            </p:nvSpPr>
            <p:spPr bwMode="auto">
              <a:xfrm>
                <a:off x="6242" y="1971"/>
                <a:ext cx="35" cy="80"/>
              </a:xfrm>
              <a:custGeom>
                <a:avLst/>
                <a:gdLst>
                  <a:gd name="T0" fmla="*/ 0 w 25"/>
                  <a:gd name="T1" fmla="*/ 52 h 57"/>
                  <a:gd name="T2" fmla="*/ 25 w 25"/>
                  <a:gd name="T3" fmla="*/ 57 h 57"/>
                  <a:gd name="T4" fmla="*/ 22 w 25"/>
                  <a:gd name="T5" fmla="*/ 0 h 57"/>
                  <a:gd name="T6" fmla="*/ 0 w 25"/>
                  <a:gd name="T7" fmla="*/ 52 h 57"/>
                </a:gdLst>
                <a:ahLst/>
                <a:cxnLst>
                  <a:cxn ang="0">
                    <a:pos x="T0" y="T1"/>
                  </a:cxn>
                  <a:cxn ang="0">
                    <a:pos x="T2" y="T3"/>
                  </a:cxn>
                  <a:cxn ang="0">
                    <a:pos x="T4" y="T5"/>
                  </a:cxn>
                  <a:cxn ang="0">
                    <a:pos x="T6" y="T7"/>
                  </a:cxn>
                </a:cxnLst>
                <a:rect l="0" t="0" r="r" b="b"/>
                <a:pathLst>
                  <a:path w="25" h="57">
                    <a:moveTo>
                      <a:pt x="0" y="52"/>
                    </a:moveTo>
                    <a:cubicBezTo>
                      <a:pt x="8" y="56"/>
                      <a:pt x="17" y="57"/>
                      <a:pt x="25" y="57"/>
                    </a:cubicBezTo>
                    <a:cubicBezTo>
                      <a:pt x="22" y="0"/>
                      <a:pt x="22" y="0"/>
                      <a:pt x="22" y="0"/>
                    </a:cubicBezTo>
                    <a:lnTo>
                      <a:pt x="0" y="5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5" name="Freeform 370"/>
              <p:cNvSpPr>
                <a:spLocks/>
              </p:cNvSpPr>
              <p:nvPr/>
            </p:nvSpPr>
            <p:spPr bwMode="auto">
              <a:xfrm>
                <a:off x="6272" y="1891"/>
                <a:ext cx="86" cy="107"/>
              </a:xfrm>
              <a:custGeom>
                <a:avLst/>
                <a:gdLst>
                  <a:gd name="T0" fmla="*/ 53 w 61"/>
                  <a:gd name="T1" fmla="*/ 76 h 76"/>
                  <a:gd name="T2" fmla="*/ 40 w 61"/>
                  <a:gd name="T3" fmla="*/ 17 h 76"/>
                  <a:gd name="T4" fmla="*/ 1 w 61"/>
                  <a:gd name="T5" fmla="*/ 0 h 76"/>
                  <a:gd name="T6" fmla="*/ 0 w 61"/>
                  <a:gd name="T7" fmla="*/ 57 h 76"/>
                  <a:gd name="T8" fmla="*/ 53 w 61"/>
                  <a:gd name="T9" fmla="*/ 76 h 76"/>
                </a:gdLst>
                <a:ahLst/>
                <a:cxnLst>
                  <a:cxn ang="0">
                    <a:pos x="T0" y="T1"/>
                  </a:cxn>
                  <a:cxn ang="0">
                    <a:pos x="T2" y="T3"/>
                  </a:cxn>
                  <a:cxn ang="0">
                    <a:pos x="T4" y="T5"/>
                  </a:cxn>
                  <a:cxn ang="0">
                    <a:pos x="T6" y="T7"/>
                  </a:cxn>
                  <a:cxn ang="0">
                    <a:pos x="T8" y="T9"/>
                  </a:cxn>
                </a:cxnLst>
                <a:rect l="0" t="0" r="r" b="b"/>
                <a:pathLst>
                  <a:path w="61" h="76">
                    <a:moveTo>
                      <a:pt x="53" y="76"/>
                    </a:moveTo>
                    <a:cubicBezTo>
                      <a:pt x="61" y="56"/>
                      <a:pt x="56" y="33"/>
                      <a:pt x="40" y="17"/>
                    </a:cubicBezTo>
                    <a:cubicBezTo>
                      <a:pt x="29" y="6"/>
                      <a:pt x="15" y="0"/>
                      <a:pt x="1" y="0"/>
                    </a:cubicBezTo>
                    <a:cubicBezTo>
                      <a:pt x="0" y="57"/>
                      <a:pt x="0" y="57"/>
                      <a:pt x="0" y="57"/>
                    </a:cubicBezTo>
                    <a:cubicBezTo>
                      <a:pt x="53" y="76"/>
                      <a:pt x="53" y="76"/>
                      <a:pt x="53" y="76"/>
                    </a:cubicBezTo>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6" name="Freeform 371"/>
              <p:cNvSpPr>
                <a:spLocks/>
              </p:cNvSpPr>
              <p:nvPr/>
            </p:nvSpPr>
            <p:spPr bwMode="auto">
              <a:xfrm>
                <a:off x="6216" y="1971"/>
                <a:ext cx="56" cy="73"/>
              </a:xfrm>
              <a:custGeom>
                <a:avLst/>
                <a:gdLst>
                  <a:gd name="T0" fmla="*/ 40 w 40"/>
                  <a:gd name="T1" fmla="*/ 0 h 52"/>
                  <a:gd name="T2" fmla="*/ 0 w 40"/>
                  <a:gd name="T3" fmla="*/ 40 h 52"/>
                  <a:gd name="T4" fmla="*/ 18 w 40"/>
                  <a:gd name="T5" fmla="*/ 52 h 52"/>
                  <a:gd name="T6" fmla="*/ 40 w 40"/>
                  <a:gd name="T7" fmla="*/ 0 h 52"/>
                </a:gdLst>
                <a:ahLst/>
                <a:cxnLst>
                  <a:cxn ang="0">
                    <a:pos x="T0" y="T1"/>
                  </a:cxn>
                  <a:cxn ang="0">
                    <a:pos x="T2" y="T3"/>
                  </a:cxn>
                  <a:cxn ang="0">
                    <a:pos x="T4" y="T5"/>
                  </a:cxn>
                  <a:cxn ang="0">
                    <a:pos x="T6" y="T7"/>
                  </a:cxn>
                </a:cxnLst>
                <a:rect l="0" t="0" r="r" b="b"/>
                <a:pathLst>
                  <a:path w="40" h="52">
                    <a:moveTo>
                      <a:pt x="40" y="0"/>
                    </a:moveTo>
                    <a:cubicBezTo>
                      <a:pt x="0" y="40"/>
                      <a:pt x="0" y="40"/>
                      <a:pt x="0" y="40"/>
                    </a:cubicBezTo>
                    <a:cubicBezTo>
                      <a:pt x="5" y="45"/>
                      <a:pt x="12" y="50"/>
                      <a:pt x="18" y="52"/>
                    </a:cubicBezTo>
                    <a:lnTo>
                      <a:pt x="4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7" name="Freeform 372"/>
              <p:cNvSpPr>
                <a:spLocks/>
              </p:cNvSpPr>
              <p:nvPr/>
            </p:nvSpPr>
            <p:spPr bwMode="auto">
              <a:xfrm>
                <a:off x="6249" y="1891"/>
                <a:ext cx="25" cy="80"/>
              </a:xfrm>
              <a:custGeom>
                <a:avLst/>
                <a:gdLst>
                  <a:gd name="T0" fmla="*/ 18 w 18"/>
                  <a:gd name="T1" fmla="*/ 0 h 57"/>
                  <a:gd name="T2" fmla="*/ 0 w 18"/>
                  <a:gd name="T3" fmla="*/ 3 h 57"/>
                  <a:gd name="T4" fmla="*/ 17 w 18"/>
                  <a:gd name="T5" fmla="*/ 57 h 57"/>
                  <a:gd name="T6" fmla="*/ 18 w 18"/>
                  <a:gd name="T7" fmla="*/ 0 h 57"/>
                </a:gdLst>
                <a:ahLst/>
                <a:cxnLst>
                  <a:cxn ang="0">
                    <a:pos x="T0" y="T1"/>
                  </a:cxn>
                  <a:cxn ang="0">
                    <a:pos x="T2" y="T3"/>
                  </a:cxn>
                  <a:cxn ang="0">
                    <a:pos x="T4" y="T5"/>
                  </a:cxn>
                  <a:cxn ang="0">
                    <a:pos x="T6" y="T7"/>
                  </a:cxn>
                </a:cxnLst>
                <a:rect l="0" t="0" r="r" b="b"/>
                <a:pathLst>
                  <a:path w="18" h="57">
                    <a:moveTo>
                      <a:pt x="18" y="0"/>
                    </a:moveTo>
                    <a:cubicBezTo>
                      <a:pt x="12" y="0"/>
                      <a:pt x="5" y="1"/>
                      <a:pt x="0" y="3"/>
                    </a:cubicBezTo>
                    <a:cubicBezTo>
                      <a:pt x="17" y="57"/>
                      <a:pt x="17" y="57"/>
                      <a:pt x="17" y="57"/>
                    </a:cubicBezTo>
                    <a:cubicBezTo>
                      <a:pt x="18" y="0"/>
                      <a:pt x="18" y="0"/>
                      <a:pt x="18"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8" name="Freeform 373"/>
              <p:cNvSpPr>
                <a:spLocks/>
              </p:cNvSpPr>
              <p:nvPr/>
            </p:nvSpPr>
            <p:spPr bwMode="auto">
              <a:xfrm>
                <a:off x="6186" y="1896"/>
                <a:ext cx="86" cy="131"/>
              </a:xfrm>
              <a:custGeom>
                <a:avLst/>
                <a:gdLst>
                  <a:gd name="T0" fmla="*/ 45 w 62"/>
                  <a:gd name="T1" fmla="*/ 0 h 94"/>
                  <a:gd name="T2" fmla="*/ 22 w 62"/>
                  <a:gd name="T3" fmla="*/ 14 h 94"/>
                  <a:gd name="T4" fmla="*/ 22 w 62"/>
                  <a:gd name="T5" fmla="*/ 94 h 94"/>
                  <a:gd name="T6" fmla="*/ 62 w 62"/>
                  <a:gd name="T7" fmla="*/ 54 h 94"/>
                  <a:gd name="T8" fmla="*/ 45 w 62"/>
                  <a:gd name="T9" fmla="*/ 0 h 94"/>
                </a:gdLst>
                <a:ahLst/>
                <a:cxnLst>
                  <a:cxn ang="0">
                    <a:pos x="T0" y="T1"/>
                  </a:cxn>
                  <a:cxn ang="0">
                    <a:pos x="T2" y="T3"/>
                  </a:cxn>
                  <a:cxn ang="0">
                    <a:pos x="T4" y="T5"/>
                  </a:cxn>
                  <a:cxn ang="0">
                    <a:pos x="T6" y="T7"/>
                  </a:cxn>
                  <a:cxn ang="0">
                    <a:pos x="T8" y="T9"/>
                  </a:cxn>
                </a:cxnLst>
                <a:rect l="0" t="0" r="r" b="b"/>
                <a:pathLst>
                  <a:path w="62" h="94">
                    <a:moveTo>
                      <a:pt x="45" y="0"/>
                    </a:moveTo>
                    <a:cubicBezTo>
                      <a:pt x="36" y="3"/>
                      <a:pt x="29" y="7"/>
                      <a:pt x="22" y="14"/>
                    </a:cubicBezTo>
                    <a:cubicBezTo>
                      <a:pt x="0" y="36"/>
                      <a:pt x="0" y="72"/>
                      <a:pt x="22" y="94"/>
                    </a:cubicBezTo>
                    <a:cubicBezTo>
                      <a:pt x="62" y="54"/>
                      <a:pt x="62" y="54"/>
                      <a:pt x="62" y="54"/>
                    </a:cubicBezTo>
                    <a:cubicBezTo>
                      <a:pt x="45" y="0"/>
                      <a:pt x="45" y="0"/>
                      <a:pt x="45"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9" name="Freeform 374"/>
              <p:cNvSpPr>
                <a:spLocks/>
              </p:cNvSpPr>
              <p:nvPr/>
            </p:nvSpPr>
            <p:spPr bwMode="auto">
              <a:xfrm>
                <a:off x="6068" y="1863"/>
                <a:ext cx="407" cy="56"/>
              </a:xfrm>
              <a:custGeom>
                <a:avLst/>
                <a:gdLst>
                  <a:gd name="T0" fmla="*/ 291 w 291"/>
                  <a:gd name="T1" fmla="*/ 0 h 40"/>
                  <a:gd name="T2" fmla="*/ 0 w 291"/>
                  <a:gd name="T3" fmla="*/ 0 h 40"/>
                  <a:gd name="T4" fmla="*/ 0 w 291"/>
                  <a:gd name="T5" fmla="*/ 40 h 40"/>
                  <a:gd name="T6" fmla="*/ 103 w 291"/>
                  <a:gd name="T7" fmla="*/ 40 h 40"/>
                  <a:gd name="T8" fmla="*/ 106 w 291"/>
                  <a:gd name="T9" fmla="*/ 37 h 40"/>
                  <a:gd name="T10" fmla="*/ 129 w 291"/>
                  <a:gd name="T11" fmla="*/ 23 h 40"/>
                  <a:gd name="T12" fmla="*/ 129 w 291"/>
                  <a:gd name="T13" fmla="*/ 23 h 40"/>
                  <a:gd name="T14" fmla="*/ 146 w 291"/>
                  <a:gd name="T15" fmla="*/ 20 h 40"/>
                  <a:gd name="T16" fmla="*/ 147 w 291"/>
                  <a:gd name="T17" fmla="*/ 20 h 40"/>
                  <a:gd name="T18" fmla="*/ 146 w 291"/>
                  <a:gd name="T19" fmla="*/ 40 h 40"/>
                  <a:gd name="T20" fmla="*/ 147 w 291"/>
                  <a:gd name="T21" fmla="*/ 20 h 40"/>
                  <a:gd name="T22" fmla="*/ 186 w 291"/>
                  <a:gd name="T23" fmla="*/ 37 h 40"/>
                  <a:gd name="T24" fmla="*/ 189 w 291"/>
                  <a:gd name="T25" fmla="*/ 40 h 40"/>
                  <a:gd name="T26" fmla="*/ 291 w 291"/>
                  <a:gd name="T27" fmla="*/ 40 h 40"/>
                  <a:gd name="T28" fmla="*/ 291 w 291"/>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1" h="40">
                    <a:moveTo>
                      <a:pt x="291" y="0"/>
                    </a:moveTo>
                    <a:cubicBezTo>
                      <a:pt x="0" y="0"/>
                      <a:pt x="0" y="0"/>
                      <a:pt x="0" y="0"/>
                    </a:cubicBezTo>
                    <a:cubicBezTo>
                      <a:pt x="0" y="40"/>
                      <a:pt x="0" y="40"/>
                      <a:pt x="0" y="40"/>
                    </a:cubicBezTo>
                    <a:cubicBezTo>
                      <a:pt x="103" y="40"/>
                      <a:pt x="103" y="40"/>
                      <a:pt x="103" y="40"/>
                    </a:cubicBezTo>
                    <a:cubicBezTo>
                      <a:pt x="104" y="39"/>
                      <a:pt x="105" y="38"/>
                      <a:pt x="106" y="37"/>
                    </a:cubicBezTo>
                    <a:cubicBezTo>
                      <a:pt x="113" y="30"/>
                      <a:pt x="120" y="26"/>
                      <a:pt x="129" y="23"/>
                    </a:cubicBezTo>
                    <a:cubicBezTo>
                      <a:pt x="129" y="23"/>
                      <a:pt x="129" y="23"/>
                      <a:pt x="129" y="23"/>
                    </a:cubicBezTo>
                    <a:cubicBezTo>
                      <a:pt x="134" y="21"/>
                      <a:pt x="140" y="20"/>
                      <a:pt x="146" y="20"/>
                    </a:cubicBezTo>
                    <a:cubicBezTo>
                      <a:pt x="146" y="20"/>
                      <a:pt x="146" y="20"/>
                      <a:pt x="147" y="20"/>
                    </a:cubicBezTo>
                    <a:cubicBezTo>
                      <a:pt x="146" y="40"/>
                      <a:pt x="146" y="40"/>
                      <a:pt x="146" y="40"/>
                    </a:cubicBezTo>
                    <a:cubicBezTo>
                      <a:pt x="147" y="20"/>
                      <a:pt x="147" y="20"/>
                      <a:pt x="147" y="20"/>
                    </a:cubicBezTo>
                    <a:cubicBezTo>
                      <a:pt x="161" y="20"/>
                      <a:pt x="175" y="26"/>
                      <a:pt x="186" y="37"/>
                    </a:cubicBezTo>
                    <a:cubicBezTo>
                      <a:pt x="187" y="38"/>
                      <a:pt x="188" y="39"/>
                      <a:pt x="189" y="40"/>
                    </a:cubicBezTo>
                    <a:cubicBezTo>
                      <a:pt x="291" y="40"/>
                      <a:pt x="291" y="40"/>
                      <a:pt x="291" y="40"/>
                    </a:cubicBezTo>
                    <a:cubicBezTo>
                      <a:pt x="291" y="0"/>
                      <a:pt x="291" y="0"/>
                      <a:pt x="291" y="0"/>
                    </a:cubicBezTo>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0" name="Freeform 375"/>
              <p:cNvSpPr>
                <a:spLocks/>
              </p:cNvSpPr>
              <p:nvPr/>
            </p:nvSpPr>
            <p:spPr bwMode="auto">
              <a:xfrm>
                <a:off x="6272" y="1891"/>
                <a:ext cx="61" cy="28"/>
              </a:xfrm>
              <a:custGeom>
                <a:avLst/>
                <a:gdLst>
                  <a:gd name="T0" fmla="*/ 1 w 43"/>
                  <a:gd name="T1" fmla="*/ 0 h 20"/>
                  <a:gd name="T2" fmla="*/ 0 w 43"/>
                  <a:gd name="T3" fmla="*/ 20 h 20"/>
                  <a:gd name="T4" fmla="*/ 43 w 43"/>
                  <a:gd name="T5" fmla="*/ 20 h 20"/>
                  <a:gd name="T6" fmla="*/ 40 w 43"/>
                  <a:gd name="T7" fmla="*/ 17 h 20"/>
                  <a:gd name="T8" fmla="*/ 1 w 43"/>
                  <a:gd name="T9" fmla="*/ 0 h 20"/>
                </a:gdLst>
                <a:ahLst/>
                <a:cxnLst>
                  <a:cxn ang="0">
                    <a:pos x="T0" y="T1"/>
                  </a:cxn>
                  <a:cxn ang="0">
                    <a:pos x="T2" y="T3"/>
                  </a:cxn>
                  <a:cxn ang="0">
                    <a:pos x="T4" y="T5"/>
                  </a:cxn>
                  <a:cxn ang="0">
                    <a:pos x="T6" y="T7"/>
                  </a:cxn>
                  <a:cxn ang="0">
                    <a:pos x="T8" y="T9"/>
                  </a:cxn>
                </a:cxnLst>
                <a:rect l="0" t="0" r="r" b="b"/>
                <a:pathLst>
                  <a:path w="43" h="20">
                    <a:moveTo>
                      <a:pt x="1" y="0"/>
                    </a:moveTo>
                    <a:cubicBezTo>
                      <a:pt x="0" y="20"/>
                      <a:pt x="0" y="20"/>
                      <a:pt x="0" y="20"/>
                    </a:cubicBezTo>
                    <a:cubicBezTo>
                      <a:pt x="43" y="20"/>
                      <a:pt x="43" y="20"/>
                      <a:pt x="43" y="20"/>
                    </a:cubicBezTo>
                    <a:cubicBezTo>
                      <a:pt x="42" y="19"/>
                      <a:pt x="41" y="18"/>
                      <a:pt x="40" y="17"/>
                    </a:cubicBezTo>
                    <a:cubicBezTo>
                      <a:pt x="29" y="6"/>
                      <a:pt x="15" y="0"/>
                      <a:pt x="1" y="0"/>
                    </a:cubicBezTo>
                  </a:path>
                </a:pathLst>
              </a:custGeom>
              <a:solidFill>
                <a:srgbClr val="4A3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1" name="Freeform 376"/>
              <p:cNvSpPr>
                <a:spLocks/>
              </p:cNvSpPr>
              <p:nvPr/>
            </p:nvSpPr>
            <p:spPr bwMode="auto">
              <a:xfrm>
                <a:off x="6249" y="1891"/>
                <a:ext cx="25" cy="28"/>
              </a:xfrm>
              <a:custGeom>
                <a:avLst/>
                <a:gdLst>
                  <a:gd name="T0" fmla="*/ 17 w 18"/>
                  <a:gd name="T1" fmla="*/ 0 h 20"/>
                  <a:gd name="T2" fmla="*/ 0 w 18"/>
                  <a:gd name="T3" fmla="*/ 3 h 20"/>
                  <a:gd name="T4" fmla="*/ 5 w 18"/>
                  <a:gd name="T5" fmla="*/ 20 h 20"/>
                  <a:gd name="T6" fmla="*/ 17 w 18"/>
                  <a:gd name="T7" fmla="*/ 20 h 20"/>
                  <a:gd name="T8" fmla="*/ 18 w 18"/>
                  <a:gd name="T9" fmla="*/ 0 h 20"/>
                  <a:gd name="T10" fmla="*/ 17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17" y="0"/>
                    </a:moveTo>
                    <a:cubicBezTo>
                      <a:pt x="11" y="0"/>
                      <a:pt x="5" y="1"/>
                      <a:pt x="0" y="3"/>
                    </a:cubicBezTo>
                    <a:cubicBezTo>
                      <a:pt x="5" y="20"/>
                      <a:pt x="5" y="20"/>
                      <a:pt x="5" y="20"/>
                    </a:cubicBezTo>
                    <a:cubicBezTo>
                      <a:pt x="17" y="20"/>
                      <a:pt x="17" y="20"/>
                      <a:pt x="17" y="20"/>
                    </a:cubicBezTo>
                    <a:cubicBezTo>
                      <a:pt x="18" y="0"/>
                      <a:pt x="18" y="0"/>
                      <a:pt x="18" y="0"/>
                    </a:cubicBezTo>
                    <a:cubicBezTo>
                      <a:pt x="17" y="0"/>
                      <a:pt x="17" y="0"/>
                      <a:pt x="17" y="0"/>
                    </a:cubicBezTo>
                  </a:path>
                </a:pathLst>
              </a:custGeom>
              <a:solidFill>
                <a:srgbClr val="286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2" name="Freeform 377"/>
              <p:cNvSpPr>
                <a:spLocks/>
              </p:cNvSpPr>
              <p:nvPr/>
            </p:nvSpPr>
            <p:spPr bwMode="auto">
              <a:xfrm>
                <a:off x="6212" y="1896"/>
                <a:ext cx="44" cy="23"/>
              </a:xfrm>
              <a:custGeom>
                <a:avLst/>
                <a:gdLst>
                  <a:gd name="T0" fmla="*/ 26 w 31"/>
                  <a:gd name="T1" fmla="*/ 0 h 17"/>
                  <a:gd name="T2" fmla="*/ 3 w 31"/>
                  <a:gd name="T3" fmla="*/ 14 h 17"/>
                  <a:gd name="T4" fmla="*/ 0 w 31"/>
                  <a:gd name="T5" fmla="*/ 17 h 17"/>
                  <a:gd name="T6" fmla="*/ 31 w 31"/>
                  <a:gd name="T7" fmla="*/ 17 h 17"/>
                  <a:gd name="T8" fmla="*/ 26 w 31"/>
                  <a:gd name="T9" fmla="*/ 0 h 17"/>
                </a:gdLst>
                <a:ahLst/>
                <a:cxnLst>
                  <a:cxn ang="0">
                    <a:pos x="T0" y="T1"/>
                  </a:cxn>
                  <a:cxn ang="0">
                    <a:pos x="T2" y="T3"/>
                  </a:cxn>
                  <a:cxn ang="0">
                    <a:pos x="T4" y="T5"/>
                  </a:cxn>
                  <a:cxn ang="0">
                    <a:pos x="T6" y="T7"/>
                  </a:cxn>
                  <a:cxn ang="0">
                    <a:pos x="T8" y="T9"/>
                  </a:cxn>
                </a:cxnLst>
                <a:rect l="0" t="0" r="r" b="b"/>
                <a:pathLst>
                  <a:path w="31" h="17">
                    <a:moveTo>
                      <a:pt x="26" y="0"/>
                    </a:moveTo>
                    <a:cubicBezTo>
                      <a:pt x="17" y="3"/>
                      <a:pt x="10" y="7"/>
                      <a:pt x="3" y="14"/>
                    </a:cubicBezTo>
                    <a:cubicBezTo>
                      <a:pt x="2" y="15"/>
                      <a:pt x="1" y="16"/>
                      <a:pt x="0" y="17"/>
                    </a:cubicBezTo>
                    <a:cubicBezTo>
                      <a:pt x="31" y="17"/>
                      <a:pt x="31" y="17"/>
                      <a:pt x="31" y="17"/>
                    </a:cubicBezTo>
                    <a:cubicBezTo>
                      <a:pt x="26" y="0"/>
                      <a:pt x="26" y="0"/>
                      <a:pt x="26" y="0"/>
                    </a:cubicBezTo>
                  </a:path>
                </a:pathLst>
              </a:custGeom>
              <a:solidFill>
                <a:srgbClr val="28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3" name="Freeform 378"/>
              <p:cNvSpPr>
                <a:spLocks/>
              </p:cNvSpPr>
              <p:nvPr/>
            </p:nvSpPr>
            <p:spPr bwMode="auto">
              <a:xfrm>
                <a:off x="6384" y="1975"/>
                <a:ext cx="30" cy="31"/>
              </a:xfrm>
              <a:custGeom>
                <a:avLst/>
                <a:gdLst>
                  <a:gd name="T0" fmla="*/ 20 w 21"/>
                  <a:gd name="T1" fmla="*/ 0 h 22"/>
                  <a:gd name="T2" fmla="*/ 5 w 21"/>
                  <a:gd name="T3" fmla="*/ 7 h 22"/>
                  <a:gd name="T4" fmla="*/ 0 w 21"/>
                  <a:gd name="T5" fmla="*/ 15 h 22"/>
                  <a:gd name="T6" fmla="*/ 21 w 21"/>
                  <a:gd name="T7" fmla="*/ 22 h 22"/>
                  <a:gd name="T8" fmla="*/ 20 w 21"/>
                  <a:gd name="T9" fmla="*/ 0 h 22"/>
                </a:gdLst>
                <a:ahLst/>
                <a:cxnLst>
                  <a:cxn ang="0">
                    <a:pos x="T0" y="T1"/>
                  </a:cxn>
                  <a:cxn ang="0">
                    <a:pos x="T2" y="T3"/>
                  </a:cxn>
                  <a:cxn ang="0">
                    <a:pos x="T4" y="T5"/>
                  </a:cxn>
                  <a:cxn ang="0">
                    <a:pos x="T6" y="T7"/>
                  </a:cxn>
                  <a:cxn ang="0">
                    <a:pos x="T8" y="T9"/>
                  </a:cxn>
                </a:cxnLst>
                <a:rect l="0" t="0" r="r" b="b"/>
                <a:pathLst>
                  <a:path w="21" h="22">
                    <a:moveTo>
                      <a:pt x="20" y="0"/>
                    </a:moveTo>
                    <a:cubicBezTo>
                      <a:pt x="14" y="1"/>
                      <a:pt x="9" y="3"/>
                      <a:pt x="5" y="7"/>
                    </a:cubicBezTo>
                    <a:cubicBezTo>
                      <a:pt x="3" y="9"/>
                      <a:pt x="1" y="12"/>
                      <a:pt x="0" y="15"/>
                    </a:cubicBezTo>
                    <a:cubicBezTo>
                      <a:pt x="21" y="22"/>
                      <a:pt x="21" y="22"/>
                      <a:pt x="21" y="22"/>
                    </a:cubicBezTo>
                    <a:lnTo>
                      <a:pt x="2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4" name="Freeform 379"/>
              <p:cNvSpPr>
                <a:spLocks/>
              </p:cNvSpPr>
              <p:nvPr/>
            </p:nvSpPr>
            <p:spPr bwMode="auto">
              <a:xfrm>
                <a:off x="6412" y="1975"/>
                <a:ext cx="13" cy="31"/>
              </a:xfrm>
              <a:custGeom>
                <a:avLst/>
                <a:gdLst>
                  <a:gd name="T0" fmla="*/ 9 w 9"/>
                  <a:gd name="T1" fmla="*/ 2 h 22"/>
                  <a:gd name="T2" fmla="*/ 0 w 9"/>
                  <a:gd name="T3" fmla="*/ 0 h 22"/>
                  <a:gd name="T4" fmla="*/ 1 w 9"/>
                  <a:gd name="T5" fmla="*/ 22 h 22"/>
                  <a:gd name="T6" fmla="*/ 9 w 9"/>
                  <a:gd name="T7" fmla="*/ 2 h 22"/>
                </a:gdLst>
                <a:ahLst/>
                <a:cxnLst>
                  <a:cxn ang="0">
                    <a:pos x="T0" y="T1"/>
                  </a:cxn>
                  <a:cxn ang="0">
                    <a:pos x="T2" y="T3"/>
                  </a:cxn>
                  <a:cxn ang="0">
                    <a:pos x="T4" y="T5"/>
                  </a:cxn>
                  <a:cxn ang="0">
                    <a:pos x="T6" y="T7"/>
                  </a:cxn>
                </a:cxnLst>
                <a:rect l="0" t="0" r="r" b="b"/>
                <a:pathLst>
                  <a:path w="9" h="22">
                    <a:moveTo>
                      <a:pt x="9" y="2"/>
                    </a:moveTo>
                    <a:cubicBezTo>
                      <a:pt x="6" y="1"/>
                      <a:pt x="3" y="0"/>
                      <a:pt x="0" y="0"/>
                    </a:cubicBezTo>
                    <a:cubicBezTo>
                      <a:pt x="1" y="22"/>
                      <a:pt x="1" y="22"/>
                      <a:pt x="1" y="22"/>
                    </a:cubicBezTo>
                    <a:lnTo>
                      <a:pt x="9"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5" name="Freeform 380"/>
              <p:cNvSpPr>
                <a:spLocks/>
              </p:cNvSpPr>
              <p:nvPr/>
            </p:nvSpPr>
            <p:spPr bwMode="auto">
              <a:xfrm>
                <a:off x="6380" y="1996"/>
                <a:ext cx="34" cy="41"/>
              </a:xfrm>
              <a:custGeom>
                <a:avLst/>
                <a:gdLst>
                  <a:gd name="T0" fmla="*/ 3 w 24"/>
                  <a:gd name="T1" fmla="*/ 0 h 29"/>
                  <a:gd name="T2" fmla="*/ 8 w 24"/>
                  <a:gd name="T3" fmla="*/ 23 h 29"/>
                  <a:gd name="T4" fmla="*/ 24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4"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6" name="Freeform 381"/>
              <p:cNvSpPr>
                <a:spLocks/>
              </p:cNvSpPr>
              <p:nvPr/>
            </p:nvSpPr>
            <p:spPr bwMode="auto">
              <a:xfrm>
                <a:off x="6414"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7" name="Freeform 382"/>
              <p:cNvSpPr>
                <a:spLocks/>
              </p:cNvSpPr>
              <p:nvPr/>
            </p:nvSpPr>
            <p:spPr bwMode="auto">
              <a:xfrm>
                <a:off x="6414" y="2006"/>
                <a:ext cx="10" cy="31"/>
              </a:xfrm>
              <a:custGeom>
                <a:avLst/>
                <a:gdLst>
                  <a:gd name="T0" fmla="*/ 0 w 7"/>
                  <a:gd name="T1" fmla="*/ 22 h 22"/>
                  <a:gd name="T2" fmla="*/ 7 w 7"/>
                  <a:gd name="T3" fmla="*/ 21 h 22"/>
                  <a:gd name="T4" fmla="*/ 0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2" y="22"/>
                      <a:pt x="4" y="22"/>
                      <a:pt x="7" y="21"/>
                    </a:cubicBezTo>
                    <a:cubicBezTo>
                      <a:pt x="0" y="0"/>
                      <a:pt x="0" y="0"/>
                      <a:pt x="0"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8" name="Freeform 383"/>
              <p:cNvSpPr>
                <a:spLocks/>
              </p:cNvSpPr>
              <p:nvPr/>
            </p:nvSpPr>
            <p:spPr bwMode="auto">
              <a:xfrm>
                <a:off x="6414" y="1985"/>
                <a:ext cx="33" cy="51"/>
              </a:xfrm>
              <a:custGeom>
                <a:avLst/>
                <a:gdLst>
                  <a:gd name="T0" fmla="*/ 7 w 24"/>
                  <a:gd name="T1" fmla="*/ 36 h 36"/>
                  <a:gd name="T2" fmla="*/ 15 w 24"/>
                  <a:gd name="T3" fmla="*/ 31 h 36"/>
                  <a:gd name="T4" fmla="*/ 15 w 24"/>
                  <a:gd name="T5" fmla="*/ 0 h 36"/>
                  <a:gd name="T6" fmla="*/ 0 w 24"/>
                  <a:gd name="T7" fmla="*/ 15 h 36"/>
                  <a:gd name="T8" fmla="*/ 7 w 24"/>
                  <a:gd name="T9" fmla="*/ 36 h 36"/>
                </a:gdLst>
                <a:ahLst/>
                <a:cxnLst>
                  <a:cxn ang="0">
                    <a:pos x="T0" y="T1"/>
                  </a:cxn>
                  <a:cxn ang="0">
                    <a:pos x="T2" y="T3"/>
                  </a:cxn>
                  <a:cxn ang="0">
                    <a:pos x="T4" y="T5"/>
                  </a:cxn>
                  <a:cxn ang="0">
                    <a:pos x="T6" y="T7"/>
                  </a:cxn>
                  <a:cxn ang="0">
                    <a:pos x="T8" y="T9"/>
                  </a:cxn>
                </a:cxnLst>
                <a:rect l="0" t="0" r="r" b="b"/>
                <a:pathLst>
                  <a:path w="24" h="36">
                    <a:moveTo>
                      <a:pt x="7" y="36"/>
                    </a:moveTo>
                    <a:cubicBezTo>
                      <a:pt x="10" y="35"/>
                      <a:pt x="13" y="33"/>
                      <a:pt x="15" y="31"/>
                    </a:cubicBezTo>
                    <a:cubicBezTo>
                      <a:pt x="24" y="22"/>
                      <a:pt x="24" y="8"/>
                      <a:pt x="15" y="0"/>
                    </a:cubicBezTo>
                    <a:cubicBezTo>
                      <a:pt x="0" y="15"/>
                      <a:pt x="0" y="15"/>
                      <a:pt x="0" y="15"/>
                    </a:cubicBezTo>
                    <a:lnTo>
                      <a:pt x="7"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9" name="Freeform 384"/>
              <p:cNvSpPr>
                <a:spLocks/>
              </p:cNvSpPr>
              <p:nvPr/>
            </p:nvSpPr>
            <p:spPr bwMode="auto">
              <a:xfrm>
                <a:off x="6103" y="1975"/>
                <a:ext cx="29" cy="31"/>
              </a:xfrm>
              <a:custGeom>
                <a:avLst/>
                <a:gdLst>
                  <a:gd name="T0" fmla="*/ 19 w 21"/>
                  <a:gd name="T1" fmla="*/ 0 h 22"/>
                  <a:gd name="T2" fmla="*/ 5 w 21"/>
                  <a:gd name="T3" fmla="*/ 7 h 22"/>
                  <a:gd name="T4" fmla="*/ 0 w 21"/>
                  <a:gd name="T5" fmla="*/ 15 h 22"/>
                  <a:gd name="T6" fmla="*/ 21 w 21"/>
                  <a:gd name="T7" fmla="*/ 22 h 22"/>
                  <a:gd name="T8" fmla="*/ 19 w 21"/>
                  <a:gd name="T9" fmla="*/ 0 h 22"/>
                </a:gdLst>
                <a:ahLst/>
                <a:cxnLst>
                  <a:cxn ang="0">
                    <a:pos x="T0" y="T1"/>
                  </a:cxn>
                  <a:cxn ang="0">
                    <a:pos x="T2" y="T3"/>
                  </a:cxn>
                  <a:cxn ang="0">
                    <a:pos x="T4" y="T5"/>
                  </a:cxn>
                  <a:cxn ang="0">
                    <a:pos x="T6" y="T7"/>
                  </a:cxn>
                  <a:cxn ang="0">
                    <a:pos x="T8" y="T9"/>
                  </a:cxn>
                </a:cxnLst>
                <a:rect l="0" t="0" r="r" b="b"/>
                <a:pathLst>
                  <a:path w="21" h="22">
                    <a:moveTo>
                      <a:pt x="19" y="0"/>
                    </a:moveTo>
                    <a:cubicBezTo>
                      <a:pt x="14" y="1"/>
                      <a:pt x="9" y="3"/>
                      <a:pt x="5" y="7"/>
                    </a:cubicBezTo>
                    <a:cubicBezTo>
                      <a:pt x="3" y="9"/>
                      <a:pt x="1" y="12"/>
                      <a:pt x="0" y="15"/>
                    </a:cubicBezTo>
                    <a:cubicBezTo>
                      <a:pt x="21" y="22"/>
                      <a:pt x="21" y="22"/>
                      <a:pt x="21" y="22"/>
                    </a:cubicBezTo>
                    <a:lnTo>
                      <a:pt x="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0" name="Freeform 385"/>
              <p:cNvSpPr>
                <a:spLocks/>
              </p:cNvSpPr>
              <p:nvPr/>
            </p:nvSpPr>
            <p:spPr bwMode="auto">
              <a:xfrm>
                <a:off x="6130" y="1975"/>
                <a:ext cx="14" cy="31"/>
              </a:xfrm>
              <a:custGeom>
                <a:avLst/>
                <a:gdLst>
                  <a:gd name="T0" fmla="*/ 10 w 10"/>
                  <a:gd name="T1" fmla="*/ 2 h 22"/>
                  <a:gd name="T2" fmla="*/ 0 w 10"/>
                  <a:gd name="T3" fmla="*/ 0 h 22"/>
                  <a:gd name="T4" fmla="*/ 2 w 10"/>
                  <a:gd name="T5" fmla="*/ 22 h 22"/>
                  <a:gd name="T6" fmla="*/ 10 w 10"/>
                  <a:gd name="T7" fmla="*/ 2 h 22"/>
                </a:gdLst>
                <a:ahLst/>
                <a:cxnLst>
                  <a:cxn ang="0">
                    <a:pos x="T0" y="T1"/>
                  </a:cxn>
                  <a:cxn ang="0">
                    <a:pos x="T2" y="T3"/>
                  </a:cxn>
                  <a:cxn ang="0">
                    <a:pos x="T4" y="T5"/>
                  </a:cxn>
                  <a:cxn ang="0">
                    <a:pos x="T6" y="T7"/>
                  </a:cxn>
                </a:cxnLst>
                <a:rect l="0" t="0" r="r" b="b"/>
                <a:pathLst>
                  <a:path w="10" h="22">
                    <a:moveTo>
                      <a:pt x="10" y="2"/>
                    </a:moveTo>
                    <a:cubicBezTo>
                      <a:pt x="7" y="1"/>
                      <a:pt x="4" y="0"/>
                      <a:pt x="0" y="0"/>
                    </a:cubicBezTo>
                    <a:cubicBezTo>
                      <a:pt x="2" y="22"/>
                      <a:pt x="2" y="22"/>
                      <a:pt x="2" y="22"/>
                    </a:cubicBezTo>
                    <a:lnTo>
                      <a:pt x="1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1" name="Freeform 386"/>
              <p:cNvSpPr>
                <a:spLocks/>
              </p:cNvSpPr>
              <p:nvPr/>
            </p:nvSpPr>
            <p:spPr bwMode="auto">
              <a:xfrm>
                <a:off x="6099" y="1996"/>
                <a:ext cx="33" cy="41"/>
              </a:xfrm>
              <a:custGeom>
                <a:avLst/>
                <a:gdLst>
                  <a:gd name="T0" fmla="*/ 3 w 24"/>
                  <a:gd name="T1" fmla="*/ 0 h 29"/>
                  <a:gd name="T2" fmla="*/ 8 w 24"/>
                  <a:gd name="T3" fmla="*/ 23 h 29"/>
                  <a:gd name="T4" fmla="*/ 23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3"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2" name="Freeform 387"/>
              <p:cNvSpPr>
                <a:spLocks/>
              </p:cNvSpPr>
              <p:nvPr/>
            </p:nvSpPr>
            <p:spPr bwMode="auto">
              <a:xfrm>
                <a:off x="6132"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3" name="Freeform 388"/>
              <p:cNvSpPr>
                <a:spLocks/>
              </p:cNvSpPr>
              <p:nvPr/>
            </p:nvSpPr>
            <p:spPr bwMode="auto">
              <a:xfrm>
                <a:off x="6131" y="2006"/>
                <a:ext cx="10" cy="31"/>
              </a:xfrm>
              <a:custGeom>
                <a:avLst/>
                <a:gdLst>
                  <a:gd name="T0" fmla="*/ 0 w 7"/>
                  <a:gd name="T1" fmla="*/ 22 h 22"/>
                  <a:gd name="T2" fmla="*/ 7 w 7"/>
                  <a:gd name="T3" fmla="*/ 21 h 22"/>
                  <a:gd name="T4" fmla="*/ 1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3" y="22"/>
                      <a:pt x="5" y="22"/>
                      <a:pt x="7" y="21"/>
                    </a:cubicBezTo>
                    <a:cubicBezTo>
                      <a:pt x="1" y="0"/>
                      <a:pt x="1" y="0"/>
                      <a:pt x="1"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4" name="Freeform 389"/>
              <p:cNvSpPr>
                <a:spLocks/>
              </p:cNvSpPr>
              <p:nvPr/>
            </p:nvSpPr>
            <p:spPr bwMode="auto">
              <a:xfrm>
                <a:off x="6132" y="1985"/>
                <a:ext cx="34" cy="51"/>
              </a:xfrm>
              <a:custGeom>
                <a:avLst/>
                <a:gdLst>
                  <a:gd name="T0" fmla="*/ 6 w 24"/>
                  <a:gd name="T1" fmla="*/ 36 h 36"/>
                  <a:gd name="T2" fmla="*/ 15 w 24"/>
                  <a:gd name="T3" fmla="*/ 31 h 36"/>
                  <a:gd name="T4" fmla="*/ 15 w 24"/>
                  <a:gd name="T5" fmla="*/ 0 h 36"/>
                  <a:gd name="T6" fmla="*/ 0 w 24"/>
                  <a:gd name="T7" fmla="*/ 15 h 36"/>
                  <a:gd name="T8" fmla="*/ 6 w 24"/>
                  <a:gd name="T9" fmla="*/ 36 h 36"/>
                </a:gdLst>
                <a:ahLst/>
                <a:cxnLst>
                  <a:cxn ang="0">
                    <a:pos x="T0" y="T1"/>
                  </a:cxn>
                  <a:cxn ang="0">
                    <a:pos x="T2" y="T3"/>
                  </a:cxn>
                  <a:cxn ang="0">
                    <a:pos x="T4" y="T5"/>
                  </a:cxn>
                  <a:cxn ang="0">
                    <a:pos x="T6" y="T7"/>
                  </a:cxn>
                  <a:cxn ang="0">
                    <a:pos x="T8" y="T9"/>
                  </a:cxn>
                </a:cxnLst>
                <a:rect l="0" t="0" r="r" b="b"/>
                <a:pathLst>
                  <a:path w="24" h="36">
                    <a:moveTo>
                      <a:pt x="6" y="36"/>
                    </a:moveTo>
                    <a:cubicBezTo>
                      <a:pt x="10" y="35"/>
                      <a:pt x="13" y="33"/>
                      <a:pt x="15" y="31"/>
                    </a:cubicBezTo>
                    <a:cubicBezTo>
                      <a:pt x="24" y="22"/>
                      <a:pt x="24" y="8"/>
                      <a:pt x="15" y="0"/>
                    </a:cubicBezTo>
                    <a:cubicBezTo>
                      <a:pt x="0" y="15"/>
                      <a:pt x="0" y="15"/>
                      <a:pt x="0" y="15"/>
                    </a:cubicBezTo>
                    <a:lnTo>
                      <a:pt x="6"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5" name="Freeform 390"/>
              <p:cNvSpPr>
                <a:spLocks/>
              </p:cNvSpPr>
              <p:nvPr/>
            </p:nvSpPr>
            <p:spPr bwMode="auto">
              <a:xfrm>
                <a:off x="5997" y="1807"/>
                <a:ext cx="554" cy="93"/>
              </a:xfrm>
              <a:custGeom>
                <a:avLst/>
                <a:gdLst>
                  <a:gd name="T0" fmla="*/ 396 w 396"/>
                  <a:gd name="T1" fmla="*/ 59 h 66"/>
                  <a:gd name="T2" fmla="*/ 389 w 396"/>
                  <a:gd name="T3" fmla="*/ 66 h 66"/>
                  <a:gd name="T4" fmla="*/ 7 w 396"/>
                  <a:gd name="T5" fmla="*/ 66 h 66"/>
                  <a:gd name="T6" fmla="*/ 0 w 396"/>
                  <a:gd name="T7" fmla="*/ 59 h 66"/>
                  <a:gd name="T8" fmla="*/ 0 w 396"/>
                  <a:gd name="T9" fmla="*/ 7 h 66"/>
                  <a:gd name="T10" fmla="*/ 7 w 396"/>
                  <a:gd name="T11" fmla="*/ 0 h 66"/>
                  <a:gd name="T12" fmla="*/ 389 w 396"/>
                  <a:gd name="T13" fmla="*/ 0 h 66"/>
                  <a:gd name="T14" fmla="*/ 396 w 396"/>
                  <a:gd name="T15" fmla="*/ 7 h 66"/>
                  <a:gd name="T16" fmla="*/ 396 w 396"/>
                  <a:gd name="T17"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66">
                    <a:moveTo>
                      <a:pt x="396" y="59"/>
                    </a:moveTo>
                    <a:cubicBezTo>
                      <a:pt x="396" y="63"/>
                      <a:pt x="393" y="66"/>
                      <a:pt x="389" y="66"/>
                    </a:cubicBezTo>
                    <a:cubicBezTo>
                      <a:pt x="7" y="66"/>
                      <a:pt x="7" y="66"/>
                      <a:pt x="7" y="66"/>
                    </a:cubicBezTo>
                    <a:cubicBezTo>
                      <a:pt x="4" y="66"/>
                      <a:pt x="0" y="63"/>
                      <a:pt x="0" y="59"/>
                    </a:cubicBezTo>
                    <a:cubicBezTo>
                      <a:pt x="0" y="7"/>
                      <a:pt x="0" y="7"/>
                      <a:pt x="0" y="7"/>
                    </a:cubicBezTo>
                    <a:cubicBezTo>
                      <a:pt x="0" y="3"/>
                      <a:pt x="4" y="0"/>
                      <a:pt x="7" y="0"/>
                    </a:cubicBezTo>
                    <a:cubicBezTo>
                      <a:pt x="389" y="0"/>
                      <a:pt x="389" y="0"/>
                      <a:pt x="389" y="0"/>
                    </a:cubicBezTo>
                    <a:cubicBezTo>
                      <a:pt x="393" y="0"/>
                      <a:pt x="396" y="3"/>
                      <a:pt x="396" y="7"/>
                    </a:cubicBezTo>
                    <a:lnTo>
                      <a:pt x="396" y="5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6" name="Rectangle 391"/>
              <p:cNvSpPr>
                <a:spLocks noChangeArrowheads="1"/>
              </p:cNvSpPr>
              <p:nvPr/>
            </p:nvSpPr>
            <p:spPr bwMode="auto">
              <a:xfrm>
                <a:off x="6009" y="1820"/>
                <a:ext cx="531" cy="69"/>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7" name="Freeform 392"/>
              <p:cNvSpPr>
                <a:spLocks noEditPoints="1"/>
              </p:cNvSpPr>
              <p:nvPr/>
            </p:nvSpPr>
            <p:spPr bwMode="auto">
              <a:xfrm>
                <a:off x="6116"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6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1 w 25"/>
                  <a:gd name="T25" fmla="*/ 23 h 30"/>
                  <a:gd name="T26" fmla="*/ 0 w 25"/>
                  <a:gd name="T27" fmla="*/ 27 h 30"/>
                  <a:gd name="T28" fmla="*/ 2 w 25"/>
                  <a:gd name="T29" fmla="*/ 25 h 30"/>
                  <a:gd name="T30" fmla="*/ 5 w 25"/>
                  <a:gd name="T31" fmla="*/ 27 h 30"/>
                  <a:gd name="T32" fmla="*/ 2 w 25"/>
                  <a:gd name="T33" fmla="*/ 30 h 30"/>
                  <a:gd name="T34" fmla="*/ 0 w 25"/>
                  <a:gd name="T35" fmla="*/ 27 h 30"/>
                  <a:gd name="T36" fmla="*/ 9 w 25"/>
                  <a:gd name="T37" fmla="*/ 1 h 30"/>
                  <a:gd name="T38" fmla="*/ 12 w 25"/>
                  <a:gd name="T39" fmla="*/ 1 h 30"/>
                  <a:gd name="T40" fmla="*/ 12 w 25"/>
                  <a:gd name="T41" fmla="*/ 4 h 30"/>
                  <a:gd name="T42" fmla="*/ 9 w 25"/>
                  <a:gd name="T43" fmla="*/ 4 h 30"/>
                  <a:gd name="T44" fmla="*/ 7 w 25"/>
                  <a:gd name="T45" fmla="*/ 15 h 30"/>
                  <a:gd name="T46" fmla="*/ 10 w 25"/>
                  <a:gd name="T47" fmla="*/ 13 h 30"/>
                  <a:gd name="T48" fmla="*/ 12 w 25"/>
                  <a:gd name="T49" fmla="*/ 15 h 30"/>
                  <a:gd name="T50" fmla="*/ 9 w 25"/>
                  <a:gd name="T51" fmla="*/ 17 h 30"/>
                  <a:gd name="T52" fmla="*/ 7 w 25"/>
                  <a:gd name="T53" fmla="*/ 15 h 30"/>
                  <a:gd name="T54" fmla="*/ 15 w 25"/>
                  <a:gd name="T55" fmla="*/ 1 h 30"/>
                  <a:gd name="T56" fmla="*/ 18 w 25"/>
                  <a:gd name="T57" fmla="*/ 1 h 30"/>
                  <a:gd name="T58" fmla="*/ 18 w 25"/>
                  <a:gd name="T59" fmla="*/ 4 h 30"/>
                  <a:gd name="T60" fmla="*/ 15 w 25"/>
                  <a:gd name="T61" fmla="*/ 4 h 30"/>
                  <a:gd name="T62" fmla="*/ 13 w 25"/>
                  <a:gd name="T63" fmla="*/ 15 h 30"/>
                  <a:gd name="T64" fmla="*/ 16 w 25"/>
                  <a:gd name="T65" fmla="*/ 13 h 30"/>
                  <a:gd name="T66" fmla="*/ 18 w 25"/>
                  <a:gd name="T67" fmla="*/ 15 h 30"/>
                  <a:gd name="T68" fmla="*/ 15 w 25"/>
                  <a:gd name="T69" fmla="*/ 17 h 30"/>
                  <a:gd name="T70" fmla="*/ 13 w 25"/>
                  <a:gd name="T71" fmla="*/ 15 h 30"/>
                  <a:gd name="T72" fmla="*/ 21 w 25"/>
                  <a:gd name="T73" fmla="*/ 7 h 30"/>
                  <a:gd name="T74" fmla="*/ 24 w 25"/>
                  <a:gd name="T75" fmla="*/ 7 h 30"/>
                  <a:gd name="T76" fmla="*/ 24 w 25"/>
                  <a:gd name="T77" fmla="*/ 11 h 30"/>
                  <a:gd name="T78" fmla="*/ 21 w 25"/>
                  <a:gd name="T79" fmla="*/ 11 h 30"/>
                  <a:gd name="T80" fmla="*/ 19 w 25"/>
                  <a:gd name="T81" fmla="*/ 15 h 30"/>
                  <a:gd name="T82" fmla="*/ 22 w 25"/>
                  <a:gd name="T83" fmla="*/ 13 h 30"/>
                  <a:gd name="T84" fmla="*/ 24 w 25"/>
                  <a:gd name="T85" fmla="*/ 15 h 30"/>
                  <a:gd name="T86" fmla="*/ 22 w 25"/>
                  <a:gd name="T87" fmla="*/ 17 h 30"/>
                  <a:gd name="T88" fmla="*/ 19 w 25"/>
                  <a:gd name="T89" fmla="*/ 15 h 30"/>
                  <a:gd name="T90" fmla="*/ 20 w 25"/>
                  <a:gd name="T91" fmla="*/ 20 h 30"/>
                  <a:gd name="T92" fmla="*/ 23 w 25"/>
                  <a:gd name="T93" fmla="*/ 20 h 30"/>
                  <a:gd name="T94" fmla="*/ 23 w 25"/>
                  <a:gd name="T95" fmla="*/ 23 h 30"/>
                  <a:gd name="T96" fmla="*/ 19 w 25"/>
                  <a:gd name="T97" fmla="*/ 23 h 30"/>
                  <a:gd name="T98" fmla="*/ 18 w 25"/>
                  <a:gd name="T99" fmla="*/ 27 h 30"/>
                  <a:gd name="T100" fmla="*/ 21 w 25"/>
                  <a:gd name="T101" fmla="*/ 25 h 30"/>
                  <a:gd name="T102" fmla="*/ 23 w 25"/>
                  <a:gd name="T103" fmla="*/ 27 h 30"/>
                  <a:gd name="T104" fmla="*/ 21 w 25"/>
                  <a:gd name="T105" fmla="*/ 30 h 30"/>
                  <a:gd name="T106" fmla="*/ 18 w 25"/>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4" y="11"/>
                    </a:cubicBezTo>
                    <a:cubicBezTo>
                      <a:pt x="3" y="11"/>
                      <a:pt x="2" y="11"/>
                      <a:pt x="2" y="11"/>
                    </a:cubicBezTo>
                    <a:cubicBezTo>
                      <a:pt x="1" y="10"/>
                      <a:pt x="1" y="9"/>
                      <a:pt x="1" y="9"/>
                    </a:cubicBezTo>
                    <a:close/>
                    <a:moveTo>
                      <a:pt x="1" y="15"/>
                    </a:moveTo>
                    <a:cubicBezTo>
                      <a:pt x="1" y="14"/>
                      <a:pt x="1" y="14"/>
                      <a:pt x="2" y="13"/>
                    </a:cubicBezTo>
                    <a:cubicBezTo>
                      <a:pt x="2" y="13"/>
                      <a:pt x="3" y="13"/>
                      <a:pt x="3"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0" y="26"/>
                    </a:cubicBezTo>
                    <a:cubicBezTo>
                      <a:pt x="1" y="25"/>
                      <a:pt x="2" y="25"/>
                      <a:pt x="2" y="25"/>
                    </a:cubicBezTo>
                    <a:cubicBezTo>
                      <a:pt x="3" y="25"/>
                      <a:pt x="3" y="25"/>
                      <a:pt x="4" y="26"/>
                    </a:cubicBezTo>
                    <a:cubicBezTo>
                      <a:pt x="4" y="26"/>
                      <a:pt x="5" y="27"/>
                      <a:pt x="5" y="27"/>
                    </a:cubicBezTo>
                    <a:cubicBezTo>
                      <a:pt x="5" y="28"/>
                      <a:pt x="4" y="29"/>
                      <a:pt x="4" y="29"/>
                    </a:cubicBezTo>
                    <a:cubicBezTo>
                      <a:pt x="3" y="30"/>
                      <a:pt x="3" y="30"/>
                      <a:pt x="2" y="30"/>
                    </a:cubicBezTo>
                    <a:cubicBezTo>
                      <a:pt x="1" y="30"/>
                      <a:pt x="1" y="30"/>
                      <a:pt x="0" y="29"/>
                    </a:cubicBezTo>
                    <a:cubicBezTo>
                      <a:pt x="0" y="29"/>
                      <a:pt x="0" y="28"/>
                      <a:pt x="0" y="27"/>
                    </a:cubicBezTo>
                    <a:close/>
                    <a:moveTo>
                      <a:pt x="8" y="3"/>
                    </a:moveTo>
                    <a:cubicBezTo>
                      <a:pt x="8" y="2"/>
                      <a:pt x="8" y="1"/>
                      <a:pt x="9" y="1"/>
                    </a:cubicBezTo>
                    <a:cubicBezTo>
                      <a:pt x="9" y="0"/>
                      <a:pt x="10" y="0"/>
                      <a:pt x="11" y="0"/>
                    </a:cubicBezTo>
                    <a:cubicBezTo>
                      <a:pt x="11" y="0"/>
                      <a:pt x="12" y="0"/>
                      <a:pt x="12" y="1"/>
                    </a:cubicBezTo>
                    <a:cubicBezTo>
                      <a:pt x="13" y="1"/>
                      <a:pt x="13" y="2"/>
                      <a:pt x="13" y="3"/>
                    </a:cubicBezTo>
                    <a:cubicBezTo>
                      <a:pt x="13" y="3"/>
                      <a:pt x="13" y="4"/>
                      <a:pt x="12" y="4"/>
                    </a:cubicBezTo>
                    <a:cubicBezTo>
                      <a:pt x="12" y="5"/>
                      <a:pt x="11" y="5"/>
                      <a:pt x="10" y="5"/>
                    </a:cubicBezTo>
                    <a:cubicBezTo>
                      <a:pt x="10" y="5"/>
                      <a:pt x="9" y="5"/>
                      <a:pt x="9" y="4"/>
                    </a:cubicBezTo>
                    <a:cubicBezTo>
                      <a:pt x="8" y="4"/>
                      <a:pt x="8" y="3"/>
                      <a:pt x="8" y="3"/>
                    </a:cubicBezTo>
                    <a:close/>
                    <a:moveTo>
                      <a:pt x="7" y="15"/>
                    </a:moveTo>
                    <a:cubicBezTo>
                      <a:pt x="7" y="14"/>
                      <a:pt x="7" y="14"/>
                      <a:pt x="8" y="13"/>
                    </a:cubicBezTo>
                    <a:cubicBezTo>
                      <a:pt x="8" y="13"/>
                      <a:pt x="9" y="13"/>
                      <a:pt x="10" y="13"/>
                    </a:cubicBezTo>
                    <a:cubicBezTo>
                      <a:pt x="10" y="13"/>
                      <a:pt x="11" y="13"/>
                      <a:pt x="11" y="13"/>
                    </a:cubicBezTo>
                    <a:cubicBezTo>
                      <a:pt x="12" y="14"/>
                      <a:pt x="12" y="14"/>
                      <a:pt x="12" y="15"/>
                    </a:cubicBezTo>
                    <a:cubicBezTo>
                      <a:pt x="12" y="16"/>
                      <a:pt x="11" y="16"/>
                      <a:pt x="11" y="17"/>
                    </a:cubicBezTo>
                    <a:cubicBezTo>
                      <a:pt x="10" y="17"/>
                      <a:pt x="10" y="17"/>
                      <a:pt x="9" y="17"/>
                    </a:cubicBezTo>
                    <a:cubicBezTo>
                      <a:pt x="8" y="17"/>
                      <a:pt x="8" y="17"/>
                      <a:pt x="7" y="17"/>
                    </a:cubicBezTo>
                    <a:cubicBezTo>
                      <a:pt x="7" y="16"/>
                      <a:pt x="7" y="16"/>
                      <a:pt x="7" y="15"/>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7" y="5"/>
                    </a:cubicBezTo>
                    <a:cubicBezTo>
                      <a:pt x="16" y="5"/>
                      <a:pt x="15" y="5"/>
                      <a:pt x="15" y="4"/>
                    </a:cubicBezTo>
                    <a:cubicBezTo>
                      <a:pt x="14" y="4"/>
                      <a:pt x="14" y="3"/>
                      <a:pt x="14" y="3"/>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5" y="10"/>
                      <a:pt x="24" y="11"/>
                    </a:cubicBezTo>
                    <a:cubicBezTo>
                      <a:pt x="24" y="11"/>
                      <a:pt x="23" y="11"/>
                      <a:pt x="22" y="11"/>
                    </a:cubicBezTo>
                    <a:cubicBezTo>
                      <a:pt x="22" y="11"/>
                      <a:pt x="21" y="11"/>
                      <a:pt x="21"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2"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18" y="27"/>
                    </a:moveTo>
                    <a:cubicBezTo>
                      <a:pt x="18" y="27"/>
                      <a:pt x="19" y="26"/>
                      <a:pt x="19" y="26"/>
                    </a:cubicBezTo>
                    <a:cubicBezTo>
                      <a:pt x="20" y="25"/>
                      <a:pt x="20" y="25"/>
                      <a:pt x="21" y="25"/>
                    </a:cubicBezTo>
                    <a:cubicBezTo>
                      <a:pt x="22" y="25"/>
                      <a:pt x="22" y="25"/>
                      <a:pt x="23" y="26"/>
                    </a:cubicBezTo>
                    <a:cubicBezTo>
                      <a:pt x="23" y="26"/>
                      <a:pt x="23" y="27"/>
                      <a:pt x="23" y="27"/>
                    </a:cubicBezTo>
                    <a:cubicBezTo>
                      <a:pt x="23" y="28"/>
                      <a:pt x="23" y="29"/>
                      <a:pt x="23" y="29"/>
                    </a:cubicBezTo>
                    <a:cubicBezTo>
                      <a:pt x="22" y="30"/>
                      <a:pt x="21" y="30"/>
                      <a:pt x="21" y="30"/>
                    </a:cubicBezTo>
                    <a:cubicBezTo>
                      <a:pt x="20" y="30"/>
                      <a:pt x="20" y="30"/>
                      <a:pt x="19" y="29"/>
                    </a:cubicBezTo>
                    <a:cubicBezTo>
                      <a:pt x="19" y="29"/>
                      <a:pt x="18" y="28"/>
                      <a:pt x="18"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8" name="Freeform 393"/>
              <p:cNvSpPr>
                <a:spLocks noEditPoints="1"/>
              </p:cNvSpPr>
              <p:nvPr/>
            </p:nvSpPr>
            <p:spPr bwMode="auto">
              <a:xfrm>
                <a:off x="6155" y="1833"/>
                <a:ext cx="35" cy="42"/>
              </a:xfrm>
              <a:custGeom>
                <a:avLst/>
                <a:gdLst>
                  <a:gd name="T0" fmla="*/ 2 w 25"/>
                  <a:gd name="T1" fmla="*/ 1 h 30"/>
                  <a:gd name="T2" fmla="*/ 6 w 25"/>
                  <a:gd name="T3" fmla="*/ 1 h 30"/>
                  <a:gd name="T4" fmla="*/ 6 w 25"/>
                  <a:gd name="T5" fmla="*/ 4 h 30"/>
                  <a:gd name="T6" fmla="*/ 2 w 25"/>
                  <a:gd name="T7" fmla="*/ 4 h 30"/>
                  <a:gd name="T8" fmla="*/ 1 w 25"/>
                  <a:gd name="T9" fmla="*/ 9 h 30"/>
                  <a:gd name="T10" fmla="*/ 4 w 25"/>
                  <a:gd name="T11" fmla="*/ 6 h 30"/>
                  <a:gd name="T12" fmla="*/ 6 w 25"/>
                  <a:gd name="T13" fmla="*/ 9 h 30"/>
                  <a:gd name="T14" fmla="*/ 3 w 25"/>
                  <a:gd name="T15" fmla="*/ 11 h 30"/>
                  <a:gd name="T16" fmla="*/ 1 w 25"/>
                  <a:gd name="T17" fmla="*/ 9 h 30"/>
                  <a:gd name="T18" fmla="*/ 1 w 25"/>
                  <a:gd name="T19" fmla="*/ 13 h 30"/>
                  <a:gd name="T20" fmla="*/ 5 w 25"/>
                  <a:gd name="T21" fmla="*/ 13 h 30"/>
                  <a:gd name="T22" fmla="*/ 5 w 25"/>
                  <a:gd name="T23" fmla="*/ 17 h 30"/>
                  <a:gd name="T24" fmla="*/ 1 w 25"/>
                  <a:gd name="T25" fmla="*/ 17 h 30"/>
                  <a:gd name="T26" fmla="*/ 0 w 25"/>
                  <a:gd name="T27" fmla="*/ 21 h 30"/>
                  <a:gd name="T28" fmla="*/ 3 w 25"/>
                  <a:gd name="T29" fmla="*/ 19 h 30"/>
                  <a:gd name="T30" fmla="*/ 5 w 25"/>
                  <a:gd name="T31" fmla="*/ 21 h 30"/>
                  <a:gd name="T32" fmla="*/ 2 w 25"/>
                  <a:gd name="T33" fmla="*/ 24 h 30"/>
                  <a:gd name="T34" fmla="*/ 0 w 25"/>
                  <a:gd name="T35" fmla="*/ 21 h 30"/>
                  <a:gd name="T36" fmla="*/ 7 w 25"/>
                  <a:gd name="T37" fmla="*/ 26 h 30"/>
                  <a:gd name="T38" fmla="*/ 10 w 25"/>
                  <a:gd name="T39" fmla="*/ 26 h 30"/>
                  <a:gd name="T40" fmla="*/ 10 w 25"/>
                  <a:gd name="T41" fmla="*/ 29 h 30"/>
                  <a:gd name="T42" fmla="*/ 6 w 25"/>
                  <a:gd name="T43" fmla="*/ 29 h 30"/>
                  <a:gd name="T44" fmla="*/ 12 w 25"/>
                  <a:gd name="T45" fmla="*/ 27 h 30"/>
                  <a:gd name="T46" fmla="*/ 15 w 25"/>
                  <a:gd name="T47" fmla="*/ 25 h 30"/>
                  <a:gd name="T48" fmla="*/ 17 w 25"/>
                  <a:gd name="T49" fmla="*/ 27 h 30"/>
                  <a:gd name="T50" fmla="*/ 14 w 25"/>
                  <a:gd name="T51" fmla="*/ 30 h 30"/>
                  <a:gd name="T52" fmla="*/ 12 w 25"/>
                  <a:gd name="T53" fmla="*/ 27 h 30"/>
                  <a:gd name="T54" fmla="*/ 21 w 25"/>
                  <a:gd name="T55" fmla="*/ 1 h 30"/>
                  <a:gd name="T56" fmla="*/ 25 w 25"/>
                  <a:gd name="T57" fmla="*/ 1 h 30"/>
                  <a:gd name="T58" fmla="*/ 24 w 25"/>
                  <a:gd name="T59" fmla="*/ 4 h 30"/>
                  <a:gd name="T60" fmla="*/ 21 w 25"/>
                  <a:gd name="T61" fmla="*/ 4 h 30"/>
                  <a:gd name="T62" fmla="*/ 20 w 25"/>
                  <a:gd name="T63" fmla="*/ 9 h 30"/>
                  <a:gd name="T64" fmla="*/ 23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3"/>
                    </a:moveTo>
                    <a:cubicBezTo>
                      <a:pt x="2" y="2"/>
                      <a:pt x="2" y="1"/>
                      <a:pt x="2" y="1"/>
                    </a:cubicBezTo>
                    <a:cubicBezTo>
                      <a:pt x="3" y="0"/>
                      <a:pt x="3" y="0"/>
                      <a:pt x="4" y="0"/>
                    </a:cubicBezTo>
                    <a:cubicBezTo>
                      <a:pt x="5" y="0"/>
                      <a:pt x="5" y="0"/>
                      <a:pt x="6" y="1"/>
                    </a:cubicBezTo>
                    <a:cubicBezTo>
                      <a:pt x="6" y="1"/>
                      <a:pt x="7" y="2"/>
                      <a:pt x="7" y="3"/>
                    </a:cubicBezTo>
                    <a:cubicBezTo>
                      <a:pt x="7" y="3"/>
                      <a:pt x="6" y="4"/>
                      <a:pt x="6" y="4"/>
                    </a:cubicBezTo>
                    <a:cubicBezTo>
                      <a:pt x="5" y="5"/>
                      <a:pt x="5" y="5"/>
                      <a:pt x="4" y="5"/>
                    </a:cubicBezTo>
                    <a:cubicBezTo>
                      <a:pt x="3" y="5"/>
                      <a:pt x="3" y="5"/>
                      <a:pt x="2" y="4"/>
                    </a:cubicBezTo>
                    <a:cubicBezTo>
                      <a:pt x="2" y="4"/>
                      <a:pt x="2" y="3"/>
                      <a:pt x="2" y="3"/>
                    </a:cubicBezTo>
                    <a:close/>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5" y="13"/>
                      <a:pt x="5" y="13"/>
                    </a:cubicBezTo>
                    <a:cubicBezTo>
                      <a:pt x="5" y="14"/>
                      <a:pt x="6" y="14"/>
                      <a:pt x="6" y="15"/>
                    </a:cubicBezTo>
                    <a:cubicBezTo>
                      <a:pt x="5" y="16"/>
                      <a:pt x="5" y="16"/>
                      <a:pt x="5" y="17"/>
                    </a:cubicBezTo>
                    <a:cubicBezTo>
                      <a:pt x="4" y="17"/>
                      <a:pt x="3"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3" y="23"/>
                      <a:pt x="3" y="24"/>
                      <a:pt x="2" y="24"/>
                    </a:cubicBezTo>
                    <a:cubicBezTo>
                      <a:pt x="2" y="24"/>
                      <a:pt x="1" y="23"/>
                      <a:pt x="1" y="23"/>
                    </a:cubicBezTo>
                    <a:cubicBezTo>
                      <a:pt x="0" y="23"/>
                      <a:pt x="0" y="22"/>
                      <a:pt x="0" y="21"/>
                    </a:cubicBezTo>
                    <a:close/>
                    <a:moveTo>
                      <a:pt x="6" y="27"/>
                    </a:moveTo>
                    <a:cubicBezTo>
                      <a:pt x="6" y="27"/>
                      <a:pt x="6" y="26"/>
                      <a:pt x="7"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8" y="30"/>
                      <a:pt x="7" y="30"/>
                      <a:pt x="6" y="29"/>
                    </a:cubicBezTo>
                    <a:cubicBezTo>
                      <a:pt x="6" y="29"/>
                      <a:pt x="6" y="28"/>
                      <a:pt x="6" y="27"/>
                    </a:cubicBezTo>
                    <a:close/>
                    <a:moveTo>
                      <a:pt x="12" y="27"/>
                    </a:moveTo>
                    <a:cubicBezTo>
                      <a:pt x="12" y="27"/>
                      <a:pt x="12" y="26"/>
                      <a:pt x="13" y="26"/>
                    </a:cubicBezTo>
                    <a:cubicBezTo>
                      <a:pt x="13" y="25"/>
                      <a:pt x="14" y="25"/>
                      <a:pt x="15"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3"/>
                    </a:moveTo>
                    <a:cubicBezTo>
                      <a:pt x="20" y="2"/>
                      <a:pt x="21" y="1"/>
                      <a:pt x="21" y="1"/>
                    </a:cubicBezTo>
                    <a:cubicBezTo>
                      <a:pt x="22" y="0"/>
                      <a:pt x="22" y="0"/>
                      <a:pt x="23" y="0"/>
                    </a:cubicBezTo>
                    <a:cubicBezTo>
                      <a:pt x="24" y="0"/>
                      <a:pt x="24" y="0"/>
                      <a:pt x="25" y="1"/>
                    </a:cubicBezTo>
                    <a:cubicBezTo>
                      <a:pt x="25" y="1"/>
                      <a:pt x="25" y="2"/>
                      <a:pt x="25" y="3"/>
                    </a:cubicBezTo>
                    <a:cubicBezTo>
                      <a:pt x="25" y="3"/>
                      <a:pt x="25" y="4"/>
                      <a:pt x="24" y="4"/>
                    </a:cubicBezTo>
                    <a:cubicBezTo>
                      <a:pt x="24" y="5"/>
                      <a:pt x="23" y="5"/>
                      <a:pt x="23" y="5"/>
                    </a:cubicBezTo>
                    <a:cubicBezTo>
                      <a:pt x="22" y="5"/>
                      <a:pt x="21" y="5"/>
                      <a:pt x="21" y="4"/>
                    </a:cubicBezTo>
                    <a:cubicBezTo>
                      <a:pt x="21" y="4"/>
                      <a:pt x="20" y="3"/>
                      <a:pt x="20" y="3"/>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3" y="20"/>
                      <a:pt x="24" y="21"/>
                      <a:pt x="24" y="21"/>
                    </a:cubicBezTo>
                    <a:cubicBezTo>
                      <a:pt x="23" y="22"/>
                      <a:pt x="23" y="23"/>
                      <a:pt x="23" y="23"/>
                    </a:cubicBezTo>
                    <a:cubicBezTo>
                      <a:pt x="22" y="23"/>
                      <a:pt x="22" y="24"/>
                      <a:pt x="21" y="24"/>
                    </a:cubicBezTo>
                    <a:cubicBezTo>
                      <a:pt x="20" y="24"/>
                      <a:pt x="20" y="23"/>
                      <a:pt x="19"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9" name="Freeform 394"/>
              <p:cNvSpPr>
                <a:spLocks noEditPoints="1"/>
              </p:cNvSpPr>
              <p:nvPr/>
            </p:nvSpPr>
            <p:spPr bwMode="auto">
              <a:xfrm>
                <a:off x="6195" y="1833"/>
                <a:ext cx="42" cy="42"/>
              </a:xfrm>
              <a:custGeom>
                <a:avLst/>
                <a:gdLst>
                  <a:gd name="T0" fmla="*/ 1 w 30"/>
                  <a:gd name="T1" fmla="*/ 1 h 30"/>
                  <a:gd name="T2" fmla="*/ 5 w 30"/>
                  <a:gd name="T3" fmla="*/ 1 h 30"/>
                  <a:gd name="T4" fmla="*/ 5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4 w 30"/>
                  <a:gd name="T25" fmla="*/ 4 h 30"/>
                  <a:gd name="T26" fmla="*/ 13 w 30"/>
                  <a:gd name="T27" fmla="*/ 9 h 30"/>
                  <a:gd name="T28" fmla="*/ 15 w 30"/>
                  <a:gd name="T29" fmla="*/ 6 h 30"/>
                  <a:gd name="T30" fmla="*/ 17 w 30"/>
                  <a:gd name="T31" fmla="*/ 9 h 30"/>
                  <a:gd name="T32" fmla="*/ 15 w 30"/>
                  <a:gd name="T33" fmla="*/ 11 h 30"/>
                  <a:gd name="T34" fmla="*/ 13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4 w 30"/>
                  <a:gd name="T51" fmla="*/ 24 h 30"/>
                  <a:gd name="T52" fmla="*/ 11 w 30"/>
                  <a:gd name="T53" fmla="*/ 21 h 30"/>
                  <a:gd name="T54" fmla="*/ 12 w 30"/>
                  <a:gd name="T55" fmla="*/ 26 h 30"/>
                  <a:gd name="T56" fmla="*/ 15 w 30"/>
                  <a:gd name="T57" fmla="*/ 26 h 30"/>
                  <a:gd name="T58" fmla="*/ 15 w 30"/>
                  <a:gd name="T59" fmla="*/ 29 h 30"/>
                  <a:gd name="T60" fmla="*/ 12 w 30"/>
                  <a:gd name="T61" fmla="*/ 29 h 30"/>
                  <a:gd name="T62" fmla="*/ 19 w 30"/>
                  <a:gd name="T63" fmla="*/ 3 h 30"/>
                  <a:gd name="T64" fmla="*/ 22 w 30"/>
                  <a:gd name="T65" fmla="*/ 0 h 30"/>
                  <a:gd name="T66" fmla="*/ 24 w 30"/>
                  <a:gd name="T67" fmla="*/ 3 h 30"/>
                  <a:gd name="T68" fmla="*/ 22 w 30"/>
                  <a:gd name="T69" fmla="*/ 5 h 30"/>
                  <a:gd name="T70" fmla="*/ 19 w 30"/>
                  <a:gd name="T71" fmla="*/ 3 h 30"/>
                  <a:gd name="T72" fmla="*/ 26 w 30"/>
                  <a:gd name="T73" fmla="*/ 1 h 30"/>
                  <a:gd name="T74" fmla="*/ 30 w 30"/>
                  <a:gd name="T75" fmla="*/ 1 h 30"/>
                  <a:gd name="T76" fmla="*/ 30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5" y="4"/>
                    </a:cubicBezTo>
                    <a:cubicBezTo>
                      <a:pt x="4" y="5"/>
                      <a:pt x="3" y="5"/>
                      <a:pt x="3" y="5"/>
                    </a:cubicBezTo>
                    <a:cubicBezTo>
                      <a:pt x="2" y="5"/>
                      <a:pt x="2" y="5"/>
                      <a:pt x="1" y="4"/>
                    </a:cubicBezTo>
                    <a:cubicBezTo>
                      <a:pt x="1" y="4"/>
                      <a:pt x="0" y="3"/>
                      <a:pt x="0" y="3"/>
                    </a:cubicBezTo>
                    <a:close/>
                    <a:moveTo>
                      <a:pt x="7" y="3"/>
                    </a:moveTo>
                    <a:cubicBezTo>
                      <a:pt x="7" y="2"/>
                      <a:pt x="7" y="1"/>
                      <a:pt x="7" y="1"/>
                    </a:cubicBezTo>
                    <a:cubicBezTo>
                      <a:pt x="8" y="0"/>
                      <a:pt x="9" y="0"/>
                      <a:pt x="9" y="0"/>
                    </a:cubicBezTo>
                    <a:cubicBezTo>
                      <a:pt x="10" y="0"/>
                      <a:pt x="10" y="0"/>
                      <a:pt x="11" y="1"/>
                    </a:cubicBezTo>
                    <a:cubicBezTo>
                      <a:pt x="11" y="1"/>
                      <a:pt x="12" y="2"/>
                      <a:pt x="12" y="3"/>
                    </a:cubicBezTo>
                    <a:cubicBezTo>
                      <a:pt x="12"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8" y="4"/>
                      <a:pt x="17" y="4"/>
                    </a:cubicBezTo>
                    <a:cubicBezTo>
                      <a:pt x="17" y="5"/>
                      <a:pt x="16" y="5"/>
                      <a:pt x="15" y="5"/>
                    </a:cubicBezTo>
                    <a:cubicBezTo>
                      <a:pt x="15" y="5"/>
                      <a:pt x="14" y="5"/>
                      <a:pt x="14" y="4"/>
                    </a:cubicBezTo>
                    <a:cubicBezTo>
                      <a:pt x="13" y="4"/>
                      <a:pt x="13" y="3"/>
                      <a:pt x="13" y="3"/>
                    </a:cubicBezTo>
                    <a:close/>
                    <a:moveTo>
                      <a:pt x="13" y="9"/>
                    </a:moveTo>
                    <a:cubicBezTo>
                      <a:pt x="13" y="8"/>
                      <a:pt x="13" y="8"/>
                      <a:pt x="13" y="7"/>
                    </a:cubicBezTo>
                    <a:cubicBezTo>
                      <a:pt x="14" y="7"/>
                      <a:pt x="15" y="6"/>
                      <a:pt x="15" y="6"/>
                    </a:cubicBezTo>
                    <a:cubicBezTo>
                      <a:pt x="16" y="6"/>
                      <a:pt x="16" y="7"/>
                      <a:pt x="17" y="7"/>
                    </a:cubicBezTo>
                    <a:cubicBezTo>
                      <a:pt x="17" y="8"/>
                      <a:pt x="18" y="8"/>
                      <a:pt x="17" y="9"/>
                    </a:cubicBezTo>
                    <a:cubicBezTo>
                      <a:pt x="17" y="9"/>
                      <a:pt x="17" y="10"/>
                      <a:pt x="17" y="11"/>
                    </a:cubicBezTo>
                    <a:cubicBezTo>
                      <a:pt x="16" y="11"/>
                      <a:pt x="15" y="11"/>
                      <a:pt x="15" y="11"/>
                    </a:cubicBezTo>
                    <a:cubicBezTo>
                      <a:pt x="14" y="11"/>
                      <a:pt x="14" y="11"/>
                      <a:pt x="13" y="11"/>
                    </a:cubicBezTo>
                    <a:cubicBezTo>
                      <a:pt x="13" y="10"/>
                      <a:pt x="12" y="9"/>
                      <a:pt x="13" y="9"/>
                    </a:cubicBezTo>
                    <a:close/>
                    <a:moveTo>
                      <a:pt x="12" y="15"/>
                    </a:moveTo>
                    <a:cubicBezTo>
                      <a:pt x="12" y="14"/>
                      <a:pt x="12" y="14"/>
                      <a:pt x="13" y="13"/>
                    </a:cubicBezTo>
                    <a:cubicBezTo>
                      <a:pt x="13" y="13"/>
                      <a:pt x="14" y="13"/>
                      <a:pt x="15"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2" y="20"/>
                      <a:pt x="12" y="20"/>
                    </a:cubicBezTo>
                    <a:cubicBezTo>
                      <a:pt x="13" y="19"/>
                      <a:pt x="13" y="19"/>
                      <a:pt x="14" y="19"/>
                    </a:cubicBezTo>
                    <a:cubicBezTo>
                      <a:pt x="15" y="19"/>
                      <a:pt x="15" y="19"/>
                      <a:pt x="16" y="20"/>
                    </a:cubicBezTo>
                    <a:cubicBezTo>
                      <a:pt x="16" y="20"/>
                      <a:pt x="16" y="21"/>
                      <a:pt x="16" y="21"/>
                    </a:cubicBezTo>
                    <a:cubicBezTo>
                      <a:pt x="16" y="22"/>
                      <a:pt x="16" y="23"/>
                      <a:pt x="15" y="23"/>
                    </a:cubicBezTo>
                    <a:cubicBezTo>
                      <a:pt x="15" y="23"/>
                      <a:pt x="14" y="24"/>
                      <a:pt x="14"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6" y="26"/>
                      <a:pt x="16" y="27"/>
                      <a:pt x="16" y="27"/>
                    </a:cubicBezTo>
                    <a:cubicBezTo>
                      <a:pt x="16" y="28"/>
                      <a:pt x="16" y="29"/>
                      <a:pt x="15" y="29"/>
                    </a:cubicBezTo>
                    <a:cubicBezTo>
                      <a:pt x="15" y="30"/>
                      <a:pt x="14" y="30"/>
                      <a:pt x="13" y="30"/>
                    </a:cubicBezTo>
                    <a:cubicBezTo>
                      <a:pt x="13" y="30"/>
                      <a:pt x="12" y="30"/>
                      <a:pt x="12"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2"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9" y="0"/>
                      <a:pt x="29" y="0"/>
                      <a:pt x="30" y="1"/>
                    </a:cubicBezTo>
                    <a:cubicBezTo>
                      <a:pt x="30" y="1"/>
                      <a:pt x="30" y="2"/>
                      <a:pt x="30" y="3"/>
                    </a:cubicBezTo>
                    <a:cubicBezTo>
                      <a:pt x="30" y="3"/>
                      <a:pt x="30" y="4"/>
                      <a:pt x="30" y="4"/>
                    </a:cubicBezTo>
                    <a:cubicBezTo>
                      <a:pt x="29" y="5"/>
                      <a:pt x="28" y="5"/>
                      <a:pt x="28" y="5"/>
                    </a:cubicBezTo>
                    <a:cubicBezTo>
                      <a:pt x="27" y="5"/>
                      <a:pt x="27" y="5"/>
                      <a:pt x="26" y="4"/>
                    </a:cubicBezTo>
                    <a:cubicBezTo>
                      <a:pt x="26"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0" name="Freeform 395"/>
              <p:cNvSpPr>
                <a:spLocks noEditPoints="1"/>
              </p:cNvSpPr>
              <p:nvPr/>
            </p:nvSpPr>
            <p:spPr bwMode="auto">
              <a:xfrm>
                <a:off x="6242"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5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0 w 25"/>
                  <a:gd name="T25" fmla="*/ 23 h 30"/>
                  <a:gd name="T26" fmla="*/ 8 w 25"/>
                  <a:gd name="T27" fmla="*/ 3 h 30"/>
                  <a:gd name="T28" fmla="*/ 10 w 25"/>
                  <a:gd name="T29" fmla="*/ 0 h 30"/>
                  <a:gd name="T30" fmla="*/ 13 w 25"/>
                  <a:gd name="T31" fmla="*/ 3 h 30"/>
                  <a:gd name="T32" fmla="*/ 10 w 25"/>
                  <a:gd name="T33" fmla="*/ 5 h 30"/>
                  <a:gd name="T34" fmla="*/ 8 w 25"/>
                  <a:gd name="T35" fmla="*/ 3 h 30"/>
                  <a:gd name="T36" fmla="*/ 6 w 25"/>
                  <a:gd name="T37" fmla="*/ 26 h 30"/>
                  <a:gd name="T38" fmla="*/ 10 w 25"/>
                  <a:gd name="T39" fmla="*/ 26 h 30"/>
                  <a:gd name="T40" fmla="*/ 10 w 25"/>
                  <a:gd name="T41" fmla="*/ 29 h 30"/>
                  <a:gd name="T42" fmla="*/ 6 w 25"/>
                  <a:gd name="T43" fmla="*/ 29 h 30"/>
                  <a:gd name="T44" fmla="*/ 14 w 25"/>
                  <a:gd name="T45" fmla="*/ 3 h 30"/>
                  <a:gd name="T46" fmla="*/ 17 w 25"/>
                  <a:gd name="T47" fmla="*/ 0 h 30"/>
                  <a:gd name="T48" fmla="*/ 19 w 25"/>
                  <a:gd name="T49" fmla="*/ 3 h 30"/>
                  <a:gd name="T50" fmla="*/ 16 w 25"/>
                  <a:gd name="T51" fmla="*/ 5 h 30"/>
                  <a:gd name="T52" fmla="*/ 14 w 25"/>
                  <a:gd name="T53" fmla="*/ 3 h 30"/>
                  <a:gd name="T54" fmla="*/ 13 w 25"/>
                  <a:gd name="T55" fmla="*/ 26 h 30"/>
                  <a:gd name="T56" fmla="*/ 16 w 25"/>
                  <a:gd name="T57" fmla="*/ 26 h 30"/>
                  <a:gd name="T58" fmla="*/ 16 w 25"/>
                  <a:gd name="T59" fmla="*/ 29 h 30"/>
                  <a:gd name="T60" fmla="*/ 13 w 25"/>
                  <a:gd name="T61" fmla="*/ 29 h 30"/>
                  <a:gd name="T62" fmla="*/ 20 w 25"/>
                  <a:gd name="T63" fmla="*/ 9 h 30"/>
                  <a:gd name="T64" fmla="*/ 22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3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4" y="13"/>
                      <a:pt x="5" y="13"/>
                    </a:cubicBezTo>
                    <a:cubicBezTo>
                      <a:pt x="5" y="14"/>
                      <a:pt x="6" y="14"/>
                      <a:pt x="5" y="15"/>
                    </a:cubicBezTo>
                    <a:cubicBezTo>
                      <a:pt x="5" y="16"/>
                      <a:pt x="5" y="16"/>
                      <a:pt x="5" y="17"/>
                    </a:cubicBezTo>
                    <a:cubicBezTo>
                      <a:pt x="4" y="17"/>
                      <a:pt x="3" y="17"/>
                      <a:pt x="3" y="17"/>
                    </a:cubicBezTo>
                    <a:cubicBezTo>
                      <a:pt x="2" y="17"/>
                      <a:pt x="1" y="17"/>
                      <a:pt x="1" y="17"/>
                    </a:cubicBezTo>
                    <a:cubicBezTo>
                      <a:pt x="1" y="16"/>
                      <a:pt x="0"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4" y="23"/>
                      <a:pt x="4" y="23"/>
                    </a:cubicBezTo>
                    <a:cubicBezTo>
                      <a:pt x="3" y="23"/>
                      <a:pt x="3" y="24"/>
                      <a:pt x="2" y="24"/>
                    </a:cubicBezTo>
                    <a:cubicBezTo>
                      <a:pt x="1" y="24"/>
                      <a:pt x="1" y="23"/>
                      <a:pt x="0" y="23"/>
                    </a:cubicBezTo>
                    <a:cubicBezTo>
                      <a:pt x="0" y="23"/>
                      <a:pt x="0" y="22"/>
                      <a:pt x="0" y="21"/>
                    </a:cubicBezTo>
                    <a:close/>
                    <a:moveTo>
                      <a:pt x="8" y="3"/>
                    </a:moveTo>
                    <a:cubicBezTo>
                      <a:pt x="8" y="2"/>
                      <a:pt x="8" y="1"/>
                      <a:pt x="9" y="1"/>
                    </a:cubicBezTo>
                    <a:cubicBezTo>
                      <a:pt x="9" y="0"/>
                      <a:pt x="10" y="0"/>
                      <a:pt x="10" y="0"/>
                    </a:cubicBezTo>
                    <a:cubicBezTo>
                      <a:pt x="11" y="0"/>
                      <a:pt x="12" y="0"/>
                      <a:pt x="12" y="1"/>
                    </a:cubicBezTo>
                    <a:cubicBezTo>
                      <a:pt x="13" y="1"/>
                      <a:pt x="13" y="2"/>
                      <a:pt x="13" y="3"/>
                    </a:cubicBezTo>
                    <a:cubicBezTo>
                      <a:pt x="13" y="3"/>
                      <a:pt x="12" y="4"/>
                      <a:pt x="12" y="4"/>
                    </a:cubicBezTo>
                    <a:cubicBezTo>
                      <a:pt x="11" y="5"/>
                      <a:pt x="11" y="5"/>
                      <a:pt x="10" y="5"/>
                    </a:cubicBezTo>
                    <a:cubicBezTo>
                      <a:pt x="9" y="5"/>
                      <a:pt x="9" y="5"/>
                      <a:pt x="8" y="4"/>
                    </a:cubicBezTo>
                    <a:cubicBezTo>
                      <a:pt x="8" y="4"/>
                      <a:pt x="8" y="3"/>
                      <a:pt x="8" y="3"/>
                    </a:cubicBezTo>
                    <a:close/>
                    <a:moveTo>
                      <a:pt x="6" y="27"/>
                    </a:moveTo>
                    <a:cubicBezTo>
                      <a:pt x="6" y="27"/>
                      <a:pt x="6" y="26"/>
                      <a:pt x="6"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7" y="30"/>
                      <a:pt x="7" y="30"/>
                      <a:pt x="6" y="29"/>
                    </a:cubicBezTo>
                    <a:cubicBezTo>
                      <a:pt x="6" y="29"/>
                      <a:pt x="6" y="28"/>
                      <a:pt x="6" y="27"/>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6" y="5"/>
                    </a:cubicBezTo>
                    <a:cubicBezTo>
                      <a:pt x="16" y="5"/>
                      <a:pt x="15" y="5"/>
                      <a:pt x="15" y="4"/>
                    </a:cubicBezTo>
                    <a:cubicBezTo>
                      <a:pt x="14" y="4"/>
                      <a:pt x="14" y="3"/>
                      <a:pt x="14" y="3"/>
                    </a:cubicBezTo>
                    <a:close/>
                    <a:moveTo>
                      <a:pt x="12" y="27"/>
                    </a:moveTo>
                    <a:cubicBezTo>
                      <a:pt x="12" y="27"/>
                      <a:pt x="12" y="26"/>
                      <a:pt x="13" y="26"/>
                    </a:cubicBezTo>
                    <a:cubicBezTo>
                      <a:pt x="13" y="25"/>
                      <a:pt x="14" y="25"/>
                      <a:pt x="14"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9"/>
                    </a:moveTo>
                    <a:cubicBezTo>
                      <a:pt x="20" y="8"/>
                      <a:pt x="20" y="8"/>
                      <a:pt x="21" y="7"/>
                    </a:cubicBezTo>
                    <a:cubicBezTo>
                      <a:pt x="21" y="7"/>
                      <a:pt x="22" y="6"/>
                      <a:pt x="22"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19" y="20"/>
                    </a:cubicBezTo>
                    <a:cubicBezTo>
                      <a:pt x="20" y="19"/>
                      <a:pt x="21" y="19"/>
                      <a:pt x="21" y="19"/>
                    </a:cubicBezTo>
                    <a:cubicBezTo>
                      <a:pt x="22" y="19"/>
                      <a:pt x="22" y="19"/>
                      <a:pt x="23" y="20"/>
                    </a:cubicBezTo>
                    <a:cubicBezTo>
                      <a:pt x="23" y="20"/>
                      <a:pt x="24" y="21"/>
                      <a:pt x="23" y="21"/>
                    </a:cubicBezTo>
                    <a:cubicBezTo>
                      <a:pt x="23" y="22"/>
                      <a:pt x="23" y="23"/>
                      <a:pt x="23" y="23"/>
                    </a:cubicBezTo>
                    <a:cubicBezTo>
                      <a:pt x="22" y="23"/>
                      <a:pt x="21" y="24"/>
                      <a:pt x="21" y="24"/>
                    </a:cubicBezTo>
                    <a:cubicBezTo>
                      <a:pt x="20" y="24"/>
                      <a:pt x="20" y="23"/>
                      <a:pt x="19" y="23"/>
                    </a:cubicBezTo>
                    <a:cubicBezTo>
                      <a:pt x="19" y="23"/>
                      <a:pt x="18"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1" name="Freeform 396"/>
              <p:cNvSpPr>
                <a:spLocks noEditPoints="1"/>
              </p:cNvSpPr>
              <p:nvPr/>
            </p:nvSpPr>
            <p:spPr bwMode="auto">
              <a:xfrm>
                <a:off x="6279" y="1833"/>
                <a:ext cx="45" cy="42"/>
              </a:xfrm>
              <a:custGeom>
                <a:avLst/>
                <a:gdLst>
                  <a:gd name="T0" fmla="*/ 3 w 32"/>
                  <a:gd name="T1" fmla="*/ 1 h 30"/>
                  <a:gd name="T2" fmla="*/ 7 w 32"/>
                  <a:gd name="T3" fmla="*/ 1 h 30"/>
                  <a:gd name="T4" fmla="*/ 7 w 32"/>
                  <a:gd name="T5" fmla="*/ 4 h 30"/>
                  <a:gd name="T6" fmla="*/ 3 w 32"/>
                  <a:gd name="T7" fmla="*/ 4 h 30"/>
                  <a:gd name="T8" fmla="*/ 2 w 32"/>
                  <a:gd name="T9" fmla="*/ 9 h 30"/>
                  <a:gd name="T10" fmla="*/ 5 w 32"/>
                  <a:gd name="T11" fmla="*/ 6 h 30"/>
                  <a:gd name="T12" fmla="*/ 7 w 32"/>
                  <a:gd name="T13" fmla="*/ 9 h 30"/>
                  <a:gd name="T14" fmla="*/ 4 w 32"/>
                  <a:gd name="T15" fmla="*/ 11 h 30"/>
                  <a:gd name="T16" fmla="*/ 2 w 32"/>
                  <a:gd name="T17" fmla="*/ 9 h 30"/>
                  <a:gd name="T18" fmla="*/ 2 w 32"/>
                  <a:gd name="T19" fmla="*/ 13 h 30"/>
                  <a:gd name="T20" fmla="*/ 6 w 32"/>
                  <a:gd name="T21" fmla="*/ 13 h 30"/>
                  <a:gd name="T22" fmla="*/ 5 w 32"/>
                  <a:gd name="T23" fmla="*/ 17 h 30"/>
                  <a:gd name="T24" fmla="*/ 2 w 32"/>
                  <a:gd name="T25" fmla="*/ 17 h 30"/>
                  <a:gd name="T26" fmla="*/ 1 w 32"/>
                  <a:gd name="T27" fmla="*/ 21 h 30"/>
                  <a:gd name="T28" fmla="*/ 3 w 32"/>
                  <a:gd name="T29" fmla="*/ 19 h 30"/>
                  <a:gd name="T30" fmla="*/ 6 w 32"/>
                  <a:gd name="T31" fmla="*/ 21 h 30"/>
                  <a:gd name="T32" fmla="*/ 3 w 32"/>
                  <a:gd name="T33" fmla="*/ 24 h 30"/>
                  <a:gd name="T34" fmla="*/ 1 w 32"/>
                  <a:gd name="T35" fmla="*/ 21 h 30"/>
                  <a:gd name="T36" fmla="*/ 1 w 32"/>
                  <a:gd name="T37" fmla="*/ 26 h 30"/>
                  <a:gd name="T38" fmla="*/ 5 w 32"/>
                  <a:gd name="T39" fmla="*/ 26 h 30"/>
                  <a:gd name="T40" fmla="*/ 4 w 32"/>
                  <a:gd name="T41" fmla="*/ 29 h 30"/>
                  <a:gd name="T42" fmla="*/ 1 w 32"/>
                  <a:gd name="T43" fmla="*/ 29 h 30"/>
                  <a:gd name="T44" fmla="*/ 8 w 32"/>
                  <a:gd name="T45" fmla="*/ 9 h 30"/>
                  <a:gd name="T46" fmla="*/ 11 w 32"/>
                  <a:gd name="T47" fmla="*/ 6 h 30"/>
                  <a:gd name="T48" fmla="*/ 13 w 32"/>
                  <a:gd name="T49" fmla="*/ 9 h 30"/>
                  <a:gd name="T50" fmla="*/ 10 w 32"/>
                  <a:gd name="T51" fmla="*/ 11 h 30"/>
                  <a:gd name="T52" fmla="*/ 8 w 32"/>
                  <a:gd name="T53" fmla="*/ 9 h 30"/>
                  <a:gd name="T54" fmla="*/ 15 w 32"/>
                  <a:gd name="T55" fmla="*/ 13 h 30"/>
                  <a:gd name="T56" fmla="*/ 18 w 32"/>
                  <a:gd name="T57" fmla="*/ 13 h 30"/>
                  <a:gd name="T58" fmla="*/ 18 w 32"/>
                  <a:gd name="T59" fmla="*/ 17 h 30"/>
                  <a:gd name="T60" fmla="*/ 14 w 32"/>
                  <a:gd name="T61" fmla="*/ 17 h 30"/>
                  <a:gd name="T62" fmla="*/ 21 w 32"/>
                  <a:gd name="T63" fmla="*/ 9 h 30"/>
                  <a:gd name="T64" fmla="*/ 23 w 32"/>
                  <a:gd name="T65" fmla="*/ 6 h 30"/>
                  <a:gd name="T66" fmla="*/ 26 w 32"/>
                  <a:gd name="T67" fmla="*/ 9 h 30"/>
                  <a:gd name="T68" fmla="*/ 23 w 32"/>
                  <a:gd name="T69" fmla="*/ 11 h 30"/>
                  <a:gd name="T70" fmla="*/ 21 w 32"/>
                  <a:gd name="T71" fmla="*/ 9 h 30"/>
                  <a:gd name="T72" fmla="*/ 28 w 32"/>
                  <a:gd name="T73" fmla="*/ 1 h 30"/>
                  <a:gd name="T74" fmla="*/ 32 w 32"/>
                  <a:gd name="T75" fmla="*/ 1 h 30"/>
                  <a:gd name="T76" fmla="*/ 31 w 32"/>
                  <a:gd name="T77" fmla="*/ 4 h 30"/>
                  <a:gd name="T78" fmla="*/ 28 w 32"/>
                  <a:gd name="T79" fmla="*/ 4 h 30"/>
                  <a:gd name="T80" fmla="*/ 27 w 32"/>
                  <a:gd name="T81" fmla="*/ 9 h 30"/>
                  <a:gd name="T82" fmla="*/ 30 w 32"/>
                  <a:gd name="T83" fmla="*/ 6 h 30"/>
                  <a:gd name="T84" fmla="*/ 32 w 32"/>
                  <a:gd name="T85" fmla="*/ 9 h 30"/>
                  <a:gd name="T86" fmla="*/ 29 w 32"/>
                  <a:gd name="T87" fmla="*/ 11 h 30"/>
                  <a:gd name="T88" fmla="*/ 27 w 32"/>
                  <a:gd name="T89" fmla="*/ 9 h 30"/>
                  <a:gd name="T90" fmla="*/ 27 w 32"/>
                  <a:gd name="T91" fmla="*/ 13 h 30"/>
                  <a:gd name="T92" fmla="*/ 31 w 32"/>
                  <a:gd name="T93" fmla="*/ 13 h 30"/>
                  <a:gd name="T94" fmla="*/ 30 w 32"/>
                  <a:gd name="T95" fmla="*/ 17 h 30"/>
                  <a:gd name="T96" fmla="*/ 27 w 32"/>
                  <a:gd name="T97" fmla="*/ 17 h 30"/>
                  <a:gd name="T98" fmla="*/ 26 w 32"/>
                  <a:gd name="T99" fmla="*/ 21 h 30"/>
                  <a:gd name="T100" fmla="*/ 28 w 32"/>
                  <a:gd name="T101" fmla="*/ 19 h 30"/>
                  <a:gd name="T102" fmla="*/ 31 w 32"/>
                  <a:gd name="T103" fmla="*/ 21 h 30"/>
                  <a:gd name="T104" fmla="*/ 28 w 32"/>
                  <a:gd name="T105" fmla="*/ 24 h 30"/>
                  <a:gd name="T106" fmla="*/ 26 w 32"/>
                  <a:gd name="T107" fmla="*/ 21 h 30"/>
                  <a:gd name="T108" fmla="*/ 26 w 32"/>
                  <a:gd name="T109" fmla="*/ 26 h 30"/>
                  <a:gd name="T110" fmla="*/ 30 w 32"/>
                  <a:gd name="T111" fmla="*/ 26 h 30"/>
                  <a:gd name="T112" fmla="*/ 29 w 32"/>
                  <a:gd name="T113" fmla="*/ 29 h 30"/>
                  <a:gd name="T114" fmla="*/ 26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1" y="14"/>
                      <a:pt x="2" y="14"/>
                      <a:pt x="2" y="13"/>
                    </a:cubicBezTo>
                    <a:cubicBezTo>
                      <a:pt x="3" y="13"/>
                      <a:pt x="3"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1" y="16"/>
                      <a:pt x="1" y="16"/>
                      <a:pt x="1" y="15"/>
                    </a:cubicBezTo>
                    <a:close/>
                    <a:moveTo>
                      <a:pt x="1" y="21"/>
                    </a:moveTo>
                    <a:cubicBezTo>
                      <a:pt x="1" y="21"/>
                      <a:pt x="1" y="20"/>
                      <a:pt x="2" y="20"/>
                    </a:cubicBezTo>
                    <a:cubicBezTo>
                      <a:pt x="2" y="19"/>
                      <a:pt x="3" y="19"/>
                      <a:pt x="3"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1" y="29"/>
                      <a:pt x="0" y="28"/>
                      <a:pt x="0" y="27"/>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7" y="3"/>
                    </a:moveTo>
                    <a:cubicBezTo>
                      <a:pt x="27" y="2"/>
                      <a:pt x="28" y="1"/>
                      <a:pt x="28" y="1"/>
                    </a:cubicBezTo>
                    <a:cubicBezTo>
                      <a:pt x="29" y="0"/>
                      <a:pt x="29" y="0"/>
                      <a:pt x="30" y="0"/>
                    </a:cubicBezTo>
                    <a:cubicBezTo>
                      <a:pt x="31" y="0"/>
                      <a:pt x="31" y="0"/>
                      <a:pt x="32" y="1"/>
                    </a:cubicBezTo>
                    <a:cubicBezTo>
                      <a:pt x="32" y="1"/>
                      <a:pt x="32" y="2"/>
                      <a:pt x="32" y="3"/>
                    </a:cubicBezTo>
                    <a:cubicBezTo>
                      <a:pt x="32" y="3"/>
                      <a:pt x="32" y="4"/>
                      <a:pt x="31" y="4"/>
                    </a:cubicBezTo>
                    <a:cubicBezTo>
                      <a:pt x="31" y="5"/>
                      <a:pt x="30" y="5"/>
                      <a:pt x="30" y="5"/>
                    </a:cubicBezTo>
                    <a:cubicBezTo>
                      <a:pt x="29" y="5"/>
                      <a:pt x="28" y="5"/>
                      <a:pt x="28" y="4"/>
                    </a:cubicBezTo>
                    <a:cubicBezTo>
                      <a:pt x="28" y="4"/>
                      <a:pt x="27" y="3"/>
                      <a:pt x="27" y="3"/>
                    </a:cubicBezTo>
                    <a:close/>
                    <a:moveTo>
                      <a:pt x="27" y="9"/>
                    </a:moveTo>
                    <a:cubicBezTo>
                      <a:pt x="27" y="8"/>
                      <a:pt x="27" y="8"/>
                      <a:pt x="28" y="7"/>
                    </a:cubicBezTo>
                    <a:cubicBezTo>
                      <a:pt x="28" y="7"/>
                      <a:pt x="29" y="6"/>
                      <a:pt x="30" y="6"/>
                    </a:cubicBezTo>
                    <a:cubicBezTo>
                      <a:pt x="30" y="6"/>
                      <a:pt x="31" y="7"/>
                      <a:pt x="31" y="7"/>
                    </a:cubicBezTo>
                    <a:cubicBezTo>
                      <a:pt x="32" y="8"/>
                      <a:pt x="32" y="8"/>
                      <a:pt x="32" y="9"/>
                    </a:cubicBezTo>
                    <a:cubicBezTo>
                      <a:pt x="32" y="9"/>
                      <a:pt x="32" y="10"/>
                      <a:pt x="31" y="11"/>
                    </a:cubicBezTo>
                    <a:cubicBezTo>
                      <a:pt x="30" y="11"/>
                      <a:pt x="30" y="11"/>
                      <a:pt x="29" y="11"/>
                    </a:cubicBezTo>
                    <a:cubicBezTo>
                      <a:pt x="28" y="11"/>
                      <a:pt x="28" y="11"/>
                      <a:pt x="27" y="11"/>
                    </a:cubicBezTo>
                    <a:cubicBezTo>
                      <a:pt x="27" y="10"/>
                      <a:pt x="27" y="9"/>
                      <a:pt x="27" y="9"/>
                    </a:cubicBezTo>
                    <a:close/>
                    <a:moveTo>
                      <a:pt x="26" y="15"/>
                    </a:moveTo>
                    <a:cubicBezTo>
                      <a:pt x="26" y="14"/>
                      <a:pt x="27" y="14"/>
                      <a:pt x="27" y="13"/>
                    </a:cubicBezTo>
                    <a:cubicBezTo>
                      <a:pt x="28" y="13"/>
                      <a:pt x="28" y="13"/>
                      <a:pt x="29" y="13"/>
                    </a:cubicBezTo>
                    <a:cubicBezTo>
                      <a:pt x="30" y="13"/>
                      <a:pt x="30" y="13"/>
                      <a:pt x="31" y="13"/>
                    </a:cubicBezTo>
                    <a:cubicBezTo>
                      <a:pt x="31" y="14"/>
                      <a:pt x="31" y="14"/>
                      <a:pt x="31" y="15"/>
                    </a:cubicBezTo>
                    <a:cubicBezTo>
                      <a:pt x="31" y="16"/>
                      <a:pt x="31" y="16"/>
                      <a:pt x="30" y="17"/>
                    </a:cubicBezTo>
                    <a:cubicBezTo>
                      <a:pt x="30" y="17"/>
                      <a:pt x="29" y="17"/>
                      <a:pt x="28" y="17"/>
                    </a:cubicBezTo>
                    <a:cubicBezTo>
                      <a:pt x="28" y="17"/>
                      <a:pt x="27" y="17"/>
                      <a:pt x="27" y="17"/>
                    </a:cubicBezTo>
                    <a:cubicBezTo>
                      <a:pt x="26" y="16"/>
                      <a:pt x="26" y="16"/>
                      <a:pt x="26" y="15"/>
                    </a:cubicBezTo>
                    <a:close/>
                    <a:moveTo>
                      <a:pt x="26" y="21"/>
                    </a:moveTo>
                    <a:cubicBezTo>
                      <a:pt x="26" y="21"/>
                      <a:pt x="26" y="20"/>
                      <a:pt x="27" y="20"/>
                    </a:cubicBezTo>
                    <a:cubicBezTo>
                      <a:pt x="27" y="19"/>
                      <a:pt x="28" y="19"/>
                      <a:pt x="28" y="19"/>
                    </a:cubicBezTo>
                    <a:cubicBezTo>
                      <a:pt x="29" y="19"/>
                      <a:pt x="30" y="19"/>
                      <a:pt x="30" y="20"/>
                    </a:cubicBezTo>
                    <a:cubicBezTo>
                      <a:pt x="30" y="20"/>
                      <a:pt x="31" y="21"/>
                      <a:pt x="31" y="21"/>
                    </a:cubicBezTo>
                    <a:cubicBezTo>
                      <a:pt x="31" y="22"/>
                      <a:pt x="30" y="23"/>
                      <a:pt x="30" y="23"/>
                    </a:cubicBezTo>
                    <a:cubicBezTo>
                      <a:pt x="29" y="23"/>
                      <a:pt x="29" y="24"/>
                      <a:pt x="28" y="24"/>
                    </a:cubicBezTo>
                    <a:cubicBezTo>
                      <a:pt x="27" y="24"/>
                      <a:pt x="27" y="23"/>
                      <a:pt x="26" y="23"/>
                    </a:cubicBezTo>
                    <a:cubicBezTo>
                      <a:pt x="26" y="23"/>
                      <a:pt x="26" y="22"/>
                      <a:pt x="26" y="21"/>
                    </a:cubicBezTo>
                    <a:close/>
                    <a:moveTo>
                      <a:pt x="25" y="27"/>
                    </a:moveTo>
                    <a:cubicBezTo>
                      <a:pt x="25" y="27"/>
                      <a:pt x="26" y="26"/>
                      <a:pt x="26" y="26"/>
                    </a:cubicBezTo>
                    <a:cubicBezTo>
                      <a:pt x="27" y="25"/>
                      <a:pt x="27" y="25"/>
                      <a:pt x="28" y="25"/>
                    </a:cubicBezTo>
                    <a:cubicBezTo>
                      <a:pt x="28" y="25"/>
                      <a:pt x="29" y="25"/>
                      <a:pt x="30" y="26"/>
                    </a:cubicBezTo>
                    <a:cubicBezTo>
                      <a:pt x="30" y="26"/>
                      <a:pt x="30" y="27"/>
                      <a:pt x="30" y="27"/>
                    </a:cubicBezTo>
                    <a:cubicBezTo>
                      <a:pt x="30" y="28"/>
                      <a:pt x="30" y="29"/>
                      <a:pt x="29" y="29"/>
                    </a:cubicBezTo>
                    <a:cubicBezTo>
                      <a:pt x="29" y="30"/>
                      <a:pt x="28" y="30"/>
                      <a:pt x="28" y="30"/>
                    </a:cubicBezTo>
                    <a:cubicBezTo>
                      <a:pt x="27" y="30"/>
                      <a:pt x="26" y="30"/>
                      <a:pt x="26"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2" name="Freeform 397"/>
              <p:cNvSpPr>
                <a:spLocks noEditPoints="1"/>
              </p:cNvSpPr>
              <p:nvPr/>
            </p:nvSpPr>
            <p:spPr bwMode="auto">
              <a:xfrm>
                <a:off x="6327" y="1833"/>
                <a:ext cx="36" cy="42"/>
              </a:xfrm>
              <a:custGeom>
                <a:avLst/>
                <a:gdLst>
                  <a:gd name="T0" fmla="*/ 3 w 26"/>
                  <a:gd name="T1" fmla="*/ 7 h 30"/>
                  <a:gd name="T2" fmla="*/ 6 w 26"/>
                  <a:gd name="T3" fmla="*/ 7 h 30"/>
                  <a:gd name="T4" fmla="*/ 6 w 26"/>
                  <a:gd name="T5" fmla="*/ 11 h 30"/>
                  <a:gd name="T6" fmla="*/ 3 w 26"/>
                  <a:gd name="T7" fmla="*/ 11 h 30"/>
                  <a:gd name="T8" fmla="*/ 1 w 26"/>
                  <a:gd name="T9" fmla="*/ 15 h 30"/>
                  <a:gd name="T10" fmla="*/ 4 w 26"/>
                  <a:gd name="T11" fmla="*/ 13 h 30"/>
                  <a:gd name="T12" fmla="*/ 6 w 26"/>
                  <a:gd name="T13" fmla="*/ 15 h 30"/>
                  <a:gd name="T14" fmla="*/ 4 w 26"/>
                  <a:gd name="T15" fmla="*/ 17 h 30"/>
                  <a:gd name="T16" fmla="*/ 1 w 26"/>
                  <a:gd name="T17" fmla="*/ 15 h 30"/>
                  <a:gd name="T18" fmla="*/ 2 w 26"/>
                  <a:gd name="T19" fmla="*/ 20 h 30"/>
                  <a:gd name="T20" fmla="*/ 5 w 26"/>
                  <a:gd name="T21" fmla="*/ 20 h 30"/>
                  <a:gd name="T22" fmla="*/ 5 w 26"/>
                  <a:gd name="T23" fmla="*/ 23 h 30"/>
                  <a:gd name="T24" fmla="*/ 1 w 26"/>
                  <a:gd name="T25" fmla="*/ 23 h 30"/>
                  <a:gd name="T26" fmla="*/ 0 w 26"/>
                  <a:gd name="T27" fmla="*/ 27 h 30"/>
                  <a:gd name="T28" fmla="*/ 3 w 26"/>
                  <a:gd name="T29" fmla="*/ 25 h 30"/>
                  <a:gd name="T30" fmla="*/ 5 w 26"/>
                  <a:gd name="T31" fmla="*/ 27 h 30"/>
                  <a:gd name="T32" fmla="*/ 3 w 26"/>
                  <a:gd name="T33" fmla="*/ 30 h 30"/>
                  <a:gd name="T34" fmla="*/ 0 w 26"/>
                  <a:gd name="T35" fmla="*/ 27 h 30"/>
                  <a:gd name="T36" fmla="*/ 9 w 26"/>
                  <a:gd name="T37" fmla="*/ 1 h 30"/>
                  <a:gd name="T38" fmla="*/ 13 w 26"/>
                  <a:gd name="T39" fmla="*/ 1 h 30"/>
                  <a:gd name="T40" fmla="*/ 13 w 26"/>
                  <a:gd name="T41" fmla="*/ 4 h 30"/>
                  <a:gd name="T42" fmla="*/ 9 w 26"/>
                  <a:gd name="T43" fmla="*/ 4 h 30"/>
                  <a:gd name="T44" fmla="*/ 8 w 26"/>
                  <a:gd name="T45" fmla="*/ 15 h 30"/>
                  <a:gd name="T46" fmla="*/ 10 w 26"/>
                  <a:gd name="T47" fmla="*/ 13 h 30"/>
                  <a:gd name="T48" fmla="*/ 13 w 26"/>
                  <a:gd name="T49" fmla="*/ 15 h 30"/>
                  <a:gd name="T50" fmla="*/ 10 w 26"/>
                  <a:gd name="T51" fmla="*/ 17 h 30"/>
                  <a:gd name="T52" fmla="*/ 8 w 26"/>
                  <a:gd name="T53" fmla="*/ 15 h 30"/>
                  <a:gd name="T54" fmla="*/ 16 w 26"/>
                  <a:gd name="T55" fmla="*/ 1 h 30"/>
                  <a:gd name="T56" fmla="*/ 19 w 26"/>
                  <a:gd name="T57" fmla="*/ 1 h 30"/>
                  <a:gd name="T58" fmla="*/ 19 w 26"/>
                  <a:gd name="T59" fmla="*/ 4 h 30"/>
                  <a:gd name="T60" fmla="*/ 16 w 26"/>
                  <a:gd name="T61" fmla="*/ 4 h 30"/>
                  <a:gd name="T62" fmla="*/ 14 w 26"/>
                  <a:gd name="T63" fmla="*/ 15 h 30"/>
                  <a:gd name="T64" fmla="*/ 17 w 26"/>
                  <a:gd name="T65" fmla="*/ 13 h 30"/>
                  <a:gd name="T66" fmla="*/ 19 w 26"/>
                  <a:gd name="T67" fmla="*/ 15 h 30"/>
                  <a:gd name="T68" fmla="*/ 16 w 26"/>
                  <a:gd name="T69" fmla="*/ 17 h 30"/>
                  <a:gd name="T70" fmla="*/ 14 w 26"/>
                  <a:gd name="T71" fmla="*/ 15 h 30"/>
                  <a:gd name="T72" fmla="*/ 22 w 26"/>
                  <a:gd name="T73" fmla="*/ 7 h 30"/>
                  <a:gd name="T74" fmla="*/ 25 w 26"/>
                  <a:gd name="T75" fmla="*/ 7 h 30"/>
                  <a:gd name="T76" fmla="*/ 25 w 26"/>
                  <a:gd name="T77" fmla="*/ 11 h 30"/>
                  <a:gd name="T78" fmla="*/ 21 w 26"/>
                  <a:gd name="T79" fmla="*/ 11 h 30"/>
                  <a:gd name="T80" fmla="*/ 20 w 26"/>
                  <a:gd name="T81" fmla="*/ 15 h 30"/>
                  <a:gd name="T82" fmla="*/ 23 w 26"/>
                  <a:gd name="T83" fmla="*/ 13 h 30"/>
                  <a:gd name="T84" fmla="*/ 25 w 26"/>
                  <a:gd name="T85" fmla="*/ 15 h 30"/>
                  <a:gd name="T86" fmla="*/ 22 w 26"/>
                  <a:gd name="T87" fmla="*/ 17 h 30"/>
                  <a:gd name="T88" fmla="*/ 20 w 26"/>
                  <a:gd name="T89" fmla="*/ 15 h 30"/>
                  <a:gd name="T90" fmla="*/ 20 w 26"/>
                  <a:gd name="T91" fmla="*/ 20 h 30"/>
                  <a:gd name="T92" fmla="*/ 24 w 26"/>
                  <a:gd name="T93" fmla="*/ 20 h 30"/>
                  <a:gd name="T94" fmla="*/ 24 w 26"/>
                  <a:gd name="T95" fmla="*/ 23 h 30"/>
                  <a:gd name="T96" fmla="*/ 20 w 26"/>
                  <a:gd name="T97" fmla="*/ 23 h 30"/>
                  <a:gd name="T98" fmla="*/ 19 w 26"/>
                  <a:gd name="T99" fmla="*/ 27 h 30"/>
                  <a:gd name="T100" fmla="*/ 22 w 26"/>
                  <a:gd name="T101" fmla="*/ 25 h 30"/>
                  <a:gd name="T102" fmla="*/ 24 w 26"/>
                  <a:gd name="T103" fmla="*/ 27 h 30"/>
                  <a:gd name="T104" fmla="*/ 21 w 26"/>
                  <a:gd name="T105" fmla="*/ 30 h 30"/>
                  <a:gd name="T106" fmla="*/ 19 w 26"/>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30">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2" y="14"/>
                      <a:pt x="2" y="14"/>
                      <a:pt x="2" y="13"/>
                    </a:cubicBezTo>
                    <a:cubicBezTo>
                      <a:pt x="3" y="13"/>
                      <a:pt x="4"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2" y="16"/>
                      <a:pt x="1" y="16"/>
                      <a:pt x="1" y="15"/>
                    </a:cubicBezTo>
                    <a:close/>
                    <a:moveTo>
                      <a:pt x="1" y="21"/>
                    </a:moveTo>
                    <a:cubicBezTo>
                      <a:pt x="1" y="21"/>
                      <a:pt x="1" y="20"/>
                      <a:pt x="2" y="20"/>
                    </a:cubicBezTo>
                    <a:cubicBezTo>
                      <a:pt x="2" y="19"/>
                      <a:pt x="3" y="19"/>
                      <a:pt x="4"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5" y="29"/>
                    </a:cubicBezTo>
                    <a:cubicBezTo>
                      <a:pt x="4" y="30"/>
                      <a:pt x="4" y="30"/>
                      <a:pt x="3" y="30"/>
                    </a:cubicBezTo>
                    <a:cubicBezTo>
                      <a:pt x="2" y="30"/>
                      <a:pt x="2" y="30"/>
                      <a:pt x="1" y="29"/>
                    </a:cubicBezTo>
                    <a:cubicBezTo>
                      <a:pt x="1" y="29"/>
                      <a:pt x="0" y="28"/>
                      <a:pt x="0" y="27"/>
                    </a:cubicBezTo>
                    <a:close/>
                    <a:moveTo>
                      <a:pt x="9" y="3"/>
                    </a:moveTo>
                    <a:cubicBezTo>
                      <a:pt x="9" y="2"/>
                      <a:pt x="9" y="1"/>
                      <a:pt x="9" y="1"/>
                    </a:cubicBezTo>
                    <a:cubicBezTo>
                      <a:pt x="10" y="0"/>
                      <a:pt x="11"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15"/>
                    </a:moveTo>
                    <a:cubicBezTo>
                      <a:pt x="8" y="14"/>
                      <a:pt x="8" y="14"/>
                      <a:pt x="9" y="13"/>
                    </a:cubicBezTo>
                    <a:cubicBezTo>
                      <a:pt x="9" y="13"/>
                      <a:pt x="10" y="13"/>
                      <a:pt x="10" y="13"/>
                    </a:cubicBezTo>
                    <a:cubicBezTo>
                      <a:pt x="11" y="13"/>
                      <a:pt x="12" y="13"/>
                      <a:pt x="12" y="13"/>
                    </a:cubicBezTo>
                    <a:cubicBezTo>
                      <a:pt x="13" y="14"/>
                      <a:pt x="13" y="14"/>
                      <a:pt x="13" y="15"/>
                    </a:cubicBezTo>
                    <a:cubicBezTo>
                      <a:pt x="13" y="16"/>
                      <a:pt x="12" y="16"/>
                      <a:pt x="12" y="17"/>
                    </a:cubicBezTo>
                    <a:cubicBezTo>
                      <a:pt x="11" y="17"/>
                      <a:pt x="11" y="17"/>
                      <a:pt x="10" y="17"/>
                    </a:cubicBezTo>
                    <a:cubicBezTo>
                      <a:pt x="9" y="17"/>
                      <a:pt x="9" y="17"/>
                      <a:pt x="8" y="17"/>
                    </a:cubicBezTo>
                    <a:cubicBezTo>
                      <a:pt x="8" y="16"/>
                      <a:pt x="8" y="16"/>
                      <a:pt x="8" y="15"/>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9" y="5"/>
                      <a:pt x="18" y="5"/>
                      <a:pt x="17" y="5"/>
                    </a:cubicBezTo>
                    <a:cubicBezTo>
                      <a:pt x="17" y="5"/>
                      <a:pt x="16" y="5"/>
                      <a:pt x="16" y="4"/>
                    </a:cubicBezTo>
                    <a:cubicBezTo>
                      <a:pt x="15" y="4"/>
                      <a:pt x="15" y="3"/>
                      <a:pt x="15" y="3"/>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0" y="15"/>
                    </a:moveTo>
                    <a:cubicBezTo>
                      <a:pt x="20" y="14"/>
                      <a:pt x="21" y="14"/>
                      <a:pt x="21" y="13"/>
                    </a:cubicBezTo>
                    <a:cubicBezTo>
                      <a:pt x="22" y="13"/>
                      <a:pt x="22" y="13"/>
                      <a:pt x="23" y="13"/>
                    </a:cubicBezTo>
                    <a:cubicBezTo>
                      <a:pt x="24" y="13"/>
                      <a:pt x="24" y="13"/>
                      <a:pt x="25" y="13"/>
                    </a:cubicBezTo>
                    <a:cubicBezTo>
                      <a:pt x="25" y="14"/>
                      <a:pt x="25" y="14"/>
                      <a:pt x="25" y="15"/>
                    </a:cubicBezTo>
                    <a:cubicBezTo>
                      <a:pt x="25" y="16"/>
                      <a:pt x="25" y="16"/>
                      <a:pt x="24" y="17"/>
                    </a:cubicBezTo>
                    <a:cubicBezTo>
                      <a:pt x="24" y="17"/>
                      <a:pt x="23" y="17"/>
                      <a:pt x="22" y="17"/>
                    </a:cubicBezTo>
                    <a:cubicBezTo>
                      <a:pt x="22" y="17"/>
                      <a:pt x="21" y="17"/>
                      <a:pt x="21" y="17"/>
                    </a:cubicBezTo>
                    <a:cubicBezTo>
                      <a:pt x="20" y="16"/>
                      <a:pt x="20" y="16"/>
                      <a:pt x="20" y="15"/>
                    </a:cubicBezTo>
                    <a:close/>
                    <a:moveTo>
                      <a:pt x="19" y="21"/>
                    </a:moveTo>
                    <a:cubicBezTo>
                      <a:pt x="20" y="21"/>
                      <a:pt x="20" y="20"/>
                      <a:pt x="20" y="20"/>
                    </a:cubicBezTo>
                    <a:cubicBezTo>
                      <a:pt x="21" y="19"/>
                      <a:pt x="21" y="19"/>
                      <a:pt x="22" y="19"/>
                    </a:cubicBezTo>
                    <a:cubicBezTo>
                      <a:pt x="23" y="19"/>
                      <a:pt x="23" y="19"/>
                      <a:pt x="24" y="20"/>
                    </a:cubicBezTo>
                    <a:cubicBezTo>
                      <a:pt x="24" y="20"/>
                      <a:pt x="24" y="21"/>
                      <a:pt x="24" y="21"/>
                    </a:cubicBezTo>
                    <a:cubicBezTo>
                      <a:pt x="24" y="22"/>
                      <a:pt x="24" y="23"/>
                      <a:pt x="24" y="23"/>
                    </a:cubicBezTo>
                    <a:cubicBezTo>
                      <a:pt x="23" y="23"/>
                      <a:pt x="22" y="24"/>
                      <a:pt x="22" y="24"/>
                    </a:cubicBezTo>
                    <a:cubicBezTo>
                      <a:pt x="21" y="24"/>
                      <a:pt x="20" y="23"/>
                      <a:pt x="20" y="23"/>
                    </a:cubicBezTo>
                    <a:cubicBezTo>
                      <a:pt x="20" y="23"/>
                      <a:pt x="19" y="22"/>
                      <a:pt x="19" y="21"/>
                    </a:cubicBezTo>
                    <a:close/>
                    <a:moveTo>
                      <a:pt x="19" y="27"/>
                    </a:moveTo>
                    <a:cubicBezTo>
                      <a:pt x="19" y="27"/>
                      <a:pt x="19" y="26"/>
                      <a:pt x="20" y="26"/>
                    </a:cubicBezTo>
                    <a:cubicBezTo>
                      <a:pt x="20" y="25"/>
                      <a:pt x="21" y="25"/>
                      <a:pt x="22" y="25"/>
                    </a:cubicBezTo>
                    <a:cubicBezTo>
                      <a:pt x="22" y="25"/>
                      <a:pt x="23" y="25"/>
                      <a:pt x="23" y="26"/>
                    </a:cubicBezTo>
                    <a:cubicBezTo>
                      <a:pt x="24" y="26"/>
                      <a:pt x="24" y="27"/>
                      <a:pt x="24" y="27"/>
                    </a:cubicBezTo>
                    <a:cubicBezTo>
                      <a:pt x="24" y="28"/>
                      <a:pt x="24" y="29"/>
                      <a:pt x="23" y="29"/>
                    </a:cubicBezTo>
                    <a:cubicBezTo>
                      <a:pt x="23" y="30"/>
                      <a:pt x="22" y="30"/>
                      <a:pt x="21" y="30"/>
                    </a:cubicBezTo>
                    <a:cubicBezTo>
                      <a:pt x="21" y="30"/>
                      <a:pt x="20" y="30"/>
                      <a:pt x="20" y="29"/>
                    </a:cubicBezTo>
                    <a:cubicBezTo>
                      <a:pt x="19" y="29"/>
                      <a:pt x="19" y="28"/>
                      <a:pt x="19"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3" name="Freeform 398"/>
              <p:cNvSpPr>
                <a:spLocks noEditPoints="1"/>
              </p:cNvSpPr>
              <p:nvPr/>
            </p:nvSpPr>
            <p:spPr bwMode="auto">
              <a:xfrm>
                <a:off x="6369" y="1833"/>
                <a:ext cx="42" cy="42"/>
              </a:xfrm>
              <a:custGeom>
                <a:avLst/>
                <a:gdLst>
                  <a:gd name="T0" fmla="*/ 1 w 30"/>
                  <a:gd name="T1" fmla="*/ 1 h 30"/>
                  <a:gd name="T2" fmla="*/ 5 w 30"/>
                  <a:gd name="T3" fmla="*/ 1 h 30"/>
                  <a:gd name="T4" fmla="*/ 4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3 w 30"/>
                  <a:gd name="T25" fmla="*/ 4 h 30"/>
                  <a:gd name="T26" fmla="*/ 12 w 30"/>
                  <a:gd name="T27" fmla="*/ 9 h 30"/>
                  <a:gd name="T28" fmla="*/ 15 w 30"/>
                  <a:gd name="T29" fmla="*/ 6 h 30"/>
                  <a:gd name="T30" fmla="*/ 17 w 30"/>
                  <a:gd name="T31" fmla="*/ 9 h 30"/>
                  <a:gd name="T32" fmla="*/ 15 w 30"/>
                  <a:gd name="T33" fmla="*/ 11 h 30"/>
                  <a:gd name="T34" fmla="*/ 12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3 w 30"/>
                  <a:gd name="T51" fmla="*/ 24 h 30"/>
                  <a:gd name="T52" fmla="*/ 11 w 30"/>
                  <a:gd name="T53" fmla="*/ 21 h 30"/>
                  <a:gd name="T54" fmla="*/ 12 w 30"/>
                  <a:gd name="T55" fmla="*/ 26 h 30"/>
                  <a:gd name="T56" fmla="*/ 15 w 30"/>
                  <a:gd name="T57" fmla="*/ 26 h 30"/>
                  <a:gd name="T58" fmla="*/ 15 w 30"/>
                  <a:gd name="T59" fmla="*/ 29 h 30"/>
                  <a:gd name="T60" fmla="*/ 11 w 30"/>
                  <a:gd name="T61" fmla="*/ 29 h 30"/>
                  <a:gd name="T62" fmla="*/ 19 w 30"/>
                  <a:gd name="T63" fmla="*/ 3 h 30"/>
                  <a:gd name="T64" fmla="*/ 22 w 30"/>
                  <a:gd name="T65" fmla="*/ 0 h 30"/>
                  <a:gd name="T66" fmla="*/ 24 w 30"/>
                  <a:gd name="T67" fmla="*/ 3 h 30"/>
                  <a:gd name="T68" fmla="*/ 21 w 30"/>
                  <a:gd name="T69" fmla="*/ 5 h 30"/>
                  <a:gd name="T70" fmla="*/ 19 w 30"/>
                  <a:gd name="T71" fmla="*/ 3 h 30"/>
                  <a:gd name="T72" fmla="*/ 26 w 30"/>
                  <a:gd name="T73" fmla="*/ 1 h 30"/>
                  <a:gd name="T74" fmla="*/ 30 w 30"/>
                  <a:gd name="T75" fmla="*/ 1 h 30"/>
                  <a:gd name="T76" fmla="*/ 29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4" y="4"/>
                    </a:cubicBezTo>
                    <a:cubicBezTo>
                      <a:pt x="4" y="5"/>
                      <a:pt x="3" y="5"/>
                      <a:pt x="3" y="5"/>
                    </a:cubicBezTo>
                    <a:cubicBezTo>
                      <a:pt x="2" y="5"/>
                      <a:pt x="1" y="5"/>
                      <a:pt x="1" y="4"/>
                    </a:cubicBezTo>
                    <a:cubicBezTo>
                      <a:pt x="1" y="4"/>
                      <a:pt x="0" y="3"/>
                      <a:pt x="0" y="3"/>
                    </a:cubicBezTo>
                    <a:close/>
                    <a:moveTo>
                      <a:pt x="7" y="3"/>
                    </a:moveTo>
                    <a:cubicBezTo>
                      <a:pt x="7" y="2"/>
                      <a:pt x="7" y="1"/>
                      <a:pt x="7" y="1"/>
                    </a:cubicBezTo>
                    <a:cubicBezTo>
                      <a:pt x="8" y="0"/>
                      <a:pt x="8" y="0"/>
                      <a:pt x="9" y="0"/>
                    </a:cubicBezTo>
                    <a:cubicBezTo>
                      <a:pt x="10" y="0"/>
                      <a:pt x="10" y="0"/>
                      <a:pt x="11" y="1"/>
                    </a:cubicBezTo>
                    <a:cubicBezTo>
                      <a:pt x="11" y="1"/>
                      <a:pt x="12" y="2"/>
                      <a:pt x="12" y="3"/>
                    </a:cubicBezTo>
                    <a:cubicBezTo>
                      <a:pt x="11"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7" y="4"/>
                      <a:pt x="17" y="4"/>
                    </a:cubicBezTo>
                    <a:cubicBezTo>
                      <a:pt x="16" y="5"/>
                      <a:pt x="16" y="5"/>
                      <a:pt x="15" y="5"/>
                    </a:cubicBezTo>
                    <a:cubicBezTo>
                      <a:pt x="14" y="5"/>
                      <a:pt x="14" y="5"/>
                      <a:pt x="13" y="4"/>
                    </a:cubicBezTo>
                    <a:cubicBezTo>
                      <a:pt x="13" y="4"/>
                      <a:pt x="13" y="3"/>
                      <a:pt x="13" y="3"/>
                    </a:cubicBezTo>
                    <a:close/>
                    <a:moveTo>
                      <a:pt x="12" y="9"/>
                    </a:moveTo>
                    <a:cubicBezTo>
                      <a:pt x="12" y="8"/>
                      <a:pt x="13" y="8"/>
                      <a:pt x="13" y="7"/>
                    </a:cubicBezTo>
                    <a:cubicBezTo>
                      <a:pt x="14" y="7"/>
                      <a:pt x="14" y="6"/>
                      <a:pt x="15" y="6"/>
                    </a:cubicBezTo>
                    <a:cubicBezTo>
                      <a:pt x="16" y="6"/>
                      <a:pt x="16" y="7"/>
                      <a:pt x="17" y="7"/>
                    </a:cubicBezTo>
                    <a:cubicBezTo>
                      <a:pt x="17" y="8"/>
                      <a:pt x="17" y="8"/>
                      <a:pt x="17" y="9"/>
                    </a:cubicBezTo>
                    <a:cubicBezTo>
                      <a:pt x="17" y="9"/>
                      <a:pt x="17" y="10"/>
                      <a:pt x="16" y="11"/>
                    </a:cubicBezTo>
                    <a:cubicBezTo>
                      <a:pt x="16" y="11"/>
                      <a:pt x="15" y="11"/>
                      <a:pt x="15" y="11"/>
                    </a:cubicBezTo>
                    <a:cubicBezTo>
                      <a:pt x="14" y="11"/>
                      <a:pt x="13" y="11"/>
                      <a:pt x="13" y="11"/>
                    </a:cubicBezTo>
                    <a:cubicBezTo>
                      <a:pt x="13" y="10"/>
                      <a:pt x="12" y="9"/>
                      <a:pt x="12" y="9"/>
                    </a:cubicBezTo>
                    <a:close/>
                    <a:moveTo>
                      <a:pt x="12" y="15"/>
                    </a:moveTo>
                    <a:cubicBezTo>
                      <a:pt x="12" y="14"/>
                      <a:pt x="12" y="14"/>
                      <a:pt x="13" y="13"/>
                    </a:cubicBezTo>
                    <a:cubicBezTo>
                      <a:pt x="13" y="13"/>
                      <a:pt x="14" y="13"/>
                      <a:pt x="14"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1" y="20"/>
                      <a:pt x="12" y="20"/>
                    </a:cubicBezTo>
                    <a:cubicBezTo>
                      <a:pt x="13" y="19"/>
                      <a:pt x="13" y="19"/>
                      <a:pt x="14" y="19"/>
                    </a:cubicBezTo>
                    <a:cubicBezTo>
                      <a:pt x="14" y="19"/>
                      <a:pt x="15" y="19"/>
                      <a:pt x="15" y="20"/>
                    </a:cubicBezTo>
                    <a:cubicBezTo>
                      <a:pt x="16" y="20"/>
                      <a:pt x="16" y="21"/>
                      <a:pt x="16" y="21"/>
                    </a:cubicBezTo>
                    <a:cubicBezTo>
                      <a:pt x="16" y="22"/>
                      <a:pt x="16" y="23"/>
                      <a:pt x="15" y="23"/>
                    </a:cubicBezTo>
                    <a:cubicBezTo>
                      <a:pt x="15" y="23"/>
                      <a:pt x="14" y="24"/>
                      <a:pt x="13"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5" y="26"/>
                      <a:pt x="16" y="27"/>
                      <a:pt x="16" y="27"/>
                    </a:cubicBezTo>
                    <a:cubicBezTo>
                      <a:pt x="16" y="28"/>
                      <a:pt x="15" y="29"/>
                      <a:pt x="15" y="29"/>
                    </a:cubicBezTo>
                    <a:cubicBezTo>
                      <a:pt x="14" y="30"/>
                      <a:pt x="14" y="30"/>
                      <a:pt x="13" y="30"/>
                    </a:cubicBezTo>
                    <a:cubicBezTo>
                      <a:pt x="12" y="30"/>
                      <a:pt x="12" y="30"/>
                      <a:pt x="11"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1"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8" y="0"/>
                      <a:pt x="29" y="0"/>
                      <a:pt x="30" y="1"/>
                    </a:cubicBezTo>
                    <a:cubicBezTo>
                      <a:pt x="30" y="1"/>
                      <a:pt x="30" y="2"/>
                      <a:pt x="30" y="3"/>
                    </a:cubicBezTo>
                    <a:cubicBezTo>
                      <a:pt x="30" y="3"/>
                      <a:pt x="30" y="4"/>
                      <a:pt x="29" y="4"/>
                    </a:cubicBezTo>
                    <a:cubicBezTo>
                      <a:pt x="29" y="5"/>
                      <a:pt x="28" y="5"/>
                      <a:pt x="28" y="5"/>
                    </a:cubicBezTo>
                    <a:cubicBezTo>
                      <a:pt x="27" y="5"/>
                      <a:pt x="26" y="5"/>
                      <a:pt x="26" y="4"/>
                    </a:cubicBezTo>
                    <a:cubicBezTo>
                      <a:pt x="25"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4" name="Freeform 399"/>
              <p:cNvSpPr>
                <a:spLocks noEditPoints="1"/>
              </p:cNvSpPr>
              <p:nvPr/>
            </p:nvSpPr>
            <p:spPr bwMode="auto">
              <a:xfrm>
                <a:off x="6414" y="1833"/>
                <a:ext cx="28" cy="42"/>
              </a:xfrm>
              <a:custGeom>
                <a:avLst/>
                <a:gdLst>
                  <a:gd name="T0" fmla="*/ 3 w 20"/>
                  <a:gd name="T1" fmla="*/ 1 h 30"/>
                  <a:gd name="T2" fmla="*/ 7 w 20"/>
                  <a:gd name="T3" fmla="*/ 1 h 30"/>
                  <a:gd name="T4" fmla="*/ 7 w 20"/>
                  <a:gd name="T5" fmla="*/ 4 h 30"/>
                  <a:gd name="T6" fmla="*/ 3 w 20"/>
                  <a:gd name="T7" fmla="*/ 4 h 30"/>
                  <a:gd name="T8" fmla="*/ 2 w 20"/>
                  <a:gd name="T9" fmla="*/ 3 h 30"/>
                  <a:gd name="T10" fmla="*/ 5 w 20"/>
                  <a:gd name="T11" fmla="*/ 0 h 30"/>
                  <a:gd name="T12" fmla="*/ 7 w 20"/>
                  <a:gd name="T13" fmla="*/ 3 h 30"/>
                  <a:gd name="T14" fmla="*/ 5 w 20"/>
                  <a:gd name="T15" fmla="*/ 5 h 30"/>
                  <a:gd name="T16" fmla="*/ 2 w 20"/>
                  <a:gd name="T17" fmla="*/ 3 h 30"/>
                  <a:gd name="T18" fmla="*/ 1 w 20"/>
                  <a:gd name="T19" fmla="*/ 26 h 30"/>
                  <a:gd name="T20" fmla="*/ 5 w 20"/>
                  <a:gd name="T21" fmla="*/ 26 h 30"/>
                  <a:gd name="T22" fmla="*/ 4 w 20"/>
                  <a:gd name="T23" fmla="*/ 29 h 30"/>
                  <a:gd name="T24" fmla="*/ 1 w 20"/>
                  <a:gd name="T25" fmla="*/ 29 h 30"/>
                  <a:gd name="T26" fmla="*/ 0 w 20"/>
                  <a:gd name="T27" fmla="*/ 27 h 30"/>
                  <a:gd name="T28" fmla="*/ 3 w 20"/>
                  <a:gd name="T29" fmla="*/ 25 h 30"/>
                  <a:gd name="T30" fmla="*/ 5 w 20"/>
                  <a:gd name="T31" fmla="*/ 27 h 30"/>
                  <a:gd name="T32" fmla="*/ 3 w 20"/>
                  <a:gd name="T33" fmla="*/ 30 h 30"/>
                  <a:gd name="T34" fmla="*/ 0 w 20"/>
                  <a:gd name="T35" fmla="*/ 27 h 30"/>
                  <a:gd name="T36" fmla="*/ 9 w 20"/>
                  <a:gd name="T37" fmla="*/ 1 h 30"/>
                  <a:gd name="T38" fmla="*/ 13 w 20"/>
                  <a:gd name="T39" fmla="*/ 1 h 30"/>
                  <a:gd name="T40" fmla="*/ 13 w 20"/>
                  <a:gd name="T41" fmla="*/ 4 h 30"/>
                  <a:gd name="T42" fmla="*/ 9 w 20"/>
                  <a:gd name="T43" fmla="*/ 4 h 30"/>
                  <a:gd name="T44" fmla="*/ 8 w 20"/>
                  <a:gd name="T45" fmla="*/ 9 h 30"/>
                  <a:gd name="T46" fmla="*/ 11 w 20"/>
                  <a:gd name="T47" fmla="*/ 6 h 30"/>
                  <a:gd name="T48" fmla="*/ 13 w 20"/>
                  <a:gd name="T49" fmla="*/ 9 h 30"/>
                  <a:gd name="T50" fmla="*/ 10 w 20"/>
                  <a:gd name="T51" fmla="*/ 11 h 30"/>
                  <a:gd name="T52" fmla="*/ 8 w 20"/>
                  <a:gd name="T53" fmla="*/ 9 h 30"/>
                  <a:gd name="T54" fmla="*/ 8 w 20"/>
                  <a:gd name="T55" fmla="*/ 13 h 30"/>
                  <a:gd name="T56" fmla="*/ 12 w 20"/>
                  <a:gd name="T57" fmla="*/ 13 h 30"/>
                  <a:gd name="T58" fmla="*/ 12 w 20"/>
                  <a:gd name="T59" fmla="*/ 17 h 30"/>
                  <a:gd name="T60" fmla="*/ 8 w 20"/>
                  <a:gd name="T61" fmla="*/ 17 h 30"/>
                  <a:gd name="T62" fmla="*/ 7 w 20"/>
                  <a:gd name="T63" fmla="*/ 21 h 30"/>
                  <a:gd name="T64" fmla="*/ 10 w 20"/>
                  <a:gd name="T65" fmla="*/ 19 h 30"/>
                  <a:gd name="T66" fmla="*/ 12 w 20"/>
                  <a:gd name="T67" fmla="*/ 21 h 30"/>
                  <a:gd name="T68" fmla="*/ 9 w 20"/>
                  <a:gd name="T69" fmla="*/ 24 h 30"/>
                  <a:gd name="T70" fmla="*/ 7 w 20"/>
                  <a:gd name="T71" fmla="*/ 21 h 30"/>
                  <a:gd name="T72" fmla="*/ 7 w 20"/>
                  <a:gd name="T73" fmla="*/ 26 h 30"/>
                  <a:gd name="T74" fmla="*/ 11 w 20"/>
                  <a:gd name="T75" fmla="*/ 26 h 30"/>
                  <a:gd name="T76" fmla="*/ 11 w 20"/>
                  <a:gd name="T77" fmla="*/ 29 h 30"/>
                  <a:gd name="T78" fmla="*/ 7 w 20"/>
                  <a:gd name="T79" fmla="*/ 29 h 30"/>
                  <a:gd name="T80" fmla="*/ 15 w 20"/>
                  <a:gd name="T81" fmla="*/ 3 h 30"/>
                  <a:gd name="T82" fmla="*/ 17 w 20"/>
                  <a:gd name="T83" fmla="*/ 0 h 30"/>
                  <a:gd name="T84" fmla="*/ 20 w 20"/>
                  <a:gd name="T85" fmla="*/ 3 h 30"/>
                  <a:gd name="T86" fmla="*/ 17 w 20"/>
                  <a:gd name="T87" fmla="*/ 5 h 30"/>
                  <a:gd name="T88" fmla="*/ 15 w 20"/>
                  <a:gd name="T89" fmla="*/ 3 h 30"/>
                  <a:gd name="T90" fmla="*/ 14 w 20"/>
                  <a:gd name="T91" fmla="*/ 26 h 30"/>
                  <a:gd name="T92" fmla="*/ 17 w 20"/>
                  <a:gd name="T93" fmla="*/ 26 h 30"/>
                  <a:gd name="T94" fmla="*/ 17 w 20"/>
                  <a:gd name="T95" fmla="*/ 29 h 30"/>
                  <a:gd name="T96" fmla="*/ 13 w 20"/>
                  <a:gd name="T9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9" y="3"/>
                    </a:moveTo>
                    <a:cubicBezTo>
                      <a:pt x="9" y="2"/>
                      <a:pt x="9" y="1"/>
                      <a:pt x="9" y="1"/>
                    </a:cubicBezTo>
                    <a:cubicBezTo>
                      <a:pt x="10" y="0"/>
                      <a:pt x="10"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8" y="15"/>
                    </a:moveTo>
                    <a:cubicBezTo>
                      <a:pt x="8" y="14"/>
                      <a:pt x="8" y="14"/>
                      <a:pt x="8" y="13"/>
                    </a:cubicBezTo>
                    <a:cubicBezTo>
                      <a:pt x="9" y="13"/>
                      <a:pt x="10" y="13"/>
                      <a:pt x="10" y="13"/>
                    </a:cubicBezTo>
                    <a:cubicBezTo>
                      <a:pt x="11" y="13"/>
                      <a:pt x="12" y="13"/>
                      <a:pt x="12" y="13"/>
                    </a:cubicBezTo>
                    <a:cubicBezTo>
                      <a:pt x="12" y="14"/>
                      <a:pt x="13" y="14"/>
                      <a:pt x="13" y="15"/>
                    </a:cubicBezTo>
                    <a:cubicBezTo>
                      <a:pt x="12" y="16"/>
                      <a:pt x="12" y="16"/>
                      <a:pt x="12" y="17"/>
                    </a:cubicBezTo>
                    <a:cubicBezTo>
                      <a:pt x="11" y="17"/>
                      <a:pt x="10" y="17"/>
                      <a:pt x="10" y="17"/>
                    </a:cubicBezTo>
                    <a:cubicBezTo>
                      <a:pt x="9" y="17"/>
                      <a:pt x="9" y="17"/>
                      <a:pt x="8" y="17"/>
                    </a:cubicBezTo>
                    <a:cubicBezTo>
                      <a:pt x="8" y="16"/>
                      <a:pt x="7" y="16"/>
                      <a:pt x="8" y="15"/>
                    </a:cubicBezTo>
                    <a:close/>
                    <a:moveTo>
                      <a:pt x="7" y="21"/>
                    </a:moveTo>
                    <a:cubicBezTo>
                      <a:pt x="7" y="21"/>
                      <a:pt x="7" y="20"/>
                      <a:pt x="8" y="20"/>
                    </a:cubicBezTo>
                    <a:cubicBezTo>
                      <a:pt x="8" y="19"/>
                      <a:pt x="9" y="19"/>
                      <a:pt x="10" y="19"/>
                    </a:cubicBezTo>
                    <a:cubicBezTo>
                      <a:pt x="10" y="19"/>
                      <a:pt x="11" y="19"/>
                      <a:pt x="11" y="20"/>
                    </a:cubicBezTo>
                    <a:cubicBezTo>
                      <a:pt x="12" y="20"/>
                      <a:pt x="12" y="21"/>
                      <a:pt x="12" y="21"/>
                    </a:cubicBezTo>
                    <a:cubicBezTo>
                      <a:pt x="12" y="22"/>
                      <a:pt x="12" y="23"/>
                      <a:pt x="11" y="23"/>
                    </a:cubicBezTo>
                    <a:cubicBezTo>
                      <a:pt x="10" y="23"/>
                      <a:pt x="10" y="24"/>
                      <a:pt x="9" y="24"/>
                    </a:cubicBezTo>
                    <a:cubicBezTo>
                      <a:pt x="9" y="24"/>
                      <a:pt x="8" y="23"/>
                      <a:pt x="8" y="23"/>
                    </a:cubicBezTo>
                    <a:cubicBezTo>
                      <a:pt x="7" y="23"/>
                      <a:pt x="7" y="22"/>
                      <a:pt x="7" y="21"/>
                    </a:cubicBezTo>
                    <a:close/>
                    <a:moveTo>
                      <a:pt x="7" y="27"/>
                    </a:moveTo>
                    <a:cubicBezTo>
                      <a:pt x="7" y="27"/>
                      <a:pt x="7" y="26"/>
                      <a:pt x="7" y="26"/>
                    </a:cubicBezTo>
                    <a:cubicBezTo>
                      <a:pt x="8" y="25"/>
                      <a:pt x="8" y="25"/>
                      <a:pt x="9" y="25"/>
                    </a:cubicBezTo>
                    <a:cubicBezTo>
                      <a:pt x="10" y="25"/>
                      <a:pt x="10" y="25"/>
                      <a:pt x="11" y="26"/>
                    </a:cubicBezTo>
                    <a:cubicBezTo>
                      <a:pt x="11" y="26"/>
                      <a:pt x="11" y="27"/>
                      <a:pt x="11" y="27"/>
                    </a:cubicBezTo>
                    <a:cubicBezTo>
                      <a:pt x="11" y="28"/>
                      <a:pt x="11" y="29"/>
                      <a:pt x="11" y="29"/>
                    </a:cubicBezTo>
                    <a:cubicBezTo>
                      <a:pt x="10" y="30"/>
                      <a:pt x="10" y="30"/>
                      <a:pt x="9" y="30"/>
                    </a:cubicBezTo>
                    <a:cubicBezTo>
                      <a:pt x="8" y="30"/>
                      <a:pt x="8" y="30"/>
                      <a:pt x="7" y="29"/>
                    </a:cubicBezTo>
                    <a:cubicBezTo>
                      <a:pt x="7" y="29"/>
                      <a:pt x="6" y="28"/>
                      <a:pt x="7" y="27"/>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8" y="5"/>
                      <a:pt x="18" y="5"/>
                      <a:pt x="17" y="5"/>
                    </a:cubicBezTo>
                    <a:cubicBezTo>
                      <a:pt x="17" y="5"/>
                      <a:pt x="16" y="5"/>
                      <a:pt x="16" y="4"/>
                    </a:cubicBezTo>
                    <a:cubicBezTo>
                      <a:pt x="15" y="4"/>
                      <a:pt x="15" y="3"/>
                      <a:pt x="15" y="3"/>
                    </a:cubicBezTo>
                    <a:close/>
                    <a:moveTo>
                      <a:pt x="13" y="27"/>
                    </a:moveTo>
                    <a:cubicBezTo>
                      <a:pt x="13" y="27"/>
                      <a:pt x="13" y="26"/>
                      <a:pt x="14" y="26"/>
                    </a:cubicBezTo>
                    <a:cubicBezTo>
                      <a:pt x="14" y="25"/>
                      <a:pt x="15" y="25"/>
                      <a:pt x="15" y="25"/>
                    </a:cubicBezTo>
                    <a:cubicBezTo>
                      <a:pt x="16" y="25"/>
                      <a:pt x="17" y="25"/>
                      <a:pt x="17" y="26"/>
                    </a:cubicBezTo>
                    <a:cubicBezTo>
                      <a:pt x="18" y="26"/>
                      <a:pt x="18" y="27"/>
                      <a:pt x="18" y="27"/>
                    </a:cubicBezTo>
                    <a:cubicBezTo>
                      <a:pt x="18" y="28"/>
                      <a:pt x="17" y="29"/>
                      <a:pt x="17" y="29"/>
                    </a:cubicBezTo>
                    <a:cubicBezTo>
                      <a:pt x="16" y="30"/>
                      <a:pt x="16" y="30"/>
                      <a:pt x="15" y="30"/>
                    </a:cubicBezTo>
                    <a:cubicBezTo>
                      <a:pt x="15" y="30"/>
                      <a:pt x="14" y="30"/>
                      <a:pt x="13" y="29"/>
                    </a:cubicBezTo>
                    <a:cubicBezTo>
                      <a:pt x="13" y="29"/>
                      <a:pt x="13" y="28"/>
                      <a:pt x="13"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5" name="Freeform 400"/>
              <p:cNvSpPr>
                <a:spLocks noEditPoints="1"/>
              </p:cNvSpPr>
              <p:nvPr/>
            </p:nvSpPr>
            <p:spPr bwMode="auto">
              <a:xfrm>
                <a:off x="6445" y="1833"/>
                <a:ext cx="35" cy="42"/>
              </a:xfrm>
              <a:custGeom>
                <a:avLst/>
                <a:gdLst>
                  <a:gd name="T0" fmla="*/ 2 w 25"/>
                  <a:gd name="T1" fmla="*/ 7 h 30"/>
                  <a:gd name="T2" fmla="*/ 6 w 25"/>
                  <a:gd name="T3" fmla="*/ 7 h 30"/>
                  <a:gd name="T4" fmla="*/ 6 w 25"/>
                  <a:gd name="T5" fmla="*/ 11 h 30"/>
                  <a:gd name="T6" fmla="*/ 2 w 25"/>
                  <a:gd name="T7" fmla="*/ 11 h 30"/>
                  <a:gd name="T8" fmla="*/ 1 w 25"/>
                  <a:gd name="T9" fmla="*/ 15 h 30"/>
                  <a:gd name="T10" fmla="*/ 4 w 25"/>
                  <a:gd name="T11" fmla="*/ 13 h 30"/>
                  <a:gd name="T12" fmla="*/ 6 w 25"/>
                  <a:gd name="T13" fmla="*/ 15 h 30"/>
                  <a:gd name="T14" fmla="*/ 3 w 25"/>
                  <a:gd name="T15" fmla="*/ 17 h 30"/>
                  <a:gd name="T16" fmla="*/ 1 w 25"/>
                  <a:gd name="T17" fmla="*/ 15 h 30"/>
                  <a:gd name="T18" fmla="*/ 1 w 25"/>
                  <a:gd name="T19" fmla="*/ 20 h 30"/>
                  <a:gd name="T20" fmla="*/ 5 w 25"/>
                  <a:gd name="T21" fmla="*/ 20 h 30"/>
                  <a:gd name="T22" fmla="*/ 4 w 25"/>
                  <a:gd name="T23" fmla="*/ 23 h 30"/>
                  <a:gd name="T24" fmla="*/ 1 w 25"/>
                  <a:gd name="T25" fmla="*/ 23 h 30"/>
                  <a:gd name="T26" fmla="*/ 8 w 25"/>
                  <a:gd name="T27" fmla="*/ 3 h 30"/>
                  <a:gd name="T28" fmla="*/ 11 w 25"/>
                  <a:gd name="T29" fmla="*/ 0 h 30"/>
                  <a:gd name="T30" fmla="*/ 13 w 25"/>
                  <a:gd name="T31" fmla="*/ 3 h 30"/>
                  <a:gd name="T32" fmla="*/ 11 w 25"/>
                  <a:gd name="T33" fmla="*/ 5 h 30"/>
                  <a:gd name="T34" fmla="*/ 8 w 25"/>
                  <a:gd name="T35" fmla="*/ 3 h 30"/>
                  <a:gd name="T36" fmla="*/ 7 w 25"/>
                  <a:gd name="T37" fmla="*/ 26 h 30"/>
                  <a:gd name="T38" fmla="*/ 10 w 25"/>
                  <a:gd name="T39" fmla="*/ 26 h 30"/>
                  <a:gd name="T40" fmla="*/ 10 w 25"/>
                  <a:gd name="T41" fmla="*/ 29 h 30"/>
                  <a:gd name="T42" fmla="*/ 7 w 25"/>
                  <a:gd name="T43" fmla="*/ 29 h 30"/>
                  <a:gd name="T44" fmla="*/ 14 w 25"/>
                  <a:gd name="T45" fmla="*/ 3 h 30"/>
                  <a:gd name="T46" fmla="*/ 17 w 25"/>
                  <a:gd name="T47" fmla="*/ 0 h 30"/>
                  <a:gd name="T48" fmla="*/ 19 w 25"/>
                  <a:gd name="T49" fmla="*/ 3 h 30"/>
                  <a:gd name="T50" fmla="*/ 17 w 25"/>
                  <a:gd name="T51" fmla="*/ 5 h 30"/>
                  <a:gd name="T52" fmla="*/ 14 w 25"/>
                  <a:gd name="T53" fmla="*/ 3 h 30"/>
                  <a:gd name="T54" fmla="*/ 13 w 25"/>
                  <a:gd name="T55" fmla="*/ 26 h 30"/>
                  <a:gd name="T56" fmla="*/ 17 w 25"/>
                  <a:gd name="T57" fmla="*/ 26 h 30"/>
                  <a:gd name="T58" fmla="*/ 17 w 25"/>
                  <a:gd name="T59" fmla="*/ 29 h 30"/>
                  <a:gd name="T60" fmla="*/ 13 w 25"/>
                  <a:gd name="T61" fmla="*/ 29 h 30"/>
                  <a:gd name="T62" fmla="*/ 20 w 25"/>
                  <a:gd name="T63" fmla="*/ 9 h 30"/>
                  <a:gd name="T64" fmla="*/ 23 w 25"/>
                  <a:gd name="T65" fmla="*/ 6 h 30"/>
                  <a:gd name="T66" fmla="*/ 25 w 25"/>
                  <a:gd name="T67" fmla="*/ 9 h 30"/>
                  <a:gd name="T68" fmla="*/ 23 w 25"/>
                  <a:gd name="T69" fmla="*/ 11 h 30"/>
                  <a:gd name="T70" fmla="*/ 20 w 25"/>
                  <a:gd name="T71" fmla="*/ 9 h 30"/>
                  <a:gd name="T72" fmla="*/ 21 w 25"/>
                  <a:gd name="T73" fmla="*/ 13 h 30"/>
                  <a:gd name="T74" fmla="*/ 24 w 25"/>
                  <a:gd name="T75" fmla="*/ 13 h 30"/>
                  <a:gd name="T76" fmla="*/ 24 w 25"/>
                  <a:gd name="T77" fmla="*/ 17 h 30"/>
                  <a:gd name="T78" fmla="*/ 20 w 25"/>
                  <a:gd name="T79" fmla="*/ 17 h 30"/>
                  <a:gd name="T80" fmla="*/ 19 w 25"/>
                  <a:gd name="T81" fmla="*/ 21 h 30"/>
                  <a:gd name="T82" fmla="*/ 22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9"/>
                    </a:moveTo>
                    <a:cubicBezTo>
                      <a:pt x="2" y="8"/>
                      <a:pt x="2" y="8"/>
                      <a:pt x="2" y="7"/>
                    </a:cubicBezTo>
                    <a:cubicBezTo>
                      <a:pt x="3" y="7"/>
                      <a:pt x="4" y="6"/>
                      <a:pt x="4" y="6"/>
                    </a:cubicBezTo>
                    <a:cubicBezTo>
                      <a:pt x="5" y="6"/>
                      <a:pt x="6" y="7"/>
                      <a:pt x="6" y="7"/>
                    </a:cubicBezTo>
                    <a:cubicBezTo>
                      <a:pt x="6" y="8"/>
                      <a:pt x="7" y="8"/>
                      <a:pt x="7" y="9"/>
                    </a:cubicBezTo>
                    <a:cubicBezTo>
                      <a:pt x="6" y="9"/>
                      <a:pt x="6" y="10"/>
                      <a:pt x="6" y="11"/>
                    </a:cubicBezTo>
                    <a:cubicBezTo>
                      <a:pt x="5" y="11"/>
                      <a:pt x="5" y="11"/>
                      <a:pt x="4" y="11"/>
                    </a:cubicBezTo>
                    <a:cubicBezTo>
                      <a:pt x="3" y="11"/>
                      <a:pt x="3" y="11"/>
                      <a:pt x="2" y="11"/>
                    </a:cubicBezTo>
                    <a:cubicBezTo>
                      <a:pt x="2" y="10"/>
                      <a:pt x="2" y="9"/>
                      <a:pt x="2"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6" y="16"/>
                      <a:pt x="5" y="17"/>
                    </a:cubicBezTo>
                    <a:cubicBezTo>
                      <a:pt x="4" y="17"/>
                      <a:pt x="4" y="17"/>
                      <a:pt x="3" y="17"/>
                    </a:cubicBezTo>
                    <a:cubicBezTo>
                      <a:pt x="2" y="17"/>
                      <a:pt x="2" y="17"/>
                      <a:pt x="2"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3" y="24"/>
                    </a:cubicBezTo>
                    <a:cubicBezTo>
                      <a:pt x="2" y="24"/>
                      <a:pt x="1" y="23"/>
                      <a:pt x="1" y="23"/>
                    </a:cubicBezTo>
                    <a:cubicBezTo>
                      <a:pt x="0" y="23"/>
                      <a:pt x="0" y="22"/>
                      <a:pt x="0" y="21"/>
                    </a:cubicBezTo>
                    <a:close/>
                    <a:moveTo>
                      <a:pt x="8" y="3"/>
                    </a:moveTo>
                    <a:cubicBezTo>
                      <a:pt x="8" y="2"/>
                      <a:pt x="9" y="1"/>
                      <a:pt x="9" y="1"/>
                    </a:cubicBezTo>
                    <a:cubicBezTo>
                      <a:pt x="10" y="0"/>
                      <a:pt x="10" y="0"/>
                      <a:pt x="11" y="0"/>
                    </a:cubicBezTo>
                    <a:cubicBezTo>
                      <a:pt x="11" y="0"/>
                      <a:pt x="12" y="0"/>
                      <a:pt x="13" y="1"/>
                    </a:cubicBezTo>
                    <a:cubicBezTo>
                      <a:pt x="13" y="1"/>
                      <a:pt x="13" y="2"/>
                      <a:pt x="13" y="3"/>
                    </a:cubicBezTo>
                    <a:cubicBezTo>
                      <a:pt x="13" y="3"/>
                      <a:pt x="13" y="4"/>
                      <a:pt x="12" y="4"/>
                    </a:cubicBezTo>
                    <a:cubicBezTo>
                      <a:pt x="12" y="5"/>
                      <a:pt x="11" y="5"/>
                      <a:pt x="11" y="5"/>
                    </a:cubicBezTo>
                    <a:cubicBezTo>
                      <a:pt x="10" y="5"/>
                      <a:pt x="9" y="5"/>
                      <a:pt x="9" y="4"/>
                    </a:cubicBezTo>
                    <a:cubicBezTo>
                      <a:pt x="8" y="4"/>
                      <a:pt x="8" y="3"/>
                      <a:pt x="8" y="3"/>
                    </a:cubicBezTo>
                    <a:close/>
                    <a:moveTo>
                      <a:pt x="6" y="27"/>
                    </a:moveTo>
                    <a:cubicBezTo>
                      <a:pt x="6" y="27"/>
                      <a:pt x="6" y="26"/>
                      <a:pt x="7" y="26"/>
                    </a:cubicBezTo>
                    <a:cubicBezTo>
                      <a:pt x="7" y="25"/>
                      <a:pt x="8" y="25"/>
                      <a:pt x="9" y="25"/>
                    </a:cubicBezTo>
                    <a:cubicBezTo>
                      <a:pt x="9" y="25"/>
                      <a:pt x="10" y="25"/>
                      <a:pt x="10" y="26"/>
                    </a:cubicBezTo>
                    <a:cubicBezTo>
                      <a:pt x="11" y="26"/>
                      <a:pt x="11" y="27"/>
                      <a:pt x="11" y="27"/>
                    </a:cubicBezTo>
                    <a:cubicBezTo>
                      <a:pt x="11" y="28"/>
                      <a:pt x="11" y="29"/>
                      <a:pt x="10" y="29"/>
                    </a:cubicBezTo>
                    <a:cubicBezTo>
                      <a:pt x="10" y="30"/>
                      <a:pt x="9" y="30"/>
                      <a:pt x="9" y="30"/>
                    </a:cubicBezTo>
                    <a:cubicBezTo>
                      <a:pt x="8" y="30"/>
                      <a:pt x="7" y="30"/>
                      <a:pt x="7" y="29"/>
                    </a:cubicBezTo>
                    <a:cubicBezTo>
                      <a:pt x="6" y="29"/>
                      <a:pt x="6" y="28"/>
                      <a:pt x="6" y="27"/>
                    </a:cubicBezTo>
                    <a:close/>
                    <a:moveTo>
                      <a:pt x="14" y="3"/>
                    </a:moveTo>
                    <a:cubicBezTo>
                      <a:pt x="15" y="2"/>
                      <a:pt x="15" y="1"/>
                      <a:pt x="15" y="1"/>
                    </a:cubicBezTo>
                    <a:cubicBezTo>
                      <a:pt x="16" y="0"/>
                      <a:pt x="16" y="0"/>
                      <a:pt x="17" y="0"/>
                    </a:cubicBezTo>
                    <a:cubicBezTo>
                      <a:pt x="18" y="0"/>
                      <a:pt x="18" y="0"/>
                      <a:pt x="19" y="1"/>
                    </a:cubicBezTo>
                    <a:cubicBezTo>
                      <a:pt x="19" y="1"/>
                      <a:pt x="19" y="2"/>
                      <a:pt x="19" y="3"/>
                    </a:cubicBezTo>
                    <a:cubicBezTo>
                      <a:pt x="19" y="3"/>
                      <a:pt x="19" y="4"/>
                      <a:pt x="19" y="4"/>
                    </a:cubicBezTo>
                    <a:cubicBezTo>
                      <a:pt x="18" y="5"/>
                      <a:pt x="18" y="5"/>
                      <a:pt x="17" y="5"/>
                    </a:cubicBezTo>
                    <a:cubicBezTo>
                      <a:pt x="16" y="5"/>
                      <a:pt x="16" y="5"/>
                      <a:pt x="15" y="4"/>
                    </a:cubicBezTo>
                    <a:cubicBezTo>
                      <a:pt x="15" y="4"/>
                      <a:pt x="14" y="3"/>
                      <a:pt x="14" y="3"/>
                    </a:cubicBezTo>
                    <a:close/>
                    <a:moveTo>
                      <a:pt x="12" y="27"/>
                    </a:moveTo>
                    <a:cubicBezTo>
                      <a:pt x="12" y="27"/>
                      <a:pt x="13" y="26"/>
                      <a:pt x="13" y="26"/>
                    </a:cubicBezTo>
                    <a:cubicBezTo>
                      <a:pt x="14" y="25"/>
                      <a:pt x="14" y="25"/>
                      <a:pt x="15" y="25"/>
                    </a:cubicBezTo>
                    <a:cubicBezTo>
                      <a:pt x="16" y="25"/>
                      <a:pt x="16" y="25"/>
                      <a:pt x="17" y="26"/>
                    </a:cubicBezTo>
                    <a:cubicBezTo>
                      <a:pt x="17" y="26"/>
                      <a:pt x="17" y="27"/>
                      <a:pt x="17" y="27"/>
                    </a:cubicBezTo>
                    <a:cubicBezTo>
                      <a:pt x="17" y="28"/>
                      <a:pt x="17" y="29"/>
                      <a:pt x="17" y="29"/>
                    </a:cubicBezTo>
                    <a:cubicBezTo>
                      <a:pt x="16" y="30"/>
                      <a:pt x="15" y="30"/>
                      <a:pt x="15" y="30"/>
                    </a:cubicBezTo>
                    <a:cubicBezTo>
                      <a:pt x="14" y="30"/>
                      <a:pt x="14" y="30"/>
                      <a:pt x="13" y="29"/>
                    </a:cubicBezTo>
                    <a:cubicBezTo>
                      <a:pt x="13" y="29"/>
                      <a:pt x="12" y="28"/>
                      <a:pt x="12" y="27"/>
                    </a:cubicBezTo>
                    <a:close/>
                    <a:moveTo>
                      <a:pt x="20" y="9"/>
                    </a:moveTo>
                    <a:cubicBezTo>
                      <a:pt x="20" y="8"/>
                      <a:pt x="21" y="8"/>
                      <a:pt x="21" y="7"/>
                    </a:cubicBezTo>
                    <a:cubicBezTo>
                      <a:pt x="22" y="7"/>
                      <a:pt x="22" y="6"/>
                      <a:pt x="23" y="6"/>
                    </a:cubicBezTo>
                    <a:cubicBezTo>
                      <a:pt x="24" y="6"/>
                      <a:pt x="24" y="7"/>
                      <a:pt x="25" y="7"/>
                    </a:cubicBezTo>
                    <a:cubicBezTo>
                      <a:pt x="25" y="8"/>
                      <a:pt x="25" y="8"/>
                      <a:pt x="25" y="9"/>
                    </a:cubicBezTo>
                    <a:cubicBezTo>
                      <a:pt x="25" y="9"/>
                      <a:pt x="25" y="10"/>
                      <a:pt x="24" y="11"/>
                    </a:cubicBezTo>
                    <a:cubicBezTo>
                      <a:pt x="24" y="11"/>
                      <a:pt x="23" y="11"/>
                      <a:pt x="23" y="11"/>
                    </a:cubicBezTo>
                    <a:cubicBezTo>
                      <a:pt x="22" y="11"/>
                      <a:pt x="21" y="11"/>
                      <a:pt x="21" y="11"/>
                    </a:cubicBezTo>
                    <a:cubicBezTo>
                      <a:pt x="20" y="10"/>
                      <a:pt x="20" y="9"/>
                      <a:pt x="20" y="9"/>
                    </a:cubicBezTo>
                    <a:close/>
                    <a:moveTo>
                      <a:pt x="20" y="15"/>
                    </a:moveTo>
                    <a:cubicBezTo>
                      <a:pt x="20" y="14"/>
                      <a:pt x="20" y="14"/>
                      <a:pt x="21" y="13"/>
                    </a:cubicBezTo>
                    <a:cubicBezTo>
                      <a:pt x="21" y="13"/>
                      <a:pt x="22" y="13"/>
                      <a:pt x="22" y="13"/>
                    </a:cubicBezTo>
                    <a:cubicBezTo>
                      <a:pt x="23" y="13"/>
                      <a:pt x="24" y="13"/>
                      <a:pt x="24" y="13"/>
                    </a:cubicBezTo>
                    <a:cubicBezTo>
                      <a:pt x="24" y="14"/>
                      <a:pt x="25" y="14"/>
                      <a:pt x="25" y="15"/>
                    </a:cubicBezTo>
                    <a:cubicBezTo>
                      <a:pt x="25" y="16"/>
                      <a:pt x="24" y="16"/>
                      <a:pt x="24" y="17"/>
                    </a:cubicBezTo>
                    <a:cubicBezTo>
                      <a:pt x="23" y="17"/>
                      <a:pt x="23" y="17"/>
                      <a:pt x="22" y="17"/>
                    </a:cubicBezTo>
                    <a:cubicBezTo>
                      <a:pt x="21" y="17"/>
                      <a:pt x="21" y="17"/>
                      <a:pt x="20" y="17"/>
                    </a:cubicBezTo>
                    <a:cubicBezTo>
                      <a:pt x="20" y="16"/>
                      <a:pt x="20" y="16"/>
                      <a:pt x="20"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4" y="23"/>
                      <a:pt x="23" y="23"/>
                    </a:cubicBezTo>
                    <a:cubicBezTo>
                      <a:pt x="23" y="23"/>
                      <a:pt x="22" y="24"/>
                      <a:pt x="21" y="24"/>
                    </a:cubicBezTo>
                    <a:cubicBezTo>
                      <a:pt x="21" y="24"/>
                      <a:pt x="20" y="23"/>
                      <a:pt x="20"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6" name="Freeform 401"/>
              <p:cNvSpPr>
                <a:spLocks noEditPoints="1"/>
              </p:cNvSpPr>
              <p:nvPr/>
            </p:nvSpPr>
            <p:spPr bwMode="auto">
              <a:xfrm>
                <a:off x="6484" y="1833"/>
                <a:ext cx="45" cy="42"/>
              </a:xfrm>
              <a:custGeom>
                <a:avLst/>
                <a:gdLst>
                  <a:gd name="T0" fmla="*/ 3 w 32"/>
                  <a:gd name="T1" fmla="*/ 1 h 30"/>
                  <a:gd name="T2" fmla="*/ 6 w 32"/>
                  <a:gd name="T3" fmla="*/ 1 h 30"/>
                  <a:gd name="T4" fmla="*/ 6 w 32"/>
                  <a:gd name="T5" fmla="*/ 4 h 30"/>
                  <a:gd name="T6" fmla="*/ 3 w 32"/>
                  <a:gd name="T7" fmla="*/ 4 h 30"/>
                  <a:gd name="T8" fmla="*/ 1 w 32"/>
                  <a:gd name="T9" fmla="*/ 9 h 30"/>
                  <a:gd name="T10" fmla="*/ 4 w 32"/>
                  <a:gd name="T11" fmla="*/ 6 h 30"/>
                  <a:gd name="T12" fmla="*/ 6 w 32"/>
                  <a:gd name="T13" fmla="*/ 9 h 30"/>
                  <a:gd name="T14" fmla="*/ 4 w 32"/>
                  <a:gd name="T15" fmla="*/ 11 h 30"/>
                  <a:gd name="T16" fmla="*/ 1 w 32"/>
                  <a:gd name="T17" fmla="*/ 9 h 30"/>
                  <a:gd name="T18" fmla="*/ 2 w 32"/>
                  <a:gd name="T19" fmla="*/ 13 h 30"/>
                  <a:gd name="T20" fmla="*/ 5 w 32"/>
                  <a:gd name="T21" fmla="*/ 13 h 30"/>
                  <a:gd name="T22" fmla="*/ 5 w 32"/>
                  <a:gd name="T23" fmla="*/ 17 h 30"/>
                  <a:gd name="T24" fmla="*/ 1 w 32"/>
                  <a:gd name="T25" fmla="*/ 17 h 30"/>
                  <a:gd name="T26" fmla="*/ 0 w 32"/>
                  <a:gd name="T27" fmla="*/ 21 h 30"/>
                  <a:gd name="T28" fmla="*/ 3 w 32"/>
                  <a:gd name="T29" fmla="*/ 19 h 30"/>
                  <a:gd name="T30" fmla="*/ 5 w 32"/>
                  <a:gd name="T31" fmla="*/ 21 h 30"/>
                  <a:gd name="T32" fmla="*/ 2 w 32"/>
                  <a:gd name="T33" fmla="*/ 24 h 30"/>
                  <a:gd name="T34" fmla="*/ 0 w 32"/>
                  <a:gd name="T35" fmla="*/ 21 h 30"/>
                  <a:gd name="T36" fmla="*/ 1 w 32"/>
                  <a:gd name="T37" fmla="*/ 26 h 30"/>
                  <a:gd name="T38" fmla="*/ 4 w 32"/>
                  <a:gd name="T39" fmla="*/ 26 h 30"/>
                  <a:gd name="T40" fmla="*/ 4 w 32"/>
                  <a:gd name="T41" fmla="*/ 29 h 30"/>
                  <a:gd name="T42" fmla="*/ 0 w 32"/>
                  <a:gd name="T43" fmla="*/ 29 h 30"/>
                  <a:gd name="T44" fmla="*/ 8 w 32"/>
                  <a:gd name="T45" fmla="*/ 9 h 30"/>
                  <a:gd name="T46" fmla="*/ 10 w 32"/>
                  <a:gd name="T47" fmla="*/ 6 h 30"/>
                  <a:gd name="T48" fmla="*/ 13 w 32"/>
                  <a:gd name="T49" fmla="*/ 9 h 30"/>
                  <a:gd name="T50" fmla="*/ 10 w 32"/>
                  <a:gd name="T51" fmla="*/ 11 h 30"/>
                  <a:gd name="T52" fmla="*/ 8 w 32"/>
                  <a:gd name="T53" fmla="*/ 9 h 30"/>
                  <a:gd name="T54" fmla="*/ 14 w 32"/>
                  <a:gd name="T55" fmla="*/ 13 h 30"/>
                  <a:gd name="T56" fmla="*/ 18 w 32"/>
                  <a:gd name="T57" fmla="*/ 13 h 30"/>
                  <a:gd name="T58" fmla="*/ 17 w 32"/>
                  <a:gd name="T59" fmla="*/ 17 h 30"/>
                  <a:gd name="T60" fmla="*/ 14 w 32"/>
                  <a:gd name="T61" fmla="*/ 17 h 30"/>
                  <a:gd name="T62" fmla="*/ 19 w 32"/>
                  <a:gd name="T63" fmla="*/ 21 h 30"/>
                  <a:gd name="T64" fmla="*/ 22 w 32"/>
                  <a:gd name="T65" fmla="*/ 19 h 30"/>
                  <a:gd name="T66" fmla="*/ 24 w 32"/>
                  <a:gd name="T67" fmla="*/ 21 h 30"/>
                  <a:gd name="T68" fmla="*/ 21 w 32"/>
                  <a:gd name="T69" fmla="*/ 24 h 30"/>
                  <a:gd name="T70" fmla="*/ 19 w 32"/>
                  <a:gd name="T71" fmla="*/ 21 h 30"/>
                  <a:gd name="T72" fmla="*/ 28 w 32"/>
                  <a:gd name="T73" fmla="*/ 1 h 30"/>
                  <a:gd name="T74" fmla="*/ 31 w 32"/>
                  <a:gd name="T75" fmla="*/ 1 h 30"/>
                  <a:gd name="T76" fmla="*/ 31 w 32"/>
                  <a:gd name="T77" fmla="*/ 4 h 30"/>
                  <a:gd name="T78" fmla="*/ 27 w 32"/>
                  <a:gd name="T79" fmla="*/ 4 h 30"/>
                  <a:gd name="T80" fmla="*/ 26 w 32"/>
                  <a:gd name="T81" fmla="*/ 9 h 30"/>
                  <a:gd name="T82" fmla="*/ 29 w 32"/>
                  <a:gd name="T83" fmla="*/ 6 h 30"/>
                  <a:gd name="T84" fmla="*/ 31 w 32"/>
                  <a:gd name="T85" fmla="*/ 9 h 30"/>
                  <a:gd name="T86" fmla="*/ 29 w 32"/>
                  <a:gd name="T87" fmla="*/ 11 h 30"/>
                  <a:gd name="T88" fmla="*/ 26 w 32"/>
                  <a:gd name="T89" fmla="*/ 9 h 30"/>
                  <a:gd name="T90" fmla="*/ 27 w 32"/>
                  <a:gd name="T91" fmla="*/ 13 h 30"/>
                  <a:gd name="T92" fmla="*/ 30 w 32"/>
                  <a:gd name="T93" fmla="*/ 13 h 30"/>
                  <a:gd name="T94" fmla="*/ 30 w 32"/>
                  <a:gd name="T95" fmla="*/ 17 h 30"/>
                  <a:gd name="T96" fmla="*/ 26 w 32"/>
                  <a:gd name="T97" fmla="*/ 17 h 30"/>
                  <a:gd name="T98" fmla="*/ 25 w 32"/>
                  <a:gd name="T99" fmla="*/ 21 h 30"/>
                  <a:gd name="T100" fmla="*/ 28 w 32"/>
                  <a:gd name="T101" fmla="*/ 19 h 30"/>
                  <a:gd name="T102" fmla="*/ 30 w 32"/>
                  <a:gd name="T103" fmla="*/ 21 h 30"/>
                  <a:gd name="T104" fmla="*/ 27 w 32"/>
                  <a:gd name="T105" fmla="*/ 24 h 30"/>
                  <a:gd name="T106" fmla="*/ 25 w 32"/>
                  <a:gd name="T107" fmla="*/ 21 h 30"/>
                  <a:gd name="T108" fmla="*/ 25 w 32"/>
                  <a:gd name="T109" fmla="*/ 26 h 30"/>
                  <a:gd name="T110" fmla="*/ 29 w 32"/>
                  <a:gd name="T111" fmla="*/ 26 h 30"/>
                  <a:gd name="T112" fmla="*/ 29 w 32"/>
                  <a:gd name="T113" fmla="*/ 29 h 30"/>
                  <a:gd name="T114" fmla="*/ 25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2" y="1"/>
                      <a:pt x="3" y="1"/>
                    </a:cubicBezTo>
                    <a:cubicBezTo>
                      <a:pt x="3" y="0"/>
                      <a:pt x="4" y="0"/>
                      <a:pt x="4" y="0"/>
                    </a:cubicBezTo>
                    <a:cubicBezTo>
                      <a:pt x="5" y="0"/>
                      <a:pt x="6" y="0"/>
                      <a:pt x="6" y="1"/>
                    </a:cubicBezTo>
                    <a:cubicBezTo>
                      <a:pt x="7" y="1"/>
                      <a:pt x="7" y="2"/>
                      <a:pt x="7" y="3"/>
                    </a:cubicBezTo>
                    <a:cubicBezTo>
                      <a:pt x="7" y="3"/>
                      <a:pt x="7" y="4"/>
                      <a:pt x="6" y="4"/>
                    </a:cubicBezTo>
                    <a:cubicBezTo>
                      <a:pt x="5" y="5"/>
                      <a:pt x="5" y="5"/>
                      <a:pt x="4" y="5"/>
                    </a:cubicBezTo>
                    <a:cubicBezTo>
                      <a:pt x="4" y="5"/>
                      <a:pt x="3" y="5"/>
                      <a:pt x="3" y="4"/>
                    </a:cubicBezTo>
                    <a:cubicBezTo>
                      <a:pt x="2" y="4"/>
                      <a:pt x="2" y="3"/>
                      <a:pt x="2" y="3"/>
                    </a:cubicBezTo>
                    <a:close/>
                    <a:moveTo>
                      <a:pt x="1" y="9"/>
                    </a:moveTo>
                    <a:cubicBezTo>
                      <a:pt x="2" y="8"/>
                      <a:pt x="2" y="8"/>
                      <a:pt x="2" y="7"/>
                    </a:cubicBezTo>
                    <a:cubicBezTo>
                      <a:pt x="3" y="7"/>
                      <a:pt x="3" y="6"/>
                      <a:pt x="4" y="6"/>
                    </a:cubicBezTo>
                    <a:cubicBezTo>
                      <a:pt x="5" y="6"/>
                      <a:pt x="5" y="7"/>
                      <a:pt x="6" y="7"/>
                    </a:cubicBezTo>
                    <a:cubicBezTo>
                      <a:pt x="6" y="8"/>
                      <a:pt x="6" y="8"/>
                      <a:pt x="6" y="9"/>
                    </a:cubicBezTo>
                    <a:cubicBezTo>
                      <a:pt x="6" y="9"/>
                      <a:pt x="6" y="10"/>
                      <a:pt x="6" y="11"/>
                    </a:cubicBezTo>
                    <a:cubicBezTo>
                      <a:pt x="5" y="11"/>
                      <a:pt x="4" y="11"/>
                      <a:pt x="4" y="11"/>
                    </a:cubicBezTo>
                    <a:cubicBezTo>
                      <a:pt x="3" y="11"/>
                      <a:pt x="2" y="11"/>
                      <a:pt x="2" y="11"/>
                    </a:cubicBezTo>
                    <a:cubicBezTo>
                      <a:pt x="2" y="10"/>
                      <a:pt x="1" y="9"/>
                      <a:pt x="1"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1" y="26"/>
                    </a:cubicBezTo>
                    <a:cubicBezTo>
                      <a:pt x="1" y="25"/>
                      <a:pt x="2" y="25"/>
                      <a:pt x="2" y="25"/>
                    </a:cubicBezTo>
                    <a:cubicBezTo>
                      <a:pt x="3" y="25"/>
                      <a:pt x="4" y="25"/>
                      <a:pt x="4" y="26"/>
                    </a:cubicBezTo>
                    <a:cubicBezTo>
                      <a:pt x="5" y="26"/>
                      <a:pt x="5" y="27"/>
                      <a:pt x="5" y="27"/>
                    </a:cubicBezTo>
                    <a:cubicBezTo>
                      <a:pt x="5" y="28"/>
                      <a:pt x="4" y="29"/>
                      <a:pt x="4" y="29"/>
                    </a:cubicBezTo>
                    <a:cubicBezTo>
                      <a:pt x="3" y="30"/>
                      <a:pt x="3" y="30"/>
                      <a:pt x="2" y="30"/>
                    </a:cubicBezTo>
                    <a:cubicBezTo>
                      <a:pt x="2" y="30"/>
                      <a:pt x="1" y="30"/>
                      <a:pt x="0" y="29"/>
                    </a:cubicBezTo>
                    <a:cubicBezTo>
                      <a:pt x="0" y="29"/>
                      <a:pt x="0" y="28"/>
                      <a:pt x="0" y="27"/>
                    </a:cubicBezTo>
                    <a:close/>
                    <a:moveTo>
                      <a:pt x="8" y="9"/>
                    </a:moveTo>
                    <a:cubicBezTo>
                      <a:pt x="8" y="8"/>
                      <a:pt x="8" y="8"/>
                      <a:pt x="9" y="7"/>
                    </a:cubicBezTo>
                    <a:cubicBezTo>
                      <a:pt x="9" y="7"/>
                      <a:pt x="10" y="6"/>
                      <a:pt x="10" y="6"/>
                    </a:cubicBezTo>
                    <a:cubicBezTo>
                      <a:pt x="11" y="6"/>
                      <a:pt x="12" y="7"/>
                      <a:pt x="12" y="7"/>
                    </a:cubicBezTo>
                    <a:cubicBezTo>
                      <a:pt x="13" y="8"/>
                      <a:pt x="13" y="8"/>
                      <a:pt x="13" y="9"/>
                    </a:cubicBezTo>
                    <a:cubicBezTo>
                      <a:pt x="13" y="9"/>
                      <a:pt x="12" y="10"/>
                      <a:pt x="12" y="11"/>
                    </a:cubicBezTo>
                    <a:cubicBezTo>
                      <a:pt x="11" y="11"/>
                      <a:pt x="11" y="11"/>
                      <a:pt x="10" y="11"/>
                    </a:cubicBezTo>
                    <a:cubicBezTo>
                      <a:pt x="9" y="11"/>
                      <a:pt x="9" y="11"/>
                      <a:pt x="8" y="11"/>
                    </a:cubicBezTo>
                    <a:cubicBezTo>
                      <a:pt x="8" y="10"/>
                      <a:pt x="8" y="9"/>
                      <a:pt x="8" y="9"/>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27" y="3"/>
                    </a:moveTo>
                    <a:cubicBezTo>
                      <a:pt x="27" y="2"/>
                      <a:pt x="27" y="1"/>
                      <a:pt x="28" y="1"/>
                    </a:cubicBezTo>
                    <a:cubicBezTo>
                      <a:pt x="28" y="0"/>
                      <a:pt x="29" y="0"/>
                      <a:pt x="29" y="0"/>
                    </a:cubicBezTo>
                    <a:cubicBezTo>
                      <a:pt x="30" y="0"/>
                      <a:pt x="31" y="0"/>
                      <a:pt x="31" y="1"/>
                    </a:cubicBezTo>
                    <a:cubicBezTo>
                      <a:pt x="32" y="1"/>
                      <a:pt x="32" y="2"/>
                      <a:pt x="32" y="3"/>
                    </a:cubicBezTo>
                    <a:cubicBezTo>
                      <a:pt x="32" y="3"/>
                      <a:pt x="31" y="4"/>
                      <a:pt x="31" y="4"/>
                    </a:cubicBezTo>
                    <a:cubicBezTo>
                      <a:pt x="30" y="5"/>
                      <a:pt x="30" y="5"/>
                      <a:pt x="29" y="5"/>
                    </a:cubicBezTo>
                    <a:cubicBezTo>
                      <a:pt x="28" y="5"/>
                      <a:pt x="28" y="5"/>
                      <a:pt x="27" y="4"/>
                    </a:cubicBezTo>
                    <a:cubicBezTo>
                      <a:pt x="27" y="4"/>
                      <a:pt x="27" y="3"/>
                      <a:pt x="27" y="3"/>
                    </a:cubicBezTo>
                    <a:close/>
                    <a:moveTo>
                      <a:pt x="26" y="9"/>
                    </a:moveTo>
                    <a:cubicBezTo>
                      <a:pt x="26" y="8"/>
                      <a:pt x="27" y="8"/>
                      <a:pt x="27" y="7"/>
                    </a:cubicBezTo>
                    <a:cubicBezTo>
                      <a:pt x="28" y="7"/>
                      <a:pt x="28" y="6"/>
                      <a:pt x="29" y="6"/>
                    </a:cubicBezTo>
                    <a:cubicBezTo>
                      <a:pt x="30" y="6"/>
                      <a:pt x="30" y="7"/>
                      <a:pt x="31" y="7"/>
                    </a:cubicBezTo>
                    <a:cubicBezTo>
                      <a:pt x="31" y="8"/>
                      <a:pt x="31" y="8"/>
                      <a:pt x="31" y="9"/>
                    </a:cubicBezTo>
                    <a:cubicBezTo>
                      <a:pt x="31" y="9"/>
                      <a:pt x="31" y="10"/>
                      <a:pt x="30" y="11"/>
                    </a:cubicBezTo>
                    <a:cubicBezTo>
                      <a:pt x="30" y="11"/>
                      <a:pt x="29" y="11"/>
                      <a:pt x="29" y="11"/>
                    </a:cubicBezTo>
                    <a:cubicBezTo>
                      <a:pt x="28" y="11"/>
                      <a:pt x="27" y="11"/>
                      <a:pt x="27" y="11"/>
                    </a:cubicBezTo>
                    <a:cubicBezTo>
                      <a:pt x="26" y="10"/>
                      <a:pt x="26" y="9"/>
                      <a:pt x="26" y="9"/>
                    </a:cubicBezTo>
                    <a:close/>
                    <a:moveTo>
                      <a:pt x="26" y="15"/>
                    </a:moveTo>
                    <a:cubicBezTo>
                      <a:pt x="26" y="14"/>
                      <a:pt x="26" y="14"/>
                      <a:pt x="27" y="13"/>
                    </a:cubicBezTo>
                    <a:cubicBezTo>
                      <a:pt x="27" y="13"/>
                      <a:pt x="28" y="13"/>
                      <a:pt x="28" y="13"/>
                    </a:cubicBezTo>
                    <a:cubicBezTo>
                      <a:pt x="29" y="13"/>
                      <a:pt x="30" y="13"/>
                      <a:pt x="30" y="13"/>
                    </a:cubicBezTo>
                    <a:cubicBezTo>
                      <a:pt x="31" y="14"/>
                      <a:pt x="31" y="14"/>
                      <a:pt x="31" y="15"/>
                    </a:cubicBezTo>
                    <a:cubicBezTo>
                      <a:pt x="31" y="16"/>
                      <a:pt x="30" y="16"/>
                      <a:pt x="30" y="17"/>
                    </a:cubicBezTo>
                    <a:cubicBezTo>
                      <a:pt x="29" y="17"/>
                      <a:pt x="29" y="17"/>
                      <a:pt x="28" y="17"/>
                    </a:cubicBezTo>
                    <a:cubicBezTo>
                      <a:pt x="27" y="17"/>
                      <a:pt x="27" y="17"/>
                      <a:pt x="26" y="17"/>
                    </a:cubicBezTo>
                    <a:cubicBezTo>
                      <a:pt x="26" y="16"/>
                      <a:pt x="26" y="16"/>
                      <a:pt x="26" y="15"/>
                    </a:cubicBezTo>
                    <a:close/>
                    <a:moveTo>
                      <a:pt x="25" y="21"/>
                    </a:moveTo>
                    <a:cubicBezTo>
                      <a:pt x="25" y="21"/>
                      <a:pt x="25" y="20"/>
                      <a:pt x="26" y="20"/>
                    </a:cubicBezTo>
                    <a:cubicBezTo>
                      <a:pt x="27" y="19"/>
                      <a:pt x="27" y="19"/>
                      <a:pt x="28" y="19"/>
                    </a:cubicBezTo>
                    <a:cubicBezTo>
                      <a:pt x="28" y="19"/>
                      <a:pt x="29" y="19"/>
                      <a:pt x="29" y="20"/>
                    </a:cubicBezTo>
                    <a:cubicBezTo>
                      <a:pt x="30" y="20"/>
                      <a:pt x="30" y="21"/>
                      <a:pt x="30" y="21"/>
                    </a:cubicBezTo>
                    <a:cubicBezTo>
                      <a:pt x="30" y="22"/>
                      <a:pt x="30" y="23"/>
                      <a:pt x="29" y="23"/>
                    </a:cubicBezTo>
                    <a:cubicBezTo>
                      <a:pt x="29" y="23"/>
                      <a:pt x="28" y="24"/>
                      <a:pt x="27" y="24"/>
                    </a:cubicBezTo>
                    <a:cubicBezTo>
                      <a:pt x="27" y="24"/>
                      <a:pt x="26" y="23"/>
                      <a:pt x="26" y="23"/>
                    </a:cubicBezTo>
                    <a:cubicBezTo>
                      <a:pt x="25" y="23"/>
                      <a:pt x="25" y="22"/>
                      <a:pt x="25" y="21"/>
                    </a:cubicBezTo>
                    <a:close/>
                    <a:moveTo>
                      <a:pt x="25" y="27"/>
                    </a:moveTo>
                    <a:cubicBezTo>
                      <a:pt x="25" y="27"/>
                      <a:pt x="25" y="26"/>
                      <a:pt x="25" y="26"/>
                    </a:cubicBezTo>
                    <a:cubicBezTo>
                      <a:pt x="26" y="25"/>
                      <a:pt x="27" y="25"/>
                      <a:pt x="27" y="25"/>
                    </a:cubicBezTo>
                    <a:cubicBezTo>
                      <a:pt x="28" y="25"/>
                      <a:pt x="29" y="25"/>
                      <a:pt x="29" y="26"/>
                    </a:cubicBezTo>
                    <a:cubicBezTo>
                      <a:pt x="29" y="26"/>
                      <a:pt x="30" y="27"/>
                      <a:pt x="30" y="27"/>
                    </a:cubicBezTo>
                    <a:cubicBezTo>
                      <a:pt x="30" y="28"/>
                      <a:pt x="29" y="29"/>
                      <a:pt x="29" y="29"/>
                    </a:cubicBezTo>
                    <a:cubicBezTo>
                      <a:pt x="28" y="30"/>
                      <a:pt x="28" y="30"/>
                      <a:pt x="27" y="30"/>
                    </a:cubicBezTo>
                    <a:cubicBezTo>
                      <a:pt x="26" y="30"/>
                      <a:pt x="26" y="30"/>
                      <a:pt x="25"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grpSp>
        <p:sp>
          <p:nvSpPr>
            <p:cNvPr id="45" name="Rectangle 44"/>
            <p:cNvSpPr/>
            <p:nvPr/>
          </p:nvSpPr>
          <p:spPr>
            <a:xfrm>
              <a:off x="8932833" y="4823592"/>
              <a:ext cx="2635769" cy="997832"/>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automates deployment and monitors deployed apps from central repository</a:t>
              </a:r>
            </a:p>
          </p:txBody>
        </p:sp>
      </p:grpSp>
      <p:sp>
        <p:nvSpPr>
          <p:cNvPr id="237" name="Freeform 5"/>
          <p:cNvSpPr>
            <a:spLocks noChangeAspect="1" noEditPoints="1"/>
          </p:cNvSpPr>
          <p:nvPr/>
        </p:nvSpPr>
        <p:spPr bwMode="auto">
          <a:xfrm>
            <a:off x="4958274" y="2081234"/>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38" name="TextBox 237"/>
          <p:cNvSpPr txBox="1"/>
          <p:nvPr/>
        </p:nvSpPr>
        <p:spPr>
          <a:xfrm>
            <a:off x="4896752" y="2952129"/>
            <a:ext cx="2652469" cy="517022"/>
          </a:xfrm>
          <a:prstGeom prst="rect">
            <a:avLst/>
          </a:prstGeom>
          <a:noFill/>
        </p:spPr>
        <p:txBody>
          <a:bodyPr wrap="none" lIns="182854" tIns="146283" rIns="182854" bIns="146283" rtlCol="0">
            <a:spAutoFit/>
          </a:bodyPr>
          <a:lstStyle/>
          <a:p>
            <a:pPr>
              <a:lnSpc>
                <a:spcPct val="90000"/>
              </a:lnSpc>
              <a:spcAft>
                <a:spcPts val="600"/>
              </a:spcAft>
            </a:pPr>
            <a:r>
              <a:rPr lang="en-US" sz="1600" b="1" dirty="0">
                <a:gradFill>
                  <a:gsLst>
                    <a:gs pos="46018">
                      <a:srgbClr val="FFFFFF"/>
                    </a:gs>
                    <a:gs pos="73451">
                      <a:srgbClr val="FFFFFF"/>
                    </a:gs>
                  </a:gsLst>
                  <a:lin ang="5400000" scaled="1"/>
                </a:gradFill>
              </a:rPr>
              <a:t>Physical/Virtual Servers</a:t>
            </a:r>
          </a:p>
        </p:txBody>
      </p:sp>
      <p:sp>
        <p:nvSpPr>
          <p:cNvPr id="239" name="Freeform 5"/>
          <p:cNvSpPr>
            <a:spLocks noChangeAspect="1" noEditPoints="1"/>
          </p:cNvSpPr>
          <p:nvPr/>
        </p:nvSpPr>
        <p:spPr bwMode="auto">
          <a:xfrm>
            <a:off x="6183178" y="2077062"/>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nvGrpSpPr>
          <p:cNvPr id="240" name="Group 239"/>
          <p:cNvGrpSpPr/>
          <p:nvPr/>
        </p:nvGrpSpPr>
        <p:grpSpPr>
          <a:xfrm>
            <a:off x="3613953" y="5077311"/>
            <a:ext cx="1841401" cy="481740"/>
            <a:chOff x="3613583" y="4961406"/>
            <a:chExt cx="1841662" cy="481808"/>
          </a:xfrm>
        </p:grpSpPr>
        <p:cxnSp>
          <p:nvCxnSpPr>
            <p:cNvPr id="241" name="Straight Arrow Connector 240"/>
            <p:cNvCxnSpPr/>
            <p:nvPr/>
          </p:nvCxnSpPr>
          <p:spPr>
            <a:xfrm>
              <a:off x="3613583" y="4961406"/>
              <a:ext cx="1841662" cy="481808"/>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2" name="Oval 68"/>
            <p:cNvSpPr>
              <a:spLocks noChangeArrowheads="1"/>
            </p:cNvSpPr>
            <p:nvPr/>
          </p:nvSpPr>
          <p:spPr bwMode="auto">
            <a:xfrm>
              <a:off x="4423417" y="5091580"/>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1</a:t>
              </a:r>
            </a:p>
          </p:txBody>
        </p:sp>
      </p:grpSp>
      <p:grpSp>
        <p:nvGrpSpPr>
          <p:cNvPr id="243" name="Group 242"/>
          <p:cNvGrpSpPr/>
          <p:nvPr/>
        </p:nvGrpSpPr>
        <p:grpSpPr>
          <a:xfrm>
            <a:off x="6945447" y="5026895"/>
            <a:ext cx="1917308" cy="572521"/>
            <a:chOff x="6945550" y="4910984"/>
            <a:chExt cx="1917580" cy="572602"/>
          </a:xfrm>
        </p:grpSpPr>
        <p:cxnSp>
          <p:nvCxnSpPr>
            <p:cNvPr id="244" name="Straight Arrow Connector 243"/>
            <p:cNvCxnSpPr/>
            <p:nvPr/>
          </p:nvCxnSpPr>
          <p:spPr>
            <a:xfrm flipH="1">
              <a:off x="6945550" y="4910984"/>
              <a:ext cx="1917580" cy="572602"/>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5" name="Oval 68"/>
            <p:cNvSpPr>
              <a:spLocks noChangeArrowheads="1"/>
            </p:cNvSpPr>
            <p:nvPr/>
          </p:nvSpPr>
          <p:spPr bwMode="auto">
            <a:xfrm>
              <a:off x="7848663" y="5056352"/>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246" name="Group 245"/>
          <p:cNvGrpSpPr/>
          <p:nvPr/>
        </p:nvGrpSpPr>
        <p:grpSpPr>
          <a:xfrm>
            <a:off x="7515854" y="2762670"/>
            <a:ext cx="1159861" cy="287089"/>
            <a:chOff x="7516038" y="2646436"/>
            <a:chExt cx="1160026" cy="287129"/>
          </a:xfrm>
        </p:grpSpPr>
        <p:cxnSp>
          <p:nvCxnSpPr>
            <p:cNvPr id="247" name="Straight Arrow Connector 246"/>
            <p:cNvCxnSpPr/>
            <p:nvPr/>
          </p:nvCxnSpPr>
          <p:spPr>
            <a:xfrm flipH="1" flipV="1">
              <a:off x="7516038" y="2646436"/>
              <a:ext cx="1160026" cy="287129"/>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8" name="Oval 68"/>
            <p:cNvSpPr>
              <a:spLocks noChangeArrowheads="1"/>
            </p:cNvSpPr>
            <p:nvPr/>
          </p:nvSpPr>
          <p:spPr bwMode="auto">
            <a:xfrm>
              <a:off x="7987061" y="2700308"/>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249" name="Group 248"/>
          <p:cNvGrpSpPr/>
          <p:nvPr/>
        </p:nvGrpSpPr>
        <p:grpSpPr>
          <a:xfrm>
            <a:off x="3619285" y="3627088"/>
            <a:ext cx="4942154" cy="221122"/>
            <a:chOff x="6969700" y="5010124"/>
            <a:chExt cx="4942855" cy="221153"/>
          </a:xfrm>
        </p:grpSpPr>
        <p:cxnSp>
          <p:nvCxnSpPr>
            <p:cNvPr id="250" name="Straight Arrow Connector 249"/>
            <p:cNvCxnSpPr/>
            <p:nvPr/>
          </p:nvCxnSpPr>
          <p:spPr>
            <a:xfrm flipH="1">
              <a:off x="6969700" y="5127220"/>
              <a:ext cx="4942855" cy="3933"/>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1" name="Oval 68"/>
            <p:cNvSpPr>
              <a:spLocks noChangeArrowheads="1"/>
            </p:cNvSpPr>
            <p:nvPr/>
          </p:nvSpPr>
          <p:spPr bwMode="auto">
            <a:xfrm>
              <a:off x="9476907" y="5010124"/>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3</a:t>
              </a:r>
            </a:p>
          </p:txBody>
        </p:sp>
      </p:grpSp>
      <p:sp>
        <p:nvSpPr>
          <p:cNvPr id="252" name="Rectangle 251"/>
          <p:cNvSpPr/>
          <p:nvPr/>
        </p:nvSpPr>
        <p:spPr>
          <a:xfrm>
            <a:off x="4254618" y="3884853"/>
            <a:ext cx="4019387" cy="545931"/>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collaborates with </a:t>
            </a: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to provide app metrics and insights</a:t>
            </a:r>
          </a:p>
        </p:txBody>
      </p:sp>
      <p:grpSp>
        <p:nvGrpSpPr>
          <p:cNvPr id="253" name="Group 252"/>
          <p:cNvGrpSpPr/>
          <p:nvPr/>
        </p:nvGrpSpPr>
        <p:grpSpPr>
          <a:xfrm rot="17911915">
            <a:off x="609391" y="2985961"/>
            <a:ext cx="818650" cy="613483"/>
            <a:chOff x="5690188" y="2800883"/>
            <a:chExt cx="799207" cy="731153"/>
          </a:xfrm>
          <a:solidFill>
            <a:schemeClr val="accent1"/>
          </a:solidFill>
        </p:grpSpPr>
        <p:sp>
          <p:nvSpPr>
            <p:cNvPr id="254" name="Block Arc 253"/>
            <p:cNvSpPr/>
            <p:nvPr/>
          </p:nvSpPr>
          <p:spPr bwMode="auto">
            <a:xfrm rot="7725774">
              <a:off x="5747914" y="2790556"/>
              <a:ext cx="731153" cy="751808"/>
            </a:xfrm>
            <a:prstGeom prst="blockArc">
              <a:avLst>
                <a:gd name="adj1" fmla="val 4105831"/>
                <a:gd name="adj2" fmla="val 16706539"/>
                <a:gd name="adj3" fmla="val 1167"/>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sp>
          <p:nvSpPr>
            <p:cNvPr id="255" name="Isosceles Triangle 254"/>
            <p:cNvSpPr/>
            <p:nvPr/>
          </p:nvSpPr>
          <p:spPr bwMode="auto">
            <a:xfrm rot="700520" flipV="1">
              <a:off x="5690188" y="3003791"/>
              <a:ext cx="149095" cy="136402"/>
            </a:xfrm>
            <a:prstGeom prst="triangle">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grpSp>
      <p:sp>
        <p:nvSpPr>
          <p:cNvPr id="256" name="Rectangle 255"/>
          <p:cNvSpPr/>
          <p:nvPr/>
        </p:nvSpPr>
        <p:spPr>
          <a:xfrm>
            <a:off x="510612" y="2176633"/>
            <a:ext cx="2982789" cy="535275"/>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a:t>
            </a:r>
            <a:r>
              <a:rPr lang="en-US" sz="1599" b="1" dirty="0">
                <a:gradFill>
                  <a:gsLst>
                    <a:gs pos="15929">
                      <a:srgbClr val="505050"/>
                    </a:gs>
                    <a:gs pos="46018">
                      <a:srgbClr val="505050"/>
                    </a:gs>
                  </a:gsLst>
                  <a:lin ang="5400000" scaled="1"/>
                </a:gradFill>
              </a:rPr>
              <a:t> </a:t>
            </a:r>
            <a:r>
              <a:rPr lang="en-US" sz="1599" dirty="0">
                <a:gradFill>
                  <a:gsLst>
                    <a:gs pos="15929">
                      <a:srgbClr val="505050"/>
                    </a:gs>
                    <a:gs pos="46018">
                      <a:srgbClr val="505050"/>
                    </a:gs>
                  </a:gsLst>
                  <a:lin ang="5400000" scaled="1"/>
                </a:gradFill>
              </a:rPr>
              <a:t>update, iterate, and deploy updated containers</a:t>
            </a:r>
          </a:p>
        </p:txBody>
      </p:sp>
      <p:grpSp>
        <p:nvGrpSpPr>
          <p:cNvPr id="257" name="Group 256"/>
          <p:cNvGrpSpPr/>
          <p:nvPr/>
        </p:nvGrpSpPr>
        <p:grpSpPr>
          <a:xfrm>
            <a:off x="5200224" y="2351748"/>
            <a:ext cx="316675" cy="309483"/>
            <a:chOff x="5200079" y="2131930"/>
            <a:chExt cx="316720" cy="309527"/>
          </a:xfrm>
        </p:grpSpPr>
        <p:grpSp>
          <p:nvGrpSpPr>
            <p:cNvPr id="258" name="Group 257"/>
            <p:cNvGrpSpPr/>
            <p:nvPr/>
          </p:nvGrpSpPr>
          <p:grpSpPr>
            <a:xfrm>
              <a:off x="5248872" y="2165172"/>
              <a:ext cx="219134" cy="245915"/>
              <a:chOff x="2304394" y="2806764"/>
              <a:chExt cx="203894" cy="228812"/>
            </a:xfrm>
            <a:solidFill>
              <a:srgbClr val="00188F"/>
            </a:solidFill>
          </p:grpSpPr>
          <p:sp>
            <p:nvSpPr>
              <p:cNvPr id="26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59" name="Rounded Rectangle 508"/>
            <p:cNvSpPr/>
            <p:nvPr/>
          </p:nvSpPr>
          <p:spPr bwMode="auto">
            <a:xfrm>
              <a:off x="5200079"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3" name="Group 262"/>
          <p:cNvGrpSpPr/>
          <p:nvPr/>
        </p:nvGrpSpPr>
        <p:grpSpPr>
          <a:xfrm>
            <a:off x="5574475" y="2351748"/>
            <a:ext cx="316675" cy="309483"/>
            <a:chOff x="5574383" y="2131930"/>
            <a:chExt cx="316720" cy="309527"/>
          </a:xfrm>
        </p:grpSpPr>
        <p:grpSp>
          <p:nvGrpSpPr>
            <p:cNvPr id="264" name="Group 263"/>
            <p:cNvGrpSpPr/>
            <p:nvPr/>
          </p:nvGrpSpPr>
          <p:grpSpPr>
            <a:xfrm>
              <a:off x="5623176" y="2165172"/>
              <a:ext cx="219134" cy="245915"/>
              <a:chOff x="2304394" y="2806764"/>
              <a:chExt cx="203894" cy="228812"/>
            </a:xfrm>
            <a:solidFill>
              <a:srgbClr val="00188F"/>
            </a:solidFill>
          </p:grpSpPr>
          <p:sp>
            <p:nvSpPr>
              <p:cNvPr id="26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65" name="Rounded Rectangle 510"/>
            <p:cNvSpPr/>
            <p:nvPr/>
          </p:nvSpPr>
          <p:spPr bwMode="auto">
            <a:xfrm>
              <a:off x="5574383"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9" name="Group 268"/>
          <p:cNvGrpSpPr/>
          <p:nvPr/>
        </p:nvGrpSpPr>
        <p:grpSpPr>
          <a:xfrm>
            <a:off x="6425127" y="2351748"/>
            <a:ext cx="316675" cy="309483"/>
            <a:chOff x="6425157" y="2131930"/>
            <a:chExt cx="316720" cy="309527"/>
          </a:xfrm>
        </p:grpSpPr>
        <p:grpSp>
          <p:nvGrpSpPr>
            <p:cNvPr id="270" name="Group 269"/>
            <p:cNvGrpSpPr/>
            <p:nvPr/>
          </p:nvGrpSpPr>
          <p:grpSpPr>
            <a:xfrm>
              <a:off x="6473950" y="2165172"/>
              <a:ext cx="219134" cy="245915"/>
              <a:chOff x="2304394" y="2806764"/>
              <a:chExt cx="203894" cy="228812"/>
            </a:xfrm>
            <a:solidFill>
              <a:srgbClr val="00188F"/>
            </a:solidFill>
          </p:grpSpPr>
          <p:sp>
            <p:nvSpPr>
              <p:cNvPr id="27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71" name="Rounded Rectangle 519"/>
            <p:cNvSpPr/>
            <p:nvPr/>
          </p:nvSpPr>
          <p:spPr bwMode="auto">
            <a:xfrm>
              <a:off x="6425157"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5" name="Group 274"/>
          <p:cNvGrpSpPr/>
          <p:nvPr/>
        </p:nvGrpSpPr>
        <p:grpSpPr>
          <a:xfrm>
            <a:off x="6799378" y="2351748"/>
            <a:ext cx="316675" cy="309483"/>
            <a:chOff x="6799461" y="2131930"/>
            <a:chExt cx="316720" cy="309527"/>
          </a:xfrm>
        </p:grpSpPr>
        <p:grpSp>
          <p:nvGrpSpPr>
            <p:cNvPr id="276" name="Group 275"/>
            <p:cNvGrpSpPr/>
            <p:nvPr/>
          </p:nvGrpSpPr>
          <p:grpSpPr>
            <a:xfrm>
              <a:off x="6848254" y="2165172"/>
              <a:ext cx="219134" cy="245915"/>
              <a:chOff x="2304394" y="2806764"/>
              <a:chExt cx="203894" cy="228812"/>
            </a:xfrm>
            <a:solidFill>
              <a:srgbClr val="00188F"/>
            </a:solidFill>
          </p:grpSpPr>
          <p:sp>
            <p:nvSpPr>
              <p:cNvPr id="278"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9"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0"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77" name="Rounded Rectangle 521"/>
            <p:cNvSpPr/>
            <p:nvPr/>
          </p:nvSpPr>
          <p:spPr bwMode="auto">
            <a:xfrm>
              <a:off x="6799461"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1" name="Group 280"/>
          <p:cNvGrpSpPr/>
          <p:nvPr/>
        </p:nvGrpSpPr>
        <p:grpSpPr>
          <a:xfrm>
            <a:off x="5877196" y="5425473"/>
            <a:ext cx="316675" cy="309483"/>
            <a:chOff x="2922559" y="6145713"/>
            <a:chExt cx="316720" cy="309527"/>
          </a:xfrm>
        </p:grpSpPr>
        <p:grpSp>
          <p:nvGrpSpPr>
            <p:cNvPr id="282" name="Group 281"/>
            <p:cNvGrpSpPr/>
            <p:nvPr/>
          </p:nvGrpSpPr>
          <p:grpSpPr>
            <a:xfrm>
              <a:off x="2971352" y="6178955"/>
              <a:ext cx="219134" cy="245915"/>
              <a:chOff x="2304394" y="2806764"/>
              <a:chExt cx="203894" cy="228812"/>
            </a:xfrm>
            <a:solidFill>
              <a:srgbClr val="008272"/>
            </a:solidFill>
          </p:grpSpPr>
          <p:sp>
            <p:nvSpPr>
              <p:cNvPr id="28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3" name="Rounded Rectangle 541"/>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7" name="Group 286"/>
          <p:cNvGrpSpPr/>
          <p:nvPr/>
        </p:nvGrpSpPr>
        <p:grpSpPr>
          <a:xfrm>
            <a:off x="5200356" y="2350808"/>
            <a:ext cx="316675" cy="309483"/>
            <a:chOff x="2922559" y="6145713"/>
            <a:chExt cx="316720" cy="309527"/>
          </a:xfrm>
        </p:grpSpPr>
        <p:grpSp>
          <p:nvGrpSpPr>
            <p:cNvPr id="288" name="Group 287"/>
            <p:cNvGrpSpPr/>
            <p:nvPr/>
          </p:nvGrpSpPr>
          <p:grpSpPr>
            <a:xfrm>
              <a:off x="2971352" y="6178955"/>
              <a:ext cx="219134" cy="245915"/>
              <a:chOff x="2304394" y="2806764"/>
              <a:chExt cx="203894" cy="228812"/>
            </a:xfrm>
            <a:solidFill>
              <a:srgbClr val="008272"/>
            </a:solidFill>
          </p:grpSpPr>
          <p:sp>
            <p:nvSpPr>
              <p:cNvPr id="29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9" name="Rounded Rectangle 55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3" name="Group 292"/>
          <p:cNvGrpSpPr/>
          <p:nvPr/>
        </p:nvGrpSpPr>
        <p:grpSpPr>
          <a:xfrm>
            <a:off x="6428175" y="2351748"/>
            <a:ext cx="316675" cy="309483"/>
            <a:chOff x="2922559" y="6145713"/>
            <a:chExt cx="316720" cy="309527"/>
          </a:xfrm>
        </p:grpSpPr>
        <p:grpSp>
          <p:nvGrpSpPr>
            <p:cNvPr id="294" name="Group 293"/>
            <p:cNvGrpSpPr/>
            <p:nvPr/>
          </p:nvGrpSpPr>
          <p:grpSpPr>
            <a:xfrm>
              <a:off x="2971352" y="6178955"/>
              <a:ext cx="219134" cy="245915"/>
              <a:chOff x="2304394" y="2806764"/>
              <a:chExt cx="203894" cy="228812"/>
            </a:xfrm>
            <a:solidFill>
              <a:srgbClr val="008272"/>
            </a:solidFill>
          </p:grpSpPr>
          <p:sp>
            <p:nvSpPr>
              <p:cNvPr id="29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95" name="Rounded Rectangle 57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9" name="Group 298"/>
          <p:cNvGrpSpPr/>
          <p:nvPr/>
        </p:nvGrpSpPr>
        <p:grpSpPr>
          <a:xfrm>
            <a:off x="1005124" y="3591273"/>
            <a:ext cx="457413" cy="447024"/>
            <a:chOff x="160801" y="4317457"/>
            <a:chExt cx="457478" cy="447088"/>
          </a:xfrm>
        </p:grpSpPr>
        <p:sp>
          <p:nvSpPr>
            <p:cNvPr id="300" name="Rounded Rectangle 580"/>
            <p:cNvSpPr/>
            <p:nvPr/>
          </p:nvSpPr>
          <p:spPr bwMode="auto">
            <a:xfrm>
              <a:off x="160801" y="4317457"/>
              <a:ext cx="457478" cy="447088"/>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1" name="Group 300"/>
            <p:cNvGrpSpPr/>
            <p:nvPr/>
          </p:nvGrpSpPr>
          <p:grpSpPr>
            <a:xfrm>
              <a:off x="241006" y="4365473"/>
              <a:ext cx="316523" cy="355206"/>
              <a:chOff x="2304394" y="2806764"/>
              <a:chExt cx="203894" cy="228812"/>
            </a:xfrm>
            <a:solidFill>
              <a:srgbClr val="00188F"/>
            </a:solidFill>
          </p:grpSpPr>
          <p:sp>
            <p:nvSpPr>
              <p:cNvPr id="30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spTree>
    <p:extLst>
      <p:ext uri="{BB962C8B-B14F-4D97-AF65-F5344CB8AC3E}">
        <p14:creationId xmlns:p14="http://schemas.microsoft.com/office/powerpoint/2010/main" val="488738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wipe(left)">
                                      <p:cBhvr>
                                        <p:cTn id="7" dur="500"/>
                                        <p:tgtEl>
                                          <p:spTgt spid="2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243"/>
                                        </p:tgtEl>
                                        <p:attrNameLst>
                                          <p:attrName>style.visibility</p:attrName>
                                        </p:attrNameLst>
                                      </p:cBhvr>
                                      <p:to>
                                        <p:strVal val="visible"/>
                                      </p:to>
                                    </p:set>
                                    <p:animEffect transition="in" filter="wipe(right)">
                                      <p:cBhvr>
                                        <p:cTn id="28" dur="500"/>
                                        <p:tgtEl>
                                          <p:spTgt spid="243"/>
                                        </p:tgtEl>
                                      </p:cBhvr>
                                    </p:animEffect>
                                  </p:childTnLst>
                                </p:cTn>
                              </p:par>
                              <p:par>
                                <p:cTn id="29" presetID="22" presetClass="entr" presetSubtype="2" fill="hold" nodeType="withEffect">
                                  <p:stCondLst>
                                    <p:cond delay="0"/>
                                  </p:stCondLst>
                                  <p:childTnLst>
                                    <p:set>
                                      <p:cBhvr>
                                        <p:cTn id="30" dur="1" fill="hold">
                                          <p:stCondLst>
                                            <p:cond delay="0"/>
                                          </p:stCondLst>
                                        </p:cTn>
                                        <p:tgtEl>
                                          <p:spTgt spid="246"/>
                                        </p:tgtEl>
                                        <p:attrNameLst>
                                          <p:attrName>style.visibility</p:attrName>
                                        </p:attrNameLst>
                                      </p:cBhvr>
                                      <p:to>
                                        <p:strVal val="visible"/>
                                      </p:to>
                                    </p:set>
                                    <p:animEffect transition="in" filter="wipe(right)">
                                      <p:cBhvr>
                                        <p:cTn id="31" dur="500"/>
                                        <p:tgtEl>
                                          <p:spTgt spid="246"/>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38"/>
                                        </p:tgtEl>
                                        <p:attrNameLst>
                                          <p:attrName>style.visibility</p:attrName>
                                        </p:attrNameLst>
                                      </p:cBhvr>
                                      <p:to>
                                        <p:strVal val="visible"/>
                                      </p:to>
                                    </p:set>
                                    <p:animEffect transition="in" filter="fade">
                                      <p:cBhvr>
                                        <p:cTn id="39" dur="500"/>
                                        <p:tgtEl>
                                          <p:spTgt spid="2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9"/>
                                        </p:tgtEl>
                                        <p:attrNameLst>
                                          <p:attrName>style.visibility</p:attrName>
                                        </p:attrNameLst>
                                      </p:cBhvr>
                                      <p:to>
                                        <p:strVal val="visible"/>
                                      </p:to>
                                    </p:set>
                                    <p:animEffect transition="in" filter="fade">
                                      <p:cBhvr>
                                        <p:cTn id="42" dur="500"/>
                                        <p:tgtEl>
                                          <p:spTgt spid="239"/>
                                        </p:tgtEl>
                                      </p:cBhvr>
                                    </p:animEffect>
                                  </p:childTnLst>
                                </p:cTn>
                              </p:par>
                              <p:par>
                                <p:cTn id="43" presetID="10" presetClass="entr" presetSubtype="0" fill="hold" nodeType="withEffect">
                                  <p:stCondLst>
                                    <p:cond delay="0"/>
                                  </p:stCondLst>
                                  <p:childTnLst>
                                    <p:set>
                                      <p:cBhvr>
                                        <p:cTn id="44" dur="1" fill="hold">
                                          <p:stCondLst>
                                            <p:cond delay="0"/>
                                          </p:stCondLst>
                                        </p:cTn>
                                        <p:tgtEl>
                                          <p:spTgt spid="275"/>
                                        </p:tgtEl>
                                        <p:attrNameLst>
                                          <p:attrName>style.visibility</p:attrName>
                                        </p:attrNameLst>
                                      </p:cBhvr>
                                      <p:to>
                                        <p:strVal val="visible"/>
                                      </p:to>
                                    </p:set>
                                    <p:animEffect transition="in" filter="fade">
                                      <p:cBhvr>
                                        <p:cTn id="45" dur="500"/>
                                        <p:tgtEl>
                                          <p:spTgt spid="275"/>
                                        </p:tgtEl>
                                      </p:cBhvr>
                                    </p:animEffect>
                                  </p:childTnLst>
                                </p:cTn>
                              </p:par>
                              <p:par>
                                <p:cTn id="46" presetID="10" presetClass="entr" presetSubtype="0" fill="hold" nodeType="withEffect">
                                  <p:stCondLst>
                                    <p:cond delay="0"/>
                                  </p:stCondLst>
                                  <p:childTnLst>
                                    <p:set>
                                      <p:cBhvr>
                                        <p:cTn id="47" dur="1" fill="hold">
                                          <p:stCondLst>
                                            <p:cond delay="0"/>
                                          </p:stCondLst>
                                        </p:cTn>
                                        <p:tgtEl>
                                          <p:spTgt spid="269"/>
                                        </p:tgtEl>
                                        <p:attrNameLst>
                                          <p:attrName>style.visibility</p:attrName>
                                        </p:attrNameLst>
                                      </p:cBhvr>
                                      <p:to>
                                        <p:strVal val="visible"/>
                                      </p:to>
                                    </p:set>
                                    <p:animEffect transition="in" filter="fade">
                                      <p:cBhvr>
                                        <p:cTn id="48" dur="500"/>
                                        <p:tgtEl>
                                          <p:spTgt spid="269"/>
                                        </p:tgtEl>
                                      </p:cBhvr>
                                    </p:animEffect>
                                  </p:childTnLst>
                                </p:cTn>
                              </p:par>
                              <p:par>
                                <p:cTn id="49" presetID="10" presetClass="entr" presetSubtype="0" fill="hold" nodeType="withEffect">
                                  <p:stCondLst>
                                    <p:cond delay="0"/>
                                  </p:stCondLst>
                                  <p:childTnLst>
                                    <p:set>
                                      <p:cBhvr>
                                        <p:cTn id="50" dur="1" fill="hold">
                                          <p:stCondLst>
                                            <p:cond delay="0"/>
                                          </p:stCondLst>
                                        </p:cTn>
                                        <p:tgtEl>
                                          <p:spTgt spid="263"/>
                                        </p:tgtEl>
                                        <p:attrNameLst>
                                          <p:attrName>style.visibility</p:attrName>
                                        </p:attrNameLst>
                                      </p:cBhvr>
                                      <p:to>
                                        <p:strVal val="visible"/>
                                      </p:to>
                                    </p:set>
                                    <p:animEffect transition="in" filter="fade">
                                      <p:cBhvr>
                                        <p:cTn id="51" dur="500"/>
                                        <p:tgtEl>
                                          <p:spTgt spid="263"/>
                                        </p:tgtEl>
                                      </p:cBhvr>
                                    </p:animEffect>
                                  </p:childTnLst>
                                </p:cTn>
                              </p:par>
                              <p:par>
                                <p:cTn id="52" presetID="10" presetClass="entr" presetSubtype="0" fill="hold" nodeType="withEffect">
                                  <p:stCondLst>
                                    <p:cond delay="0"/>
                                  </p:stCondLst>
                                  <p:childTnLst>
                                    <p:set>
                                      <p:cBhvr>
                                        <p:cTn id="53" dur="1" fill="hold">
                                          <p:stCondLst>
                                            <p:cond delay="0"/>
                                          </p:stCondLst>
                                        </p:cTn>
                                        <p:tgtEl>
                                          <p:spTgt spid="257"/>
                                        </p:tgtEl>
                                        <p:attrNameLst>
                                          <p:attrName>style.visibility</p:attrName>
                                        </p:attrNameLst>
                                      </p:cBhvr>
                                      <p:to>
                                        <p:strVal val="visible"/>
                                      </p:to>
                                    </p:set>
                                    <p:animEffect transition="in" filter="fade">
                                      <p:cBhvr>
                                        <p:cTn id="54" dur="500"/>
                                        <p:tgtEl>
                                          <p:spTgt spid="25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7"/>
                                        </p:tgtEl>
                                        <p:attrNameLst>
                                          <p:attrName>style.visibility</p:attrName>
                                        </p:attrNameLst>
                                      </p:cBhvr>
                                      <p:to>
                                        <p:strVal val="visible"/>
                                      </p:to>
                                    </p:set>
                                    <p:animEffect transition="in" filter="fade">
                                      <p:cBhvr>
                                        <p:cTn id="57" dur="500"/>
                                        <p:tgtEl>
                                          <p:spTgt spid="2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249"/>
                                        </p:tgtEl>
                                        <p:attrNameLst>
                                          <p:attrName>style.visibility</p:attrName>
                                        </p:attrNameLst>
                                      </p:cBhvr>
                                      <p:to>
                                        <p:strVal val="visible"/>
                                      </p:to>
                                    </p:set>
                                    <p:animEffect transition="in" filter="wipe(right)">
                                      <p:cBhvr>
                                        <p:cTn id="62" dur="500"/>
                                        <p:tgtEl>
                                          <p:spTgt spid="249"/>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52"/>
                                        </p:tgtEl>
                                        <p:attrNameLst>
                                          <p:attrName>style.visibility</p:attrName>
                                        </p:attrNameLst>
                                      </p:cBhvr>
                                      <p:to>
                                        <p:strVal val="visible"/>
                                      </p:to>
                                    </p:set>
                                    <p:animEffect transition="in" filter="fade">
                                      <p:cBhvr>
                                        <p:cTn id="66" dur="500"/>
                                        <p:tgtEl>
                                          <p:spTgt spid="25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53"/>
                                        </p:tgtEl>
                                        <p:attrNameLst>
                                          <p:attrName>style.visibility</p:attrName>
                                        </p:attrNameLst>
                                      </p:cBhvr>
                                      <p:to>
                                        <p:strVal val="visible"/>
                                      </p:to>
                                    </p:set>
                                    <p:animEffect transition="in" filter="wipe(right)">
                                      <p:cBhvr>
                                        <p:cTn id="71" dur="500"/>
                                        <p:tgtEl>
                                          <p:spTgt spid="253"/>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256"/>
                                        </p:tgtEl>
                                        <p:attrNameLst>
                                          <p:attrName>style.visibility</p:attrName>
                                        </p:attrNameLst>
                                      </p:cBhvr>
                                      <p:to>
                                        <p:strVal val="visible"/>
                                      </p:to>
                                    </p:set>
                                    <p:animEffect transition="in" filter="fade">
                                      <p:cBhvr>
                                        <p:cTn id="75" dur="500"/>
                                        <p:tgtEl>
                                          <p:spTgt spid="256"/>
                                        </p:tgtEl>
                                      </p:cBhvr>
                                    </p:animEffect>
                                  </p:childTnLst>
                                </p:cTn>
                              </p:par>
                            </p:childTnLst>
                          </p:cTn>
                        </p:par>
                        <p:par>
                          <p:cTn id="76" fill="hold">
                            <p:stCondLst>
                              <p:cond delay="1000"/>
                            </p:stCondLst>
                            <p:childTnLst>
                              <p:par>
                                <p:cTn id="77" presetID="22" presetClass="entr" presetSubtype="4" fill="hold" nodeType="afterEffect">
                                  <p:stCondLst>
                                    <p:cond delay="0"/>
                                  </p:stCondLst>
                                  <p:childTnLst>
                                    <p:set>
                                      <p:cBhvr>
                                        <p:cTn id="78" dur="1" fill="hold">
                                          <p:stCondLst>
                                            <p:cond delay="0"/>
                                          </p:stCondLst>
                                        </p:cTn>
                                        <p:tgtEl>
                                          <p:spTgt spid="299"/>
                                        </p:tgtEl>
                                        <p:attrNameLst>
                                          <p:attrName>style.visibility</p:attrName>
                                        </p:attrNameLst>
                                      </p:cBhvr>
                                      <p:to>
                                        <p:strVal val="visible"/>
                                      </p:to>
                                    </p:set>
                                    <p:animEffect transition="in" filter="wipe(down)">
                                      <p:cBhvr>
                                        <p:cTn id="79" dur="500"/>
                                        <p:tgtEl>
                                          <p:spTgt spid="299"/>
                                        </p:tgtEl>
                                      </p:cBhvr>
                                    </p:animEffect>
                                  </p:childTnLst>
                                </p:cTn>
                              </p:par>
                              <p:par>
                                <p:cTn id="80" presetID="22" presetClass="exit" presetSubtype="4" fill="hold" nodeType="withEffect">
                                  <p:stCondLst>
                                    <p:cond delay="0"/>
                                  </p:stCondLst>
                                  <p:childTnLst>
                                    <p:animEffect transition="out" filter="wipe(down)">
                                      <p:cBhvr>
                                        <p:cTn id="81" dur="500"/>
                                        <p:tgtEl>
                                          <p:spTgt spid="16"/>
                                        </p:tgtEl>
                                      </p:cBhvr>
                                    </p:animEffect>
                                    <p:set>
                                      <p:cBhvr>
                                        <p:cTn id="82" dur="1" fill="hold">
                                          <p:stCondLst>
                                            <p:cond delay="499"/>
                                          </p:stCondLst>
                                        </p:cTn>
                                        <p:tgtEl>
                                          <p:spTgt spid="16"/>
                                        </p:tgtEl>
                                        <p:attrNameLst>
                                          <p:attrName>style.visibility</p:attrName>
                                        </p:attrNameLst>
                                      </p:cBhvr>
                                      <p:to>
                                        <p:strVal val="hidden"/>
                                      </p:to>
                                    </p:set>
                                  </p:childTnLst>
                                </p:cTn>
                              </p:par>
                            </p:childTnLst>
                          </p:cTn>
                        </p:par>
                        <p:par>
                          <p:cTn id="83" fill="hold">
                            <p:stCondLst>
                              <p:cond delay="1500"/>
                            </p:stCondLst>
                            <p:childTnLst>
                              <p:par>
                                <p:cTn id="84" presetID="22" presetClass="entr" presetSubtype="4" fill="hold" nodeType="afterEffect">
                                  <p:stCondLst>
                                    <p:cond delay="0"/>
                                  </p:stCondLst>
                                  <p:childTnLst>
                                    <p:set>
                                      <p:cBhvr>
                                        <p:cTn id="85" dur="1" fill="hold">
                                          <p:stCondLst>
                                            <p:cond delay="0"/>
                                          </p:stCondLst>
                                        </p:cTn>
                                        <p:tgtEl>
                                          <p:spTgt spid="281"/>
                                        </p:tgtEl>
                                        <p:attrNameLst>
                                          <p:attrName>style.visibility</p:attrName>
                                        </p:attrNameLst>
                                      </p:cBhvr>
                                      <p:to>
                                        <p:strVal val="visible"/>
                                      </p:to>
                                    </p:set>
                                    <p:animEffect transition="in" filter="wipe(down)">
                                      <p:cBhvr>
                                        <p:cTn id="86" dur="500"/>
                                        <p:tgtEl>
                                          <p:spTgt spid="281"/>
                                        </p:tgtEl>
                                      </p:cBhvr>
                                    </p:animEffect>
                                  </p:childTnLst>
                                </p:cTn>
                              </p:par>
                              <p:par>
                                <p:cTn id="87" presetID="22" presetClass="exit" presetSubtype="4" fill="hold" nodeType="withEffect">
                                  <p:stCondLst>
                                    <p:cond delay="0"/>
                                  </p:stCondLst>
                                  <p:childTnLst>
                                    <p:animEffect transition="out" filter="wipe(down)">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childTnLst>
                          </p:cTn>
                        </p:par>
                        <p:par>
                          <p:cTn id="90" fill="hold">
                            <p:stCondLst>
                              <p:cond delay="2000"/>
                            </p:stCondLst>
                            <p:childTnLst>
                              <p:par>
                                <p:cTn id="91" presetID="22" presetClass="entr" presetSubtype="4" fill="hold" nodeType="afterEffect">
                                  <p:stCondLst>
                                    <p:cond delay="0"/>
                                  </p:stCondLst>
                                  <p:childTnLst>
                                    <p:set>
                                      <p:cBhvr>
                                        <p:cTn id="92" dur="1" fill="hold">
                                          <p:stCondLst>
                                            <p:cond delay="0"/>
                                          </p:stCondLst>
                                        </p:cTn>
                                        <p:tgtEl>
                                          <p:spTgt spid="287"/>
                                        </p:tgtEl>
                                        <p:attrNameLst>
                                          <p:attrName>style.visibility</p:attrName>
                                        </p:attrNameLst>
                                      </p:cBhvr>
                                      <p:to>
                                        <p:strVal val="visible"/>
                                      </p:to>
                                    </p:set>
                                    <p:animEffect transition="in" filter="wipe(down)">
                                      <p:cBhvr>
                                        <p:cTn id="93" dur="500"/>
                                        <p:tgtEl>
                                          <p:spTgt spid="287"/>
                                        </p:tgtEl>
                                      </p:cBhvr>
                                    </p:animEffect>
                                  </p:childTnLst>
                                </p:cTn>
                              </p:par>
                              <p:par>
                                <p:cTn id="94" presetID="22" presetClass="entr" presetSubtype="4" fill="hold" nodeType="withEffect">
                                  <p:stCondLst>
                                    <p:cond delay="0"/>
                                  </p:stCondLst>
                                  <p:childTnLst>
                                    <p:set>
                                      <p:cBhvr>
                                        <p:cTn id="95" dur="1" fill="hold">
                                          <p:stCondLst>
                                            <p:cond delay="0"/>
                                          </p:stCondLst>
                                        </p:cTn>
                                        <p:tgtEl>
                                          <p:spTgt spid="293"/>
                                        </p:tgtEl>
                                        <p:attrNameLst>
                                          <p:attrName>style.visibility</p:attrName>
                                        </p:attrNameLst>
                                      </p:cBhvr>
                                      <p:to>
                                        <p:strVal val="visible"/>
                                      </p:to>
                                    </p:set>
                                    <p:animEffect transition="in" filter="wipe(down)">
                                      <p:cBhvr>
                                        <p:cTn id="96" dur="500"/>
                                        <p:tgtEl>
                                          <p:spTgt spid="293"/>
                                        </p:tgtEl>
                                      </p:cBhvr>
                                    </p:animEffect>
                                  </p:childTnLst>
                                </p:cTn>
                              </p:par>
                              <p:par>
                                <p:cTn id="97" presetID="22" presetClass="exit" presetSubtype="4" fill="hold" nodeType="withEffect">
                                  <p:stCondLst>
                                    <p:cond delay="0"/>
                                  </p:stCondLst>
                                  <p:childTnLst>
                                    <p:animEffect transition="out" filter="wipe(down)">
                                      <p:cBhvr>
                                        <p:cTn id="98" dur="500"/>
                                        <p:tgtEl>
                                          <p:spTgt spid="257"/>
                                        </p:tgtEl>
                                      </p:cBhvr>
                                    </p:animEffect>
                                    <p:set>
                                      <p:cBhvr>
                                        <p:cTn id="99" dur="1" fill="hold">
                                          <p:stCondLst>
                                            <p:cond delay="499"/>
                                          </p:stCondLst>
                                        </p:cTn>
                                        <p:tgtEl>
                                          <p:spTgt spid="257"/>
                                        </p:tgtEl>
                                        <p:attrNameLst>
                                          <p:attrName>style.visibility</p:attrName>
                                        </p:attrNameLst>
                                      </p:cBhvr>
                                      <p:to>
                                        <p:strVal val="hidden"/>
                                      </p:to>
                                    </p:set>
                                  </p:childTnLst>
                                </p:cTn>
                              </p:par>
                              <p:par>
                                <p:cTn id="100" presetID="22" presetClass="exit" presetSubtype="4" fill="hold" nodeType="withEffect">
                                  <p:stCondLst>
                                    <p:cond delay="0"/>
                                  </p:stCondLst>
                                  <p:childTnLst>
                                    <p:animEffect transition="out" filter="wipe(down)">
                                      <p:cBhvr>
                                        <p:cTn id="101" dur="500"/>
                                        <p:tgtEl>
                                          <p:spTgt spid="269"/>
                                        </p:tgtEl>
                                      </p:cBhvr>
                                    </p:animEffect>
                                    <p:set>
                                      <p:cBhvr>
                                        <p:cTn id="102" dur="1" fill="hold">
                                          <p:stCondLst>
                                            <p:cond delay="499"/>
                                          </p:stCondLst>
                                        </p:cTn>
                                        <p:tgtEl>
                                          <p:spTgt spid="2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237" grpId="0" animBg="1"/>
      <p:bldP spid="238" grpId="0"/>
      <p:bldP spid="239" grpId="0" animBg="1"/>
      <p:bldP spid="252" grpId="0"/>
      <p:bldP spid="2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Container Hello World</a:t>
            </a:r>
          </a:p>
        </p:txBody>
      </p:sp>
    </p:spTree>
    <p:extLst>
      <p:ext uri="{BB962C8B-B14F-4D97-AF65-F5344CB8AC3E}">
        <p14:creationId xmlns:p14="http://schemas.microsoft.com/office/powerpoint/2010/main" val="21302268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on Azure</a:t>
            </a:r>
          </a:p>
        </p:txBody>
      </p:sp>
    </p:spTree>
    <p:extLst>
      <p:ext uri="{BB962C8B-B14F-4D97-AF65-F5344CB8AC3E}">
        <p14:creationId xmlns:p14="http://schemas.microsoft.com/office/powerpoint/2010/main" val="32083784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Containers in Azure</a:t>
            </a:r>
          </a:p>
        </p:txBody>
      </p:sp>
      <p:cxnSp>
        <p:nvCxnSpPr>
          <p:cNvPr id="5" name="Straight Arrow Connector 4"/>
          <p:cNvCxnSpPr/>
          <p:nvPr/>
        </p:nvCxnSpPr>
        <p:spPr>
          <a:xfrm>
            <a:off x="457200" y="2113371"/>
            <a:ext cx="11522075"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457200" y="2594519"/>
            <a:ext cx="2057400" cy="2286000"/>
            <a:chOff x="457200" y="3040063"/>
            <a:chExt cx="1646238" cy="2286000"/>
          </a:xfrm>
        </p:grpSpPr>
        <p:sp>
          <p:nvSpPr>
            <p:cNvPr id="6" name="Rectangle 5"/>
            <p:cNvSpPr/>
            <p:nvPr/>
          </p:nvSpPr>
          <p:spPr bwMode="auto">
            <a:xfrm>
              <a:off x="45720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Manual Install</a:t>
              </a:r>
            </a:p>
          </p:txBody>
        </p:sp>
        <p:sp>
          <p:nvSpPr>
            <p:cNvPr id="7" name="Rectangle 6"/>
            <p:cNvSpPr/>
            <p:nvPr/>
          </p:nvSpPr>
          <p:spPr bwMode="auto">
            <a:xfrm>
              <a:off x="45720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User manually installs and manages Docker</a:t>
              </a:r>
            </a:p>
          </p:txBody>
        </p:sp>
      </p:grpSp>
      <p:grpSp>
        <p:nvGrpSpPr>
          <p:cNvPr id="19" name="Group 18"/>
          <p:cNvGrpSpPr/>
          <p:nvPr/>
        </p:nvGrpSpPr>
        <p:grpSpPr>
          <a:xfrm>
            <a:off x="2823269" y="2594519"/>
            <a:ext cx="2057400" cy="2286000"/>
            <a:chOff x="2499520" y="3040063"/>
            <a:chExt cx="1646238" cy="2286000"/>
          </a:xfrm>
        </p:grpSpPr>
        <p:sp>
          <p:nvSpPr>
            <p:cNvPr id="8" name="Rectangle 7"/>
            <p:cNvSpPr/>
            <p:nvPr/>
          </p:nvSpPr>
          <p:spPr bwMode="auto">
            <a:xfrm>
              <a:off x="249952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Docker VM Extension</a:t>
              </a:r>
            </a:p>
          </p:txBody>
        </p:sp>
        <p:sp>
          <p:nvSpPr>
            <p:cNvPr id="9" name="Rectangle 8"/>
            <p:cNvSpPr/>
            <p:nvPr/>
          </p:nvSpPr>
          <p:spPr bwMode="auto">
            <a:xfrm>
              <a:off x="249952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Automates the addition of Docker to a VM</a:t>
              </a:r>
            </a:p>
          </p:txBody>
        </p:sp>
      </p:grpSp>
      <p:grpSp>
        <p:nvGrpSpPr>
          <p:cNvPr id="17" name="Group 16"/>
          <p:cNvGrpSpPr/>
          <p:nvPr/>
        </p:nvGrpSpPr>
        <p:grpSpPr>
          <a:xfrm>
            <a:off x="7555407" y="2594519"/>
            <a:ext cx="2057400" cy="2286000"/>
            <a:chOff x="6980236" y="3040063"/>
            <a:chExt cx="1646238" cy="2286000"/>
          </a:xfrm>
        </p:grpSpPr>
        <p:sp>
          <p:nvSpPr>
            <p:cNvPr id="10" name="Rectangle 9"/>
            <p:cNvSpPr/>
            <p:nvPr/>
          </p:nvSpPr>
          <p:spPr bwMode="auto">
            <a:xfrm>
              <a:off x="6980236"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Marketplace</a:t>
              </a:r>
            </a:p>
          </p:txBody>
        </p:sp>
        <p:sp>
          <p:nvSpPr>
            <p:cNvPr id="11" name="Rectangle 10"/>
            <p:cNvSpPr/>
            <p:nvPr/>
          </p:nvSpPr>
          <p:spPr bwMode="auto">
            <a:xfrm>
              <a:off x="6980236"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Pre-configured VM with Docker and a container app</a:t>
              </a:r>
            </a:p>
          </p:txBody>
        </p:sp>
      </p:grpSp>
      <p:grpSp>
        <p:nvGrpSpPr>
          <p:cNvPr id="16" name="Group 15"/>
          <p:cNvGrpSpPr/>
          <p:nvPr/>
        </p:nvGrpSpPr>
        <p:grpSpPr>
          <a:xfrm>
            <a:off x="9921477" y="2594519"/>
            <a:ext cx="2057400" cy="2286000"/>
            <a:chOff x="10333038" y="2594519"/>
            <a:chExt cx="1646238" cy="2286000"/>
          </a:xfrm>
        </p:grpSpPr>
        <p:sp>
          <p:nvSpPr>
            <p:cNvPr id="12" name="Rectangle 11"/>
            <p:cNvSpPr/>
            <p:nvPr/>
          </p:nvSpPr>
          <p:spPr bwMode="auto">
            <a:xfrm>
              <a:off x="10333038" y="2594519"/>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Container Service</a:t>
              </a:r>
            </a:p>
          </p:txBody>
        </p:sp>
        <p:sp>
          <p:nvSpPr>
            <p:cNvPr id="13" name="Rectangle 12"/>
            <p:cNvSpPr/>
            <p:nvPr/>
          </p:nvSpPr>
          <p:spPr bwMode="auto">
            <a:xfrm>
              <a:off x="10333038" y="3966119"/>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Mesos</a:t>
              </a:r>
              <a:r>
                <a:rPr lang="en-US" sz="1400" dirty="0">
                  <a:gradFill>
                    <a:gsLst>
                      <a:gs pos="0">
                        <a:srgbClr val="FFFFFF"/>
                      </a:gs>
                      <a:gs pos="100000">
                        <a:srgbClr val="FFFFFF"/>
                      </a:gs>
                    </a:gsLst>
                    <a:lin ang="5400000" scaled="0"/>
                  </a:gradFill>
                  <a:ea typeface="Segoe UI" pitchFamily="34" charset="0"/>
                  <a:cs typeface="Segoe UI" pitchFamily="34" charset="0"/>
                </a:rPr>
                <a:t>/Swarm managed clusters</a:t>
              </a:r>
            </a:p>
          </p:txBody>
        </p:sp>
      </p:grpSp>
      <p:grpSp>
        <p:nvGrpSpPr>
          <p:cNvPr id="18" name="Group 17"/>
          <p:cNvGrpSpPr/>
          <p:nvPr/>
        </p:nvGrpSpPr>
        <p:grpSpPr>
          <a:xfrm>
            <a:off x="5189338" y="2594519"/>
            <a:ext cx="2057400" cy="2286000"/>
            <a:chOff x="4541840" y="3040063"/>
            <a:chExt cx="1646238" cy="2286000"/>
          </a:xfrm>
        </p:grpSpPr>
        <p:sp>
          <p:nvSpPr>
            <p:cNvPr id="14" name="Rectangle 13"/>
            <p:cNvSpPr/>
            <p:nvPr/>
          </p:nvSpPr>
          <p:spPr bwMode="auto">
            <a:xfrm>
              <a:off x="454184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ARM Template</a:t>
              </a:r>
            </a:p>
          </p:txBody>
        </p:sp>
        <p:sp>
          <p:nvSpPr>
            <p:cNvPr id="15" name="Rectangle 14"/>
            <p:cNvSpPr/>
            <p:nvPr/>
          </p:nvSpPr>
          <p:spPr bwMode="auto">
            <a:xfrm>
              <a:off x="454184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Leverage Resource Management for complex deployments</a:t>
              </a:r>
            </a:p>
          </p:txBody>
        </p:sp>
      </p:grpSp>
      <p:sp>
        <p:nvSpPr>
          <p:cNvPr id="21" name="TextBox 20"/>
          <p:cNvSpPr txBox="1"/>
          <p:nvPr/>
        </p:nvSpPr>
        <p:spPr>
          <a:xfrm>
            <a:off x="10507659" y="1425392"/>
            <a:ext cx="165654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Managed</a:t>
            </a:r>
          </a:p>
        </p:txBody>
      </p:sp>
      <p:sp>
        <p:nvSpPr>
          <p:cNvPr id="22" name="TextBox 21"/>
          <p:cNvSpPr txBox="1"/>
          <p:nvPr/>
        </p:nvSpPr>
        <p:spPr>
          <a:xfrm>
            <a:off x="274639" y="1425392"/>
            <a:ext cx="137999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Control</a:t>
            </a:r>
          </a:p>
        </p:txBody>
      </p:sp>
    </p:spTree>
    <p:extLst>
      <p:ext uri="{BB962C8B-B14F-4D97-AF65-F5344CB8AC3E}">
        <p14:creationId xmlns:p14="http://schemas.microsoft.com/office/powerpoint/2010/main" val="33153512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Stores Docker container images</a:t>
            </a:r>
          </a:p>
          <a:p>
            <a:r>
              <a:rPr lang="en-US" dirty="0"/>
              <a:t>Private equivalent to the public Docker Hub</a:t>
            </a:r>
          </a:p>
          <a:p>
            <a:r>
              <a:rPr lang="en-US" dirty="0"/>
              <a:t>Can use Azure Blob Storage for persistence</a:t>
            </a:r>
          </a:p>
          <a:p>
            <a:r>
              <a:rPr lang="en-US" dirty="0"/>
              <a:t>Secure a Registry behind NSGs</a:t>
            </a:r>
          </a:p>
          <a:p>
            <a:r>
              <a:rPr lang="en-US" dirty="0"/>
              <a:t>Increased image pull performance</a:t>
            </a:r>
          </a:p>
        </p:txBody>
      </p:sp>
      <p:sp>
        <p:nvSpPr>
          <p:cNvPr id="3" name="Title 2"/>
          <p:cNvSpPr>
            <a:spLocks noGrp="1"/>
          </p:cNvSpPr>
          <p:nvPr>
            <p:ph type="title"/>
          </p:nvPr>
        </p:nvSpPr>
        <p:spPr/>
        <p:txBody>
          <a:bodyPr/>
          <a:lstStyle/>
          <a:p>
            <a:r>
              <a:rPr lang="en-US" dirty="0"/>
              <a:t>Private Docker Registry</a:t>
            </a:r>
          </a:p>
        </p:txBody>
      </p:sp>
    </p:spTree>
    <p:extLst>
      <p:ext uri="{BB962C8B-B14F-4D97-AF65-F5344CB8AC3E}">
        <p14:creationId xmlns:p14="http://schemas.microsoft.com/office/powerpoint/2010/main" val="28779407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511457"/>
          </a:xfrm>
        </p:spPr>
        <p:txBody>
          <a:bodyPr/>
          <a:lstStyle/>
          <a:p>
            <a:r>
              <a:rPr lang="en-US" dirty="0"/>
              <a:t>“Volumes” are used to externalize persistent data</a:t>
            </a:r>
          </a:p>
          <a:p>
            <a:r>
              <a:rPr lang="en-US" dirty="0"/>
              <a:t>Plugin allows Azure File Storage to be used as a volume</a:t>
            </a:r>
          </a:p>
          <a:p>
            <a:r>
              <a:rPr lang="en-US" dirty="0"/>
              <a:t>Used to share data between multiple containers</a:t>
            </a:r>
          </a:p>
          <a:p>
            <a:endParaRPr lang="en-US" dirty="0"/>
          </a:p>
        </p:txBody>
      </p:sp>
      <p:sp>
        <p:nvSpPr>
          <p:cNvPr id="3" name="Title 2"/>
          <p:cNvSpPr>
            <a:spLocks noGrp="1"/>
          </p:cNvSpPr>
          <p:nvPr>
            <p:ph type="title"/>
          </p:nvPr>
        </p:nvSpPr>
        <p:spPr/>
        <p:txBody>
          <a:bodyPr/>
          <a:lstStyle/>
          <a:p>
            <a:r>
              <a:rPr lang="en-US" dirty="0"/>
              <a:t>Azure File Service Docker Volume Driver</a:t>
            </a:r>
          </a:p>
        </p:txBody>
      </p:sp>
    </p:spTree>
    <p:extLst>
      <p:ext uri="{BB962C8B-B14F-4D97-AF65-F5344CB8AC3E}">
        <p14:creationId xmlns:p14="http://schemas.microsoft.com/office/powerpoint/2010/main" val="23629287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902059"/>
          </a:xfrm>
        </p:spPr>
        <p:txBody>
          <a:bodyPr/>
          <a:lstStyle/>
          <a:p>
            <a:r>
              <a:rPr lang="en-US" dirty="0"/>
              <a:t>VSTS Marketplace extension developed by Microsoft</a:t>
            </a:r>
          </a:p>
          <a:p>
            <a:r>
              <a:rPr lang="en-US" dirty="0"/>
              <a:t>Integrates Docker workflow into Build Definitions</a:t>
            </a:r>
          </a:p>
          <a:p>
            <a:r>
              <a:rPr lang="en-US" dirty="0"/>
              <a:t>Includes Tasks to Build, Run, and Publish images</a:t>
            </a:r>
          </a:p>
        </p:txBody>
      </p:sp>
      <p:sp>
        <p:nvSpPr>
          <p:cNvPr id="3" name="Title 2"/>
          <p:cNvSpPr>
            <a:spLocks noGrp="1"/>
          </p:cNvSpPr>
          <p:nvPr>
            <p:ph type="title"/>
          </p:nvPr>
        </p:nvSpPr>
        <p:spPr/>
        <p:txBody>
          <a:bodyPr/>
          <a:lstStyle/>
          <a:p>
            <a:r>
              <a:rPr lang="en-US" dirty="0"/>
              <a:t>Docker integration with VSTS</a:t>
            </a:r>
          </a:p>
        </p:txBody>
      </p:sp>
      <p:pic>
        <p:nvPicPr>
          <p:cNvPr id="4" name="Picture 3"/>
          <p:cNvPicPr>
            <a:picLocks noChangeAspect="1"/>
          </p:cNvPicPr>
          <p:nvPr/>
        </p:nvPicPr>
        <p:blipFill>
          <a:blip r:embed="rId3"/>
          <a:stretch>
            <a:fillRect/>
          </a:stretch>
        </p:blipFill>
        <p:spPr>
          <a:xfrm>
            <a:off x="0" y="3459208"/>
            <a:ext cx="12436475" cy="4381454"/>
          </a:xfrm>
          <a:prstGeom prst="rect">
            <a:avLst/>
          </a:prstGeom>
        </p:spPr>
      </p:pic>
    </p:spTree>
    <p:extLst>
      <p:ext uri="{BB962C8B-B14F-4D97-AF65-F5344CB8AC3E}">
        <p14:creationId xmlns:p14="http://schemas.microsoft.com/office/powerpoint/2010/main" val="35468256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Provision a </a:t>
            </a:r>
            <a:r>
              <a:rPr lang="en-US" dirty="0" err="1"/>
              <a:t>VM+Docker</a:t>
            </a:r>
            <a:r>
              <a:rPr lang="en-US" dirty="0"/>
              <a:t> in Azure</a:t>
            </a:r>
          </a:p>
        </p:txBody>
      </p:sp>
    </p:spTree>
    <p:extLst>
      <p:ext uri="{BB962C8B-B14F-4D97-AF65-F5344CB8AC3E}">
        <p14:creationId xmlns:p14="http://schemas.microsoft.com/office/powerpoint/2010/main" val="1733784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Orchestration</a:t>
            </a:r>
          </a:p>
        </p:txBody>
      </p:sp>
    </p:spTree>
    <p:extLst>
      <p:ext uri="{BB962C8B-B14F-4D97-AF65-F5344CB8AC3E}">
        <p14:creationId xmlns:p14="http://schemas.microsoft.com/office/powerpoint/2010/main" val="884345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949047"/>
          </a:xfrm>
        </p:spPr>
        <p:txBody>
          <a:bodyPr/>
          <a:lstStyle/>
          <a:p>
            <a:r>
              <a:rPr lang="en-US" dirty="0"/>
              <a:t>Cluster deployment and management</a:t>
            </a:r>
          </a:p>
          <a:p>
            <a:r>
              <a:rPr lang="en-US" dirty="0"/>
              <a:t>Scheduling and automation</a:t>
            </a:r>
          </a:p>
          <a:p>
            <a:r>
              <a:rPr lang="en-US" dirty="0"/>
              <a:t>Service Discovery</a:t>
            </a:r>
          </a:p>
          <a:p>
            <a:r>
              <a:rPr lang="en-US" dirty="0"/>
              <a:t>Container Registry</a:t>
            </a:r>
          </a:p>
          <a:p>
            <a:r>
              <a:rPr lang="en-US" dirty="0"/>
              <a:t>Container placement and resource management</a:t>
            </a:r>
          </a:p>
          <a:p>
            <a:r>
              <a:rPr lang="en-US" dirty="0"/>
              <a:t>Configuration management</a:t>
            </a:r>
          </a:p>
          <a:p>
            <a:r>
              <a:rPr lang="en-US" dirty="0"/>
              <a:t>Continuous Integration &amp; Delivery</a:t>
            </a:r>
          </a:p>
          <a:p>
            <a:r>
              <a:rPr lang="en-US" dirty="0"/>
              <a:t>Monitoring and Logging</a:t>
            </a:r>
          </a:p>
        </p:txBody>
      </p:sp>
      <p:sp>
        <p:nvSpPr>
          <p:cNvPr id="3" name="Title 2"/>
          <p:cNvSpPr>
            <a:spLocks noGrp="1"/>
          </p:cNvSpPr>
          <p:nvPr>
            <p:ph type="title"/>
          </p:nvPr>
        </p:nvSpPr>
        <p:spPr/>
        <p:txBody>
          <a:bodyPr/>
          <a:lstStyle/>
          <a:p>
            <a:r>
              <a:rPr lang="en-US" dirty="0"/>
              <a:t>Managing container workloads</a:t>
            </a:r>
          </a:p>
        </p:txBody>
      </p:sp>
    </p:spTree>
    <p:extLst>
      <p:ext uri="{BB962C8B-B14F-4D97-AF65-F5344CB8AC3E}">
        <p14:creationId xmlns:p14="http://schemas.microsoft.com/office/powerpoint/2010/main" val="33447774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Introduction to containers</a:t>
            </a:r>
          </a:p>
          <a:p>
            <a:r>
              <a:rPr lang="en-US" dirty="0"/>
              <a:t>Running containers on Azure</a:t>
            </a:r>
          </a:p>
          <a:p>
            <a:r>
              <a:rPr lang="en-US" dirty="0"/>
              <a:t>Orchestrating container workloads</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392245"/>
          </a:xfrm>
        </p:spPr>
        <p:txBody>
          <a:bodyPr/>
          <a:lstStyle/>
          <a:p>
            <a:r>
              <a:rPr lang="en-US" dirty="0"/>
              <a:t>The process of orchestration typically involves tooling that can automate all aspects of application management from initial placement, scheduling and deployment to steady-state activities such as update, deployment, update and health monitoring functions that support scaling and failover. These capabilities have come to characterize some of the core features users expectations offer modern container orchestration tools.</a:t>
            </a:r>
          </a:p>
          <a:p>
            <a:r>
              <a:rPr lang="en-US" dirty="0"/>
              <a:t>Management of container lifecycle across host nodes</a:t>
            </a:r>
          </a:p>
          <a:p>
            <a:r>
              <a:rPr lang="en-US" dirty="0"/>
              <a:t>Series of tools and processes to streamline automation</a:t>
            </a:r>
          </a:p>
        </p:txBody>
      </p:sp>
      <p:sp>
        <p:nvSpPr>
          <p:cNvPr id="3" name="Title 2"/>
          <p:cNvSpPr>
            <a:spLocks noGrp="1"/>
          </p:cNvSpPr>
          <p:nvPr>
            <p:ph type="title"/>
          </p:nvPr>
        </p:nvSpPr>
        <p:spPr/>
        <p:txBody>
          <a:bodyPr/>
          <a:lstStyle/>
          <a:p>
            <a:r>
              <a:rPr lang="en-US" dirty="0"/>
              <a:t>Orchestration</a:t>
            </a:r>
          </a:p>
        </p:txBody>
      </p:sp>
    </p:spTree>
    <p:extLst>
      <p:ext uri="{BB962C8B-B14F-4D97-AF65-F5344CB8AC3E}">
        <p14:creationId xmlns:p14="http://schemas.microsoft.com/office/powerpoint/2010/main" val="274643000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674852"/>
          </a:xfrm>
        </p:spPr>
        <p:txBody>
          <a:bodyPr/>
          <a:lstStyle/>
          <a:p>
            <a:r>
              <a:rPr lang="en-US" dirty="0"/>
              <a:t>In this environment, "scheduling" refers to the ability for an administrator to load a service file onto a host system that establishes how to run a specific container. While scheduling refers to the specific act of loading the service definition, in a more general sense, schedulers are responsible for hooking into a host's </a:t>
            </a:r>
            <a:r>
              <a:rPr lang="en-US" dirty="0" err="1"/>
              <a:t>init</a:t>
            </a:r>
            <a:r>
              <a:rPr lang="en-US" dirty="0"/>
              <a:t> system to manage services in whatever capacity needed.</a:t>
            </a:r>
          </a:p>
        </p:txBody>
      </p:sp>
      <p:sp>
        <p:nvSpPr>
          <p:cNvPr id="3" name="Title 2"/>
          <p:cNvSpPr>
            <a:spLocks noGrp="1"/>
          </p:cNvSpPr>
          <p:nvPr>
            <p:ph type="title"/>
          </p:nvPr>
        </p:nvSpPr>
        <p:spPr/>
        <p:txBody>
          <a:bodyPr/>
          <a:lstStyle/>
          <a:p>
            <a:r>
              <a:rPr lang="en-US" dirty="0"/>
              <a:t>Scheduling</a:t>
            </a:r>
          </a:p>
        </p:txBody>
      </p:sp>
    </p:spTree>
    <p:extLst>
      <p:ext uri="{BB962C8B-B14F-4D97-AF65-F5344CB8AC3E}">
        <p14:creationId xmlns:p14="http://schemas.microsoft.com/office/powerpoint/2010/main" val="34931056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Streamlined provisioning of container clusters</a:t>
            </a:r>
          </a:p>
          <a:p>
            <a:r>
              <a:rPr lang="en-US" dirty="0"/>
              <a:t>Leverages popular industry tools Swarm and DC/OS</a:t>
            </a:r>
          </a:p>
          <a:p>
            <a:r>
              <a:rPr lang="en-US" dirty="0"/>
              <a:t>Docker tooling and API support</a:t>
            </a:r>
          </a:p>
          <a:p>
            <a:r>
              <a:rPr lang="en-US" dirty="0"/>
              <a:t>Integrated scalability with Virtual Machine Scale Sets</a:t>
            </a:r>
          </a:p>
          <a:p>
            <a:r>
              <a:rPr lang="en-US" dirty="0"/>
              <a:t>Linux and Windows Server containers</a:t>
            </a:r>
          </a:p>
        </p:txBody>
      </p:sp>
      <p:sp>
        <p:nvSpPr>
          <p:cNvPr id="3" name="Title 2"/>
          <p:cNvSpPr>
            <a:spLocks noGrp="1"/>
          </p:cNvSpPr>
          <p:nvPr>
            <p:ph type="title"/>
          </p:nvPr>
        </p:nvSpPr>
        <p:spPr/>
        <p:txBody>
          <a:bodyPr/>
          <a:lstStyle/>
          <a:p>
            <a:r>
              <a:rPr lang="en-US" dirty="0"/>
              <a:t>What is ACS?</a:t>
            </a:r>
          </a:p>
        </p:txBody>
      </p:sp>
    </p:spTree>
    <p:extLst>
      <p:ext uri="{BB962C8B-B14F-4D97-AF65-F5344CB8AC3E}">
        <p14:creationId xmlns:p14="http://schemas.microsoft.com/office/powerpoint/2010/main" val="5289548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ACS Options</a:t>
            </a:r>
          </a:p>
        </p:txBody>
      </p:sp>
      <p:sp>
        <p:nvSpPr>
          <p:cNvPr id="5" name="Text Placeholder 4"/>
          <p:cNvSpPr>
            <a:spLocks noGrp="1"/>
          </p:cNvSpPr>
          <p:nvPr>
            <p:ph type="body" sz="quarter" idx="10"/>
          </p:nvPr>
        </p:nvSpPr>
        <p:spPr>
          <a:xfrm>
            <a:off x="274639" y="1212849"/>
            <a:ext cx="5486399" cy="627864"/>
          </a:xfrm>
        </p:spPr>
        <p:txBody>
          <a:bodyPr/>
          <a:lstStyle/>
          <a:p>
            <a:r>
              <a:rPr lang="en-US" dirty="0"/>
              <a:t>Docker Swarm</a:t>
            </a:r>
          </a:p>
        </p:txBody>
      </p:sp>
      <p:sp>
        <p:nvSpPr>
          <p:cNvPr id="6" name="Text Placeholder 5"/>
          <p:cNvSpPr>
            <a:spLocks noGrp="1"/>
          </p:cNvSpPr>
          <p:nvPr>
            <p:ph type="body" sz="quarter" idx="11"/>
          </p:nvPr>
        </p:nvSpPr>
        <p:spPr>
          <a:xfrm>
            <a:off x="6675439" y="1212849"/>
            <a:ext cx="5486399" cy="627864"/>
          </a:xfrm>
        </p:spPr>
        <p:txBody>
          <a:bodyPr/>
          <a:lstStyle/>
          <a:p>
            <a:r>
              <a:rPr lang="en-US" dirty="0"/>
              <a:t>Mesosphere DC/OS</a:t>
            </a:r>
          </a:p>
        </p:txBody>
      </p:sp>
    </p:spTree>
    <p:extLst>
      <p:ext uri="{BB962C8B-B14F-4D97-AF65-F5344CB8AC3E}">
        <p14:creationId xmlns:p14="http://schemas.microsoft.com/office/powerpoint/2010/main" val="405513429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Scale a container workload on ACS</a:t>
            </a:r>
          </a:p>
        </p:txBody>
      </p:sp>
    </p:spTree>
    <p:extLst>
      <p:ext uri="{BB962C8B-B14F-4D97-AF65-F5344CB8AC3E}">
        <p14:creationId xmlns:p14="http://schemas.microsoft.com/office/powerpoint/2010/main" val="446981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899255"/>
          </a:xfrm>
        </p:spPr>
        <p:txBody>
          <a:bodyPr/>
          <a:lstStyle/>
          <a:p>
            <a:r>
              <a:rPr lang="en-US" dirty="0"/>
              <a:t>Containers represent a significant shift in application development and deployment</a:t>
            </a:r>
          </a:p>
          <a:p>
            <a:r>
              <a:rPr lang="en-US" dirty="0"/>
              <a:t>Azure offers several options for running containerized workloads at scale</a:t>
            </a:r>
          </a:p>
          <a:p>
            <a:r>
              <a:rPr lang="en-US" dirty="0"/>
              <a:t>Linux and Windows containers are supported by Microsoft</a:t>
            </a:r>
          </a:p>
        </p:txBody>
      </p:sp>
      <p:sp>
        <p:nvSpPr>
          <p:cNvPr id="4" name="Title 3"/>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99205429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800" dirty="0"/>
              <a:t>Technology comparison</a:t>
            </a:r>
            <a:endParaRPr lang="en-US" dirty="0">
              <a:gradFill>
                <a:gsLst>
                  <a:gs pos="7619">
                    <a:srgbClr val="00188F"/>
                  </a:gs>
                  <a:gs pos="35000">
                    <a:srgbClr val="00188F"/>
                  </a:gs>
                </a:gsLst>
                <a:lin ang="5400000" scaled="0"/>
              </a:gradFill>
            </a:endParaRPr>
          </a:p>
        </p:txBody>
      </p:sp>
      <p:graphicFrame>
        <p:nvGraphicFramePr>
          <p:cNvPr id="3" name="Table 3"/>
          <p:cNvGraphicFramePr>
            <a:graphicFrameLocks noGrp="1"/>
          </p:cNvGraphicFramePr>
          <p:nvPr>
            <p:extLst/>
          </p:nvPr>
        </p:nvGraphicFramePr>
        <p:xfrm>
          <a:off x="441900" y="1825522"/>
          <a:ext cx="11538981" cy="3184324"/>
        </p:xfrm>
        <a:graphic>
          <a:graphicData uri="http://schemas.openxmlformats.org/drawingml/2006/table">
            <a:tbl>
              <a:tblPr firstRow="1" firstCol="1" bandRow="1">
                <a:tableStyleId>{5C22544A-7EE6-4342-B048-85BDC9FD1C3A}</a:tableStyleId>
              </a:tblPr>
              <a:tblGrid>
                <a:gridCol w="2909388">
                  <a:extLst>
                    <a:ext uri="{9D8B030D-6E8A-4147-A177-3AD203B41FA5}">
                      <a16:colId xmlns:a16="http://schemas.microsoft.com/office/drawing/2014/main" val="2026939398"/>
                    </a:ext>
                  </a:extLst>
                </a:gridCol>
                <a:gridCol w="2876531">
                  <a:extLst>
                    <a:ext uri="{9D8B030D-6E8A-4147-A177-3AD203B41FA5}">
                      <a16:colId xmlns:a16="http://schemas.microsoft.com/office/drawing/2014/main" val="652820902"/>
                    </a:ext>
                  </a:extLst>
                </a:gridCol>
                <a:gridCol w="2876531">
                  <a:extLst>
                    <a:ext uri="{9D8B030D-6E8A-4147-A177-3AD203B41FA5}">
                      <a16:colId xmlns:a16="http://schemas.microsoft.com/office/drawing/2014/main" val="3230063271"/>
                    </a:ext>
                  </a:extLst>
                </a:gridCol>
                <a:gridCol w="2876531">
                  <a:extLst>
                    <a:ext uri="{9D8B030D-6E8A-4147-A177-3AD203B41FA5}">
                      <a16:colId xmlns:a16="http://schemas.microsoft.com/office/drawing/2014/main" val="3335434243"/>
                    </a:ext>
                  </a:extLst>
                </a:gridCol>
              </a:tblGrid>
              <a:tr h="588815">
                <a:tc>
                  <a:txBody>
                    <a:bodyPr/>
                    <a:lstStyle/>
                    <a:p>
                      <a:endParaRPr lang="en-US" sz="1600" dirty="0"/>
                    </a:p>
                  </a:txBody>
                  <a:tcPr marL="91427" marR="91427" marT="45713" marB="45713">
                    <a:solidFill>
                      <a:schemeClr val="bg1">
                        <a:lumMod val="95000"/>
                      </a:schemeClr>
                    </a:solidFill>
                  </a:tcPr>
                </a:tc>
                <a:tc>
                  <a:txBody>
                    <a:bodyPr/>
                    <a:lstStyle/>
                    <a:p>
                      <a:r>
                        <a:rPr lang="en-US" sz="1600" dirty="0">
                          <a:gradFill>
                            <a:gsLst>
                              <a:gs pos="0">
                                <a:srgbClr val="FFFFFF"/>
                              </a:gs>
                              <a:gs pos="100000">
                                <a:srgbClr val="FFFFFF"/>
                              </a:gs>
                            </a:gsLst>
                            <a:lin ang="5400000" scaled="0"/>
                          </a:gradFill>
                        </a:rPr>
                        <a:t>Windows</a:t>
                      </a:r>
                      <a:r>
                        <a:rPr lang="en-US" sz="1600" baseline="0" dirty="0">
                          <a:gradFill>
                            <a:gsLst>
                              <a:gs pos="0">
                                <a:srgbClr val="FFFFFF"/>
                              </a:gs>
                              <a:gs pos="100000">
                                <a:srgbClr val="FFFFFF"/>
                              </a:gs>
                            </a:gsLst>
                            <a:lin ang="5400000" scaled="0"/>
                          </a:gradFill>
                        </a:rPr>
                        <a:t> Server</a:t>
                      </a:r>
                      <a:br>
                        <a:rPr lang="en-US" sz="1600" baseline="0" dirty="0">
                          <a:gradFill>
                            <a:gsLst>
                              <a:gs pos="0">
                                <a:srgbClr val="FFFFFF"/>
                              </a:gs>
                              <a:gs pos="100000">
                                <a:srgbClr val="FFFFFF"/>
                              </a:gs>
                            </a:gsLst>
                            <a:lin ang="5400000" scaled="0"/>
                          </a:gradFill>
                        </a:rPr>
                      </a:br>
                      <a:r>
                        <a:rPr lang="en-US" sz="1600" baseline="0" dirty="0">
                          <a:gradFill>
                            <a:gsLst>
                              <a:gs pos="0">
                                <a:srgbClr val="FFFFFF"/>
                              </a:gs>
                              <a:gs pos="100000">
                                <a:srgbClr val="FFFFFF"/>
                              </a:gs>
                            </a:gsLst>
                            <a:lin ang="5400000" scaled="0"/>
                          </a:gradFill>
                        </a:rPr>
                        <a:t>containers</a:t>
                      </a:r>
                      <a:endParaRPr lang="en-US" sz="1600" dirty="0">
                        <a:gradFill>
                          <a:gsLst>
                            <a:gs pos="0">
                              <a:srgbClr val="FFFFFF"/>
                            </a:gs>
                            <a:gs pos="100000">
                              <a:srgbClr val="FFFFFF"/>
                            </a:gs>
                          </a:gsLst>
                          <a:lin ang="5400000" scaled="0"/>
                        </a:gradFill>
                      </a:endParaRPr>
                    </a:p>
                  </a:txBody>
                  <a:tcPr marL="91427" marR="91427" marT="45713" marB="45713">
                    <a:solidFill>
                      <a:srgbClr val="002060"/>
                    </a:solidFill>
                  </a:tcPr>
                </a:tc>
                <a:tc>
                  <a:txBody>
                    <a:bodyPr/>
                    <a:lstStyle/>
                    <a:p>
                      <a:r>
                        <a:rPr lang="en-US" sz="1600" dirty="0">
                          <a:gradFill>
                            <a:gsLst>
                              <a:gs pos="0">
                                <a:srgbClr val="FFFFFF"/>
                              </a:gs>
                              <a:gs pos="100000">
                                <a:srgbClr val="FFFFFF"/>
                              </a:gs>
                            </a:gsLst>
                            <a:lin ang="5400000" scaled="0"/>
                          </a:gradFill>
                        </a:rPr>
                        <a:t>Linux</a:t>
                      </a:r>
                      <a:br>
                        <a:rPr lang="en-US" sz="1600" dirty="0">
                          <a:gradFill>
                            <a:gsLst>
                              <a:gs pos="0">
                                <a:srgbClr val="FFFFFF"/>
                              </a:gs>
                              <a:gs pos="100000">
                                <a:srgbClr val="FFFFFF"/>
                              </a:gs>
                            </a:gsLst>
                            <a:lin ang="5400000" scaled="0"/>
                          </a:gradFill>
                        </a:rPr>
                      </a:br>
                      <a:r>
                        <a:rPr lang="en-US" sz="1600" dirty="0">
                          <a:gradFill>
                            <a:gsLst>
                              <a:gs pos="0">
                                <a:srgbClr val="FFFFFF"/>
                              </a:gs>
                              <a:gs pos="100000">
                                <a:srgbClr val="FFFFFF"/>
                              </a:gs>
                            </a:gsLst>
                            <a:lin ang="5400000" scaled="0"/>
                          </a:gradFill>
                        </a:rPr>
                        <a:t>containers</a:t>
                      </a:r>
                    </a:p>
                  </a:txBody>
                  <a:tcPr marL="91427" marR="91427" marT="45713" marB="45713">
                    <a:solidFill>
                      <a:srgbClr val="0072C6"/>
                    </a:solidFill>
                  </a:tcPr>
                </a:tc>
                <a:tc>
                  <a:txBody>
                    <a:bodyPr/>
                    <a:lstStyle/>
                    <a:p>
                      <a:r>
                        <a:rPr lang="en-US" sz="1600" dirty="0">
                          <a:gradFill>
                            <a:gsLst>
                              <a:gs pos="0">
                                <a:srgbClr val="FFFFFF"/>
                              </a:gs>
                              <a:gs pos="100000">
                                <a:srgbClr val="FFFFFF"/>
                              </a:gs>
                            </a:gsLst>
                            <a:lin ang="5400000" scaled="0"/>
                          </a:gradFill>
                        </a:rPr>
                        <a:t>Virtual</a:t>
                      </a:r>
                      <a:br>
                        <a:rPr lang="en-US" sz="1600">
                          <a:gradFill>
                            <a:gsLst>
                              <a:gs pos="0">
                                <a:srgbClr val="FFFFFF"/>
                              </a:gs>
                              <a:gs pos="100000">
                                <a:srgbClr val="FFFFFF"/>
                              </a:gs>
                            </a:gsLst>
                            <a:lin ang="5400000" scaled="0"/>
                          </a:gradFill>
                        </a:rPr>
                      </a:br>
                      <a:r>
                        <a:rPr lang="en-US" sz="1600">
                          <a:gradFill>
                            <a:gsLst>
                              <a:gs pos="0">
                                <a:srgbClr val="FFFFFF"/>
                              </a:gs>
                              <a:gs pos="100000">
                                <a:srgbClr val="FFFFFF"/>
                              </a:gs>
                            </a:gsLst>
                            <a:lin ang="5400000" scaled="0"/>
                          </a:gradFill>
                        </a:rPr>
                        <a:t>machines</a:t>
                      </a:r>
                      <a:endParaRPr lang="en-US" sz="1600" dirty="0">
                        <a:gradFill>
                          <a:gsLst>
                            <a:gs pos="0">
                              <a:srgbClr val="FFFFFF"/>
                            </a:gs>
                            <a:gs pos="100000">
                              <a:srgbClr val="FFFFFF"/>
                            </a:gs>
                          </a:gsLst>
                          <a:lin ang="5400000" scaled="0"/>
                        </a:gradFill>
                      </a:endParaRPr>
                    </a:p>
                  </a:txBody>
                  <a:tcPr marL="91427" marR="91427" marT="45713" marB="45713">
                    <a:solidFill>
                      <a:srgbClr val="00BCF2"/>
                    </a:solidFill>
                  </a:tcPr>
                </a:tc>
                <a:extLst>
                  <a:ext uri="{0D108BD9-81ED-4DB2-BD59-A6C34878D82A}">
                    <a16:rowId xmlns:a16="http://schemas.microsoft.com/office/drawing/2014/main" val="2553202153"/>
                  </a:ext>
                </a:extLst>
              </a:tr>
              <a:tr h="370787">
                <a:tc>
                  <a:txBody>
                    <a:bodyPr/>
                    <a:lstStyle/>
                    <a:p>
                      <a:r>
                        <a:rPr lang="en-US" sz="1600" dirty="0">
                          <a:gradFill>
                            <a:gsLst>
                              <a:gs pos="0">
                                <a:srgbClr val="FFFFFF"/>
                              </a:gs>
                              <a:gs pos="100000">
                                <a:srgbClr val="FFFFFF"/>
                              </a:gs>
                            </a:gsLst>
                            <a:lin ang="5400000" scaled="0"/>
                          </a:gradFill>
                        </a:rPr>
                        <a:t>Base image</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Same as host</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Same as host</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Any Windows/Linux</a:t>
                      </a:r>
                    </a:p>
                  </a:txBody>
                  <a:tcPr marL="91427" marR="91427" marT="45713" marB="45713" anchor="ctr">
                    <a:solidFill>
                      <a:schemeClr val="bg1">
                        <a:lumMod val="85000"/>
                      </a:schemeClr>
                    </a:solidFill>
                  </a:tcPr>
                </a:tc>
                <a:extLst>
                  <a:ext uri="{0D108BD9-81ED-4DB2-BD59-A6C34878D82A}">
                    <a16:rowId xmlns:a16="http://schemas.microsoft.com/office/drawing/2014/main" val="538716402"/>
                  </a:ext>
                </a:extLst>
              </a:tr>
              <a:tr h="370787">
                <a:tc>
                  <a:txBody>
                    <a:bodyPr/>
                    <a:lstStyle/>
                    <a:p>
                      <a:r>
                        <a:rPr lang="en-US" sz="1600" dirty="0">
                          <a:gradFill>
                            <a:gsLst>
                              <a:gs pos="0">
                                <a:srgbClr val="FFFFFF"/>
                              </a:gs>
                              <a:gs pos="100000">
                                <a:srgbClr val="FFFFFF"/>
                              </a:gs>
                            </a:gsLst>
                            <a:lin ang="5400000" scaled="0"/>
                          </a:gradFill>
                        </a:rPr>
                        <a:t>Multi-tenant security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No</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No</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95000"/>
                      </a:schemeClr>
                    </a:solidFill>
                  </a:tcPr>
                </a:tc>
                <a:extLst>
                  <a:ext uri="{0D108BD9-81ED-4DB2-BD59-A6C34878D82A}">
                    <a16:rowId xmlns:a16="http://schemas.microsoft.com/office/drawing/2014/main" val="2513299888"/>
                  </a:ext>
                </a:extLst>
              </a:tr>
              <a:tr h="370787">
                <a:tc>
                  <a:txBody>
                    <a:bodyPr/>
                    <a:lstStyle/>
                    <a:p>
                      <a:r>
                        <a:rPr lang="en-US" sz="1600" dirty="0">
                          <a:gradFill>
                            <a:gsLst>
                              <a:gs pos="0">
                                <a:srgbClr val="FFFFFF"/>
                              </a:gs>
                              <a:gs pos="100000">
                                <a:srgbClr val="FFFFFF"/>
                              </a:gs>
                            </a:gsLst>
                            <a:lin ang="5400000" scaled="0"/>
                          </a:gradFill>
                        </a:rPr>
                        <a:t>Resource managed</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extLst>
                  <a:ext uri="{0D108BD9-81ED-4DB2-BD59-A6C34878D82A}">
                    <a16:rowId xmlns:a16="http://schemas.microsoft.com/office/drawing/2014/main" val="1118990045"/>
                  </a:ext>
                </a:extLst>
              </a:tr>
              <a:tr h="370787">
                <a:tc>
                  <a:txBody>
                    <a:bodyPr/>
                    <a:lstStyle/>
                    <a:p>
                      <a:r>
                        <a:rPr lang="en-US" sz="1600" dirty="0">
                          <a:gradFill>
                            <a:gsLst>
                              <a:gs pos="0">
                                <a:srgbClr val="FFFFFF"/>
                              </a:gs>
                              <a:gs pos="100000">
                                <a:srgbClr val="FFFFFF"/>
                              </a:gs>
                            </a:gsLst>
                            <a:lin ang="5400000" scaled="0"/>
                          </a:gradFill>
                        </a:rPr>
                        <a:t>Density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Higher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Higher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Lower</a:t>
                      </a:r>
                    </a:p>
                  </a:txBody>
                  <a:tcPr marL="91427" marR="91427" marT="45713" marB="45713" anchor="ctr">
                    <a:solidFill>
                      <a:schemeClr val="bg1">
                        <a:lumMod val="95000"/>
                      </a:schemeClr>
                    </a:solidFill>
                  </a:tcPr>
                </a:tc>
                <a:extLst>
                  <a:ext uri="{0D108BD9-81ED-4DB2-BD59-A6C34878D82A}">
                    <a16:rowId xmlns:a16="http://schemas.microsoft.com/office/drawing/2014/main" val="2544767154"/>
                  </a:ext>
                </a:extLst>
              </a:tr>
              <a:tr h="370787">
                <a:tc>
                  <a:txBody>
                    <a:bodyPr/>
                    <a:lstStyle/>
                    <a:p>
                      <a:r>
                        <a:rPr lang="en-US" sz="1600" dirty="0">
                          <a:gradFill>
                            <a:gsLst>
                              <a:gs pos="0">
                                <a:srgbClr val="FFFFFF"/>
                              </a:gs>
                              <a:gs pos="100000">
                                <a:srgbClr val="FFFFFF"/>
                              </a:gs>
                            </a:gsLst>
                            <a:lin ang="5400000" scaled="0"/>
                          </a:gradFill>
                        </a:rPr>
                        <a:t>Startup</a:t>
                      </a:r>
                      <a:r>
                        <a:rPr lang="en-US" sz="1600" baseline="0" dirty="0">
                          <a:gradFill>
                            <a:gsLst>
                              <a:gs pos="0">
                                <a:srgbClr val="FFFFFF"/>
                              </a:gs>
                              <a:gs pos="100000">
                                <a:srgbClr val="FFFFFF"/>
                              </a:gs>
                            </a:gsLst>
                            <a:lin ang="5400000" scaled="0"/>
                          </a:gradFill>
                        </a:rPr>
                        <a:t> time</a:t>
                      </a:r>
                      <a:endParaRPr lang="en-US" sz="1600" dirty="0">
                        <a:gradFill>
                          <a:gsLst>
                            <a:gs pos="0">
                              <a:srgbClr val="FFFFFF"/>
                            </a:gs>
                            <a:gs pos="100000">
                              <a:srgbClr val="FFFFFF"/>
                            </a:gs>
                          </a:gsLst>
                          <a:lin ang="5400000" scaled="0"/>
                        </a:gradFill>
                      </a:endParaRP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Shorter</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Shorter</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Longer</a:t>
                      </a:r>
                    </a:p>
                  </a:txBody>
                  <a:tcPr marL="91427" marR="91427" marT="45713" marB="45713" anchor="ctr">
                    <a:solidFill>
                      <a:schemeClr val="bg1">
                        <a:lumMod val="85000"/>
                      </a:schemeClr>
                    </a:solidFill>
                  </a:tcPr>
                </a:tc>
                <a:extLst>
                  <a:ext uri="{0D108BD9-81ED-4DB2-BD59-A6C34878D82A}">
                    <a16:rowId xmlns:a16="http://schemas.microsoft.com/office/drawing/2014/main" val="3385213523"/>
                  </a:ext>
                </a:extLst>
              </a:tr>
              <a:tr h="370787">
                <a:tc>
                  <a:txBody>
                    <a:bodyPr/>
                    <a:lstStyle/>
                    <a:p>
                      <a:r>
                        <a:rPr lang="en-US" sz="1600" dirty="0">
                          <a:gradFill>
                            <a:gsLst>
                              <a:gs pos="0">
                                <a:srgbClr val="FFFFFF"/>
                              </a:gs>
                              <a:gs pos="100000">
                                <a:srgbClr val="FFFFFF"/>
                              </a:gs>
                            </a:gsLst>
                            <a:lin ang="5400000" scaled="0"/>
                          </a:gradFill>
                        </a:rPr>
                        <a:t>Disk footprint</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Smaller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Smaller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Larger</a:t>
                      </a:r>
                    </a:p>
                  </a:txBody>
                  <a:tcPr marL="91427" marR="91427" marT="45713" marB="45713" anchor="ctr">
                    <a:solidFill>
                      <a:schemeClr val="bg1">
                        <a:lumMod val="95000"/>
                      </a:schemeClr>
                    </a:solidFill>
                  </a:tcPr>
                </a:tc>
                <a:extLst>
                  <a:ext uri="{0D108BD9-81ED-4DB2-BD59-A6C34878D82A}">
                    <a16:rowId xmlns:a16="http://schemas.microsoft.com/office/drawing/2014/main" val="3610695156"/>
                  </a:ext>
                </a:extLst>
              </a:tr>
              <a:tr h="370787">
                <a:tc>
                  <a:txBody>
                    <a:bodyPr/>
                    <a:lstStyle/>
                    <a:p>
                      <a:r>
                        <a:rPr lang="en-US" sz="1600" dirty="0">
                          <a:gradFill>
                            <a:gsLst>
                              <a:gs pos="0">
                                <a:srgbClr val="FFFFFF"/>
                              </a:gs>
                              <a:gs pos="100000">
                                <a:srgbClr val="FFFFFF"/>
                              </a:gs>
                            </a:gsLst>
                            <a:lin ang="5400000" scaled="0"/>
                          </a:gradFill>
                        </a:rPr>
                        <a:t>Application compatibility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Medium</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Medium</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High</a:t>
                      </a:r>
                    </a:p>
                  </a:txBody>
                  <a:tcPr marL="91427" marR="91427" marT="45713" marB="45713" anchor="ctr">
                    <a:solidFill>
                      <a:schemeClr val="bg1">
                        <a:lumMod val="85000"/>
                      </a:schemeClr>
                    </a:solidFill>
                  </a:tcPr>
                </a:tc>
                <a:extLst>
                  <a:ext uri="{0D108BD9-81ED-4DB2-BD59-A6C34878D82A}">
                    <a16:rowId xmlns:a16="http://schemas.microsoft.com/office/drawing/2014/main" val="791042020"/>
                  </a:ext>
                </a:extLst>
              </a:tr>
            </a:tbl>
          </a:graphicData>
        </a:graphic>
      </p:graphicFrame>
      <p:sp>
        <p:nvSpPr>
          <p:cNvPr id="8" name="Rectangle 7"/>
          <p:cNvSpPr/>
          <p:nvPr/>
        </p:nvSpPr>
        <p:spPr>
          <a:xfrm>
            <a:off x="312479" y="4982089"/>
            <a:ext cx="11723183" cy="1376421"/>
          </a:xfrm>
          <a:prstGeom prst="rect">
            <a:avLst/>
          </a:prstGeom>
          <a:noFill/>
          <a:ln w="12700" cap="flat" cmpd="sng" algn="ctr">
            <a:noFill/>
            <a:prstDash val="solid"/>
            <a:miter lim="800000"/>
          </a:ln>
          <a:effectLst/>
        </p:spPr>
        <p:txBody>
          <a:bodyPr lIns="182854" tIns="182854" rIns="182854" bIns="91427"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Operating System: </a:t>
            </a:r>
            <a:r>
              <a:rPr lang="en-US" sz="1599" dirty="0">
                <a:gradFill>
                  <a:gsLst>
                    <a:gs pos="19048">
                      <a:schemeClr val="tx1"/>
                    </a:gs>
                    <a:gs pos="65000">
                      <a:schemeClr val="tx1"/>
                    </a:gs>
                  </a:gsLst>
                  <a:lin ang="5400000" scaled="0"/>
                </a:gradFill>
                <a:cs typeface="Segoe UI" pitchFamily="34" charset="0"/>
              </a:rPr>
              <a:t>Containers share same OS as host system, but can run inside virtual machines to enable OS flexibility.</a:t>
            </a:r>
            <a:endParaRPr lang="en-US" sz="1599" b="1" dirty="0">
              <a:gradFill>
                <a:gsLst>
                  <a:gs pos="7619">
                    <a:srgbClr val="00188F"/>
                  </a:gs>
                  <a:gs pos="35000">
                    <a:srgbClr val="00188F"/>
                  </a:gs>
                </a:gsLst>
                <a:lin ang="5400000" scaled="0"/>
              </a:gradFill>
              <a:cs typeface="Segoe UI" pitchFamily="34" charset="0"/>
            </a:endParaRP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Security: </a:t>
            </a:r>
            <a:r>
              <a:rPr lang="en-US" sz="1599" dirty="0">
                <a:gradFill>
                  <a:gsLst>
                    <a:gs pos="19048">
                      <a:schemeClr val="tx1"/>
                    </a:gs>
                    <a:gs pos="65000">
                      <a:schemeClr val="tx1"/>
                    </a:gs>
                  </a:gsLst>
                  <a:lin ang="5400000" scaled="0"/>
                </a:gradFill>
                <a:cs typeface="Segoe UI" pitchFamily="34" charset="0"/>
              </a:rPr>
              <a:t>Virtual machines offer a higher level of protection against threats such as kernel exploits.</a:t>
            </a: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VM features: </a:t>
            </a:r>
            <a:r>
              <a:rPr lang="en-US" sz="1599" dirty="0">
                <a:gradFill>
                  <a:gsLst>
                    <a:gs pos="19048">
                      <a:schemeClr val="tx1"/>
                    </a:gs>
                    <a:gs pos="65000">
                      <a:schemeClr val="tx1"/>
                    </a:gs>
                  </a:gsLst>
                  <a:lin ang="5400000" scaled="0"/>
                </a:gradFill>
                <a:cs typeface="Segoe UI" pitchFamily="34" charset="0"/>
              </a:rPr>
              <a:t>Whilst containers have faster startup time, virtual machines benefit from features such as live migration.</a:t>
            </a: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App compatibility: </a:t>
            </a:r>
            <a:r>
              <a:rPr lang="en-US" sz="1599" dirty="0">
                <a:gradFill>
                  <a:gsLst>
                    <a:gs pos="19048">
                      <a:schemeClr val="tx1"/>
                    </a:gs>
                    <a:gs pos="65000">
                      <a:schemeClr val="tx1"/>
                    </a:gs>
                  </a:gsLst>
                  <a:lin ang="5400000" scaled="0"/>
                </a:gradFill>
                <a:cs typeface="Segoe UI" pitchFamily="34" charset="0"/>
              </a:rPr>
              <a:t>For greatest benefit, apps should be designed, architected and written for containers i.e. stateless, componentized versus ports of traditional, monolithic apps.</a:t>
            </a:r>
          </a:p>
        </p:txBody>
      </p:sp>
    </p:spTree>
    <p:extLst>
      <p:ext uri="{BB962C8B-B14F-4D97-AF65-F5344CB8AC3E}">
        <p14:creationId xmlns:p14="http://schemas.microsoft.com/office/powerpoint/2010/main" val="184268049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11" t="493" b="-1"/>
          <a:stretch/>
        </p:blipFill>
        <p:spPr>
          <a:xfrm>
            <a:off x="0" y="2948"/>
            <a:ext cx="12444073" cy="8037376"/>
          </a:xfrm>
          <a:prstGeom prst="rect">
            <a:avLst/>
          </a:prstGeom>
        </p:spPr>
      </p:pic>
      <p:sp>
        <p:nvSpPr>
          <p:cNvPr id="4" name="Title 3"/>
          <p:cNvSpPr>
            <a:spLocks noGrp="1"/>
          </p:cNvSpPr>
          <p:nvPr>
            <p:ph type="title"/>
          </p:nvPr>
        </p:nvSpPr>
        <p:spPr/>
        <p:txBody>
          <a:bodyPr/>
          <a:lstStyle/>
          <a:p>
            <a:r>
              <a:rPr lang="en-US" dirty="0">
                <a:solidFill>
                  <a:schemeClr val="bg1"/>
                </a:solidFill>
              </a:rPr>
              <a:t>VM Extension</a:t>
            </a:r>
          </a:p>
        </p:txBody>
      </p:sp>
    </p:spTree>
    <p:extLst>
      <p:ext uri="{BB962C8B-B14F-4D97-AF65-F5344CB8AC3E}">
        <p14:creationId xmlns:p14="http://schemas.microsoft.com/office/powerpoint/2010/main" val="19263414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ACS with DC/OS Architecture</a:t>
            </a:r>
          </a:p>
        </p:txBody>
      </p:sp>
      <p:pic>
        <p:nvPicPr>
          <p:cNvPr id="1026" name="Picture 2" descr="Azure Container Service configured for Swarm showing agents and ma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1692275"/>
            <a:ext cx="1038225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9138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Containers</a:t>
            </a:r>
          </a:p>
        </p:txBody>
      </p:sp>
    </p:spTree>
    <p:extLst>
      <p:ext uri="{BB962C8B-B14F-4D97-AF65-F5344CB8AC3E}">
        <p14:creationId xmlns:p14="http://schemas.microsoft.com/office/powerpoint/2010/main" val="24156902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ACS with Docker Swarm Architecture</a:t>
            </a:r>
          </a:p>
        </p:txBody>
      </p:sp>
      <p:pic>
        <p:nvPicPr>
          <p:cNvPr id="2050" name="Picture 2" descr="Azure Container Service configured to use DC/OS--showing jumpbox, agents, and ma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275" y="1692275"/>
            <a:ext cx="7019925"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6503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Challenges between developers &amp; IT</a:t>
            </a:r>
          </a:p>
        </p:txBody>
      </p:sp>
      <p:sp>
        <p:nvSpPr>
          <p:cNvPr id="5" name="Rectangle 4"/>
          <p:cNvSpPr/>
          <p:nvPr/>
        </p:nvSpPr>
        <p:spPr bwMode="auto">
          <a:xfrm>
            <a:off x="455141" y="2064808"/>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need to create applications quickly without worrying about IT</a:t>
            </a:r>
          </a:p>
        </p:txBody>
      </p:sp>
      <p:sp>
        <p:nvSpPr>
          <p:cNvPr id="6" name="Rectangle 5"/>
          <p:cNvSpPr/>
          <p:nvPr/>
        </p:nvSpPr>
        <p:spPr bwMode="auto">
          <a:xfrm>
            <a:off x="455141" y="3604154"/>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Applications run on my machine, but malfunctions on IT’s servers</a:t>
            </a:r>
          </a:p>
        </p:txBody>
      </p:sp>
      <p:sp>
        <p:nvSpPr>
          <p:cNvPr id="7" name="Rectangle 6"/>
          <p:cNvSpPr/>
          <p:nvPr/>
        </p:nvSpPr>
        <p:spPr bwMode="auto">
          <a:xfrm>
            <a:off x="455141" y="5143500"/>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My productivity and innovation become suspended when I have to wait on IT</a:t>
            </a:r>
          </a:p>
        </p:txBody>
      </p:sp>
      <p:sp>
        <p:nvSpPr>
          <p:cNvPr id="8" name="Rectangle 7"/>
          <p:cNvSpPr/>
          <p:nvPr/>
        </p:nvSpPr>
        <p:spPr bwMode="auto">
          <a:xfrm>
            <a:off x="455141" y="1212849"/>
            <a:ext cx="5686823" cy="684213"/>
          </a:xfrm>
          <a:prstGeom prst="rect">
            <a:avLst/>
          </a:prstGeom>
          <a:noFill/>
          <a:ln w="762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1"/>
                </a:solidFill>
                <a:ea typeface="Segoe UI" pitchFamily="34" charset="0"/>
                <a:cs typeface="Segoe UI" pitchFamily="34" charset="0"/>
              </a:rPr>
              <a:t>Developers</a:t>
            </a:r>
          </a:p>
        </p:txBody>
      </p:sp>
      <p:sp>
        <p:nvSpPr>
          <p:cNvPr id="9" name="Rectangle 8"/>
          <p:cNvSpPr/>
          <p:nvPr/>
        </p:nvSpPr>
        <p:spPr bwMode="auto">
          <a:xfrm>
            <a:off x="6218238" y="2065866"/>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need to manage servers and maintain compliance with little disruption</a:t>
            </a:r>
          </a:p>
        </p:txBody>
      </p:sp>
      <p:sp>
        <p:nvSpPr>
          <p:cNvPr id="10" name="Rectangle 9"/>
          <p:cNvSpPr/>
          <p:nvPr/>
        </p:nvSpPr>
        <p:spPr bwMode="auto">
          <a:xfrm>
            <a:off x="6218238" y="3604683"/>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am unsure how to integrate unfamiliar applications into my environment</a:t>
            </a:r>
          </a:p>
        </p:txBody>
      </p:sp>
      <p:sp>
        <p:nvSpPr>
          <p:cNvPr id="11" name="Rectangle 10"/>
          <p:cNvSpPr/>
          <p:nvPr/>
        </p:nvSpPr>
        <p:spPr bwMode="auto">
          <a:xfrm>
            <a:off x="6218238" y="5143500"/>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am unable to focus on both server protection and application compliance</a:t>
            </a:r>
          </a:p>
        </p:txBody>
      </p:sp>
      <p:sp>
        <p:nvSpPr>
          <p:cNvPr id="12" name="Rectangle 11"/>
          <p:cNvSpPr/>
          <p:nvPr/>
        </p:nvSpPr>
        <p:spPr bwMode="auto">
          <a:xfrm>
            <a:off x="6322538" y="1212849"/>
            <a:ext cx="5661091" cy="685800"/>
          </a:xfrm>
          <a:prstGeom prst="rect">
            <a:avLst/>
          </a:prstGeom>
          <a:noFill/>
          <a:ln w="76200">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4"/>
                </a:solidFill>
                <a:cs typeface="Segoe UI" pitchFamily="34" charset="0"/>
              </a:rPr>
              <a:t>IT</a:t>
            </a:r>
          </a:p>
        </p:txBody>
      </p:sp>
    </p:spTree>
    <p:extLst>
      <p:ext uri="{BB962C8B-B14F-4D97-AF65-F5344CB8AC3E}">
        <p14:creationId xmlns:p14="http://schemas.microsoft.com/office/powerpoint/2010/main" val="8613346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Not new – have existed for decades</a:t>
            </a:r>
          </a:p>
          <a:p>
            <a:r>
              <a:rPr lang="en-US" dirty="0"/>
              <a:t>Method of slicing up an OS to run multiple applications</a:t>
            </a:r>
          </a:p>
          <a:p>
            <a:r>
              <a:rPr lang="en-US" dirty="0"/>
              <a:t>Kernel is shared between host and containers</a:t>
            </a:r>
          </a:p>
          <a:p>
            <a:r>
              <a:rPr lang="en-US" dirty="0"/>
              <a:t>Build with successive “layers”</a:t>
            </a:r>
          </a:p>
          <a:p>
            <a:r>
              <a:rPr lang="en-US" dirty="0"/>
              <a:t>Shifting how applications are built and deployed</a:t>
            </a:r>
          </a:p>
        </p:txBody>
      </p:sp>
      <p:sp>
        <p:nvSpPr>
          <p:cNvPr id="3" name="Title 2"/>
          <p:cNvSpPr>
            <a:spLocks noGrp="1"/>
          </p:cNvSpPr>
          <p:nvPr>
            <p:ph type="title"/>
          </p:nvPr>
        </p:nvSpPr>
        <p:spPr/>
        <p:txBody>
          <a:bodyPr/>
          <a:lstStyle/>
          <a:p>
            <a:r>
              <a:rPr lang="en-US" dirty="0"/>
              <a:t>Containerization</a:t>
            </a:r>
          </a:p>
        </p:txBody>
      </p:sp>
    </p:spTree>
    <p:extLst>
      <p:ext uri="{BB962C8B-B14F-4D97-AF65-F5344CB8AC3E}">
        <p14:creationId xmlns:p14="http://schemas.microsoft.com/office/powerpoint/2010/main" val="15453176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Container overview</a:t>
            </a:r>
          </a:p>
        </p:txBody>
      </p:sp>
      <p:sp>
        <p:nvSpPr>
          <p:cNvPr id="4" name="Rectangle 3"/>
          <p:cNvSpPr/>
          <p:nvPr/>
        </p:nvSpPr>
        <p:spPr bwMode="auto">
          <a:xfrm>
            <a:off x="457200" y="2125663"/>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85799" y="5553076"/>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6" name="Rectangle 5"/>
          <p:cNvSpPr/>
          <p:nvPr/>
        </p:nvSpPr>
        <p:spPr bwMode="auto">
          <a:xfrm>
            <a:off x="685799" y="4639571"/>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7" name="Rectangle 6"/>
          <p:cNvSpPr/>
          <p:nvPr/>
        </p:nvSpPr>
        <p:spPr bwMode="auto">
          <a:xfrm>
            <a:off x="685799" y="3909535"/>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8" name="Rectangle 7"/>
          <p:cNvSpPr/>
          <p:nvPr/>
        </p:nvSpPr>
        <p:spPr bwMode="auto">
          <a:xfrm>
            <a:off x="685799" y="2352189"/>
            <a:ext cx="2332039" cy="1570384"/>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9" name="Rectangle 8"/>
          <p:cNvSpPr/>
          <p:nvPr/>
        </p:nvSpPr>
        <p:spPr bwMode="auto">
          <a:xfrm>
            <a:off x="3200397" y="3908153"/>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10" name="Rectangle 9"/>
          <p:cNvSpPr/>
          <p:nvPr/>
        </p:nvSpPr>
        <p:spPr bwMode="auto">
          <a:xfrm>
            <a:off x="3200397" y="2352188"/>
            <a:ext cx="2332039" cy="1555965"/>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11" name="Rectangle 10"/>
          <p:cNvSpPr/>
          <p:nvPr/>
        </p:nvSpPr>
        <p:spPr bwMode="auto">
          <a:xfrm>
            <a:off x="6675438" y="2125663"/>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6904037" y="5553076"/>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13" name="Rectangle 12"/>
          <p:cNvSpPr/>
          <p:nvPr/>
        </p:nvSpPr>
        <p:spPr bwMode="auto">
          <a:xfrm>
            <a:off x="6904037" y="4639571"/>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Host OS w/Container Support</a:t>
            </a:r>
          </a:p>
        </p:txBody>
      </p:sp>
      <p:sp>
        <p:nvSpPr>
          <p:cNvPr id="15" name="Rectangle 14"/>
          <p:cNvSpPr/>
          <p:nvPr/>
        </p:nvSpPr>
        <p:spPr bwMode="auto">
          <a:xfrm>
            <a:off x="6904037" y="2352189"/>
            <a:ext cx="2332039" cy="2056878"/>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17" name="Rectangle 16"/>
          <p:cNvSpPr/>
          <p:nvPr/>
        </p:nvSpPr>
        <p:spPr bwMode="auto">
          <a:xfrm>
            <a:off x="9418635" y="2352188"/>
            <a:ext cx="2332039" cy="2056879"/>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18" name="Rectangle 17"/>
          <p:cNvSpPr/>
          <p:nvPr/>
        </p:nvSpPr>
        <p:spPr bwMode="auto">
          <a:xfrm>
            <a:off x="685799" y="2352188"/>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6904037" y="2352188"/>
            <a:ext cx="2332039" cy="2056879"/>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1789912" y="1365825"/>
            <a:ext cx="263841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Virtual Machines</a:t>
            </a:r>
          </a:p>
        </p:txBody>
      </p:sp>
      <p:sp>
        <p:nvSpPr>
          <p:cNvPr id="21" name="TextBox 20"/>
          <p:cNvSpPr txBox="1"/>
          <p:nvPr/>
        </p:nvSpPr>
        <p:spPr>
          <a:xfrm>
            <a:off x="8413870" y="1365825"/>
            <a:ext cx="182697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Containers</a:t>
            </a:r>
          </a:p>
        </p:txBody>
      </p:sp>
    </p:spTree>
    <p:extLst>
      <p:ext uri="{BB962C8B-B14F-4D97-AF65-F5344CB8AC3E}">
        <p14:creationId xmlns:p14="http://schemas.microsoft.com/office/powerpoint/2010/main" val="17209184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Accelerate application development and deployment</a:t>
            </a:r>
          </a:p>
          <a:p>
            <a:r>
              <a:rPr lang="en-US"/>
              <a:t>Increase consistency between environments</a:t>
            </a:r>
          </a:p>
          <a:p>
            <a:r>
              <a:rPr lang="en-US"/>
              <a:t>Better utilize resources with increased density</a:t>
            </a:r>
          </a:p>
          <a:p>
            <a:r>
              <a:rPr lang="en-US"/>
              <a:t>Support microservice architectures</a:t>
            </a:r>
          </a:p>
          <a:p>
            <a:r>
              <a:rPr lang="en-US"/>
              <a:t>Leverage vibrant community of images and tooling</a:t>
            </a:r>
            <a:endParaRPr lang="en-US" dirty="0"/>
          </a:p>
        </p:txBody>
      </p:sp>
      <p:sp>
        <p:nvSpPr>
          <p:cNvPr id="2" name="Title 1"/>
          <p:cNvSpPr>
            <a:spLocks noGrp="1"/>
          </p:cNvSpPr>
          <p:nvPr>
            <p:ph type="title"/>
          </p:nvPr>
        </p:nvSpPr>
        <p:spPr/>
        <p:txBody>
          <a:bodyPr/>
          <a:lstStyle/>
          <a:p>
            <a:r>
              <a:rPr lang="en-US"/>
              <a:t>Benefits of containers</a:t>
            </a:r>
            <a:endParaRPr lang="en-US" dirty="0"/>
          </a:p>
        </p:txBody>
      </p:sp>
    </p:spTree>
    <p:extLst>
      <p:ext uri="{BB962C8B-B14F-4D97-AF65-F5344CB8AC3E}">
        <p14:creationId xmlns:p14="http://schemas.microsoft.com/office/powerpoint/2010/main" val="35199525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Container capabilities built directly into Windows Server</a:t>
            </a:r>
          </a:p>
          <a:p>
            <a:r>
              <a:rPr lang="en-US" dirty="0"/>
              <a:t>Deploy and manage containers with PowerShell or Docker</a:t>
            </a:r>
          </a:p>
          <a:p>
            <a:r>
              <a:rPr lang="en-US" dirty="0"/>
              <a:t>Deep integrations with Visual Studio</a:t>
            </a:r>
          </a:p>
          <a:p>
            <a:r>
              <a:rPr lang="en-US" dirty="0"/>
              <a:t>Distributable via Docker Hub</a:t>
            </a:r>
          </a:p>
        </p:txBody>
      </p:sp>
      <p:sp>
        <p:nvSpPr>
          <p:cNvPr id="3" name="Title 2"/>
          <p:cNvSpPr>
            <a:spLocks noGrp="1"/>
          </p:cNvSpPr>
          <p:nvPr>
            <p:ph type="title"/>
          </p:nvPr>
        </p:nvSpPr>
        <p:spPr/>
        <p:txBody>
          <a:bodyPr/>
          <a:lstStyle/>
          <a:p>
            <a:r>
              <a:rPr lang="en-US"/>
              <a:t>Windows Server Containers</a:t>
            </a:r>
            <a:endParaRPr lang="en-US" dirty="0"/>
          </a:p>
        </p:txBody>
      </p:sp>
    </p:spTree>
    <p:extLst>
      <p:ext uri="{BB962C8B-B14F-4D97-AF65-F5344CB8AC3E}">
        <p14:creationId xmlns:p14="http://schemas.microsoft.com/office/powerpoint/2010/main" val="29328454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a:t>Hyper-V Containers</a:t>
            </a:r>
            <a:endParaRPr lang="en-US" dirty="0"/>
          </a:p>
        </p:txBody>
      </p:sp>
      <p:sp>
        <p:nvSpPr>
          <p:cNvPr id="2" name="Text Placeholder 1"/>
          <p:cNvSpPr>
            <a:spLocks noGrp="1"/>
          </p:cNvSpPr>
          <p:nvPr>
            <p:ph type="body" sz="quarter" idx="10"/>
          </p:nvPr>
        </p:nvSpPr>
        <p:spPr>
          <a:xfrm>
            <a:off x="274639" y="1212849"/>
            <a:ext cx="5486399" cy="4345805"/>
          </a:xfrm>
        </p:spPr>
        <p:txBody>
          <a:bodyPr/>
          <a:lstStyle/>
          <a:p>
            <a:r>
              <a:rPr lang="en-US" dirty="0"/>
              <a:t>Higher level of isolation and security for containers</a:t>
            </a:r>
          </a:p>
          <a:p>
            <a:r>
              <a:rPr lang="en-US" dirty="0"/>
              <a:t>Useful for sensitive workloads</a:t>
            </a:r>
          </a:p>
          <a:p>
            <a:r>
              <a:rPr lang="en-US" dirty="0"/>
              <a:t>Same image, same commands, same APIs</a:t>
            </a:r>
          </a:p>
          <a:p>
            <a:r>
              <a:rPr lang="en-US" dirty="0"/>
              <a:t>Does not share kernel</a:t>
            </a:r>
          </a:p>
          <a:p>
            <a:r>
              <a:rPr lang="en-US" dirty="0"/>
              <a:t>Built on Hyper-V technology</a:t>
            </a:r>
          </a:p>
        </p:txBody>
      </p:sp>
      <p:sp>
        <p:nvSpPr>
          <p:cNvPr id="14" name="Rectangle 13"/>
          <p:cNvSpPr/>
          <p:nvPr/>
        </p:nvSpPr>
        <p:spPr bwMode="auto">
          <a:xfrm>
            <a:off x="6675438" y="1759744"/>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904037" y="5187157"/>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16" name="Rectangle 15"/>
          <p:cNvSpPr/>
          <p:nvPr/>
        </p:nvSpPr>
        <p:spPr bwMode="auto">
          <a:xfrm>
            <a:off x="6904037" y="4273652"/>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17" name="Rectangle 16"/>
          <p:cNvSpPr/>
          <p:nvPr/>
        </p:nvSpPr>
        <p:spPr bwMode="auto">
          <a:xfrm>
            <a:off x="6904037" y="3543616"/>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Windows Guest OS</a:t>
            </a:r>
          </a:p>
        </p:txBody>
      </p:sp>
      <p:sp>
        <p:nvSpPr>
          <p:cNvPr id="18" name="Rectangle 17"/>
          <p:cNvSpPr/>
          <p:nvPr/>
        </p:nvSpPr>
        <p:spPr bwMode="auto">
          <a:xfrm>
            <a:off x="6904037" y="1986270"/>
            <a:ext cx="2332039" cy="1570384"/>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19" name="Rectangle 18"/>
          <p:cNvSpPr/>
          <p:nvPr/>
        </p:nvSpPr>
        <p:spPr bwMode="auto">
          <a:xfrm>
            <a:off x="9418635" y="3542234"/>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Windows Guest OS</a:t>
            </a:r>
          </a:p>
        </p:txBody>
      </p:sp>
      <p:sp>
        <p:nvSpPr>
          <p:cNvPr id="20" name="Rectangle 19"/>
          <p:cNvSpPr/>
          <p:nvPr/>
        </p:nvSpPr>
        <p:spPr bwMode="auto">
          <a:xfrm>
            <a:off x="9418635" y="1986269"/>
            <a:ext cx="2332039" cy="1555965"/>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21" name="Rectangle 20"/>
          <p:cNvSpPr/>
          <p:nvPr/>
        </p:nvSpPr>
        <p:spPr bwMode="auto">
          <a:xfrm>
            <a:off x="6904037" y="1986269"/>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6935610" y="754061"/>
            <a:ext cx="2268890"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rgbClr val="C00000"/>
                </a:solidFill>
              </a:rPr>
              <a:t>Hyper-V Container</a:t>
            </a:r>
          </a:p>
        </p:txBody>
      </p:sp>
      <p:sp>
        <p:nvSpPr>
          <p:cNvPr id="25" name="TextBox 24"/>
          <p:cNvSpPr txBox="1"/>
          <p:nvPr/>
        </p:nvSpPr>
        <p:spPr>
          <a:xfrm>
            <a:off x="9450208" y="752679"/>
            <a:ext cx="2268890"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rgbClr val="C00000"/>
                </a:solidFill>
              </a:rPr>
              <a:t>Hyper-V Container</a:t>
            </a:r>
          </a:p>
        </p:txBody>
      </p:sp>
      <p:sp>
        <p:nvSpPr>
          <p:cNvPr id="26" name="Rectangle 25"/>
          <p:cNvSpPr/>
          <p:nvPr/>
        </p:nvSpPr>
        <p:spPr bwMode="auto">
          <a:xfrm>
            <a:off x="9418638" y="1980378"/>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p:cNvCxnSpPr/>
          <p:nvPr/>
        </p:nvCxnSpPr>
        <p:spPr>
          <a:xfrm flipV="1">
            <a:off x="8070055" y="1212849"/>
            <a:ext cx="0" cy="767529"/>
          </a:xfrm>
          <a:prstGeom prst="line">
            <a:avLst/>
          </a:prstGeom>
          <a:ln w="762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0584653" y="1212849"/>
            <a:ext cx="0" cy="767529"/>
          </a:xfrm>
          <a:prstGeom prst="line">
            <a:avLst/>
          </a:prstGeom>
          <a:ln w="762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45408"/>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3755</TotalTime>
  <Words>1970</Words>
  <Application>Microsoft Office PowerPoint</Application>
  <PresentationFormat>Custom</PresentationFormat>
  <Paragraphs>297</Paragraphs>
  <Slides>30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Consolas</vt:lpstr>
      <vt:lpstr>Segoe UI</vt:lpstr>
      <vt:lpstr>Segoe UI Light</vt:lpstr>
      <vt:lpstr>Segoe UI Semibold</vt:lpstr>
      <vt:lpstr>Wingdings</vt:lpstr>
      <vt:lpstr>WHITE TEMPLATE</vt:lpstr>
      <vt:lpstr>COLOR TEMPLATE</vt:lpstr>
      <vt:lpstr>Containers</vt:lpstr>
      <vt:lpstr>Agenda</vt:lpstr>
      <vt:lpstr>Introduction to Containers</vt:lpstr>
      <vt:lpstr>Challenges between developers &amp; IT</vt:lpstr>
      <vt:lpstr>Containerization</vt:lpstr>
      <vt:lpstr>Container overview</vt:lpstr>
      <vt:lpstr>Benefits of containers</vt:lpstr>
      <vt:lpstr>Windows Server Containers</vt:lpstr>
      <vt:lpstr>Hyper-V Containers</vt:lpstr>
      <vt:lpstr>Container workflow</vt:lpstr>
      <vt:lpstr>Demo</vt:lpstr>
      <vt:lpstr>Containers on Azure</vt:lpstr>
      <vt:lpstr>Containers in Azure</vt:lpstr>
      <vt:lpstr>Private Docker Registry</vt:lpstr>
      <vt:lpstr>Azure File Service Docker Volume Driver</vt:lpstr>
      <vt:lpstr>Docker integration with VSTS</vt:lpstr>
      <vt:lpstr>Demo</vt:lpstr>
      <vt:lpstr>Orchestration</vt:lpstr>
      <vt:lpstr>Managing container workloads</vt:lpstr>
      <vt:lpstr>Orchestration</vt:lpstr>
      <vt:lpstr>Scheduling</vt:lpstr>
      <vt:lpstr>What is ACS?</vt:lpstr>
      <vt:lpstr>ACS Options</vt:lpstr>
      <vt:lpstr>Demo</vt:lpstr>
      <vt:lpstr>Conclusion</vt:lpstr>
      <vt:lpstr>PowerPoint Presentation</vt:lpstr>
      <vt:lpstr>Technology comparison</vt:lpstr>
      <vt:lpstr>VM Extension</vt:lpstr>
      <vt:lpstr>ACS with DC/OS Architecture</vt:lpstr>
      <vt:lpstr>ACS with Docker Swarm Architecture</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Steven Follis</cp:lastModifiedBy>
  <cp:revision>130</cp:revision>
  <dcterms:created xsi:type="dcterms:W3CDTF">2016-09-13T12:43:04Z</dcterms:created>
  <dcterms:modified xsi:type="dcterms:W3CDTF">2016-09-30T22:19:01Z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