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39"/>
  </p:notesMasterIdLst>
  <p:handoutMasterIdLst>
    <p:handoutMasterId r:id="rId40"/>
  </p:handoutMasterIdLst>
  <p:sldIdLst>
    <p:sldId id="1309" r:id="rId6"/>
    <p:sldId id="1342" r:id="rId7"/>
    <p:sldId id="1345" r:id="rId8"/>
    <p:sldId id="1346" r:id="rId9"/>
    <p:sldId id="1349" r:id="rId10"/>
    <p:sldId id="1350" r:id="rId11"/>
    <p:sldId id="1360" r:id="rId12"/>
    <p:sldId id="1343" r:id="rId13"/>
    <p:sldId id="1354" r:id="rId14"/>
    <p:sldId id="1355" r:id="rId15"/>
    <p:sldId id="1356" r:id="rId16"/>
    <p:sldId id="1357" r:id="rId17"/>
    <p:sldId id="1358" r:id="rId18"/>
    <p:sldId id="1359" r:id="rId19"/>
    <p:sldId id="1377" r:id="rId20"/>
    <p:sldId id="1362" r:id="rId21"/>
    <p:sldId id="1363" r:id="rId22"/>
    <p:sldId id="1364" r:id="rId23"/>
    <p:sldId id="1373" r:id="rId24"/>
    <p:sldId id="1371" r:id="rId25"/>
    <p:sldId id="1374" r:id="rId26"/>
    <p:sldId id="1370" r:id="rId27"/>
    <p:sldId id="1375" r:id="rId28"/>
    <p:sldId id="1351" r:id="rId29"/>
    <p:sldId id="1368" r:id="rId30"/>
    <p:sldId id="1369" r:id="rId31"/>
    <p:sldId id="1353" r:id="rId32"/>
    <p:sldId id="1365" r:id="rId33"/>
    <p:sldId id="1366" r:id="rId34"/>
    <p:sldId id="1352" r:id="rId35"/>
    <p:sldId id="1376" r:id="rId36"/>
    <p:sldId id="1341" r:id="rId37"/>
    <p:sldId id="1361" r:id="rId3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D0C140-4E7F-4F84-908C-1D5E2DA6ECBC}">
          <p14:sldIdLst>
            <p14:sldId id="1309"/>
            <p14:sldId id="1342"/>
            <p14:sldId id="1345"/>
            <p14:sldId id="1346"/>
            <p14:sldId id="1349"/>
            <p14:sldId id="1350"/>
            <p14:sldId id="1360"/>
          </p14:sldIdLst>
        </p14:section>
        <p14:section name="Platform - X minutes" id="{2EE6B0E5-6837-422E-B4D7-452A6B5F6221}">
          <p14:sldIdLst>
            <p14:sldId id="1343"/>
            <p14:sldId id="1354"/>
            <p14:sldId id="1355"/>
            <p14:sldId id="1356"/>
            <p14:sldId id="1357"/>
            <p14:sldId id="1358"/>
            <p14:sldId id="1359"/>
            <p14:sldId id="1377"/>
          </p14:sldIdLst>
        </p14:section>
        <p14:section name="OMS - X minutes" id="{38FF7291-54B3-4A05-A7F2-BF18A3108DD8}">
          <p14:sldIdLst>
            <p14:sldId id="1362"/>
            <p14:sldId id="1363"/>
            <p14:sldId id="1364"/>
            <p14:sldId id="1373"/>
            <p14:sldId id="1371"/>
            <p14:sldId id="1374"/>
            <p14:sldId id="1370"/>
            <p14:sldId id="1375"/>
          </p14:sldIdLst>
        </p14:section>
        <p14:section name="AppInsights - X minutes" id="{B1B3000B-4554-4C97-8D37-BAB293E2E797}">
          <p14:sldIdLst>
            <p14:sldId id="1351"/>
            <p14:sldId id="1368"/>
            <p14:sldId id="1369"/>
            <p14:sldId id="1353"/>
            <p14:sldId id="1365"/>
            <p14:sldId id="1366"/>
            <p14:sldId id="1352"/>
            <p14:sldId id="1376"/>
          </p14:sldIdLst>
        </p14:section>
        <p14:section name="Untitled Section" id="{23F55C07-9517-4491-9790-F3BA74F4DBA2}">
          <p14:sldIdLst>
            <p14:sldId id="1341"/>
            <p14:sldId id="13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BAD80A"/>
    <a:srgbClr val="737373"/>
    <a:srgbClr val="FFFFFF"/>
    <a:srgbClr val="767676"/>
    <a:srgbClr val="32145A"/>
    <a:srgbClr val="002050"/>
    <a:srgbClr val="0078D7"/>
    <a:srgbClr val="00188F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817" autoAdjust="0"/>
  </p:normalViewPr>
  <p:slideViewPr>
    <p:cSldViewPr>
      <p:cViewPr>
        <p:scale>
          <a:sx n="100" d="100"/>
          <a:sy n="100" d="100"/>
        </p:scale>
        <p:origin x="738" y="6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2713-4EF2-4F2B-9104-F0CB070F5E95}" type="datetime8">
              <a:rPr lang="en-US" smtClean="0">
                <a:latin typeface="Segoe UI" pitchFamily="34" charset="0"/>
              </a:rPr>
              <a:t>10/4/2016 3:44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196BB360-4395-422C-A729-CB974B278917}" type="datetime8">
              <a:rPr lang="en-US" smtClean="0"/>
              <a:t>10/4/2016 3:44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9E68977-C62F-48C1-B8E5-A952982F1FDC}" type="datetime8">
              <a:rPr lang="en-US" smtClean="0"/>
              <a:t>10/4/2016 3:44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https://azure.microsoft.com/en-us/documentation/articles/monitoring-supported-metrics/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10/4/2016 5:18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15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 of all actions taken by the Azure control plane/fabric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10/4/2016 3:44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iOS and Android coming soon</a:t>
            </a:r>
          </a:p>
          <a:p>
            <a:endParaRPr lang="en-US" dirty="0"/>
          </a:p>
          <a:p>
            <a:r>
              <a:rPr lang="en-US" dirty="0"/>
              <a:t>TODO: Add to the diagram off the cloud service (collapse this slide into earlier diagram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1AD7A-8DF3-4DCE-960D-1DF5B9856A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4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10/4/2016 5:34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00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https://azure.microsoft.com/en-us/documentation/articles/app-insights-sampling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96BB360-4395-422C-A729-CB974B278917}" type="datetime8">
              <a:rPr lang="en-US" smtClean="0"/>
              <a:t>10/4/2016 5:26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8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68436A8-437D-4255-9334-1742560317AD}" type="datetime8">
              <a:rPr lang="en-US" smtClean="0">
                <a:solidFill>
                  <a:prstClr val="black"/>
                </a:solidFill>
              </a:rPr>
              <a:t>10/4/2016 3:44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148560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8561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2090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 userDrawn="1"/>
        </p:nvGrpSpPr>
        <p:grpSpPr bwMode="gray">
          <a:xfrm>
            <a:off x="457518" y="6175813"/>
            <a:ext cx="1681413" cy="360979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274638" y="1479064"/>
            <a:ext cx="6400800" cy="3664099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47907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314364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wmf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azmondocs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344576"/>
            <a:ext cx="6400800" cy="1828800"/>
          </a:xfrm>
        </p:spPr>
        <p:txBody>
          <a:bodyPr/>
          <a:lstStyle/>
          <a:p>
            <a:pPr lvl="0"/>
            <a:r>
              <a:rPr lang="en-US" sz="2800" b="1" dirty="0"/>
              <a:t>Garth Ford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garth.ford@microsoft.com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Contains log of management operations on resources</a:t>
            </a:r>
          </a:p>
          <a:p>
            <a:r>
              <a:rPr lang="en-US" dirty="0"/>
              <a:t>Consume via portal or REST API</a:t>
            </a:r>
          </a:p>
          <a:p>
            <a:r>
              <a:rPr lang="en-US" dirty="0"/>
              <a:t>90-day data retention</a:t>
            </a:r>
          </a:p>
          <a:p>
            <a:r>
              <a:rPr lang="en-US" dirty="0"/>
              <a:t>Export to Blob storage or stream to Event Hub</a:t>
            </a:r>
          </a:p>
          <a:p>
            <a:r>
              <a:rPr lang="en-US" dirty="0"/>
              <a:t>Built-in analytics via Log Analytics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log</a:t>
            </a:r>
          </a:p>
        </p:txBody>
      </p:sp>
    </p:spTree>
    <p:extLst>
      <p:ext uri="{BB962C8B-B14F-4D97-AF65-F5344CB8AC3E}">
        <p14:creationId xmlns:p14="http://schemas.microsoft.com/office/powerpoint/2010/main" val="17610495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Azure resources provide metrics</a:t>
            </a:r>
          </a:p>
          <a:p>
            <a:r>
              <a:rPr lang="en-US" dirty="0"/>
              <a:t>1-minute granularity</a:t>
            </a:r>
          </a:p>
          <a:p>
            <a:r>
              <a:rPr lang="en-US" dirty="0"/>
              <a:t>30-day data retention </a:t>
            </a:r>
          </a:p>
          <a:p>
            <a:r>
              <a:rPr lang="en-US" dirty="0"/>
              <a:t>No diagnostics setup (or storage account) required</a:t>
            </a:r>
          </a:p>
          <a:p>
            <a:r>
              <a:rPr lang="en-US" dirty="0"/>
              <a:t>Consume via Portal or REST API</a:t>
            </a:r>
          </a:p>
          <a:p>
            <a:r>
              <a:rPr lang="en-US" dirty="0"/>
              <a:t>Opt-in to detailed monitoring on VMs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6076409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010055"/>
          </a:xfrm>
        </p:spPr>
        <p:txBody>
          <a:bodyPr/>
          <a:lstStyle/>
          <a:p>
            <a:r>
              <a:rPr lang="en-US" dirty="0"/>
              <a:t>Manage alerts all in one place</a:t>
            </a:r>
          </a:p>
          <a:p>
            <a:r>
              <a:rPr lang="en-US" dirty="0"/>
              <a:t>Alert on platform, app, and custom metrics with email and </a:t>
            </a:r>
            <a:r>
              <a:rPr lang="en-US" dirty="0" err="1"/>
              <a:t>webhook</a:t>
            </a:r>
            <a:r>
              <a:rPr lang="en-US" dirty="0"/>
              <a:t> notifications</a:t>
            </a:r>
          </a:p>
          <a:p>
            <a:r>
              <a:rPr lang="en-US" dirty="0"/>
              <a:t>Alerts on Activity Log and Service Health </a:t>
            </a:r>
            <a:r>
              <a:rPr lang="en-US" dirty="0" err="1"/>
              <a:t>notficiations</a:t>
            </a:r>
            <a:endParaRPr lang="en-US" dirty="0"/>
          </a:p>
          <a:p>
            <a:r>
              <a:rPr lang="en-US" dirty="0"/>
              <a:t>Manage alerts easily using Notification Groups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rules</a:t>
            </a:r>
          </a:p>
        </p:txBody>
      </p:sp>
    </p:spTree>
    <p:extLst>
      <p:ext uri="{BB962C8B-B14F-4D97-AF65-F5344CB8AC3E}">
        <p14:creationId xmlns:p14="http://schemas.microsoft.com/office/powerpoint/2010/main" val="569778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010055"/>
          </a:xfrm>
        </p:spPr>
        <p:txBody>
          <a:bodyPr/>
          <a:lstStyle/>
          <a:p>
            <a:r>
              <a:rPr lang="en-US" dirty="0"/>
              <a:t>Manage diagnostics settings in one place</a:t>
            </a:r>
          </a:p>
          <a:p>
            <a:r>
              <a:rPr lang="en-US" dirty="0"/>
              <a:t>Blob storage for archival or offline reporting</a:t>
            </a:r>
          </a:p>
          <a:p>
            <a:r>
              <a:rPr lang="en-US" dirty="0"/>
              <a:t>Stream to Event Hub for custom app or 3</a:t>
            </a:r>
            <a:r>
              <a:rPr lang="en-US" baseline="30000" dirty="0"/>
              <a:t>rd</a:t>
            </a:r>
            <a:r>
              <a:rPr lang="en-US" dirty="0"/>
              <a:t> party integration</a:t>
            </a:r>
          </a:p>
          <a:p>
            <a:r>
              <a:rPr lang="en-US" dirty="0"/>
              <a:t>Route to OMS Log Analytics for advanced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logs</a:t>
            </a:r>
          </a:p>
        </p:txBody>
      </p:sp>
    </p:spTree>
    <p:extLst>
      <p:ext uri="{BB962C8B-B14F-4D97-AF65-F5344CB8AC3E}">
        <p14:creationId xmlns:p14="http://schemas.microsoft.com/office/powerpoint/2010/main" val="199116907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96" y="1451543"/>
            <a:ext cx="2109730" cy="2109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89" y="5472660"/>
            <a:ext cx="2878054" cy="7554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363" y="1912673"/>
            <a:ext cx="2545084" cy="5210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634" y="4130581"/>
            <a:ext cx="2935941" cy="5186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8" y="5478646"/>
            <a:ext cx="2285633" cy="11428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7" y="1840008"/>
            <a:ext cx="2966168" cy="666399"/>
          </a:xfrm>
          <a:prstGeom prst="rect">
            <a:avLst/>
          </a:prstGeom>
        </p:spPr>
      </p:pic>
      <p:pic>
        <p:nvPicPr>
          <p:cNvPr id="1026" name="Picture 2" descr="https://newrelic.com/assets/newrelic/source/NewRelic-logo-squa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05" y="3531077"/>
            <a:ext cx="1695162" cy="137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343" y="4100346"/>
            <a:ext cx="2847498" cy="2895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242" y="5022761"/>
            <a:ext cx="1911325" cy="12979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2" y="1620296"/>
            <a:ext cx="1722143" cy="17221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9" y="4075488"/>
            <a:ext cx="2263879" cy="670109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22" y="5671759"/>
            <a:ext cx="3079641" cy="565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Integrations</a:t>
            </a:r>
          </a:p>
        </p:txBody>
      </p:sp>
    </p:spTree>
    <p:extLst>
      <p:ext uri="{BB962C8B-B14F-4D97-AF65-F5344CB8AC3E}">
        <p14:creationId xmlns:p14="http://schemas.microsoft.com/office/powerpoint/2010/main" val="3218193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Azure Monitor</a:t>
            </a:r>
          </a:p>
        </p:txBody>
      </p:sp>
    </p:spTree>
    <p:extLst>
      <p:ext uri="{BB962C8B-B14F-4D97-AF65-F5344CB8AC3E}">
        <p14:creationId xmlns:p14="http://schemas.microsoft.com/office/powerpoint/2010/main" val="60258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from the outside in</a:t>
            </a:r>
          </a:p>
        </p:txBody>
      </p:sp>
    </p:spTree>
    <p:extLst>
      <p:ext uri="{BB962C8B-B14F-4D97-AF65-F5344CB8AC3E}">
        <p14:creationId xmlns:p14="http://schemas.microsoft.com/office/powerpoint/2010/main" val="353966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Single pane of glass for monitoring VMs</a:t>
            </a:r>
          </a:p>
          <a:p>
            <a:r>
              <a:rPr lang="en-US" dirty="0"/>
              <a:t>Big data solution for logs</a:t>
            </a:r>
          </a:p>
          <a:p>
            <a:r>
              <a:rPr lang="en-US" dirty="0"/>
              <a:t>Interact with log data via Search and Solutions</a:t>
            </a:r>
          </a:p>
          <a:p>
            <a:r>
              <a:rPr lang="en-US" dirty="0"/>
              <a:t>Customizable dashboards </a:t>
            </a:r>
          </a:p>
          <a:p>
            <a:r>
              <a:rPr lang="en-US" dirty="0"/>
              <a:t>Near real time log monitoring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Management Suite (OMS)</a:t>
            </a:r>
          </a:p>
        </p:txBody>
      </p:sp>
    </p:spTree>
    <p:extLst>
      <p:ext uri="{BB962C8B-B14F-4D97-AF65-F5344CB8AC3E}">
        <p14:creationId xmlns:p14="http://schemas.microsoft.com/office/powerpoint/2010/main" val="255688963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OMS Architecture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64112" y="1599566"/>
            <a:ext cx="3368125" cy="144049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9163" y="3954464"/>
            <a:ext cx="3343074" cy="22353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46637" y="1599566"/>
            <a:ext cx="5486401" cy="45902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91" y="1897549"/>
            <a:ext cx="577249" cy="5772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8" y="5670722"/>
            <a:ext cx="780290" cy="780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8" y="2546593"/>
            <a:ext cx="780290" cy="7802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846" y="3082200"/>
            <a:ext cx="141609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Other Clouds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4020" y="6123780"/>
            <a:ext cx="1356012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 Premises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3200" y="2391101"/>
            <a:ext cx="182602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with Agent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36" y="4081868"/>
            <a:ext cx="577249" cy="5772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7745" y="4575420"/>
            <a:ext cx="182602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with Agent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0376" y="4109293"/>
            <a:ext cx="549824" cy="5498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18715" y="4580293"/>
            <a:ext cx="2029588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SCOM Management Server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88" y="5238813"/>
            <a:ext cx="577249" cy="5772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23197" y="5732365"/>
            <a:ext cx="182602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with Agent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51230" y="4380457"/>
            <a:ext cx="1036289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61084" y="2175532"/>
            <a:ext cx="1873351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31081" y="5511993"/>
            <a:ext cx="190335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5292191" y="1998733"/>
            <a:ext cx="2896949" cy="3784530"/>
          </a:xfrm>
          <a:prstGeom prst="rect">
            <a:avLst/>
          </a:prstGeom>
          <a:solidFill>
            <a:schemeClr val="bg2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59" y="2618243"/>
            <a:ext cx="979576" cy="9795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80" y="5624635"/>
            <a:ext cx="780290" cy="78029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450218" y="6160242"/>
            <a:ext cx="82221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18360" y="1972055"/>
            <a:ext cx="205357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OMS Workspace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472" y="4398609"/>
            <a:ext cx="874387" cy="87438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917010" y="5261271"/>
            <a:ext cx="1662122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OMS Repository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4740" y="3537926"/>
            <a:ext cx="1439305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OMS Service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57" y="2010846"/>
            <a:ext cx="577249" cy="57724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198254" y="2506552"/>
            <a:ext cx="2095854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VM with Agent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740665" y="3954463"/>
            <a:ext cx="0" cy="399845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542" y="4398609"/>
            <a:ext cx="780290" cy="78029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4387883" y="3234240"/>
            <a:ext cx="1770156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10159" y="2166123"/>
            <a:ext cx="0" cy="334587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11944" y="4380457"/>
            <a:ext cx="916935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28760" y="5056558"/>
            <a:ext cx="2095854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Blob Storage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9246181" y="2913502"/>
            <a:ext cx="0" cy="33011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474045" y="3243617"/>
            <a:ext cx="179641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474045" y="3771029"/>
            <a:ext cx="1796414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258002" y="3745636"/>
            <a:ext cx="0" cy="597411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201" y="5169989"/>
            <a:ext cx="635824" cy="63582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28194" y="3863032"/>
            <a:ext cx="871838" cy="87183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0216186" y="5773062"/>
            <a:ext cx="2095854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0395586" y="4868862"/>
            <a:ext cx="868527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264113" y="4703805"/>
            <a:ext cx="0" cy="330115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14079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89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Solutions are a set of data acquisition rules coupled with analytics logic and visualization that address key challenges for customers.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packs</a:t>
            </a:r>
          </a:p>
        </p:txBody>
      </p:sp>
    </p:spTree>
    <p:extLst>
      <p:ext uri="{BB962C8B-B14F-4D97-AF65-F5344CB8AC3E}">
        <p14:creationId xmlns:p14="http://schemas.microsoft.com/office/powerpoint/2010/main" val="1396034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511457"/>
          </a:xfrm>
        </p:spPr>
        <p:txBody>
          <a:bodyPr/>
          <a:lstStyle/>
          <a:p>
            <a:r>
              <a:rPr lang="en-US" dirty="0"/>
              <a:t>Monitoring at the platform level</a:t>
            </a:r>
          </a:p>
          <a:p>
            <a:r>
              <a:rPr lang="en-US" dirty="0"/>
              <a:t>Monitoring at the application level</a:t>
            </a:r>
          </a:p>
          <a:p>
            <a:r>
              <a:rPr lang="en-US" dirty="0"/>
              <a:t>Integrating with the partner ecosystem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4816097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Packs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853"/>
            <a:ext cx="12436475" cy="401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937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89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Pin commonly used search queries and reports to your dashboard for a tailored experience that saves time and enhances focus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58310726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882" y="1519241"/>
            <a:ext cx="12434711" cy="547528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on the go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428" y="2095950"/>
            <a:ext cx="6829618" cy="45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5113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Operations Management Suite</a:t>
            </a:r>
          </a:p>
        </p:txBody>
      </p:sp>
    </p:spTree>
    <p:extLst>
      <p:ext uri="{BB962C8B-B14F-4D97-AF65-F5344CB8AC3E}">
        <p14:creationId xmlns:p14="http://schemas.microsoft.com/office/powerpoint/2010/main" val="41073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from the inside out</a:t>
            </a:r>
          </a:p>
        </p:txBody>
      </p:sp>
    </p:spTree>
    <p:extLst>
      <p:ext uri="{BB962C8B-B14F-4D97-AF65-F5344CB8AC3E}">
        <p14:creationId xmlns:p14="http://schemas.microsoft.com/office/powerpoint/2010/main" val="134534025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30252"/>
          </a:xfrm>
        </p:spPr>
        <p:txBody>
          <a:bodyPr/>
          <a:lstStyle/>
          <a:p>
            <a:r>
              <a:rPr lang="en-US" dirty="0"/>
              <a:t>Consolidated analytics across server and client</a:t>
            </a:r>
          </a:p>
          <a:p>
            <a:r>
              <a:rPr lang="en-US" dirty="0"/>
              <a:t>Analyzes usage patterns</a:t>
            </a:r>
          </a:p>
          <a:p>
            <a:r>
              <a:rPr lang="en-US" dirty="0"/>
              <a:t>Detect, triage, and diagnose performance issues</a:t>
            </a:r>
          </a:p>
          <a:p>
            <a:r>
              <a:rPr lang="en-US" dirty="0"/>
              <a:t>Support for mobile and web applications</a:t>
            </a:r>
          </a:p>
          <a:p>
            <a:r>
              <a:rPr lang="en-US" dirty="0"/>
              <a:t>Built-in tooling for a variety of IDE’s and frameworks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273678489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telemetry data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53498" y="1405874"/>
            <a:ext cx="3425082" cy="1147154"/>
            <a:chOff x="7590294" y="801789"/>
            <a:chExt cx="3358228" cy="1124763"/>
          </a:xfrm>
        </p:grpSpPr>
        <p:sp>
          <p:nvSpPr>
            <p:cNvPr id="7" name="TextBox 6"/>
            <p:cNvSpPr txBox="1"/>
            <p:nvPr/>
          </p:nvSpPr>
          <p:spPr>
            <a:xfrm>
              <a:off x="7590294" y="801789"/>
              <a:ext cx="3290945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Outside-in monitoring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90294" y="1181979"/>
              <a:ext cx="3358228" cy="744573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1632" kern="0" dirty="0"/>
                <a:t>URL pings and web tests from 16</a:t>
              </a:r>
              <a:br>
                <a:rPr lang="en-US" sz="1632" kern="0" dirty="0"/>
              </a:br>
              <a:r>
                <a:rPr lang="en-US" sz="1632" kern="0" dirty="0"/>
                <a:t>global points of presence</a:t>
              </a:r>
            </a:p>
          </p:txBody>
        </p:sp>
      </p:grpSp>
      <p:sp>
        <p:nvSpPr>
          <p:cNvPr id="6" name="Oval 5"/>
          <p:cNvSpPr/>
          <p:nvPr/>
        </p:nvSpPr>
        <p:spPr bwMode="auto">
          <a:xfrm>
            <a:off x="452068" y="1578574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53498" y="3135105"/>
            <a:ext cx="4483739" cy="1147154"/>
            <a:chOff x="7590294" y="2161552"/>
            <a:chExt cx="4396224" cy="1124763"/>
          </a:xfrm>
        </p:grpSpPr>
        <p:sp>
          <p:nvSpPr>
            <p:cNvPr id="12" name="TextBox 11"/>
            <p:cNvSpPr txBox="1"/>
            <p:nvPr/>
          </p:nvSpPr>
          <p:spPr>
            <a:xfrm>
              <a:off x="7590294" y="2161552"/>
              <a:ext cx="3526586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Observed user behavior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90294" y="2541742"/>
              <a:ext cx="4396224" cy="744573"/>
            </a:xfrm>
            <a:prstGeom prst="rect">
              <a:avLst/>
            </a:prstGeom>
            <a:noFill/>
          </p:spPr>
          <p:txBody>
            <a:bodyPr wrap="squar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Real user monitoring for deeper diagnostic insights</a:t>
              </a:r>
            </a:p>
          </p:txBody>
        </p:sp>
      </p:grpSp>
      <p:sp>
        <p:nvSpPr>
          <p:cNvPr id="11" name="Oval 10"/>
          <p:cNvSpPr/>
          <p:nvPr/>
        </p:nvSpPr>
        <p:spPr bwMode="auto">
          <a:xfrm>
            <a:off x="452068" y="3301505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353498" y="4864336"/>
            <a:ext cx="4185361" cy="1156152"/>
            <a:chOff x="7590294" y="2161552"/>
            <a:chExt cx="4103667" cy="1133585"/>
          </a:xfrm>
        </p:grpSpPr>
        <p:sp>
          <p:nvSpPr>
            <p:cNvPr id="17" name="TextBox 16"/>
            <p:cNvSpPr txBox="1"/>
            <p:nvPr/>
          </p:nvSpPr>
          <p:spPr>
            <a:xfrm>
              <a:off x="7590294" y="2161552"/>
              <a:ext cx="4103667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Developer traces and events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0294" y="2541742"/>
              <a:ext cx="3843981" cy="753395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Whatever the developer would like to</a:t>
              </a:r>
              <a:br>
                <a:rPr lang="en-US" sz="1632" kern="0" dirty="0"/>
              </a:br>
              <a:r>
                <a:rPr lang="en-US" sz="1632" kern="0" dirty="0"/>
                <a:t>send to Application Insights</a:t>
              </a:r>
            </a:p>
          </p:txBody>
        </p:sp>
      </p:grpSp>
      <p:sp>
        <p:nvSpPr>
          <p:cNvPr id="16" name="Oval 15"/>
          <p:cNvSpPr/>
          <p:nvPr/>
        </p:nvSpPr>
        <p:spPr bwMode="auto">
          <a:xfrm>
            <a:off x="452068" y="5035793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198321" y="2059039"/>
            <a:ext cx="4540136" cy="1156152"/>
            <a:chOff x="7590294" y="2161552"/>
            <a:chExt cx="4451518" cy="1133585"/>
          </a:xfrm>
        </p:grpSpPr>
        <p:sp>
          <p:nvSpPr>
            <p:cNvPr id="22" name="TextBox 21"/>
            <p:cNvSpPr txBox="1"/>
            <p:nvPr/>
          </p:nvSpPr>
          <p:spPr>
            <a:xfrm>
              <a:off x="7590294" y="2161552"/>
              <a:ext cx="4406634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Observed application behavior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90294" y="2541742"/>
              <a:ext cx="4451518" cy="753395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No coding required – service dependencies,</a:t>
              </a:r>
              <a:br>
                <a:rPr lang="en-US" sz="1632" kern="0" dirty="0"/>
              </a:br>
              <a:r>
                <a:rPr lang="en-US" sz="1632" kern="0" dirty="0"/>
                <a:t>queries, response time, exceptions, logs, etc.</a:t>
              </a:r>
            </a:p>
          </p:txBody>
        </p:sp>
      </p:grpSp>
      <p:sp>
        <p:nvSpPr>
          <p:cNvPr id="21" name="Oval 20"/>
          <p:cNvSpPr/>
          <p:nvPr/>
        </p:nvSpPr>
        <p:spPr bwMode="auto">
          <a:xfrm>
            <a:off x="6296891" y="2231870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198321" y="4008408"/>
            <a:ext cx="3964646" cy="925627"/>
            <a:chOff x="7590294" y="2161552"/>
            <a:chExt cx="3887261" cy="907560"/>
          </a:xfrm>
        </p:grpSpPr>
        <p:sp>
          <p:nvSpPr>
            <p:cNvPr id="27" name="TextBox 26"/>
            <p:cNvSpPr txBox="1"/>
            <p:nvPr/>
          </p:nvSpPr>
          <p:spPr>
            <a:xfrm>
              <a:off x="7590294" y="2161552"/>
              <a:ext cx="3887261" cy="640416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  <a:defRPr/>
              </a:pPr>
              <a:r>
                <a:rPr lang="en-US" sz="2448" b="1" kern="0" dirty="0">
                  <a:solidFill>
                    <a:schemeClr val="accent2"/>
                  </a:solidFill>
                  <a:latin typeface="+mj-lt"/>
                </a:rPr>
                <a:t>Infrastructure performance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90294" y="2541741"/>
              <a:ext cx="3122630" cy="527371"/>
            </a:xfrm>
            <a:prstGeom prst="rect">
              <a:avLst/>
            </a:prstGeom>
            <a:noFill/>
          </p:spPr>
          <p:txBody>
            <a:bodyPr wrap="none" lIns="190234" tIns="152188" rIns="190234" bIns="152188" rtlCol="0">
              <a:spAutoFit/>
            </a:bodyPr>
            <a:lstStyle/>
            <a:p>
              <a:pPr defTabSz="951304">
                <a:lnSpc>
                  <a:spcPct val="90000"/>
                </a:lnSpc>
              </a:pPr>
              <a:r>
                <a:rPr lang="en-US" sz="1632" kern="0" dirty="0"/>
                <a:t>System performance counters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296891" y="4065976"/>
            <a:ext cx="810491" cy="810491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6481511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619452"/>
          </a:xfrm>
        </p:spPr>
        <p:txBody>
          <a:bodyPr/>
          <a:lstStyle/>
          <a:p>
            <a:r>
              <a:rPr lang="en-US" dirty="0"/>
              <a:t>Analyzes and detects potential problems based on historical telemetry data</a:t>
            </a:r>
          </a:p>
          <a:p>
            <a:r>
              <a:rPr lang="en-US" dirty="0"/>
              <a:t>Looks for abnormal patterns such as a rise in failures</a:t>
            </a:r>
          </a:p>
          <a:p>
            <a:r>
              <a:rPr lang="en-US" dirty="0"/>
              <a:t>Ping and multi-step web tests from 16 locations worldwide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monitoring</a:t>
            </a:r>
          </a:p>
        </p:txBody>
      </p:sp>
    </p:spTree>
    <p:extLst>
      <p:ext uri="{BB962C8B-B14F-4D97-AF65-F5344CB8AC3E}">
        <p14:creationId xmlns:p14="http://schemas.microsoft.com/office/powerpoint/2010/main" val="83578994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dependencies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4173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 Map is a </a:t>
            </a:r>
            <a:br>
              <a:rPr lang="en-US" dirty="0"/>
            </a:br>
            <a:r>
              <a:rPr lang="en-US" dirty="0"/>
              <a:t>visual depiction of app</a:t>
            </a:r>
            <a:br>
              <a:rPr lang="en-US" dirty="0"/>
            </a:br>
            <a:r>
              <a:rPr lang="en-US" dirty="0"/>
              <a:t>components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Highlights potential</a:t>
            </a:r>
            <a:br>
              <a:rPr lang="en-US" dirty="0"/>
            </a:br>
            <a:r>
              <a:rPr lang="en-US" dirty="0"/>
              <a:t>problems regarding</a:t>
            </a:r>
            <a:br>
              <a:rPr lang="en-US" dirty="0"/>
            </a:br>
            <a:r>
              <a:rPr lang="en-US" dirty="0"/>
              <a:t>performance and</a:t>
            </a:r>
            <a:br>
              <a:rPr lang="en-US" dirty="0"/>
            </a:br>
            <a:r>
              <a:rPr lang="en-US" dirty="0"/>
              <a:t>failure rate</a:t>
            </a:r>
          </a:p>
        </p:txBody>
      </p:sp>
      <p:pic>
        <p:nvPicPr>
          <p:cNvPr id="1028" name="Picture 4" descr="app ma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18865"/>
          <a:stretch/>
        </p:blipFill>
        <p:spPr bwMode="auto">
          <a:xfrm>
            <a:off x="5510327" y="1058862"/>
            <a:ext cx="6904588" cy="524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0332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data flow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085" y="2302830"/>
            <a:ext cx="2252340" cy="225234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9896" y="1416058"/>
            <a:ext cx="1916230" cy="1641497"/>
            <a:chOff x="59896" y="1416058"/>
            <a:chExt cx="1916230" cy="16414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95" y="1416058"/>
              <a:ext cx="1013633" cy="101363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896" y="2429691"/>
              <a:ext cx="1916230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Application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067141" y="365440"/>
            <a:ext cx="1916229" cy="10372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Insights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535092" y="-124691"/>
            <a:ext cx="0" cy="7058891"/>
          </a:xfrm>
          <a:prstGeom prst="line">
            <a:avLst/>
          </a:prstGeom>
          <a:ln w="539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20091" y="2236806"/>
            <a:ext cx="8395062" cy="0"/>
          </a:xfrm>
          <a:prstGeom prst="straightConnector1">
            <a:avLst/>
          </a:prstGeom>
          <a:ln w="136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9896" y="2909250"/>
            <a:ext cx="10007244" cy="1920319"/>
            <a:chOff x="59896" y="2909250"/>
            <a:chExt cx="10007244" cy="1920319"/>
          </a:xfrm>
        </p:grpSpPr>
        <p:grpSp>
          <p:nvGrpSpPr>
            <p:cNvPr id="13" name="Group 12"/>
            <p:cNvGrpSpPr/>
            <p:nvPr/>
          </p:nvGrpSpPr>
          <p:grpSpPr>
            <a:xfrm>
              <a:off x="4011241" y="2909250"/>
              <a:ext cx="3620991" cy="1824693"/>
              <a:chOff x="4011241" y="2909250"/>
              <a:chExt cx="3620991" cy="182469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011241" y="4050679"/>
                <a:ext cx="1650516" cy="6832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Filtering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011241" y="3479964"/>
                <a:ext cx="3620991" cy="6832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90000"/>
                  </a:lnSpc>
                  <a:spcAft>
                    <a:spcPts val="600"/>
                  </a:spcAft>
                  <a:defRPr sz="28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defRPr>
                </a:lvl1pPr>
              </a:lstStyle>
              <a:p>
                <a:r>
                  <a:rPr lang="en-US" dirty="0"/>
                  <a:t>Fixed-Rate Sampling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011241" y="2909250"/>
                <a:ext cx="3352008" cy="6832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Adaptive Sampling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9896" y="3188072"/>
              <a:ext cx="1916230" cy="1641497"/>
              <a:chOff x="59896" y="3188072"/>
              <a:chExt cx="1916230" cy="1641497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5" y="3188072"/>
                <a:ext cx="1013633" cy="1013633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896" y="4201705"/>
                <a:ext cx="1916230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Application</a:t>
                </a:r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>
              <a:off x="1820091" y="3865574"/>
              <a:ext cx="2116183" cy="0"/>
            </a:xfrm>
            <a:prstGeom prst="straightConnector1">
              <a:avLst/>
            </a:prstGeom>
            <a:ln w="1365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632232" y="3865574"/>
              <a:ext cx="243490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9896" y="4797534"/>
            <a:ext cx="12058117" cy="1804049"/>
            <a:chOff x="59896" y="4797534"/>
            <a:chExt cx="12058117" cy="1804049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9535092" y="5526769"/>
              <a:ext cx="680061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59896" y="4960086"/>
              <a:ext cx="1916230" cy="1641497"/>
              <a:chOff x="59896" y="4960086"/>
              <a:chExt cx="1916230" cy="1641497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5" y="4960086"/>
                <a:ext cx="1013633" cy="1013633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9896" y="5973719"/>
                <a:ext cx="1916230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Application</a:t>
                </a: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>
              <a:off x="1820091" y="5526769"/>
              <a:ext cx="7376160" cy="0"/>
            </a:xfrm>
            <a:prstGeom prst="straightConnector1">
              <a:avLst/>
            </a:prstGeom>
            <a:ln w="1365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 bwMode="auto">
            <a:xfrm>
              <a:off x="9335587" y="4797534"/>
              <a:ext cx="435429" cy="156843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177738" y="5007746"/>
              <a:ext cx="1940275" cy="114800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Ingestion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Sampling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9668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for modern applications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12040" y="1302726"/>
            <a:ext cx="8212395" cy="2704626"/>
            <a:chOff x="2486353" y="1500276"/>
            <a:chExt cx="7389444" cy="2433600"/>
          </a:xfrm>
        </p:grpSpPr>
        <p:grpSp>
          <p:nvGrpSpPr>
            <p:cNvPr id="19" name="Group 18"/>
            <p:cNvGrpSpPr/>
            <p:nvPr/>
          </p:nvGrpSpPr>
          <p:grpSpPr>
            <a:xfrm>
              <a:off x="7443492" y="1500276"/>
              <a:ext cx="2432305" cy="2433600"/>
              <a:chOff x="7517817" y="1485605"/>
              <a:chExt cx="2432305" cy="2433600"/>
            </a:xfrm>
          </p:grpSpPr>
          <p:sp>
            <p:nvSpPr>
              <p:cNvPr id="28" name="Rectangle 27"/>
              <p:cNvSpPr/>
              <p:nvPr/>
            </p:nvSpPr>
            <p:spPr bwMode="gray">
              <a:xfrm>
                <a:off x="7517818" y="1485605"/>
                <a:ext cx="2432304" cy="2433600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518072" y="1590146"/>
                <a:ext cx="24320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Different clients</a:t>
                </a:r>
              </a:p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and browsers</a:t>
                </a: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17817" y="2419792"/>
                <a:ext cx="2432305" cy="1260348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4964817" y="1500276"/>
              <a:ext cx="2432515" cy="2433600"/>
              <a:chOff x="5001979" y="1485604"/>
              <a:chExt cx="2432515" cy="2433600"/>
            </a:xfrm>
          </p:grpSpPr>
          <p:sp>
            <p:nvSpPr>
              <p:cNvPr id="25" name="Rectangle 24"/>
              <p:cNvSpPr/>
              <p:nvPr/>
            </p:nvSpPr>
            <p:spPr bwMode="gray">
              <a:xfrm>
                <a:off x="5002085" y="1485604"/>
                <a:ext cx="2432304" cy="2433600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002340" y="1590146"/>
                <a:ext cx="24320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-6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Multiple data centers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1979" y="2468230"/>
                <a:ext cx="2432515" cy="1450974"/>
              </a:xfrm>
              <a:prstGeom prst="rect">
                <a:avLst/>
              </a:prstGeom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2486353" y="1500276"/>
              <a:ext cx="2432304" cy="2433600"/>
              <a:chOff x="2486353" y="1500276"/>
              <a:chExt cx="2432304" cy="2433600"/>
            </a:xfrm>
          </p:grpSpPr>
          <p:sp>
            <p:nvSpPr>
              <p:cNvPr id="22" name="Rectangle 21"/>
              <p:cNvSpPr/>
              <p:nvPr/>
            </p:nvSpPr>
            <p:spPr bwMode="gray">
              <a:xfrm>
                <a:off x="2486353" y="1500276"/>
                <a:ext cx="2432304" cy="2433600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486353" y="1590146"/>
                <a:ext cx="243205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Multiple tiers and components</a:t>
                </a: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4"/>
              <a:srcRect l="6368" t="33790" b="12962"/>
              <a:stretch/>
            </p:blipFill>
            <p:spPr>
              <a:xfrm>
                <a:off x="2486353" y="2236477"/>
                <a:ext cx="1855192" cy="1697399"/>
              </a:xfrm>
              <a:prstGeom prst="rect">
                <a:avLst/>
              </a:prstGeom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2112040" y="4069236"/>
            <a:ext cx="8212395" cy="2704626"/>
            <a:chOff x="2486353" y="3989710"/>
            <a:chExt cx="7389444" cy="2433600"/>
          </a:xfrm>
        </p:grpSpPr>
        <p:grpSp>
          <p:nvGrpSpPr>
            <p:cNvPr id="7" name="Group 6"/>
            <p:cNvGrpSpPr/>
            <p:nvPr/>
          </p:nvGrpSpPr>
          <p:grpSpPr>
            <a:xfrm>
              <a:off x="2486353" y="3989710"/>
              <a:ext cx="2432304" cy="2433600"/>
              <a:chOff x="2486353" y="3995627"/>
              <a:chExt cx="2432304" cy="2433600"/>
            </a:xfrm>
          </p:grpSpPr>
          <p:sp>
            <p:nvSpPr>
              <p:cNvPr id="16" name="Rectangle 15"/>
              <p:cNvSpPr/>
              <p:nvPr/>
            </p:nvSpPr>
            <p:spPr bwMode="gray">
              <a:xfrm>
                <a:off x="2486353" y="3995627"/>
                <a:ext cx="2432304" cy="2433600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pic>
            <p:nvPicPr>
              <p:cNvPr id="17" name="Picture 16" descr="Illustrations-02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2279" y="4629124"/>
                <a:ext cx="2180453" cy="1684896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2486353" y="4132587"/>
                <a:ext cx="24320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Feature churn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964923" y="3989710"/>
              <a:ext cx="2432304" cy="2433600"/>
              <a:chOff x="5002192" y="3995627"/>
              <a:chExt cx="2432304" cy="2433600"/>
            </a:xfrm>
          </p:grpSpPr>
          <p:sp>
            <p:nvSpPr>
              <p:cNvPr id="13" name="Rectangle 12"/>
              <p:cNvSpPr/>
              <p:nvPr/>
            </p:nvSpPr>
            <p:spPr bwMode="gray">
              <a:xfrm>
                <a:off x="5002192" y="3995627"/>
                <a:ext cx="2432304" cy="2433600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002340" y="4132587"/>
                <a:ext cx="24320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-2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Continuous Delivery</a:t>
                </a:r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045" y="4446518"/>
                <a:ext cx="1938382" cy="1938493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7443493" y="3989710"/>
              <a:ext cx="2432304" cy="2433600"/>
              <a:chOff x="7517818" y="3995627"/>
              <a:chExt cx="2432304" cy="2433600"/>
            </a:xfrm>
          </p:grpSpPr>
          <p:sp>
            <p:nvSpPr>
              <p:cNvPr id="10" name="Rectangle 9"/>
              <p:cNvSpPr/>
              <p:nvPr/>
            </p:nvSpPr>
            <p:spPr bwMode="gray">
              <a:xfrm>
                <a:off x="7517818" y="3995627"/>
                <a:ext cx="2432304" cy="2433600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64008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742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-50" normalizeH="0" baseline="0" noProof="0" dirty="0">
                  <a:ln>
                    <a:noFill/>
                  </a:ln>
                  <a:gradFill>
                    <a:gsLst>
                      <a:gs pos="75182">
                        <a:srgbClr val="FFFFFF"/>
                      </a:gs>
                      <a:gs pos="5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518072" y="4132587"/>
                <a:ext cx="2432050" cy="33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-4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+mj-lt"/>
                    <a:ea typeface="Segoe UI" pitchFamily="34" charset="0"/>
                    <a:cs typeface="Segoe UI Semibold" panose="020B0702040204020203" pitchFamily="34" charset="0"/>
                  </a:rPr>
                  <a:t>Quickly find and fix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+mj-lt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60572" y="4779533"/>
                <a:ext cx="1946793" cy="146089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866149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511457"/>
          </a:xfrm>
        </p:spPr>
        <p:txBody>
          <a:bodyPr/>
          <a:lstStyle/>
          <a:p>
            <a:r>
              <a:rPr lang="en-US" dirty="0"/>
              <a:t>Open source SDKs to power insights for any web app</a:t>
            </a:r>
          </a:p>
          <a:p>
            <a:r>
              <a:rPr lang="en-US" dirty="0"/>
              <a:t>Continuously export data to Azure Blob Storage or SQL</a:t>
            </a:r>
          </a:p>
          <a:p>
            <a:r>
              <a:rPr lang="en-US" dirty="0"/>
              <a:t>Visualize data with </a:t>
            </a:r>
            <a:r>
              <a:rPr lang="en-US" dirty="0" err="1"/>
              <a:t>PowerBI</a:t>
            </a:r>
            <a:r>
              <a:rPr lang="en-US" dirty="0"/>
              <a:t> content pack</a:t>
            </a:r>
          </a:p>
          <a:p>
            <a:r>
              <a:rPr lang="en-US" dirty="0"/>
              <a:t>Data access via REST APIs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333678098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24450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495794"/>
          </a:xfrm>
        </p:spPr>
        <p:txBody>
          <a:bodyPr/>
          <a:lstStyle/>
          <a:p>
            <a:r>
              <a:rPr lang="en-US" dirty="0"/>
              <a:t>Azure Monitor Documentation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  <a:hlinkClick r:id="rId2"/>
              </a:rPr>
              <a:t>https://aka.ms/azmondocs</a:t>
            </a:r>
            <a:r>
              <a:rPr lang="en-US" kern="0" dirty="0">
                <a:solidFill>
                  <a:sysClr val="windowText" lastClr="000000"/>
                </a:solidFill>
              </a:rPr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572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949047"/>
          </a:xfrm>
        </p:spPr>
        <p:txBody>
          <a:bodyPr/>
          <a:lstStyle/>
          <a:p>
            <a:r>
              <a:rPr lang="en-US" dirty="0"/>
              <a:t>Is my application up or down?</a:t>
            </a:r>
          </a:p>
          <a:p>
            <a:r>
              <a:rPr lang="en-US" dirty="0"/>
              <a:t>Is my application crashing? </a:t>
            </a:r>
          </a:p>
          <a:p>
            <a:r>
              <a:rPr lang="en-US" dirty="0"/>
              <a:t>What exactly happened?</a:t>
            </a:r>
          </a:p>
          <a:p>
            <a:r>
              <a:rPr lang="en-US" dirty="0"/>
              <a:t>Is my application fast enough? </a:t>
            </a:r>
          </a:p>
          <a:p>
            <a:r>
              <a:rPr lang="en-US" dirty="0"/>
              <a:t>Can my server handle the load?</a:t>
            </a:r>
          </a:p>
          <a:p>
            <a:r>
              <a:rPr lang="en-US" dirty="0"/>
              <a:t>What is the root cause?</a:t>
            </a:r>
          </a:p>
          <a:p>
            <a:r>
              <a:rPr lang="en-US" dirty="0"/>
              <a:t>Am I meeting my SLA?</a:t>
            </a:r>
          </a:p>
          <a:p>
            <a:r>
              <a:rPr lang="en-US" dirty="0"/>
              <a:t>How many people are impacted?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answers questions</a:t>
            </a:r>
          </a:p>
        </p:txBody>
      </p:sp>
    </p:spTree>
    <p:extLst>
      <p:ext uri="{BB962C8B-B14F-4D97-AF65-F5344CB8AC3E}">
        <p14:creationId xmlns:p14="http://schemas.microsoft.com/office/powerpoint/2010/main" val="21873744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monitoring data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7200" y="1665291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Detect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7200" y="2977094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Triage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7200" y="4288897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Diagnose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7200" y="5600700"/>
            <a:ext cx="3475038" cy="9144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Operationalize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3519" y="1665291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Proactive alerts, synthetic tests and real time metrics	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23519" y="2977094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 dependencies analysis and real user impact investigations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023519" y="4288897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Failures and performance issues diagnostics, log analytics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23519" y="5600700"/>
            <a:ext cx="7955756" cy="914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Alerts, dashboards and  ALM integration</a:t>
            </a:r>
          </a:p>
        </p:txBody>
      </p:sp>
    </p:spTree>
    <p:extLst>
      <p:ext uri="{BB962C8B-B14F-4D97-AF65-F5344CB8AC3E}">
        <p14:creationId xmlns:p14="http://schemas.microsoft.com/office/powerpoint/2010/main" val="27083257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beyond virtual machines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1378858"/>
            <a:ext cx="12436475" cy="3931678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74638" y="1627304"/>
            <a:ext cx="11887200" cy="3434786"/>
          </a:xfrm>
          <a:prstGeom prst="rect">
            <a:avLst/>
          </a:prstGeom>
        </p:spPr>
        <p:txBody>
          <a:bodyPr numCol="2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VMs (host-level metrics)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VM Scale Sets (host-level metrics)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Batch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App service - Sites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App service - Server farms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SQL DB (v12)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Elastic SQL Pool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err="1">
                <a:solidFill>
                  <a:schemeClr val="bg1"/>
                </a:solidFill>
                <a:latin typeface="+mn-lt"/>
              </a:rPr>
              <a:t>Redis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Cache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Logic Apps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Service Bus namespace (Premium SKU)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Event Hub namespace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err="1">
                <a:solidFill>
                  <a:schemeClr val="bg1"/>
                </a:solidFill>
                <a:latin typeface="+mn-lt"/>
              </a:rPr>
              <a:t>IoT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Hub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Networking - Application Gateway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7214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experience on Azure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87051" y="4713436"/>
            <a:ext cx="7059306" cy="8975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87051" y="2305748"/>
            <a:ext cx="2087418" cy="24076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Azure Monitor</a:t>
            </a:r>
          </a:p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(platform monitoring)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381412" y="2305748"/>
            <a:ext cx="2290490" cy="2291755"/>
          </a:xfrm>
          <a:prstGeom prst="rect">
            <a:avLst/>
          </a:prstGeom>
          <a:solidFill>
            <a:srgbClr val="107C10"/>
          </a:solidFill>
          <a:ln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Log Analytics, Automation, Solutions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(OMS)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86892" y="2310748"/>
            <a:ext cx="2447197" cy="2286755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Application Monitoring (Application Insights)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587051" y="1530839"/>
            <a:ext cx="7059306" cy="668746"/>
          </a:xfrm>
          <a:prstGeom prst="rect">
            <a:avLst/>
          </a:prstGeom>
          <a:solidFill>
            <a:srgbClr val="00BBF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Azure Portal</a:t>
            </a:r>
          </a:p>
        </p:txBody>
      </p:sp>
      <p:sp>
        <p:nvSpPr>
          <p:cNvPr id="10" name="Down Arrow 12"/>
          <p:cNvSpPr/>
          <p:nvPr/>
        </p:nvSpPr>
        <p:spPr bwMode="auto">
          <a:xfrm rot="10800000">
            <a:off x="5733077" y="4171471"/>
            <a:ext cx="550284" cy="81573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ight Arrow 13"/>
          <p:cNvSpPr/>
          <p:nvPr/>
        </p:nvSpPr>
        <p:spPr bwMode="auto">
          <a:xfrm>
            <a:off x="6988585" y="3703027"/>
            <a:ext cx="774487" cy="5941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528817" y="2282498"/>
            <a:ext cx="1977859" cy="2296839"/>
            <a:chOff x="9474272" y="2318937"/>
            <a:chExt cx="1977859" cy="2296839"/>
          </a:xfrm>
        </p:grpSpPr>
        <p:sp>
          <p:nvSpPr>
            <p:cNvPr id="13" name="Down Arrow 14"/>
            <p:cNvSpPr/>
            <p:nvPr/>
          </p:nvSpPr>
          <p:spPr bwMode="auto">
            <a:xfrm rot="5400000">
              <a:off x="9371902" y="3234816"/>
              <a:ext cx="669823" cy="465083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83827" y="2318937"/>
              <a:ext cx="1468304" cy="229683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On-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prem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, hybrid/ external cloud data</a:t>
              </a:r>
            </a:p>
          </p:txBody>
        </p:sp>
      </p:grpSp>
      <p:sp>
        <p:nvSpPr>
          <p:cNvPr id="15" name="Down Arrow 16"/>
          <p:cNvSpPr/>
          <p:nvPr/>
        </p:nvSpPr>
        <p:spPr bwMode="auto">
          <a:xfrm rot="10800000">
            <a:off x="8172551" y="4171471"/>
            <a:ext cx="565127" cy="81573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565280" y="5726922"/>
            <a:ext cx="7081077" cy="5953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Azure services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69240" y="2322903"/>
            <a:ext cx="2449259" cy="2366802"/>
            <a:chOff x="344947" y="2346632"/>
            <a:chExt cx="2449259" cy="2366802"/>
          </a:xfrm>
        </p:grpSpPr>
        <p:sp>
          <p:nvSpPr>
            <p:cNvPr id="18" name="TextBox 17"/>
            <p:cNvSpPr txBox="1"/>
            <p:nvPr/>
          </p:nvSpPr>
          <p:spPr>
            <a:xfrm>
              <a:off x="344947" y="2346632"/>
              <a:ext cx="1673432" cy="2366802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3</a:t>
              </a:r>
              <a:r>
                <a:rPr kumimoji="0" lang="en-US" sz="1800" b="0" i="0" u="none" strike="noStrike" kern="0" cap="none" spc="0" normalizeH="0" baseline="3000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rd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 party products, integrate via REST API, Event Hub, Storage log files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endParaRPr>
            </a:p>
          </p:txBody>
        </p:sp>
        <p:sp>
          <p:nvSpPr>
            <p:cNvPr id="19" name="Plus 4"/>
            <p:cNvSpPr/>
            <p:nvPr/>
          </p:nvSpPr>
          <p:spPr bwMode="auto">
            <a:xfrm>
              <a:off x="1709869" y="2941966"/>
              <a:ext cx="1084337" cy="1074254"/>
            </a:xfrm>
            <a:prstGeom prst="mathPlus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709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Monitoring begins at the platform level</a:t>
            </a:r>
          </a:p>
        </p:txBody>
      </p:sp>
    </p:spTree>
    <p:extLst>
      <p:ext uri="{BB962C8B-B14F-4D97-AF65-F5344CB8AC3E}">
        <p14:creationId xmlns:p14="http://schemas.microsoft.com/office/powerpoint/2010/main" val="26737576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120854"/>
          </a:xfrm>
        </p:spPr>
        <p:txBody>
          <a:bodyPr/>
          <a:lstStyle/>
          <a:p>
            <a:r>
              <a:rPr lang="en-US" dirty="0"/>
              <a:t>Built-In monitoring support for Azure resources</a:t>
            </a:r>
          </a:p>
          <a:p>
            <a:r>
              <a:rPr lang="en-US" dirty="0"/>
              <a:t>Out-of-box metrics and logs</a:t>
            </a:r>
          </a:p>
          <a:p>
            <a:r>
              <a:rPr lang="en-US" dirty="0"/>
              <a:t>Alert rules to get notified &amp; take automated actions</a:t>
            </a:r>
          </a:p>
          <a:p>
            <a:r>
              <a:rPr lang="en-US" dirty="0"/>
              <a:t>APIs for 3</a:t>
            </a:r>
            <a:r>
              <a:rPr lang="en-US" baseline="30000" dirty="0"/>
              <a:t>rd</a:t>
            </a:r>
            <a:r>
              <a:rPr lang="en-US" dirty="0"/>
              <a:t> party integration</a:t>
            </a:r>
          </a:p>
          <a:p>
            <a:r>
              <a:rPr lang="en-US" dirty="0"/>
              <a:t>Enable advanced monitoring and analytics experiences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</a:t>
            </a:r>
          </a:p>
        </p:txBody>
      </p:sp>
    </p:spTree>
    <p:extLst>
      <p:ext uri="{BB962C8B-B14F-4D97-AF65-F5344CB8AC3E}">
        <p14:creationId xmlns:p14="http://schemas.microsoft.com/office/powerpoint/2010/main" val="20308240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Purple on white -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107C10"/>
      </a:accent3>
      <a:accent4>
        <a:srgbClr val="0078D7"/>
      </a:accent4>
      <a:accent5>
        <a:srgbClr val="BAD80A"/>
      </a:accent5>
      <a:accent6>
        <a:srgbClr val="B4009E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A21D99CE-5E6B-4EF1-8D33-0F461E6DE55A}"/>
    </a:ext>
  </a:extLst>
</a:theme>
</file>

<file path=ppt/theme/theme2.xml><?xml version="1.0" encoding="utf-8"?>
<a:theme xmlns:a="http://schemas.openxmlformats.org/drawingml/2006/main" name="COLOR TEMPLATE">
  <a:themeElements>
    <a:clrScheme name="BT - Dark Teal w. green accents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5C2D91"/>
      </a:accent1>
      <a:accent2>
        <a:srgbClr val="107C10"/>
      </a:accent2>
      <a:accent3>
        <a:srgbClr val="0078D7"/>
      </a:accent3>
      <a:accent4>
        <a:srgbClr val="BAD80A"/>
      </a:accent4>
      <a:accent5>
        <a:srgbClr val="008272"/>
      </a:accent5>
      <a:accent6>
        <a:srgbClr val="B4009E"/>
      </a:accent6>
      <a:hlink>
        <a:srgbClr val="E7DCF4"/>
      </a:hlink>
      <a:folHlink>
        <a:srgbClr val="E7DCF4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Purple_2016_1.potx" id="{5B514DCF-E69B-42A5-AD17-B4CBF04479EE}" vid="{47C46F03-A0DB-44F3-80DF-B46978DBC1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Brand_template_16-9_Edu_DARK_Purple_2016_1</Template>
  <TotalTime>1312</TotalTime>
  <Words>824</Words>
  <Application>Microsoft Office PowerPoint</Application>
  <PresentationFormat>Custom</PresentationFormat>
  <Paragraphs>196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Consolas</vt:lpstr>
      <vt:lpstr>Segoe UI</vt:lpstr>
      <vt:lpstr>Segoe UI Light</vt:lpstr>
      <vt:lpstr>Segoe UI Semibold</vt:lpstr>
      <vt:lpstr>Wingdings</vt:lpstr>
      <vt:lpstr>WHITE TEMPLATE</vt:lpstr>
      <vt:lpstr>COLOR TEMPLATE</vt:lpstr>
      <vt:lpstr>Monitoring</vt:lpstr>
      <vt:lpstr>Agenda</vt:lpstr>
      <vt:lpstr>Diagnostics for modern applications</vt:lpstr>
      <vt:lpstr>Monitoring answers questions</vt:lpstr>
      <vt:lpstr>Managing monitoring data</vt:lpstr>
      <vt:lpstr>Metrics beyond virtual machines</vt:lpstr>
      <vt:lpstr>Monitoring experience on Azure</vt:lpstr>
      <vt:lpstr>Monitoring begins at the platform level</vt:lpstr>
      <vt:lpstr>Azure Monitor </vt:lpstr>
      <vt:lpstr>Activity log</vt:lpstr>
      <vt:lpstr>Metrics</vt:lpstr>
      <vt:lpstr>Alert rules</vt:lpstr>
      <vt:lpstr>Diagnostic logs</vt:lpstr>
      <vt:lpstr>3rd Party Integrations</vt:lpstr>
      <vt:lpstr>Demo</vt:lpstr>
      <vt:lpstr>Monitoring from the outside in</vt:lpstr>
      <vt:lpstr>Operations Management Suite (OMS)</vt:lpstr>
      <vt:lpstr>OMS Architecture</vt:lpstr>
      <vt:lpstr>Solution packs</vt:lpstr>
      <vt:lpstr>Solution Packs</vt:lpstr>
      <vt:lpstr>Search</vt:lpstr>
      <vt:lpstr>Monitoring on the go</vt:lpstr>
      <vt:lpstr>Demo</vt:lpstr>
      <vt:lpstr>Monitoring from the inside out</vt:lpstr>
      <vt:lpstr>Application Insights</vt:lpstr>
      <vt:lpstr>Sources of telemetry data</vt:lpstr>
      <vt:lpstr>Proactive monitoring</vt:lpstr>
      <vt:lpstr>Managing dependencies</vt:lpstr>
      <vt:lpstr>Managing data flow</vt:lpstr>
      <vt:lpstr>Extending Application Insights</vt:lpstr>
      <vt:lpstr>Demo</vt:lpstr>
      <vt:lpstr>PowerPoint Presentation</vt:lpstr>
      <vt:lpstr>Resources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Steven Follis</dc:creator>
  <cp:keywords/>
  <dc:description>Template: Maryfj_x000d_
Formatting: _x000d_
Audience Type:</dc:description>
  <cp:lastModifiedBy>Steven Follis</cp:lastModifiedBy>
  <cp:revision>52</cp:revision>
  <dcterms:created xsi:type="dcterms:W3CDTF">2016-10-03T23:39:44Z</dcterms:created>
  <dcterms:modified xsi:type="dcterms:W3CDTF">2016-10-04T21:35:40Z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