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</p:sldMasterIdLst>
  <p:notesMasterIdLst>
    <p:notesMasterId r:id="rId18"/>
  </p:notesMasterIdLst>
  <p:handoutMasterIdLst>
    <p:handoutMasterId r:id="rId19"/>
  </p:handoutMasterIdLst>
  <p:sldIdLst>
    <p:sldId id="1309" r:id="rId6"/>
    <p:sldId id="1342" r:id="rId7"/>
    <p:sldId id="1361" r:id="rId8"/>
    <p:sldId id="1359" r:id="rId9"/>
    <p:sldId id="1360" r:id="rId10"/>
    <p:sldId id="1347" r:id="rId11"/>
    <p:sldId id="1354" r:id="rId12"/>
    <p:sldId id="1355" r:id="rId13"/>
    <p:sldId id="1356" r:id="rId14"/>
    <p:sldId id="1357" r:id="rId15"/>
    <p:sldId id="1358" r:id="rId16"/>
    <p:sldId id="1353" r:id="rId1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- X minutes" id="{CA7C21A0-12E4-48D2-88AE-BA1EA86ED90D}">
          <p14:sldIdLst>
            <p14:sldId id="1309"/>
            <p14:sldId id="1342"/>
          </p14:sldIdLst>
        </p14:section>
        <p14:section name="Intro - X minutes" id="{262DF92D-807A-457B-83EF-C53B8BA76377}">
          <p14:sldIdLst>
            <p14:sldId id="1361"/>
            <p14:sldId id="1359"/>
            <p14:sldId id="1360"/>
          </p14:sldIdLst>
        </p14:section>
        <p14:section name="Untitled Section" id="{2F881FF2-773A-4FA9-8076-D4A28DB643D9}">
          <p14:sldIdLst>
            <p14:sldId id="1347"/>
            <p14:sldId id="1354"/>
            <p14:sldId id="1355"/>
            <p14:sldId id="1356"/>
            <p14:sldId id="1357"/>
            <p14:sldId id="1358"/>
            <p14:sldId id="1353"/>
          </p14:sldIdLst>
        </p14:section>
        <p14:section name="Summary - X minutes" id="{533727F8-8CBB-4FFC-B2EF-0A1C86DB663F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E50"/>
    <a:srgbClr val="C35EA4"/>
    <a:srgbClr val="525252"/>
    <a:srgbClr val="BAD80A"/>
    <a:srgbClr val="737373"/>
    <a:srgbClr val="FFFFFF"/>
    <a:srgbClr val="767676"/>
    <a:srgbClr val="32145A"/>
    <a:srgbClr val="002050"/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5" autoAdjust="0"/>
    <p:restoredTop sz="86432" autoAdjust="0"/>
  </p:normalViewPr>
  <p:slideViewPr>
    <p:cSldViewPr>
      <p:cViewPr>
        <p:scale>
          <a:sx n="66" d="100"/>
          <a:sy n="66" d="100"/>
        </p:scale>
        <p:origin x="513" y="28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67" d="100"/>
          <a:sy n="67" d="100"/>
        </p:scale>
        <p:origin x="3043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92713-4EF2-4F2B-9104-F0CB070F5E95}" type="datetime8">
              <a:rPr lang="en-US" smtClean="0">
                <a:latin typeface="Segoe UI" pitchFamily="34" charset="0"/>
              </a:rPr>
              <a:t>10/6/2016 8:34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196BB360-4395-422C-A729-CB974B278917}" type="datetime8">
              <a:rPr lang="en-US" smtClean="0"/>
              <a:t>10/6/2016 8:34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9E68977-C62F-48C1-B8E5-A952982F1FDC}" type="datetime8">
              <a:rPr lang="en-US" smtClean="0"/>
              <a:t>10/6/2016 8:34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388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96BB360-4395-422C-A729-CB974B278917}" type="datetime8">
              <a:rPr lang="en-US" smtClean="0"/>
              <a:t>10/6/2016 9:08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757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1485604"/>
            <a:ext cx="6400800" cy="3664099"/>
          </a:xfrm>
          <a:prstGeom prst="rect">
            <a:avLst/>
          </a:prstGeom>
          <a:solidFill>
            <a:srgbClr val="32145A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485619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320904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75813"/>
            <a:ext cx="1681413" cy="360979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grpSp>
        <p:nvGrpSpPr>
          <p:cNvPr id="14" name="Group 13"/>
          <p:cNvGrpSpPr>
            <a:grpSpLocks noChangeAspect="1"/>
          </p:cNvGrpSpPr>
          <p:nvPr userDrawn="1"/>
        </p:nvGrpSpPr>
        <p:grpSpPr bwMode="gray">
          <a:xfrm>
            <a:off x="457518" y="6175813"/>
            <a:ext cx="1681413" cy="360979"/>
            <a:chOff x="457200" y="1643393"/>
            <a:chExt cx="4492753" cy="96454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6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 bwMode="auto">
          <a:xfrm>
            <a:off x="274638" y="1479064"/>
            <a:ext cx="6400800" cy="3664099"/>
          </a:xfrm>
          <a:prstGeom prst="rect">
            <a:avLst/>
          </a:prstGeom>
          <a:solidFill>
            <a:srgbClr val="32145A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479079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314364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54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.xml"/><Relationship Id="rId6" Type="http://schemas.openxmlformats.org/officeDocument/2006/relationships/image" Target="../media/image11.png"/><Relationship Id="rId11" Type="http://schemas.openxmlformats.org/officeDocument/2006/relationships/image" Target="../media/image16.emf"/><Relationship Id="rId5" Type="http://schemas.openxmlformats.org/officeDocument/2006/relationships/image" Target="../media/image10.png"/><Relationship Id="rId10" Type="http://schemas.openxmlformats.org/officeDocument/2006/relationships/image" Target="../media/image15.emf"/><Relationship Id="rId4" Type="http://schemas.openxmlformats.org/officeDocument/2006/relationships/image" Target="../media/image9.png"/><Relationship Id="rId9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Labs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4638" y="3344576"/>
            <a:ext cx="6400800" cy="1828800"/>
          </a:xfrm>
        </p:spPr>
        <p:txBody>
          <a:bodyPr/>
          <a:lstStyle/>
          <a:p>
            <a:pPr lvl="0"/>
            <a:endParaRPr lang="en-US" sz="1800" dirty="0"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6586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Create ARM template for web app in VS</a:t>
            </a:r>
          </a:p>
          <a:p>
            <a:r>
              <a:rPr lang="en-US"/>
              <a:t>Deploy using VSTS</a:t>
            </a:r>
          </a:p>
          <a:p>
            <a:r>
              <a:rPr lang="en-US"/>
              <a:t>Create 3 environments</a:t>
            </a:r>
          </a:p>
          <a:p>
            <a:r>
              <a:rPr lang="en-US"/>
              <a:t>Configure CD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HOL 5: Infrastructure as code with (ARM)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85970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Add App Insights resource to Azure</a:t>
            </a:r>
          </a:p>
          <a:p>
            <a:r>
              <a:rPr lang="en-US"/>
              <a:t>Add App Insights to application</a:t>
            </a:r>
          </a:p>
          <a:p>
            <a:r>
              <a:rPr lang="en-US"/>
              <a:t>Add server side SDK</a:t>
            </a:r>
          </a:p>
          <a:p>
            <a:r>
              <a:rPr lang="en-US"/>
              <a:t>Add client side libraries</a:t>
            </a:r>
          </a:p>
          <a:p>
            <a:r>
              <a:rPr lang="en-US"/>
              <a:t>Create custom events</a:t>
            </a:r>
          </a:p>
          <a:p>
            <a:r>
              <a:rPr lang="en-US"/>
              <a:t>Create custom metric</a:t>
            </a:r>
          </a:p>
          <a:p>
            <a:r>
              <a:rPr lang="en-US"/>
              <a:t>Create availability test</a:t>
            </a:r>
          </a:p>
          <a:p>
            <a:r>
              <a:rPr lang="en-US"/>
              <a:t>View the dashboard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HOL 6: Monitoring applications with App Insights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7009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305324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730252"/>
          </a:xfrm>
        </p:spPr>
        <p:txBody>
          <a:bodyPr/>
          <a:lstStyle/>
          <a:p>
            <a:r>
              <a:rPr lang="en-US" dirty="0"/>
              <a:t>HOL 1 - Tools and Developer Environment Setup</a:t>
            </a:r>
          </a:p>
          <a:p>
            <a:r>
              <a:rPr lang="en-US" dirty="0"/>
              <a:t>HOL2 - Modern Cloud Apps</a:t>
            </a:r>
          </a:p>
          <a:p>
            <a:r>
              <a:rPr lang="en-US" dirty="0"/>
              <a:t>HOL 3 - Identity and Office365 APIs</a:t>
            </a:r>
          </a:p>
          <a:p>
            <a:r>
              <a:rPr lang="en-US" dirty="0"/>
              <a:t>HOL 4 - DevOps Continuous integration</a:t>
            </a:r>
          </a:p>
          <a:p>
            <a:r>
              <a:rPr lang="en-US" dirty="0"/>
              <a:t>HOL 5 - Infrastructure as code</a:t>
            </a:r>
          </a:p>
          <a:p>
            <a:r>
              <a:rPr lang="en-US" dirty="0"/>
              <a:t>HOL 6 - Monitoring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44192930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10" y="1160547"/>
            <a:ext cx="11392728" cy="428120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City Power &amp; Light Outage Incident Tracker</a:t>
            </a:r>
          </a:p>
        </p:txBody>
      </p:sp>
    </p:spTree>
    <p:extLst>
      <p:ext uri="{BB962C8B-B14F-4D97-AF65-F5344CB8AC3E}">
        <p14:creationId xmlns:p14="http://schemas.microsoft.com/office/powerpoint/2010/main" val="69089519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18" y="270782"/>
            <a:ext cx="4804064" cy="6352583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 bwMode="auto">
          <a:xfrm>
            <a:off x="4694237" y="830262"/>
            <a:ext cx="7742238" cy="5570251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schemeClr val="bg1"/>
                </a:solidFill>
              </a:rPr>
              <a:t>City Power &amp; Light is looking to use cloud capabilities</a:t>
            </a:r>
          </a:p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3200" dirty="0">
              <a:solidFill>
                <a:schemeClr val="bg1"/>
              </a:solidFill>
            </a:endParaRPr>
          </a:p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schemeClr val="bg1"/>
                </a:solidFill>
              </a:rPr>
              <a:t>Would to allow field workers the ability capture incidents</a:t>
            </a:r>
          </a:p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3200" dirty="0">
              <a:solidFill>
                <a:schemeClr val="bg1"/>
              </a:solidFill>
            </a:endParaRPr>
          </a:p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schemeClr val="bg1"/>
                </a:solidFill>
              </a:rPr>
              <a:t>Would like to provide photo upload capability</a:t>
            </a:r>
          </a:p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3200" dirty="0">
              <a:solidFill>
                <a:schemeClr val="bg1"/>
              </a:solidFill>
            </a:endParaRPr>
          </a:p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schemeClr val="bg1"/>
                </a:solidFill>
              </a:rPr>
              <a:t>Would like to consume PaaS services on Azure</a:t>
            </a:r>
          </a:p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43600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24895" y="1188780"/>
            <a:ext cx="2296022" cy="2921964"/>
            <a:chOff x="324895" y="1188780"/>
            <a:chExt cx="2296022" cy="2921964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71778" y="2827941"/>
              <a:ext cx="1092527" cy="970570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373232" y="1549779"/>
              <a:ext cx="1027357" cy="646272"/>
              <a:chOff x="251502" y="1176974"/>
              <a:chExt cx="1559428" cy="980978"/>
            </a:xfrm>
          </p:grpSpPr>
          <p:pic>
            <p:nvPicPr>
              <p:cNvPr id="82" name="Picture 10" descr="Image result for user with pc icon"/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0625" y="1195069"/>
                <a:ext cx="770305" cy="9628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12" descr="Image result for user with phone icon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02" y="1176974"/>
                <a:ext cx="870147" cy="8701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85" name="Connector: Elbow 84"/>
            <p:cNvCxnSpPr>
              <a:cxnSpLocks/>
              <a:stCxn id="88" idx="4"/>
              <a:endCxn id="67" idx="1"/>
            </p:cNvCxnSpPr>
            <p:nvPr/>
          </p:nvCxnSpPr>
          <p:spPr>
            <a:xfrm rot="16200000" flipH="1">
              <a:off x="780358" y="2721806"/>
              <a:ext cx="697972" cy="484867"/>
            </a:xfrm>
            <a:prstGeom prst="bentConnector2">
              <a:avLst/>
            </a:prstGeom>
            <a:ln w="15875" cap="sq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324895" y="3519813"/>
              <a:ext cx="1123126" cy="5909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/>
                <a:t>Outage Tracker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79444" y="1188780"/>
              <a:ext cx="101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 Semibold" panose="020B0702040204020203" pitchFamily="34" charset="0"/>
                  <a:cs typeface="Segoe UI" panose="020B0502040204020203" pitchFamily="34" charset="0"/>
                </a:rPr>
                <a:t>START</a:t>
              </a:r>
            </a:p>
          </p:txBody>
        </p:sp>
        <p:sp>
          <p:nvSpPr>
            <p:cNvPr id="88" name="Oval 87"/>
            <p:cNvSpPr/>
            <p:nvPr/>
          </p:nvSpPr>
          <p:spPr>
            <a:xfrm>
              <a:off x="664862" y="2189125"/>
              <a:ext cx="444097" cy="426129"/>
            </a:xfrm>
            <a:prstGeom prst="ellipse">
              <a:avLst/>
            </a:prstGeom>
            <a:solidFill>
              <a:schemeClr val="accent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</a:rPr>
                <a:t>1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194021" y="2515459"/>
              <a:ext cx="1426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Semibold" panose="020B0702040204020203" pitchFamily="34" charset="0"/>
                  <a:cs typeface="Segoe UI" panose="020B0502040204020203" pitchFamily="34" charset="0"/>
                </a:rPr>
                <a:t>WEB SITE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620917" y="1373446"/>
            <a:ext cx="2392121" cy="1512315"/>
            <a:chOff x="2465397" y="2233620"/>
            <a:chExt cx="2392121" cy="1512315"/>
          </a:xfrm>
        </p:grpSpPr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367790" y="2880517"/>
              <a:ext cx="927234" cy="865418"/>
            </a:xfrm>
            <a:prstGeom prst="rect">
              <a:avLst/>
            </a:prstGeom>
          </p:spPr>
        </p:pic>
        <p:cxnSp>
          <p:nvCxnSpPr>
            <p:cNvPr id="114" name="Straight Arrow Connector 113"/>
            <p:cNvCxnSpPr>
              <a:cxnSpLocks/>
            </p:cNvCxnSpPr>
            <p:nvPr/>
          </p:nvCxnSpPr>
          <p:spPr>
            <a:xfrm>
              <a:off x="2465397" y="3313226"/>
              <a:ext cx="902393" cy="0"/>
            </a:xfrm>
            <a:prstGeom prst="straightConnector1">
              <a:avLst/>
            </a:prstGeom>
            <a:ln w="15875" cap="sq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3362057" y="2233620"/>
              <a:ext cx="1495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Semibold" panose="020B0702040204020203" pitchFamily="34" charset="0"/>
                  <a:cs typeface="Segoe UI" panose="020B0502040204020203" pitchFamily="34" charset="0"/>
                </a:rPr>
                <a:t>AZURE QUEUE</a:t>
              </a:r>
            </a:p>
          </p:txBody>
        </p:sp>
        <p:sp>
          <p:nvSpPr>
            <p:cNvPr id="116" name="Oval 115"/>
            <p:cNvSpPr/>
            <p:nvPr/>
          </p:nvSpPr>
          <p:spPr>
            <a:xfrm>
              <a:off x="2912356" y="2343721"/>
              <a:ext cx="444097" cy="426129"/>
            </a:xfrm>
            <a:prstGeom prst="ellipse">
              <a:avLst/>
            </a:prstGeom>
            <a:solidFill>
              <a:schemeClr val="tx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City Power &amp; Light App Architecture</a:t>
            </a:r>
          </a:p>
        </p:txBody>
      </p:sp>
      <p:pic>
        <p:nvPicPr>
          <p:cNvPr id="90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237" y="5030332"/>
            <a:ext cx="500062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383" y="5125810"/>
            <a:ext cx="549275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837" y="3313226"/>
            <a:ext cx="604837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637" y="5097462"/>
            <a:ext cx="52070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5330851" y="2666215"/>
            <a:ext cx="187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 panose="020B0702040204020203" pitchFamily="34" charset="0"/>
                <a:cs typeface="Segoe UI" panose="020B0502040204020203" pitchFamily="34" charset="0"/>
              </a:rPr>
              <a:t>AZURE BLOB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 panose="020B0702040204020203" pitchFamily="34" charset="0"/>
                <a:cs typeface="Segoe UI" panose="020B0502040204020203" pitchFamily="34" charset="0"/>
              </a:rPr>
              <a:t> STORAGE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 Semibold" panose="020B07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4881150" y="2776316"/>
            <a:ext cx="444097" cy="426129"/>
          </a:xfrm>
          <a:prstGeom prst="ellipse">
            <a:avLst/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</a:rPr>
              <a:t>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461106" y="4375206"/>
            <a:ext cx="1509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 panose="020B0702040204020203" pitchFamily="34" charset="0"/>
                <a:cs typeface="Segoe UI" panose="020B0502040204020203" pitchFamily="34" charset="0"/>
              </a:rPr>
              <a:t>AZURE CACHE</a:t>
            </a:r>
          </a:p>
        </p:txBody>
      </p:sp>
      <p:sp>
        <p:nvSpPr>
          <p:cNvPr id="97" name="Oval 96"/>
          <p:cNvSpPr/>
          <p:nvPr/>
        </p:nvSpPr>
        <p:spPr>
          <a:xfrm>
            <a:off x="6011405" y="4485307"/>
            <a:ext cx="444097" cy="426129"/>
          </a:xfrm>
          <a:prstGeom prst="ellipse">
            <a:avLst/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</a:rPr>
              <a:t>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568456" y="4451131"/>
            <a:ext cx="149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 panose="020B0702040204020203" pitchFamily="34" charset="0"/>
                <a:cs typeface="Segoe UI" panose="020B0502040204020203" pitchFamily="34" charset="0"/>
              </a:rPr>
              <a:t>AZURE AD</a:t>
            </a:r>
          </a:p>
        </p:txBody>
      </p:sp>
      <p:sp>
        <p:nvSpPr>
          <p:cNvPr id="99" name="Oval 98"/>
          <p:cNvSpPr/>
          <p:nvPr/>
        </p:nvSpPr>
        <p:spPr>
          <a:xfrm>
            <a:off x="3118755" y="4561232"/>
            <a:ext cx="444097" cy="426129"/>
          </a:xfrm>
          <a:prstGeom prst="ellipse">
            <a:avLst/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</a:rPr>
              <a:t>3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672430" y="4433533"/>
            <a:ext cx="149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 panose="020B0702040204020203" pitchFamily="34" charset="0"/>
                <a:cs typeface="Segoe UI" panose="020B0502040204020203" pitchFamily="34" charset="0"/>
              </a:rPr>
              <a:t>VSTS</a:t>
            </a:r>
          </a:p>
        </p:txBody>
      </p:sp>
      <p:sp>
        <p:nvSpPr>
          <p:cNvPr id="101" name="Oval 100"/>
          <p:cNvSpPr/>
          <p:nvPr/>
        </p:nvSpPr>
        <p:spPr>
          <a:xfrm>
            <a:off x="1222729" y="4543634"/>
            <a:ext cx="444097" cy="426129"/>
          </a:xfrm>
          <a:prstGeom prst="ellipse">
            <a:avLst/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</a:rPr>
              <a:t>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04577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Connect Azure subscription (Pass or Trial)</a:t>
            </a:r>
          </a:p>
          <a:p>
            <a:r>
              <a:rPr lang="en-US"/>
              <a:t>Create O365 Developer Tenant</a:t>
            </a:r>
          </a:p>
          <a:p>
            <a:r>
              <a:rPr lang="en-US"/>
              <a:t>Create Visual Studio online account</a:t>
            </a:r>
          </a:p>
          <a:p>
            <a:r>
              <a:rPr lang="en-US"/>
              <a:t>Take prepared image, walk through the tools that are available</a:t>
            </a:r>
          </a:p>
          <a:p>
            <a:r>
              <a:rPr lang="en-US"/>
              <a:t>Run ARM Template to scaffold out resources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HOL 1: Setting up your developer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3104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Starting with provisioned resource group</a:t>
            </a:r>
          </a:p>
          <a:p>
            <a:r>
              <a:rPr lang="en-US" dirty="0"/>
              <a:t>Select front end app (Node.js /.NET/ Java)</a:t>
            </a:r>
          </a:p>
          <a:p>
            <a:r>
              <a:rPr lang="en-US" dirty="0"/>
              <a:t>Connect to deployed API</a:t>
            </a:r>
          </a:p>
          <a:p>
            <a:r>
              <a:rPr lang="en-US" dirty="0"/>
              <a:t>Add blob storage</a:t>
            </a:r>
          </a:p>
          <a:p>
            <a:r>
              <a:rPr lang="en-US" dirty="0"/>
              <a:t>Add queueing</a:t>
            </a:r>
          </a:p>
          <a:p>
            <a:r>
              <a:rPr lang="en-US" dirty="0"/>
              <a:t>Add </a:t>
            </a:r>
            <a:r>
              <a:rPr lang="en-US" dirty="0" err="1"/>
              <a:t>Redis</a:t>
            </a:r>
            <a:r>
              <a:rPr lang="en-US" dirty="0"/>
              <a:t> cache</a:t>
            </a:r>
          </a:p>
          <a:p>
            <a:r>
              <a:rPr lang="en-US" dirty="0"/>
              <a:t>Stretch: Image resizing with Function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HOL 2: Building modern cloud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843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Find AD </a:t>
            </a:r>
          </a:p>
          <a:p>
            <a:r>
              <a:rPr lang="en-US" dirty="0"/>
              <a:t>Create AD Application</a:t>
            </a:r>
          </a:p>
          <a:p>
            <a:r>
              <a:rPr lang="en-US" dirty="0"/>
              <a:t>Add authentication to app</a:t>
            </a:r>
          </a:p>
          <a:p>
            <a:r>
              <a:rPr lang="en-US" dirty="0"/>
              <a:t>Authenticate</a:t>
            </a:r>
          </a:p>
          <a:p>
            <a:r>
              <a:rPr lang="en-US" dirty="0"/>
              <a:t>Add profile page</a:t>
            </a:r>
          </a:p>
          <a:p>
            <a:r>
              <a:rPr lang="en-US" dirty="0"/>
              <a:t>Add graph API call to get user data for profile page</a:t>
            </a:r>
          </a:p>
          <a:p>
            <a:r>
              <a:rPr lang="en-US" dirty="0"/>
              <a:t>Populate first &amp; last name of the new incident form with first name &amp; last name from Graph/token</a:t>
            </a:r>
          </a:p>
          <a:p>
            <a:r>
              <a:rPr lang="en-US" dirty="0"/>
              <a:t>Send Email via Graph on new incident creation</a:t>
            </a:r>
          </a:p>
          <a:p>
            <a:r>
              <a:rPr lang="en-US" dirty="0"/>
              <a:t>Stretch: Add calendar event on new incident creation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HOL 3: Identity with Azure AD and Office 365 APIs</a:t>
            </a:r>
          </a:p>
        </p:txBody>
      </p:sp>
    </p:spTree>
    <p:extLst>
      <p:ext uri="{BB962C8B-B14F-4D97-AF65-F5344CB8AC3E}">
        <p14:creationId xmlns:p14="http://schemas.microsoft.com/office/powerpoint/2010/main" val="289062348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Create VSTS Tenant</a:t>
            </a:r>
          </a:p>
          <a:p>
            <a:r>
              <a:rPr lang="en-US"/>
              <a:t>Create Git repository</a:t>
            </a:r>
          </a:p>
          <a:p>
            <a:r>
              <a:rPr lang="en-US"/>
              <a:t>Clone git repo locally</a:t>
            </a:r>
          </a:p>
          <a:p>
            <a:r>
              <a:rPr lang="en-US"/>
              <a:t>Push code into VSTS</a:t>
            </a:r>
          </a:p>
          <a:p>
            <a:r>
              <a:rPr lang="en-US"/>
              <a:t>Create CI pipeline to build</a:t>
            </a:r>
          </a:p>
          <a:p>
            <a:r>
              <a:rPr lang="en-US"/>
              <a:t>Ends with published artifacts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HOL 4: DevOps with Azure and VSTS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618648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3|1.4|19.4|4.3|4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3|4.6|4|6.7|22.1|8.2|6|2.7|8.2"/>
</p:tagLst>
</file>

<file path=ppt/theme/theme1.xml><?xml version="1.0" encoding="utf-8"?>
<a:theme xmlns:a="http://schemas.openxmlformats.org/drawingml/2006/main" name="WHITE TEMPLATE">
  <a:themeElements>
    <a:clrScheme name="BT - Dark Purple on white - green accents">
      <a:dk1>
        <a:srgbClr val="505050"/>
      </a:dk1>
      <a:lt1>
        <a:srgbClr val="FFFFFF"/>
      </a:lt1>
      <a:dk2>
        <a:srgbClr val="32145A"/>
      </a:dk2>
      <a:lt2>
        <a:srgbClr val="E7DCF4"/>
      </a:lt2>
      <a:accent1>
        <a:srgbClr val="32145A"/>
      </a:accent1>
      <a:accent2>
        <a:srgbClr val="5C2D91"/>
      </a:accent2>
      <a:accent3>
        <a:srgbClr val="107C10"/>
      </a:accent3>
      <a:accent4>
        <a:srgbClr val="0078D7"/>
      </a:accent4>
      <a:accent5>
        <a:srgbClr val="BAD80A"/>
      </a:accent5>
      <a:accent6>
        <a:srgbClr val="B4009E"/>
      </a:accent6>
      <a:hlink>
        <a:srgbClr val="5C2D91"/>
      </a:hlink>
      <a:folHlink>
        <a:srgbClr val="5C2D91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Purple_2016_1.potx" id="{5B514DCF-E69B-42A5-AD17-B4CBF04479EE}" vid="{A21D99CE-5E6B-4EF1-8D33-0F461E6DE55A}"/>
    </a:ext>
  </a:extLst>
</a:theme>
</file>

<file path=ppt/theme/theme2.xml><?xml version="1.0" encoding="utf-8"?>
<a:theme xmlns:a="http://schemas.openxmlformats.org/drawingml/2006/main" name="COLOR TEMPLATE">
  <a:themeElements>
    <a:clrScheme name="BT - Dark Teal w. green accents">
      <a:dk1>
        <a:srgbClr val="505050"/>
      </a:dk1>
      <a:lt1>
        <a:srgbClr val="FFFFFF"/>
      </a:lt1>
      <a:dk2>
        <a:srgbClr val="32145A"/>
      </a:dk2>
      <a:lt2>
        <a:srgbClr val="E7DCF4"/>
      </a:lt2>
      <a:accent1>
        <a:srgbClr val="5C2D91"/>
      </a:accent1>
      <a:accent2>
        <a:srgbClr val="107C10"/>
      </a:accent2>
      <a:accent3>
        <a:srgbClr val="0078D7"/>
      </a:accent3>
      <a:accent4>
        <a:srgbClr val="BAD80A"/>
      </a:accent4>
      <a:accent5>
        <a:srgbClr val="008272"/>
      </a:accent5>
      <a:accent6>
        <a:srgbClr val="B4009E"/>
      </a:accent6>
      <a:hlink>
        <a:srgbClr val="E7DCF4"/>
      </a:hlink>
      <a:folHlink>
        <a:srgbClr val="E7DCF4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Purple_2016_1.potx" id="{5B514DCF-E69B-42A5-AD17-B4CBF04479EE}" vid="{47C46F03-A0DB-44F3-80DF-B46978DBC1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4553072-E538-48C4-90FC-3653F32D6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Brand_template_16-9_Edu_DARK_Purple_2016_1</Template>
  <TotalTime>466</TotalTime>
  <Words>378</Words>
  <Application>Microsoft Office PowerPoint</Application>
  <PresentationFormat>Custom</PresentationFormat>
  <Paragraphs>82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Consolas</vt:lpstr>
      <vt:lpstr>Segoe UI</vt:lpstr>
      <vt:lpstr>Segoe UI Light</vt:lpstr>
      <vt:lpstr>Segoe UI Semibold</vt:lpstr>
      <vt:lpstr>Wingdings</vt:lpstr>
      <vt:lpstr>WHITE TEMPLATE</vt:lpstr>
      <vt:lpstr>COLOR TEMPLATE</vt:lpstr>
      <vt:lpstr>Hands on Labs</vt:lpstr>
      <vt:lpstr>Agenda</vt:lpstr>
      <vt:lpstr>City Power &amp; Light Outage Incident Tracker</vt:lpstr>
      <vt:lpstr>PowerPoint Presentation</vt:lpstr>
      <vt:lpstr>City Power &amp; Light App Architecture</vt:lpstr>
      <vt:lpstr>HOL 1: Setting up your developer environment</vt:lpstr>
      <vt:lpstr>HOL 2: Building modern cloud apps</vt:lpstr>
      <vt:lpstr>HOL 3: Identity with Azure AD and Office 365 APIs</vt:lpstr>
      <vt:lpstr>HOL 4: DevOps with Azure and VSTS</vt:lpstr>
      <vt:lpstr>HOL 5: Infrastructure as code with (ARM)</vt:lpstr>
      <vt:lpstr>HOL 6: Monitoring applications with App Insights  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Steven Follis</dc:creator>
  <cp:keywords/>
  <dc:description>Template: Maryfj_x000d_
Formatting: _x000d_
Audience Type:</dc:description>
  <cp:lastModifiedBy>Israel Vega</cp:lastModifiedBy>
  <cp:revision>25</cp:revision>
  <dcterms:created xsi:type="dcterms:W3CDTF">2016-10-04T22:06:48Z</dcterms:created>
  <dcterms:modified xsi:type="dcterms:W3CDTF">2016-10-07T04:08:30Z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