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2.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3.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Lst>
  <p:notesMasterIdLst>
    <p:notesMasterId r:id="rId72"/>
  </p:notesMasterIdLst>
  <p:sldIdLst>
    <p:sldId id="256" r:id="rId3"/>
    <p:sldId id="257" r:id="rId4"/>
    <p:sldId id="356" r:id="rId5"/>
    <p:sldId id="357" r:id="rId6"/>
    <p:sldId id="358" r:id="rId7"/>
    <p:sldId id="359" r:id="rId8"/>
    <p:sldId id="362" r:id="rId9"/>
    <p:sldId id="376" r:id="rId10"/>
    <p:sldId id="377" r:id="rId11"/>
    <p:sldId id="320" r:id="rId12"/>
    <p:sldId id="321" r:id="rId13"/>
    <p:sldId id="322" r:id="rId14"/>
    <p:sldId id="363" r:id="rId15"/>
    <p:sldId id="324" r:id="rId16"/>
    <p:sldId id="323" r:id="rId17"/>
    <p:sldId id="369" r:id="rId18"/>
    <p:sldId id="370" r:id="rId19"/>
    <p:sldId id="371" r:id="rId20"/>
    <p:sldId id="373" r:id="rId21"/>
    <p:sldId id="374" r:id="rId22"/>
    <p:sldId id="328" r:id="rId23"/>
    <p:sldId id="378" r:id="rId24"/>
    <p:sldId id="379" r:id="rId25"/>
    <p:sldId id="380" r:id="rId26"/>
    <p:sldId id="329" r:id="rId27"/>
    <p:sldId id="330" r:id="rId28"/>
    <p:sldId id="334" r:id="rId29"/>
    <p:sldId id="335" r:id="rId30"/>
    <p:sldId id="336" r:id="rId31"/>
    <p:sldId id="339" r:id="rId32"/>
    <p:sldId id="342" r:id="rId33"/>
    <p:sldId id="343" r:id="rId34"/>
    <p:sldId id="344" r:id="rId35"/>
    <p:sldId id="345" r:id="rId36"/>
    <p:sldId id="346" r:id="rId37"/>
    <p:sldId id="347" r:id="rId38"/>
    <p:sldId id="348" r:id="rId39"/>
    <p:sldId id="349" r:id="rId40"/>
    <p:sldId id="350" r:id="rId41"/>
    <p:sldId id="351" r:id="rId42"/>
    <p:sldId id="352" r:id="rId43"/>
    <p:sldId id="353" r:id="rId44"/>
    <p:sldId id="354" r:id="rId45"/>
    <p:sldId id="355" r:id="rId46"/>
    <p:sldId id="310" r:id="rId47"/>
    <p:sldId id="364" r:id="rId48"/>
    <p:sldId id="260" r:id="rId49"/>
    <p:sldId id="262" r:id="rId50"/>
    <p:sldId id="261" r:id="rId51"/>
    <p:sldId id="258" r:id="rId52"/>
    <p:sldId id="267" r:id="rId53"/>
    <p:sldId id="266" r:id="rId54"/>
    <p:sldId id="291" r:id="rId55"/>
    <p:sldId id="263" r:id="rId56"/>
    <p:sldId id="366" r:id="rId57"/>
    <p:sldId id="368" r:id="rId58"/>
    <p:sldId id="309" r:id="rId59"/>
    <p:sldId id="375" r:id="rId60"/>
    <p:sldId id="268" r:id="rId61"/>
    <p:sldId id="276" r:id="rId62"/>
    <p:sldId id="277" r:id="rId63"/>
    <p:sldId id="275" r:id="rId64"/>
    <p:sldId id="278" r:id="rId65"/>
    <p:sldId id="279" r:id="rId66"/>
    <p:sldId id="365" r:id="rId67"/>
    <p:sldId id="285" r:id="rId68"/>
    <p:sldId id="311" r:id="rId69"/>
    <p:sldId id="381" r:id="rId70"/>
    <p:sldId id="312" r:id="rId71"/>
  </p:sldIdLst>
  <p:sldSz cx="12192000" cy="6858000"/>
  <p:notesSz cx="6858000" cy="9144000"/>
  <p:custDataLst>
    <p:tags r:id="rId73"/>
  </p:custDataLst>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9B8660-5898-4972-9BE8-5431E96FBA15}">
          <p14:sldIdLst>
            <p14:sldId id="256"/>
            <p14:sldId id="257"/>
          </p14:sldIdLst>
        </p14:section>
        <p14:section name="Overview" id="{58095D5B-32DF-4054-879C-D9A8A14B6407}">
          <p14:sldIdLst>
            <p14:sldId id="356"/>
            <p14:sldId id="357"/>
            <p14:sldId id="358"/>
            <p14:sldId id="359"/>
            <p14:sldId id="362"/>
            <p14:sldId id="376"/>
            <p14:sldId id="377"/>
          </p14:sldIdLst>
        </p14:section>
        <p14:section name="Azure AD" id="{CA3A34C6-CFF5-4C85-9394-38B7BBE020E4}">
          <p14:sldIdLst>
            <p14:sldId id="320"/>
            <p14:sldId id="321"/>
            <p14:sldId id="322"/>
            <p14:sldId id="363"/>
            <p14:sldId id="324"/>
            <p14:sldId id="323"/>
            <p14:sldId id="369"/>
            <p14:sldId id="370"/>
            <p14:sldId id="371"/>
            <p14:sldId id="373"/>
            <p14:sldId id="374"/>
            <p14:sldId id="328"/>
            <p14:sldId id="378"/>
            <p14:sldId id="379"/>
            <p14:sldId id="380"/>
            <p14:sldId id="329"/>
            <p14:sldId id="330"/>
            <p14:sldId id="334"/>
            <p14:sldId id="335"/>
            <p14:sldId id="336"/>
          </p14:sldIdLst>
        </p14:section>
        <p14:section name="OAuth" id="{D2BBE711-A5EB-47AD-B85C-BF1E70FC70F4}">
          <p14:sldIdLst>
            <p14:sldId id="339"/>
            <p14:sldId id="342"/>
            <p14:sldId id="343"/>
            <p14:sldId id="344"/>
            <p14:sldId id="345"/>
            <p14:sldId id="346"/>
            <p14:sldId id="347"/>
            <p14:sldId id="348"/>
            <p14:sldId id="349"/>
            <p14:sldId id="350"/>
            <p14:sldId id="351"/>
            <p14:sldId id="352"/>
            <p14:sldId id="353"/>
            <p14:sldId id="354"/>
            <p14:sldId id="355"/>
            <p14:sldId id="310"/>
          </p14:sldIdLst>
        </p14:section>
        <p14:section name="Graph" id="{F193A490-24C7-44D2-BC56-65FDC329B962}">
          <p14:sldIdLst>
            <p14:sldId id="364"/>
            <p14:sldId id="260"/>
            <p14:sldId id="262"/>
            <p14:sldId id="261"/>
            <p14:sldId id="258"/>
            <p14:sldId id="267"/>
            <p14:sldId id="266"/>
            <p14:sldId id="291"/>
            <p14:sldId id="263"/>
            <p14:sldId id="366"/>
            <p14:sldId id="368"/>
            <p14:sldId id="309"/>
            <p14:sldId id="375"/>
            <p14:sldId id="268"/>
            <p14:sldId id="276"/>
            <p14:sldId id="277"/>
            <p14:sldId id="275"/>
            <p14:sldId id="278"/>
            <p14:sldId id="279"/>
            <p14:sldId id="365"/>
            <p14:sldId id="285"/>
            <p14:sldId id="311"/>
            <p14:sldId id="381"/>
            <p14:sldId id="312"/>
          </p14:sldIdLst>
        </p14:section>
        <p14:section name="Reference" id="{A6E953C1-5A2A-45BB-B32D-AF6A5228FF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91BC"/>
    <a:srgbClr val="E4F6FE"/>
    <a:srgbClr val="3AA0CC"/>
    <a:srgbClr val="6AC4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9" autoAdjust="0"/>
    <p:restoredTop sz="75347" autoAdjust="0"/>
  </p:normalViewPr>
  <p:slideViewPr>
    <p:cSldViewPr snapToGrid="0" showGuides="1">
      <p:cViewPr varScale="1">
        <p:scale>
          <a:sx n="65" d="100"/>
          <a:sy n="65" d="100"/>
        </p:scale>
        <p:origin x="1569" y="4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574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gs" Target="tags/tag1.xml"/><Relationship Id="rId78"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iagrams/_rels/data1.xml.rels><?xml version="1.0" encoding="UTF-8" standalone="yes"?>
<Relationships xmlns="http://schemas.openxmlformats.org/package/2006/relationships"><Relationship Id="rId1" Type="http://schemas.openxmlformats.org/officeDocument/2006/relationships/image" Target="../media/image30.png"/></Relationships>
</file>

<file path=ppt/diagrams/_rels/data10.xml.rels><?xml version="1.0" encoding="UTF-8" standalone="yes"?>
<Relationships xmlns="http://schemas.openxmlformats.org/package/2006/relationships"><Relationship Id="rId1" Type="http://schemas.openxmlformats.org/officeDocument/2006/relationships/image" Target="../media/image40.png"/></Relationships>
</file>

<file path=ppt/diagrams/_rels/data2.xml.rels><?xml version="1.0" encoding="UTF-8" standalone="yes"?>
<Relationships xmlns="http://schemas.openxmlformats.org/package/2006/relationships"><Relationship Id="rId1" Type="http://schemas.openxmlformats.org/officeDocument/2006/relationships/image" Target="../media/image31.png"/></Relationships>
</file>

<file path=ppt/diagrams/_rels/data3.xml.rels><?xml version="1.0" encoding="UTF-8" standalone="yes"?>
<Relationships xmlns="http://schemas.openxmlformats.org/package/2006/relationships"><Relationship Id="rId1" Type="http://schemas.openxmlformats.org/officeDocument/2006/relationships/image" Target="../media/image32.png"/></Relationships>
</file>

<file path=ppt/diagrams/_rels/data4.xml.rels><?xml version="1.0" encoding="UTF-8" standalone="yes"?>
<Relationships xmlns="http://schemas.openxmlformats.org/package/2006/relationships"><Relationship Id="rId1" Type="http://schemas.openxmlformats.org/officeDocument/2006/relationships/image" Target="../media/image33.png"/></Relationships>
</file>

<file path=ppt/diagrams/_rels/data5.xml.rels><?xml version="1.0" encoding="UTF-8" standalone="yes"?>
<Relationships xmlns="http://schemas.openxmlformats.org/package/2006/relationships"><Relationship Id="rId1" Type="http://schemas.openxmlformats.org/officeDocument/2006/relationships/image" Target="../media/image34.png"/></Relationships>
</file>

<file path=ppt/diagrams/_rels/data6.xml.rels><?xml version="1.0" encoding="UTF-8" standalone="yes"?>
<Relationships xmlns="http://schemas.openxmlformats.org/package/2006/relationships"><Relationship Id="rId1" Type="http://schemas.openxmlformats.org/officeDocument/2006/relationships/image" Target="../media/image36.png"/></Relationships>
</file>

<file path=ppt/diagrams/_rels/data7.xml.rels><?xml version="1.0" encoding="UTF-8" standalone="yes"?>
<Relationships xmlns="http://schemas.openxmlformats.org/package/2006/relationships"><Relationship Id="rId1" Type="http://schemas.openxmlformats.org/officeDocument/2006/relationships/image" Target="../media/image37.png"/></Relationships>
</file>

<file path=ppt/diagrams/_rels/data8.xml.rels><?xml version="1.0" encoding="UTF-8" standalone="yes"?>
<Relationships xmlns="http://schemas.openxmlformats.org/package/2006/relationships"><Relationship Id="rId1" Type="http://schemas.openxmlformats.org/officeDocument/2006/relationships/image" Target="../media/image38.png"/></Relationships>
</file>

<file path=ppt/diagrams/_rels/data9.xml.rels><?xml version="1.0" encoding="UTF-8" standalone="yes"?>
<Relationships xmlns="http://schemas.openxmlformats.org/package/2006/relationships"><Relationship Id="rId1" Type="http://schemas.openxmlformats.org/officeDocument/2006/relationships/image" Target="../media/image39.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0.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40.png"/></Relationships>
</file>

<file path=ppt/diagrams/_rels/drawing2.xml.rels><?xml version="1.0" encoding="UTF-8" standalone="yes"?>
<Relationships xmlns="http://schemas.openxmlformats.org/package/2006/relationships"><Relationship Id="rId1" Type="http://schemas.openxmlformats.org/officeDocument/2006/relationships/image" Target="../media/image3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3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33.png"/></Relationships>
</file>

<file path=ppt/diagrams/_rels/drawing5.xml.rels><?xml version="1.0" encoding="UTF-8" standalone="yes"?>
<Relationships xmlns="http://schemas.openxmlformats.org/package/2006/relationships"><Relationship Id="rId1" Type="http://schemas.openxmlformats.org/officeDocument/2006/relationships/image" Target="../media/image34.png"/></Relationships>
</file>

<file path=ppt/diagrams/_rels/drawing6.xml.rels><?xml version="1.0" encoding="UTF-8" standalone="yes"?>
<Relationships xmlns="http://schemas.openxmlformats.org/package/2006/relationships"><Relationship Id="rId1" Type="http://schemas.openxmlformats.org/officeDocument/2006/relationships/image" Target="../media/image36.png"/></Relationships>
</file>

<file path=ppt/diagrams/_rels/drawing7.xml.rels><?xml version="1.0" encoding="UTF-8" standalone="yes"?>
<Relationships xmlns="http://schemas.openxmlformats.org/package/2006/relationships"><Relationship Id="rId1" Type="http://schemas.openxmlformats.org/officeDocument/2006/relationships/image" Target="../media/image37.png"/></Relationships>
</file>

<file path=ppt/diagrams/_rels/drawing8.xml.rels><?xml version="1.0" encoding="UTF-8" standalone="yes"?>
<Relationships xmlns="http://schemas.openxmlformats.org/package/2006/relationships"><Relationship Id="rId1" Type="http://schemas.openxmlformats.org/officeDocument/2006/relationships/image" Target="../media/image38.png"/></Relationships>
</file>

<file path=ppt/diagrams/_rels/drawing9.xml.rels><?xml version="1.0" encoding="UTF-8" standalone="yes"?>
<Relationships xmlns="http://schemas.openxmlformats.org/package/2006/relationships"><Relationship Id="rId1"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t>
        <a:bodyPr/>
        <a:lstStyle/>
        <a:p>
          <a:endParaRPr lang="en-US"/>
        </a:p>
      </dgm:t>
    </dgm:pt>
    <dgm:pt modelId="{79D7CEDB-8104-4451-ACE4-9C54728C8F31}" type="pres">
      <dgm:prSet presAssocID="{46AB99D6-83BC-4C8D-8A5C-033EDB4E386F}" presName="text_1" presStyleLbl="node1" presStyleIdx="0" presStyleCnt="0">
        <dgm:presLayoutVars>
          <dgm:bulletEnabled val="1"/>
        </dgm:presLayoutVars>
      </dgm:prSet>
      <dgm:spPr/>
      <dgm:t>
        <a:bodyPr/>
        <a:lstStyle/>
        <a:p>
          <a:endParaRPr lang="en-US"/>
        </a:p>
      </dgm:t>
    </dgm:pt>
  </dgm:ptLst>
  <dgm:cxnLst>
    <dgm:cxn modelId="{679B8F8E-C790-4127-A7A6-C6633D805411}" type="presOf" srcId="{46AB99D6-83BC-4C8D-8A5C-033EDB4E386F}" destId="{79D7CEDB-8104-4451-ACE4-9C54728C8F31}"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06C4102F-B962-4992-A3ED-74B41A1C9C6F}" type="presOf" srcId="{C0281889-47E3-4FCF-B048-44D1E229A3C4}" destId="{46D36D89-423D-4446-B477-AB475692CC3D}" srcOrd="0" destOrd="0" presId="urn:microsoft.com/office/officeart/2008/layout/CircularPictureCallout"/>
    <dgm:cxn modelId="{46EBE4B9-67A4-4196-BC8E-DDA69649A31D}" type="presOf" srcId="{A5B64BFC-6D51-4FD0-8EB5-7F0CFF12ED8E}" destId="{62FCCB03-E374-451D-98F2-5D828F934070}" srcOrd="0" destOrd="0" presId="urn:microsoft.com/office/officeart/2008/layout/CircularPictureCallout"/>
    <dgm:cxn modelId="{BC642926-1500-47A5-BE66-97321696B201}" type="presParOf" srcId="{62FCCB03-E374-451D-98F2-5D828F934070}" destId="{8ADE9732-7F45-49AD-A367-88683D9353B9}" srcOrd="0" destOrd="0" presId="urn:microsoft.com/office/officeart/2008/layout/CircularPictureCallout"/>
    <dgm:cxn modelId="{97D18B4A-65B3-4505-82B7-2A59A6A1C438}" type="presParOf" srcId="{8ADE9732-7F45-49AD-A367-88683D9353B9}" destId="{FC274685-C9F5-4094-86C4-B75E27DE907C}" srcOrd="0" destOrd="0" presId="urn:microsoft.com/office/officeart/2008/layout/CircularPictureCallout"/>
    <dgm:cxn modelId="{4E56C859-012C-490F-A8A8-6117E60396F6}" type="presParOf" srcId="{FC274685-C9F5-4094-86C4-B75E27DE907C}" destId="{46D36D89-423D-4446-B477-AB475692CC3D}" srcOrd="0" destOrd="0" presId="urn:microsoft.com/office/officeart/2008/layout/CircularPictureCallout"/>
    <dgm:cxn modelId="{09703081-8D18-4222-9EF1-9261814856CC}"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3593CCD-F4BB-483B-9DB2-BBF976E72C87}"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09BE6551-9ED7-4489-91AE-BBC9EBD5F3F2}">
      <dgm:prSet phldrT="[Text]"/>
      <dgm:spPr/>
      <dgm:t>
        <a:bodyPr/>
        <a:lstStyle/>
        <a:p>
          <a:r>
            <a:rPr lang="nb-NO" dirty="0"/>
            <a:t> </a:t>
          </a:r>
          <a:endParaRPr lang="en-GB" dirty="0"/>
        </a:p>
      </dgm:t>
    </dgm:pt>
    <dgm:pt modelId="{BD73E5FE-DD84-4186-8421-7A1DD55C38E0}" type="sibTrans" cxnId="{3163D878-5F3F-4DE4-A2EE-59AE184B1CAB}">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624F2C92-5053-4AD9-AD33-412DE433202F}" type="parTrans" cxnId="{3163D878-5F3F-4DE4-A2EE-59AE184B1CAB}">
      <dgm:prSet/>
      <dgm:spPr/>
      <dgm:t>
        <a:bodyPr/>
        <a:lstStyle/>
        <a:p>
          <a:endParaRPr lang="en-GB"/>
        </a:p>
      </dgm:t>
    </dgm:pt>
    <dgm:pt modelId="{495F538F-DBAF-492C-91E8-86BBE5CBEC1E}" type="pres">
      <dgm:prSet presAssocID="{33593CCD-F4BB-483B-9DB2-BBF976E72C87}" presName="Name0" presStyleCnt="0">
        <dgm:presLayoutVars>
          <dgm:chMax val="7"/>
          <dgm:chPref val="7"/>
          <dgm:dir/>
        </dgm:presLayoutVars>
      </dgm:prSet>
      <dgm:spPr/>
    </dgm:pt>
    <dgm:pt modelId="{B2D5EAE1-E0F2-41B5-9F0E-609622ADB730}" type="pres">
      <dgm:prSet presAssocID="{33593CCD-F4BB-483B-9DB2-BBF976E72C87}" presName="Name1" presStyleCnt="0"/>
      <dgm:spPr/>
    </dgm:pt>
    <dgm:pt modelId="{CEA81BA0-4775-4DF0-B9F7-E2715DD42FD6}" type="pres">
      <dgm:prSet presAssocID="{BD73E5FE-DD84-4186-8421-7A1DD55C38E0}" presName="picture_1" presStyleCnt="0"/>
      <dgm:spPr/>
    </dgm:pt>
    <dgm:pt modelId="{EB1B1878-3229-439F-8B4F-BB07DADE8EA7}" type="pres">
      <dgm:prSet presAssocID="{BD73E5FE-DD84-4186-8421-7A1DD55C38E0}" presName="pictureRepeatNode" presStyleLbl="alignImgPlace1" presStyleIdx="0" presStyleCnt="1" custScaleX="200000" custScaleY="197031" custLinFactX="-209051" custLinFactY="-63940" custLinFactNeighborX="-300000" custLinFactNeighborY="-100000"/>
      <dgm:spPr/>
      <dgm:t>
        <a:bodyPr/>
        <a:lstStyle/>
        <a:p>
          <a:endParaRPr lang="en-US"/>
        </a:p>
      </dgm:t>
    </dgm:pt>
    <dgm:pt modelId="{A1FC61A3-F195-44DF-9321-90208F096BB3}" type="pres">
      <dgm:prSet presAssocID="{09BE6551-9ED7-4489-91AE-BBC9EBD5F3F2}" presName="text_1" presStyleLbl="node1" presStyleIdx="0" presStyleCnt="0">
        <dgm:presLayoutVars>
          <dgm:bulletEnabled val="1"/>
        </dgm:presLayoutVars>
      </dgm:prSet>
      <dgm:spPr/>
      <dgm:t>
        <a:bodyPr/>
        <a:lstStyle/>
        <a:p>
          <a:endParaRPr lang="en-US"/>
        </a:p>
      </dgm:t>
    </dgm:pt>
  </dgm:ptLst>
  <dgm:cxnLst>
    <dgm:cxn modelId="{FC02C849-E4F3-9F4D-BB09-FC38F390E160}" type="presOf" srcId="{BD73E5FE-DD84-4186-8421-7A1DD55C38E0}" destId="{EB1B1878-3229-439F-8B4F-BB07DADE8EA7}" srcOrd="0" destOrd="0" presId="urn:microsoft.com/office/officeart/2008/layout/CircularPictureCallout"/>
    <dgm:cxn modelId="{CCA64E36-7A94-7A40-88C2-E924DA631821}" type="presOf" srcId="{33593CCD-F4BB-483B-9DB2-BBF976E72C87}" destId="{495F538F-DBAF-492C-91E8-86BBE5CBEC1E}" srcOrd="0" destOrd="0" presId="urn:microsoft.com/office/officeart/2008/layout/CircularPictureCallout"/>
    <dgm:cxn modelId="{D0AE9F9E-AC92-704E-9787-35DE88A4D1AA}" type="presOf" srcId="{09BE6551-9ED7-4489-91AE-BBC9EBD5F3F2}" destId="{A1FC61A3-F195-44DF-9321-90208F096BB3}" srcOrd="0" destOrd="0" presId="urn:microsoft.com/office/officeart/2008/layout/CircularPictureCallout"/>
    <dgm:cxn modelId="{3163D878-5F3F-4DE4-A2EE-59AE184B1CAB}" srcId="{33593CCD-F4BB-483B-9DB2-BBF976E72C87}" destId="{09BE6551-9ED7-4489-91AE-BBC9EBD5F3F2}" srcOrd="0" destOrd="0" parTransId="{624F2C92-5053-4AD9-AD33-412DE433202F}" sibTransId="{BD73E5FE-DD84-4186-8421-7A1DD55C38E0}"/>
    <dgm:cxn modelId="{7CC347B2-3D34-1641-907D-ED8E6D08233B}" type="presParOf" srcId="{495F538F-DBAF-492C-91E8-86BBE5CBEC1E}" destId="{B2D5EAE1-E0F2-41B5-9F0E-609622ADB730}" srcOrd="0" destOrd="0" presId="urn:microsoft.com/office/officeart/2008/layout/CircularPictureCallout"/>
    <dgm:cxn modelId="{C8BD6C62-6393-8348-A6C2-CA1B4B6FC9B4}" type="presParOf" srcId="{B2D5EAE1-E0F2-41B5-9F0E-609622ADB730}" destId="{CEA81BA0-4775-4DF0-B9F7-E2715DD42FD6}" srcOrd="0" destOrd="0" presId="urn:microsoft.com/office/officeart/2008/layout/CircularPictureCallout"/>
    <dgm:cxn modelId="{30FF7209-48AA-944C-B5C6-C1C0BD6FC4CC}" type="presParOf" srcId="{CEA81BA0-4775-4DF0-B9F7-E2715DD42FD6}" destId="{EB1B1878-3229-439F-8B4F-BB07DADE8EA7}" srcOrd="0" destOrd="0" presId="urn:microsoft.com/office/officeart/2008/layout/CircularPictureCallout"/>
    <dgm:cxn modelId="{75D2818B-C344-6941-B8AF-BCED88015F35}" type="presParOf" srcId="{B2D5EAE1-E0F2-41B5-9F0E-609622ADB730}" destId="{A1FC61A3-F195-44DF-9321-90208F096BB3}" srcOrd="1" destOrd="0" presId="urn:microsoft.com/office/officeart/2008/layout/CircularPictureCallout"/>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t>
        <a:bodyPr/>
        <a:lstStyle/>
        <a:p>
          <a:endParaRPr lang="en-US"/>
        </a:p>
      </dgm:t>
    </dgm:pt>
    <dgm:pt modelId="{94406756-AAED-4952-B734-D5E78ADCB029}" type="pres">
      <dgm:prSet presAssocID="{918E8141-8B4B-4731-A817-C6B047531EC7}" presName="text_1" presStyleLbl="node1" presStyleIdx="0" presStyleCnt="0">
        <dgm:presLayoutVars>
          <dgm:bulletEnabled val="1"/>
        </dgm:presLayoutVars>
      </dgm:prSet>
      <dgm:spPr/>
      <dgm:t>
        <a:bodyPr/>
        <a:lstStyle/>
        <a:p>
          <a:endParaRPr lang="en-US"/>
        </a:p>
      </dgm:t>
    </dgm:pt>
  </dgm:ptLst>
  <dgm:cxnLst>
    <dgm:cxn modelId="{09F439F1-0AA3-481F-8B73-6AE8F7CED1D5}" type="presOf" srcId="{918E8141-8B4B-4731-A817-C6B047531EC7}" destId="{94406756-AAED-4952-B734-D5E78ADCB029}" srcOrd="0" destOrd="0" presId="urn:microsoft.com/office/officeart/2008/layout/CircularPictureCallout"/>
    <dgm:cxn modelId="{BF3260B7-EC6E-4DAD-91C0-B70EBE89D631}" type="presOf" srcId="{B5C0B2FB-77D1-43B5-AC47-EBF6D31315F6}" destId="{6AE5439B-8436-4FD1-9635-8BAA6EB19DEE}" srcOrd="0" destOrd="0" presId="urn:microsoft.com/office/officeart/2008/layout/CircularPictureCallout"/>
    <dgm:cxn modelId="{8ACB422C-DF2A-45E0-A838-E4514D5C19D1}" type="presOf" srcId="{0EBD0570-87DE-48D4-9B05-D47A4E390D1E}" destId="{D4EFBD8C-1BD9-44D3-91C2-8814CE1EF1E9}" srcOrd="0" destOrd="0" presId="urn:microsoft.com/office/officeart/2008/layout/CircularPictureCallout"/>
    <dgm:cxn modelId="{7E1B4B33-5122-4638-B279-6ED35619F31F}" srcId="{B5C0B2FB-77D1-43B5-AC47-EBF6D31315F6}" destId="{918E8141-8B4B-4731-A817-C6B047531EC7}" srcOrd="0" destOrd="0" parTransId="{990E6694-1BD1-4625-B443-78BD0F7E9C11}" sibTransId="{0EBD0570-87DE-48D4-9B05-D47A4E390D1E}"/>
    <dgm:cxn modelId="{D4690B8D-D631-4F92-881D-116AD1F6EC43}" type="presParOf" srcId="{6AE5439B-8436-4FD1-9635-8BAA6EB19DEE}" destId="{950978B9-0511-427D-B2E7-7C3DFC12B3BA}" srcOrd="0" destOrd="0" presId="urn:microsoft.com/office/officeart/2008/layout/CircularPictureCallout"/>
    <dgm:cxn modelId="{E3718520-E189-4B17-9305-1DAC145EAD2D}" type="presParOf" srcId="{950978B9-0511-427D-B2E7-7C3DFC12B3BA}" destId="{B2605915-65ED-4D21-8E6E-6CA0E33282E5}" srcOrd="0" destOrd="0" presId="urn:microsoft.com/office/officeart/2008/layout/CircularPictureCallout"/>
    <dgm:cxn modelId="{77881A75-9D04-49AA-B7CE-B4552CD2D7EA}" type="presParOf" srcId="{B2605915-65ED-4D21-8E6E-6CA0E33282E5}" destId="{D4EFBD8C-1BD9-44D3-91C2-8814CE1EF1E9}" srcOrd="0" destOrd="0" presId="urn:microsoft.com/office/officeart/2008/layout/CircularPictureCallout"/>
    <dgm:cxn modelId="{790DF488-BCAC-46B2-B494-5B69D6B2354F}"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51C726-06BB-459F-8B88-45E00F7906DC}"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7C348FE-1FAD-4F31-ADE0-A8D4B06FAA3C}">
      <dgm:prSet phldrT="[Text]"/>
      <dgm:spPr/>
      <dgm:t>
        <a:bodyPr/>
        <a:lstStyle/>
        <a:p>
          <a:r>
            <a:rPr lang="nb-NO" dirty="0"/>
            <a:t> </a:t>
          </a:r>
          <a:endParaRPr lang="en-GB" dirty="0"/>
        </a:p>
      </dgm:t>
    </dgm:pt>
    <dgm:pt modelId="{FADBC1F3-E587-4883-ADB5-17136167A4F9}" type="parTrans" cxnId="{99477DC9-D69A-4769-8AE7-085533AA2EDA}">
      <dgm:prSet/>
      <dgm:spPr/>
      <dgm:t>
        <a:bodyPr/>
        <a:lstStyle/>
        <a:p>
          <a:endParaRPr lang="en-GB"/>
        </a:p>
      </dgm:t>
    </dgm:pt>
    <dgm:pt modelId="{471EA7B6-4D84-4F6D-818A-CE146920DA27}" type="sibTrans" cxnId="{99477DC9-D69A-4769-8AE7-085533AA2EDA}">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B90A6B99-15DE-4F71-BD33-9274A6D58730}" type="pres">
      <dgm:prSet presAssocID="{F751C726-06BB-459F-8B88-45E00F7906DC}" presName="Name0" presStyleCnt="0">
        <dgm:presLayoutVars>
          <dgm:chMax val="7"/>
          <dgm:chPref val="7"/>
          <dgm:dir/>
        </dgm:presLayoutVars>
      </dgm:prSet>
      <dgm:spPr/>
    </dgm:pt>
    <dgm:pt modelId="{EA1AC1E5-CFBF-4BBA-AE64-805ACE736B05}" type="pres">
      <dgm:prSet presAssocID="{F751C726-06BB-459F-8B88-45E00F7906DC}" presName="Name1" presStyleCnt="0"/>
      <dgm:spPr/>
    </dgm:pt>
    <dgm:pt modelId="{56BC542D-8DBB-46FD-A041-B4B308B06E2A}" type="pres">
      <dgm:prSet presAssocID="{471EA7B6-4D84-4F6D-818A-CE146920DA27}" presName="picture_1" presStyleCnt="0"/>
      <dgm:spPr/>
    </dgm:pt>
    <dgm:pt modelId="{F65DC68E-F7A5-4F7E-9236-6CA8F3ACDF82}" type="pres">
      <dgm:prSet presAssocID="{471EA7B6-4D84-4F6D-818A-CE146920DA27}" presName="pictureRepeatNode" presStyleLbl="alignImgPlace1" presStyleIdx="0" presStyleCnt="1" custScaleX="131455" custScaleY="131455"/>
      <dgm:spPr/>
      <dgm:t>
        <a:bodyPr/>
        <a:lstStyle/>
        <a:p>
          <a:endParaRPr lang="en-US"/>
        </a:p>
      </dgm:t>
    </dgm:pt>
    <dgm:pt modelId="{8D4F6EED-8521-4E37-8810-77EE6E3F5B89}" type="pres">
      <dgm:prSet presAssocID="{47C348FE-1FAD-4F31-ADE0-A8D4B06FAA3C}" presName="text_1" presStyleLbl="node1" presStyleIdx="0" presStyleCnt="0">
        <dgm:presLayoutVars>
          <dgm:bulletEnabled val="1"/>
        </dgm:presLayoutVars>
      </dgm:prSet>
      <dgm:spPr/>
      <dgm:t>
        <a:bodyPr/>
        <a:lstStyle/>
        <a:p>
          <a:endParaRPr lang="en-US"/>
        </a:p>
      </dgm:t>
    </dgm:pt>
  </dgm:ptLst>
  <dgm:cxnLst>
    <dgm:cxn modelId="{1BB04A9E-1BD5-4DB0-A399-1CD147EE4E9E}" type="presOf" srcId="{47C348FE-1FAD-4F31-ADE0-A8D4B06FAA3C}" destId="{8D4F6EED-8521-4E37-8810-77EE6E3F5B89}" srcOrd="0" destOrd="0" presId="urn:microsoft.com/office/officeart/2008/layout/CircularPictureCallout"/>
    <dgm:cxn modelId="{99477DC9-D69A-4769-8AE7-085533AA2EDA}" srcId="{F751C726-06BB-459F-8B88-45E00F7906DC}" destId="{47C348FE-1FAD-4F31-ADE0-A8D4B06FAA3C}" srcOrd="0" destOrd="0" parTransId="{FADBC1F3-E587-4883-ADB5-17136167A4F9}" sibTransId="{471EA7B6-4D84-4F6D-818A-CE146920DA27}"/>
    <dgm:cxn modelId="{CDCDF6D8-E89F-4608-A9FE-19BE6B8CCDA6}" type="presOf" srcId="{F751C726-06BB-459F-8B88-45E00F7906DC}" destId="{B90A6B99-15DE-4F71-BD33-9274A6D58730}" srcOrd="0" destOrd="0" presId="urn:microsoft.com/office/officeart/2008/layout/CircularPictureCallout"/>
    <dgm:cxn modelId="{56E3359D-A07A-4E27-ABC7-2D571959C5CA}" type="presOf" srcId="{471EA7B6-4D84-4F6D-818A-CE146920DA27}" destId="{F65DC68E-F7A5-4F7E-9236-6CA8F3ACDF82}" srcOrd="0" destOrd="0" presId="urn:microsoft.com/office/officeart/2008/layout/CircularPictureCallout"/>
    <dgm:cxn modelId="{19F71D1A-7136-41D9-AA71-9C03899E028F}" type="presParOf" srcId="{B90A6B99-15DE-4F71-BD33-9274A6D58730}" destId="{EA1AC1E5-CFBF-4BBA-AE64-805ACE736B05}" srcOrd="0" destOrd="0" presId="urn:microsoft.com/office/officeart/2008/layout/CircularPictureCallout"/>
    <dgm:cxn modelId="{64CE3EDE-25D7-4AC1-8A9C-5F77591858C1}" type="presParOf" srcId="{EA1AC1E5-CFBF-4BBA-AE64-805ACE736B05}" destId="{56BC542D-8DBB-46FD-A041-B4B308B06E2A}" srcOrd="0" destOrd="0" presId="urn:microsoft.com/office/officeart/2008/layout/CircularPictureCallout"/>
    <dgm:cxn modelId="{191B084B-1F90-4A10-ABAE-701DCC8D83BD}" type="presParOf" srcId="{56BC542D-8DBB-46FD-A041-B4B308B06E2A}" destId="{F65DC68E-F7A5-4F7E-9236-6CA8F3ACDF82}" srcOrd="0" destOrd="0" presId="urn:microsoft.com/office/officeart/2008/layout/CircularPictureCallout"/>
    <dgm:cxn modelId="{0EE5F520-3ACC-4515-BADA-31E443C97E2C}" type="presParOf" srcId="{EA1AC1E5-CFBF-4BBA-AE64-805ACE736B05}" destId="{8D4F6EED-8521-4E37-8810-77EE6E3F5B89}" srcOrd="1" destOrd="0" presId="urn:microsoft.com/office/officeart/2008/layout/CircularPictureCallou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7E0F03-BAEE-4A08-BFB5-9B8E63E586FF}"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830AC34-8BEB-44A5-B545-497E7C2B9546}">
      <dgm:prSet phldrT="[Text]"/>
      <dgm:spPr/>
      <dgm:t>
        <a:bodyPr/>
        <a:lstStyle/>
        <a:p>
          <a:r>
            <a:rPr lang="nb-NO" dirty="0"/>
            <a:t> </a:t>
          </a:r>
          <a:endParaRPr lang="en-GB" dirty="0"/>
        </a:p>
      </dgm:t>
    </dgm:pt>
    <dgm:pt modelId="{6047CC94-F81B-4DAA-BAD4-3A07003B6418}" type="sibTrans" cxnId="{6F9D9BB5-E974-4735-A441-41198F43FDD9}">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C3B52A9E-B4BD-4ED4-BD21-9EB8D8925295}" type="parTrans" cxnId="{6F9D9BB5-E974-4735-A441-41198F43FDD9}">
      <dgm:prSet/>
      <dgm:spPr/>
      <dgm:t>
        <a:bodyPr/>
        <a:lstStyle/>
        <a:p>
          <a:endParaRPr lang="en-GB"/>
        </a:p>
      </dgm:t>
    </dgm:pt>
    <dgm:pt modelId="{051F52C1-6139-409E-8641-EB8734128EA4}" type="pres">
      <dgm:prSet presAssocID="{CE7E0F03-BAEE-4A08-BFB5-9B8E63E586FF}" presName="Name0" presStyleCnt="0">
        <dgm:presLayoutVars>
          <dgm:chMax val="7"/>
          <dgm:chPref val="7"/>
          <dgm:dir/>
        </dgm:presLayoutVars>
      </dgm:prSet>
      <dgm:spPr/>
    </dgm:pt>
    <dgm:pt modelId="{89DA9132-4571-4405-8C90-186411EA8AD8}" type="pres">
      <dgm:prSet presAssocID="{CE7E0F03-BAEE-4A08-BFB5-9B8E63E586FF}" presName="Name1" presStyleCnt="0"/>
      <dgm:spPr/>
    </dgm:pt>
    <dgm:pt modelId="{04D635B6-8F99-42A1-AE01-BA1F581CA3CC}" type="pres">
      <dgm:prSet presAssocID="{6047CC94-F81B-4DAA-BAD4-3A07003B6418}" presName="picture_1" presStyleCnt="0"/>
      <dgm:spPr/>
    </dgm:pt>
    <dgm:pt modelId="{306AFE9D-CCA1-4A93-9691-FC978F9CE9A1}" type="pres">
      <dgm:prSet presAssocID="{6047CC94-F81B-4DAA-BAD4-3A07003B6418}" presName="pictureRepeatNode" presStyleLbl="alignImgPlace1" presStyleIdx="0" presStyleCnt="1" custScaleX="195966" custScaleY="195966"/>
      <dgm:spPr/>
      <dgm:t>
        <a:bodyPr/>
        <a:lstStyle/>
        <a:p>
          <a:endParaRPr lang="en-US"/>
        </a:p>
      </dgm:t>
    </dgm:pt>
    <dgm:pt modelId="{7B7E01F2-483A-4155-B3BF-14C3DB5E76A6}" type="pres">
      <dgm:prSet presAssocID="{9830AC34-8BEB-44A5-B545-497E7C2B9546}" presName="text_1" presStyleLbl="node1" presStyleIdx="0" presStyleCnt="0">
        <dgm:presLayoutVars>
          <dgm:bulletEnabled val="1"/>
        </dgm:presLayoutVars>
      </dgm:prSet>
      <dgm:spPr/>
      <dgm:t>
        <a:bodyPr/>
        <a:lstStyle/>
        <a:p>
          <a:endParaRPr lang="en-US"/>
        </a:p>
      </dgm:t>
    </dgm:pt>
  </dgm:ptLst>
  <dgm:cxnLst>
    <dgm:cxn modelId="{6F9D9BB5-E974-4735-A441-41198F43FDD9}" srcId="{CE7E0F03-BAEE-4A08-BFB5-9B8E63E586FF}" destId="{9830AC34-8BEB-44A5-B545-497E7C2B9546}" srcOrd="0" destOrd="0" parTransId="{C3B52A9E-B4BD-4ED4-BD21-9EB8D8925295}" sibTransId="{6047CC94-F81B-4DAA-BAD4-3A07003B6418}"/>
    <dgm:cxn modelId="{81D0757D-74A5-454F-8E56-4AF1B621BB71}" type="presOf" srcId="{6047CC94-F81B-4DAA-BAD4-3A07003B6418}" destId="{306AFE9D-CCA1-4A93-9691-FC978F9CE9A1}" srcOrd="0" destOrd="0" presId="urn:microsoft.com/office/officeart/2008/layout/CircularPictureCallout"/>
    <dgm:cxn modelId="{EE171200-C9F8-4B61-BD45-DF44F4A7BBE4}" type="presOf" srcId="{9830AC34-8BEB-44A5-B545-497E7C2B9546}" destId="{7B7E01F2-483A-4155-B3BF-14C3DB5E76A6}" srcOrd="0" destOrd="0" presId="urn:microsoft.com/office/officeart/2008/layout/CircularPictureCallout"/>
    <dgm:cxn modelId="{D621283F-B5E2-4C06-B6C3-6835E200732C}" type="presOf" srcId="{CE7E0F03-BAEE-4A08-BFB5-9B8E63E586FF}" destId="{051F52C1-6139-409E-8641-EB8734128EA4}" srcOrd="0" destOrd="0" presId="urn:microsoft.com/office/officeart/2008/layout/CircularPictureCallout"/>
    <dgm:cxn modelId="{2ED677F7-ABD4-4DAB-8F78-B380F6B77738}" type="presParOf" srcId="{051F52C1-6139-409E-8641-EB8734128EA4}" destId="{89DA9132-4571-4405-8C90-186411EA8AD8}" srcOrd="0" destOrd="0" presId="urn:microsoft.com/office/officeart/2008/layout/CircularPictureCallout"/>
    <dgm:cxn modelId="{849CE39B-CCE1-4C25-99D9-863F62C6825D}" type="presParOf" srcId="{89DA9132-4571-4405-8C90-186411EA8AD8}" destId="{04D635B6-8F99-42A1-AE01-BA1F581CA3CC}" srcOrd="0" destOrd="0" presId="urn:microsoft.com/office/officeart/2008/layout/CircularPictureCallout"/>
    <dgm:cxn modelId="{57306FE0-4FD1-42AB-B640-2D9813085A11}" type="presParOf" srcId="{04D635B6-8F99-42A1-AE01-BA1F581CA3CC}" destId="{306AFE9D-CCA1-4A93-9691-FC978F9CE9A1}" srcOrd="0" destOrd="0" presId="urn:microsoft.com/office/officeart/2008/layout/CircularPictureCallout"/>
    <dgm:cxn modelId="{9E966ACE-3873-4C99-83DA-ED902C0DECD2}" type="presParOf" srcId="{89DA9132-4571-4405-8C90-186411EA8AD8}" destId="{7B7E01F2-483A-4155-B3BF-14C3DB5E76A6}" srcOrd="1" destOrd="0" presId="urn:microsoft.com/office/officeart/2008/layout/CircularPictureCallou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rotWithShape="1">
          <a:blip xmlns:r="http://schemas.openxmlformats.org/officeDocument/2006/relationships" r:embed="rId1"/>
          <a:stretch>
            <a:fillRect/>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t>
        <a:bodyPr/>
        <a:lstStyle/>
        <a:p>
          <a:endParaRPr lang="en-US"/>
        </a:p>
      </dgm:t>
    </dgm:pt>
    <dgm:pt modelId="{94406756-AAED-4952-B734-D5E78ADCB029}" type="pres">
      <dgm:prSet presAssocID="{918E8141-8B4B-4731-A817-C6B047531EC7}" presName="text_1" presStyleLbl="node1" presStyleIdx="0" presStyleCnt="0">
        <dgm:presLayoutVars>
          <dgm:bulletEnabled val="1"/>
        </dgm:presLayoutVars>
      </dgm:prSet>
      <dgm:spPr/>
      <dgm:t>
        <a:bodyPr/>
        <a:lstStyle/>
        <a:p>
          <a:endParaRPr lang="en-US"/>
        </a:p>
      </dgm:t>
    </dgm:pt>
  </dgm:ptLst>
  <dgm:cxnLst>
    <dgm:cxn modelId="{ACAEB8DD-A978-469A-8D97-CB95ECB98BB4}" type="presOf" srcId="{0EBD0570-87DE-48D4-9B05-D47A4E390D1E}" destId="{D4EFBD8C-1BD9-44D3-91C2-8814CE1EF1E9}" srcOrd="0" destOrd="0" presId="urn:microsoft.com/office/officeart/2008/layout/CircularPictureCallout"/>
    <dgm:cxn modelId="{A0B21BA3-9B37-4815-A8DF-93795E5CEB1D}" type="presOf" srcId="{918E8141-8B4B-4731-A817-C6B047531EC7}" destId="{94406756-AAED-4952-B734-D5E78ADCB029}" srcOrd="0" destOrd="0" presId="urn:microsoft.com/office/officeart/2008/layout/CircularPictureCallout"/>
    <dgm:cxn modelId="{46CCD574-94A3-4036-AA97-F26765CD6861}" type="presOf" srcId="{B5C0B2FB-77D1-43B5-AC47-EBF6D31315F6}" destId="{6AE5439B-8436-4FD1-9635-8BAA6EB19DEE}" srcOrd="0" destOrd="0" presId="urn:microsoft.com/office/officeart/2008/layout/CircularPictureCallout"/>
    <dgm:cxn modelId="{7E1B4B33-5122-4638-B279-6ED35619F31F}" srcId="{B5C0B2FB-77D1-43B5-AC47-EBF6D31315F6}" destId="{918E8141-8B4B-4731-A817-C6B047531EC7}" srcOrd="0" destOrd="0" parTransId="{990E6694-1BD1-4625-B443-78BD0F7E9C11}" sibTransId="{0EBD0570-87DE-48D4-9B05-D47A4E390D1E}"/>
    <dgm:cxn modelId="{16513BDD-9A2D-4164-BCC9-3C23306D9289}" type="presParOf" srcId="{6AE5439B-8436-4FD1-9635-8BAA6EB19DEE}" destId="{950978B9-0511-427D-B2E7-7C3DFC12B3BA}" srcOrd="0" destOrd="0" presId="urn:microsoft.com/office/officeart/2008/layout/CircularPictureCallout"/>
    <dgm:cxn modelId="{EACB3D5B-65F8-47C5-AAB3-B012E7191C9C}" type="presParOf" srcId="{950978B9-0511-427D-B2E7-7C3DFC12B3BA}" destId="{B2605915-65ED-4D21-8E6E-6CA0E33282E5}" srcOrd="0" destOrd="0" presId="urn:microsoft.com/office/officeart/2008/layout/CircularPictureCallout"/>
    <dgm:cxn modelId="{223A8317-3D24-4649-8D4F-7FFB87829FE0}" type="presParOf" srcId="{B2605915-65ED-4D21-8E6E-6CA0E33282E5}" destId="{D4EFBD8C-1BD9-44D3-91C2-8814CE1EF1E9}" srcOrd="0" destOrd="0" presId="urn:microsoft.com/office/officeart/2008/layout/CircularPictureCallout"/>
    <dgm:cxn modelId="{C87E0716-E0D8-4059-98E9-9F834F40E04F}"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t>
        <a:bodyPr/>
        <a:lstStyle/>
        <a:p>
          <a:endParaRPr lang="en-US"/>
        </a:p>
      </dgm:t>
    </dgm:pt>
    <dgm:pt modelId="{79D7CEDB-8104-4451-ACE4-9C54728C8F31}" type="pres">
      <dgm:prSet presAssocID="{46AB99D6-83BC-4C8D-8A5C-033EDB4E386F}" presName="text_1" presStyleLbl="node1" presStyleIdx="0" presStyleCnt="0">
        <dgm:presLayoutVars>
          <dgm:bulletEnabled val="1"/>
        </dgm:presLayoutVars>
      </dgm:prSet>
      <dgm:spPr/>
      <dgm:t>
        <a:bodyPr/>
        <a:lstStyle/>
        <a:p>
          <a:endParaRPr lang="en-US"/>
        </a:p>
      </dgm:t>
    </dgm:pt>
  </dgm:ptLst>
  <dgm:cxnLst>
    <dgm:cxn modelId="{4171A97D-98BE-1C43-BF50-B94E3B66559C}" type="presOf" srcId="{A5B64BFC-6D51-4FD0-8EB5-7F0CFF12ED8E}" destId="{62FCCB03-E374-451D-98F2-5D828F934070}"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8C17594F-73E7-D14E-B0A5-18DCB64D3C6A}" type="presOf" srcId="{46AB99D6-83BC-4C8D-8A5C-033EDB4E386F}" destId="{79D7CEDB-8104-4451-ACE4-9C54728C8F31}" srcOrd="0" destOrd="0" presId="urn:microsoft.com/office/officeart/2008/layout/CircularPictureCallout"/>
    <dgm:cxn modelId="{AB5E0073-1362-A244-8AD2-A21AE9804C07}" type="presOf" srcId="{C0281889-47E3-4FCF-B048-44D1E229A3C4}" destId="{46D36D89-423D-4446-B477-AB475692CC3D}" srcOrd="0" destOrd="0" presId="urn:microsoft.com/office/officeart/2008/layout/CircularPictureCallout"/>
    <dgm:cxn modelId="{001533DC-3ED1-AA42-8A7A-CAB98CA72E97}" type="presParOf" srcId="{62FCCB03-E374-451D-98F2-5D828F934070}" destId="{8ADE9732-7F45-49AD-A367-88683D9353B9}" srcOrd="0" destOrd="0" presId="urn:microsoft.com/office/officeart/2008/layout/CircularPictureCallout"/>
    <dgm:cxn modelId="{353E41B6-B886-9045-9211-66EDFF6DE989}" type="presParOf" srcId="{8ADE9732-7F45-49AD-A367-88683D9353B9}" destId="{FC274685-C9F5-4094-86C4-B75E27DE907C}" srcOrd="0" destOrd="0" presId="urn:microsoft.com/office/officeart/2008/layout/CircularPictureCallout"/>
    <dgm:cxn modelId="{CFD12FCF-56A7-5D42-8938-6B5DBC51CC43}" type="presParOf" srcId="{FC274685-C9F5-4094-86C4-B75E27DE907C}" destId="{46D36D89-423D-4446-B477-AB475692CC3D}" srcOrd="0" destOrd="0" presId="urn:microsoft.com/office/officeart/2008/layout/CircularPictureCallout"/>
    <dgm:cxn modelId="{23013A3B-89DD-A243-A380-DAF388AD0888}"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7E0F03-BAEE-4A08-BFB5-9B8E63E586FF}"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830AC34-8BEB-44A5-B545-497E7C2B9546}">
      <dgm:prSet phldrT="[Text]"/>
      <dgm:spPr/>
      <dgm:t>
        <a:bodyPr/>
        <a:lstStyle/>
        <a:p>
          <a:r>
            <a:rPr lang="nb-NO" dirty="0"/>
            <a:t> </a:t>
          </a:r>
          <a:endParaRPr lang="en-GB" dirty="0"/>
        </a:p>
      </dgm:t>
    </dgm:pt>
    <dgm:pt modelId="{6047CC94-F81B-4DAA-BAD4-3A07003B6418}" type="sibTrans" cxnId="{6F9D9BB5-E974-4735-A441-41198F43FDD9}">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dgm:spPr>
      <dgm:t>
        <a:bodyPr/>
        <a:lstStyle/>
        <a:p>
          <a:endParaRPr lang="en-GB"/>
        </a:p>
      </dgm:t>
    </dgm:pt>
    <dgm:pt modelId="{C3B52A9E-B4BD-4ED4-BD21-9EB8D8925295}" type="parTrans" cxnId="{6F9D9BB5-E974-4735-A441-41198F43FDD9}">
      <dgm:prSet/>
      <dgm:spPr/>
      <dgm:t>
        <a:bodyPr/>
        <a:lstStyle/>
        <a:p>
          <a:endParaRPr lang="en-GB"/>
        </a:p>
      </dgm:t>
    </dgm:pt>
    <dgm:pt modelId="{051F52C1-6139-409E-8641-EB8734128EA4}" type="pres">
      <dgm:prSet presAssocID="{CE7E0F03-BAEE-4A08-BFB5-9B8E63E586FF}" presName="Name0" presStyleCnt="0">
        <dgm:presLayoutVars>
          <dgm:chMax val="7"/>
          <dgm:chPref val="7"/>
          <dgm:dir/>
        </dgm:presLayoutVars>
      </dgm:prSet>
      <dgm:spPr/>
    </dgm:pt>
    <dgm:pt modelId="{89DA9132-4571-4405-8C90-186411EA8AD8}" type="pres">
      <dgm:prSet presAssocID="{CE7E0F03-BAEE-4A08-BFB5-9B8E63E586FF}" presName="Name1" presStyleCnt="0"/>
      <dgm:spPr/>
    </dgm:pt>
    <dgm:pt modelId="{04D635B6-8F99-42A1-AE01-BA1F581CA3CC}" type="pres">
      <dgm:prSet presAssocID="{6047CC94-F81B-4DAA-BAD4-3A07003B6418}" presName="picture_1" presStyleCnt="0"/>
      <dgm:spPr/>
    </dgm:pt>
    <dgm:pt modelId="{306AFE9D-CCA1-4A93-9691-FC978F9CE9A1}" type="pres">
      <dgm:prSet presAssocID="{6047CC94-F81B-4DAA-BAD4-3A07003B6418}" presName="pictureRepeatNode" presStyleLbl="alignImgPlace1" presStyleIdx="0" presStyleCnt="1" custScaleX="195966" custScaleY="195966"/>
      <dgm:spPr/>
      <dgm:t>
        <a:bodyPr/>
        <a:lstStyle/>
        <a:p>
          <a:endParaRPr lang="en-US"/>
        </a:p>
      </dgm:t>
    </dgm:pt>
    <dgm:pt modelId="{7B7E01F2-483A-4155-B3BF-14C3DB5E76A6}" type="pres">
      <dgm:prSet presAssocID="{9830AC34-8BEB-44A5-B545-497E7C2B9546}" presName="text_1" presStyleLbl="node1" presStyleIdx="0" presStyleCnt="0">
        <dgm:presLayoutVars>
          <dgm:bulletEnabled val="1"/>
        </dgm:presLayoutVars>
      </dgm:prSet>
      <dgm:spPr/>
      <dgm:t>
        <a:bodyPr/>
        <a:lstStyle/>
        <a:p>
          <a:endParaRPr lang="en-US"/>
        </a:p>
      </dgm:t>
    </dgm:pt>
  </dgm:ptLst>
  <dgm:cxnLst>
    <dgm:cxn modelId="{B543B669-0997-C344-BD7F-BC44C023C6CD}" type="presOf" srcId="{CE7E0F03-BAEE-4A08-BFB5-9B8E63E586FF}" destId="{051F52C1-6139-409E-8641-EB8734128EA4}" srcOrd="0" destOrd="0" presId="urn:microsoft.com/office/officeart/2008/layout/CircularPictureCallout"/>
    <dgm:cxn modelId="{6F9D9BB5-E974-4735-A441-41198F43FDD9}" srcId="{CE7E0F03-BAEE-4A08-BFB5-9B8E63E586FF}" destId="{9830AC34-8BEB-44A5-B545-497E7C2B9546}" srcOrd="0" destOrd="0" parTransId="{C3B52A9E-B4BD-4ED4-BD21-9EB8D8925295}" sibTransId="{6047CC94-F81B-4DAA-BAD4-3A07003B6418}"/>
    <dgm:cxn modelId="{9FDB4EE9-E4DA-7B43-9D77-2A8873E8C081}" type="presOf" srcId="{9830AC34-8BEB-44A5-B545-497E7C2B9546}" destId="{7B7E01F2-483A-4155-B3BF-14C3DB5E76A6}" srcOrd="0" destOrd="0" presId="urn:microsoft.com/office/officeart/2008/layout/CircularPictureCallout"/>
    <dgm:cxn modelId="{AE84EE67-8219-614B-8ADA-2E61CC65B94C}" type="presOf" srcId="{6047CC94-F81B-4DAA-BAD4-3A07003B6418}" destId="{306AFE9D-CCA1-4A93-9691-FC978F9CE9A1}" srcOrd="0" destOrd="0" presId="urn:microsoft.com/office/officeart/2008/layout/CircularPictureCallout"/>
    <dgm:cxn modelId="{2E2C33CB-48B1-A947-A9A0-69A38A7CA13B}" type="presParOf" srcId="{051F52C1-6139-409E-8641-EB8734128EA4}" destId="{89DA9132-4571-4405-8C90-186411EA8AD8}" srcOrd="0" destOrd="0" presId="urn:microsoft.com/office/officeart/2008/layout/CircularPictureCallout"/>
    <dgm:cxn modelId="{473DE178-7E43-0447-AC04-BD67E149AF08}" type="presParOf" srcId="{89DA9132-4571-4405-8C90-186411EA8AD8}" destId="{04D635B6-8F99-42A1-AE01-BA1F581CA3CC}" srcOrd="0" destOrd="0" presId="urn:microsoft.com/office/officeart/2008/layout/CircularPictureCallout"/>
    <dgm:cxn modelId="{7420F156-CCF8-D24C-BD96-D5C5290FA304}" type="presParOf" srcId="{04D635B6-8F99-42A1-AE01-BA1F581CA3CC}" destId="{306AFE9D-CCA1-4A93-9691-FC978F9CE9A1}" srcOrd="0" destOrd="0" presId="urn:microsoft.com/office/officeart/2008/layout/CircularPictureCallout"/>
    <dgm:cxn modelId="{D9BB6614-8F8C-7D4E-883B-51CEDC974043}" type="presParOf" srcId="{89DA9132-4571-4405-8C90-186411EA8AD8}" destId="{7B7E01F2-483A-4155-B3BF-14C3DB5E76A6}" srcOrd="1" destOrd="0" presId="urn:microsoft.com/office/officeart/2008/layout/CircularPictureCallou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51C726-06BB-459F-8B88-45E00F7906DC}"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7C348FE-1FAD-4F31-ADE0-A8D4B06FAA3C}">
      <dgm:prSet phldrT="[Text]"/>
      <dgm:spPr/>
      <dgm:t>
        <a:bodyPr/>
        <a:lstStyle/>
        <a:p>
          <a:r>
            <a:rPr lang="nb-NO" dirty="0"/>
            <a:t> </a:t>
          </a:r>
          <a:endParaRPr lang="en-GB" dirty="0"/>
        </a:p>
      </dgm:t>
    </dgm:pt>
    <dgm:pt modelId="{FADBC1F3-E587-4883-ADB5-17136167A4F9}" type="parTrans" cxnId="{99477DC9-D69A-4769-8AE7-085533AA2EDA}">
      <dgm:prSet/>
      <dgm:spPr/>
      <dgm:t>
        <a:bodyPr/>
        <a:lstStyle/>
        <a:p>
          <a:endParaRPr lang="en-GB"/>
        </a:p>
      </dgm:t>
    </dgm:pt>
    <dgm:pt modelId="{471EA7B6-4D84-4F6D-818A-CE146920DA27}" type="sibTrans" cxnId="{99477DC9-D69A-4769-8AE7-085533AA2EDA}">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B90A6B99-15DE-4F71-BD33-9274A6D58730}" type="pres">
      <dgm:prSet presAssocID="{F751C726-06BB-459F-8B88-45E00F7906DC}" presName="Name0" presStyleCnt="0">
        <dgm:presLayoutVars>
          <dgm:chMax val="7"/>
          <dgm:chPref val="7"/>
          <dgm:dir/>
        </dgm:presLayoutVars>
      </dgm:prSet>
      <dgm:spPr/>
    </dgm:pt>
    <dgm:pt modelId="{EA1AC1E5-CFBF-4BBA-AE64-805ACE736B05}" type="pres">
      <dgm:prSet presAssocID="{F751C726-06BB-459F-8B88-45E00F7906DC}" presName="Name1" presStyleCnt="0"/>
      <dgm:spPr/>
    </dgm:pt>
    <dgm:pt modelId="{56BC542D-8DBB-46FD-A041-B4B308B06E2A}" type="pres">
      <dgm:prSet presAssocID="{471EA7B6-4D84-4F6D-818A-CE146920DA27}" presName="picture_1" presStyleCnt="0"/>
      <dgm:spPr/>
    </dgm:pt>
    <dgm:pt modelId="{F65DC68E-F7A5-4F7E-9236-6CA8F3ACDF82}" type="pres">
      <dgm:prSet presAssocID="{471EA7B6-4D84-4F6D-818A-CE146920DA27}" presName="pictureRepeatNode" presStyleLbl="alignImgPlace1" presStyleIdx="0" presStyleCnt="1" custScaleX="131455" custScaleY="131455"/>
      <dgm:spPr/>
      <dgm:t>
        <a:bodyPr/>
        <a:lstStyle/>
        <a:p>
          <a:endParaRPr lang="en-US"/>
        </a:p>
      </dgm:t>
    </dgm:pt>
    <dgm:pt modelId="{8D4F6EED-8521-4E37-8810-77EE6E3F5B89}" type="pres">
      <dgm:prSet presAssocID="{47C348FE-1FAD-4F31-ADE0-A8D4B06FAA3C}" presName="text_1" presStyleLbl="node1" presStyleIdx="0" presStyleCnt="0">
        <dgm:presLayoutVars>
          <dgm:bulletEnabled val="1"/>
        </dgm:presLayoutVars>
      </dgm:prSet>
      <dgm:spPr/>
      <dgm:t>
        <a:bodyPr/>
        <a:lstStyle/>
        <a:p>
          <a:endParaRPr lang="en-US"/>
        </a:p>
      </dgm:t>
    </dgm:pt>
  </dgm:ptLst>
  <dgm:cxnLst>
    <dgm:cxn modelId="{99477DC9-D69A-4769-8AE7-085533AA2EDA}" srcId="{F751C726-06BB-459F-8B88-45E00F7906DC}" destId="{47C348FE-1FAD-4F31-ADE0-A8D4B06FAA3C}" srcOrd="0" destOrd="0" parTransId="{FADBC1F3-E587-4883-ADB5-17136167A4F9}" sibTransId="{471EA7B6-4D84-4F6D-818A-CE146920DA27}"/>
    <dgm:cxn modelId="{FEE838E8-7A31-664B-89EC-CCA7E09E1604}" type="presOf" srcId="{47C348FE-1FAD-4F31-ADE0-A8D4B06FAA3C}" destId="{8D4F6EED-8521-4E37-8810-77EE6E3F5B89}" srcOrd="0" destOrd="0" presId="urn:microsoft.com/office/officeart/2008/layout/CircularPictureCallout"/>
    <dgm:cxn modelId="{06F6261C-C151-6E45-81A9-B9BAB223E368}" type="presOf" srcId="{F751C726-06BB-459F-8B88-45E00F7906DC}" destId="{B90A6B99-15DE-4F71-BD33-9274A6D58730}" srcOrd="0" destOrd="0" presId="urn:microsoft.com/office/officeart/2008/layout/CircularPictureCallout"/>
    <dgm:cxn modelId="{2F59FCF3-C534-C745-A670-85C8955F32A4}" type="presOf" srcId="{471EA7B6-4D84-4F6D-818A-CE146920DA27}" destId="{F65DC68E-F7A5-4F7E-9236-6CA8F3ACDF82}" srcOrd="0" destOrd="0" presId="urn:microsoft.com/office/officeart/2008/layout/CircularPictureCallout"/>
    <dgm:cxn modelId="{15F8CF2D-3E52-2C4D-8B3C-175D25769284}" type="presParOf" srcId="{B90A6B99-15DE-4F71-BD33-9274A6D58730}" destId="{EA1AC1E5-CFBF-4BBA-AE64-805ACE736B05}" srcOrd="0" destOrd="0" presId="urn:microsoft.com/office/officeart/2008/layout/CircularPictureCallout"/>
    <dgm:cxn modelId="{4389F0E0-AB91-9D4C-81FF-A2D69D5A33A2}" type="presParOf" srcId="{EA1AC1E5-CFBF-4BBA-AE64-805ACE736B05}" destId="{56BC542D-8DBB-46FD-A041-B4B308B06E2A}" srcOrd="0" destOrd="0" presId="urn:microsoft.com/office/officeart/2008/layout/CircularPictureCallout"/>
    <dgm:cxn modelId="{9BA66EBC-9BB7-AD4D-8A10-B5FF7F6FC20B}" type="presParOf" srcId="{56BC542D-8DBB-46FD-A041-B4B308B06E2A}" destId="{F65DC68E-F7A5-4F7E-9236-6CA8F3ACDF82}" srcOrd="0" destOrd="0" presId="urn:microsoft.com/office/officeart/2008/layout/CircularPictureCallout"/>
    <dgm:cxn modelId="{75A4DFD5-404F-8B41-84A7-DA0C08B07C81}" type="presParOf" srcId="{EA1AC1E5-CFBF-4BBA-AE64-805ACE736B05}" destId="{8D4F6EED-8521-4E37-8810-77EE6E3F5B89}" srcOrd="1" destOrd="0" presId="urn:microsoft.com/office/officeart/2008/layout/CircularPictureCallout"/>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t>
        <a:bodyPr/>
        <a:lstStyle/>
        <a:p>
          <a:endParaRPr lang="en-US"/>
        </a:p>
      </dgm:t>
    </dgm:pt>
    <dgm:pt modelId="{94406756-AAED-4952-B734-D5E78ADCB029}" type="pres">
      <dgm:prSet presAssocID="{918E8141-8B4B-4731-A817-C6B047531EC7}" presName="text_1" presStyleLbl="node1" presStyleIdx="0" presStyleCnt="0">
        <dgm:presLayoutVars>
          <dgm:bulletEnabled val="1"/>
        </dgm:presLayoutVars>
      </dgm:prSet>
      <dgm:spPr/>
      <dgm:t>
        <a:bodyPr/>
        <a:lstStyle/>
        <a:p>
          <a:endParaRPr lang="en-US"/>
        </a:p>
      </dgm:t>
    </dgm:pt>
  </dgm:ptLst>
  <dgm:cxnLst>
    <dgm:cxn modelId="{ED135130-1D34-914B-8743-80F01CBEB979}" type="presOf" srcId="{B5C0B2FB-77D1-43B5-AC47-EBF6D31315F6}" destId="{6AE5439B-8436-4FD1-9635-8BAA6EB19DEE}" srcOrd="0" destOrd="0" presId="urn:microsoft.com/office/officeart/2008/layout/CircularPictureCallout"/>
    <dgm:cxn modelId="{2D11A3CB-F3B0-F347-919F-A85B4E8CCE33}" type="presOf" srcId="{0EBD0570-87DE-48D4-9B05-D47A4E390D1E}" destId="{D4EFBD8C-1BD9-44D3-91C2-8814CE1EF1E9}" srcOrd="0" destOrd="0" presId="urn:microsoft.com/office/officeart/2008/layout/CircularPictureCallout"/>
    <dgm:cxn modelId="{7E1B4B33-5122-4638-B279-6ED35619F31F}" srcId="{B5C0B2FB-77D1-43B5-AC47-EBF6D31315F6}" destId="{918E8141-8B4B-4731-A817-C6B047531EC7}" srcOrd="0" destOrd="0" parTransId="{990E6694-1BD1-4625-B443-78BD0F7E9C11}" sibTransId="{0EBD0570-87DE-48D4-9B05-D47A4E390D1E}"/>
    <dgm:cxn modelId="{C7AD3CEC-6A0C-D543-B0DF-51FDE28FA9AE}" type="presOf" srcId="{918E8141-8B4B-4731-A817-C6B047531EC7}" destId="{94406756-AAED-4952-B734-D5E78ADCB029}" srcOrd="0" destOrd="0" presId="urn:microsoft.com/office/officeart/2008/layout/CircularPictureCallout"/>
    <dgm:cxn modelId="{F21A55DD-7E20-5948-8A27-3E3B0FD470EE}" type="presParOf" srcId="{6AE5439B-8436-4FD1-9635-8BAA6EB19DEE}" destId="{950978B9-0511-427D-B2E7-7C3DFC12B3BA}" srcOrd="0" destOrd="0" presId="urn:microsoft.com/office/officeart/2008/layout/CircularPictureCallout"/>
    <dgm:cxn modelId="{23EBCF31-C76F-5A4E-94E1-1F1019772F0C}" type="presParOf" srcId="{950978B9-0511-427D-B2E7-7C3DFC12B3BA}" destId="{B2605915-65ED-4D21-8E6E-6CA0E33282E5}" srcOrd="0" destOrd="0" presId="urn:microsoft.com/office/officeart/2008/layout/CircularPictureCallout"/>
    <dgm:cxn modelId="{8C7E5D5C-CA53-D14F-BFC4-D7A0375ED3CF}" type="presParOf" srcId="{B2605915-65ED-4D21-8E6E-6CA0E33282E5}" destId="{D4EFBD8C-1BD9-44D3-91C2-8814CE1EF1E9}" srcOrd="0" destOrd="0" presId="urn:microsoft.com/office/officeart/2008/layout/CircularPictureCallout"/>
    <dgm:cxn modelId="{1886EB0C-0840-1C4C-B5F8-C0CAFDFAE4CD}"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28627" y="333520"/>
          <a:ext cx="1280473" cy="128047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454827" y="994491"/>
          <a:ext cx="428072" cy="220725"/>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66700">
            <a:lnSpc>
              <a:spcPct val="90000"/>
            </a:lnSpc>
            <a:spcBef>
              <a:spcPct val="0"/>
            </a:spcBef>
            <a:spcAft>
              <a:spcPct val="35000"/>
            </a:spcAft>
          </a:pPr>
          <a:endParaRPr lang="nb-NO" sz="600" kern="1200" dirty="0"/>
        </a:p>
        <a:p>
          <a:pPr lvl="0" algn="ctr" defTabSz="266700">
            <a:lnSpc>
              <a:spcPct val="90000"/>
            </a:lnSpc>
            <a:spcBef>
              <a:spcPct val="0"/>
            </a:spcBef>
            <a:spcAft>
              <a:spcPct val="35000"/>
            </a:spcAft>
          </a:pPr>
          <a:endParaRPr lang="en-GB" sz="600" kern="1200" dirty="0"/>
        </a:p>
      </dsp:txBody>
      <dsp:txXfrm>
        <a:off x="454827" y="994491"/>
        <a:ext cx="428072" cy="22072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B1878-3229-439F-8B4F-BB07DADE8EA7}">
      <dsp:nvSpPr>
        <dsp:cNvPr id="0" name=""/>
        <dsp:cNvSpPr/>
      </dsp:nvSpPr>
      <dsp:spPr>
        <a:xfrm>
          <a:off x="0" y="0"/>
          <a:ext cx="239847" cy="23628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FC61A3-F195-44DF-9321-90208F096BB3}">
      <dsp:nvSpPr>
        <dsp:cNvPr id="0" name=""/>
        <dsp:cNvSpPr/>
      </dsp:nvSpPr>
      <dsp:spPr>
        <a:xfrm>
          <a:off x="81547" y="123641"/>
          <a:ext cx="76751" cy="39574"/>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22250">
            <a:lnSpc>
              <a:spcPct val="90000"/>
            </a:lnSpc>
            <a:spcBef>
              <a:spcPct val="0"/>
            </a:spcBef>
            <a:spcAft>
              <a:spcPct val="35000"/>
            </a:spcAft>
          </a:pPr>
          <a:r>
            <a:rPr lang="nb-NO" sz="500" kern="1200" dirty="0"/>
            <a:t> </a:t>
          </a:r>
          <a:endParaRPr lang="en-GB" sz="500" kern="1200" dirty="0"/>
        </a:p>
      </dsp:txBody>
      <dsp:txXfrm>
        <a:off x="81547" y="123641"/>
        <a:ext cx="76751" cy="395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181407" y="4971"/>
          <a:ext cx="695803" cy="69580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359930" y="369281"/>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488950">
            <a:lnSpc>
              <a:spcPct val="90000"/>
            </a:lnSpc>
            <a:spcBef>
              <a:spcPct val="0"/>
            </a:spcBef>
            <a:spcAft>
              <a:spcPct val="35000"/>
            </a:spcAft>
          </a:pPr>
          <a:r>
            <a:rPr lang="nb-NO" sz="1100" kern="1200" dirty="0"/>
            <a:t> </a:t>
          </a:r>
          <a:endParaRPr lang="en-GB" sz="1100" kern="1200" dirty="0"/>
        </a:p>
      </dsp:txBody>
      <dsp:txXfrm>
        <a:off x="359930" y="369281"/>
        <a:ext cx="338758" cy="174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DC68E-F7A5-4F7E-9236-6CA8F3ACDF82}">
      <dsp:nvSpPr>
        <dsp:cNvPr id="0" name=""/>
        <dsp:cNvSpPr/>
      </dsp:nvSpPr>
      <dsp:spPr>
        <a:xfrm>
          <a:off x="181407" y="-12672"/>
          <a:ext cx="695803" cy="69580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4F6EED-8521-4E37-8810-77EE6E3F5B89}">
      <dsp:nvSpPr>
        <dsp:cNvPr id="0" name=""/>
        <dsp:cNvSpPr/>
      </dsp:nvSpPr>
      <dsp:spPr>
        <a:xfrm>
          <a:off x="359930" y="351638"/>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488950">
            <a:lnSpc>
              <a:spcPct val="90000"/>
            </a:lnSpc>
            <a:spcBef>
              <a:spcPct val="0"/>
            </a:spcBef>
            <a:spcAft>
              <a:spcPct val="35000"/>
            </a:spcAft>
          </a:pPr>
          <a:r>
            <a:rPr lang="nb-NO" sz="1100" kern="1200" dirty="0"/>
            <a:t> </a:t>
          </a:r>
          <a:endParaRPr lang="en-GB" sz="1100" kern="1200" dirty="0"/>
        </a:p>
      </dsp:txBody>
      <dsp:txXfrm>
        <a:off x="359930" y="351638"/>
        <a:ext cx="338758" cy="174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AFE9D-CCA1-4A93-9691-FC978F9CE9A1}">
      <dsp:nvSpPr>
        <dsp:cNvPr id="0" name=""/>
        <dsp:cNvSpPr/>
      </dsp:nvSpPr>
      <dsp:spPr>
        <a:xfrm>
          <a:off x="7117" y="183553"/>
          <a:ext cx="691511" cy="69151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7E01F2-483A-4155-B3BF-14C3DB5E76A6}">
      <dsp:nvSpPr>
        <dsp:cNvPr id="0" name=""/>
        <dsp:cNvSpPr/>
      </dsp:nvSpPr>
      <dsp:spPr>
        <a:xfrm>
          <a:off x="239953" y="540248"/>
          <a:ext cx="225838" cy="116448"/>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311150">
            <a:lnSpc>
              <a:spcPct val="90000"/>
            </a:lnSpc>
            <a:spcBef>
              <a:spcPct val="0"/>
            </a:spcBef>
            <a:spcAft>
              <a:spcPct val="35000"/>
            </a:spcAft>
          </a:pPr>
          <a:r>
            <a:rPr lang="nb-NO" sz="700" kern="1200" dirty="0"/>
            <a:t> </a:t>
          </a:r>
          <a:endParaRPr lang="en-GB" sz="700" kern="1200" dirty="0"/>
        </a:p>
      </dsp:txBody>
      <dsp:txXfrm>
        <a:off x="239953" y="540248"/>
        <a:ext cx="225838" cy="1164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181407" y="4971"/>
          <a:ext cx="695803" cy="695803"/>
        </a:xfrm>
        <a:prstGeom prst="ellipse">
          <a:avLst/>
        </a:prstGeom>
        <a:blipFill rotWithShape="1">
          <a:blip xmlns:r="http://schemas.openxmlformats.org/officeDocument/2006/relationships" r:embed="rId1"/>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359930" y="369281"/>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488950">
            <a:lnSpc>
              <a:spcPct val="90000"/>
            </a:lnSpc>
            <a:spcBef>
              <a:spcPct val="0"/>
            </a:spcBef>
            <a:spcAft>
              <a:spcPct val="35000"/>
            </a:spcAft>
          </a:pPr>
          <a:r>
            <a:rPr lang="nb-NO" sz="1100" kern="1200" dirty="0"/>
            <a:t> </a:t>
          </a:r>
          <a:endParaRPr lang="en-GB" sz="1100" kern="1200" dirty="0"/>
        </a:p>
      </dsp:txBody>
      <dsp:txXfrm>
        <a:off x="359930" y="369281"/>
        <a:ext cx="338758" cy="1746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15545" y="196761"/>
          <a:ext cx="695347" cy="69534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246989" y="555694"/>
          <a:ext cx="232460" cy="1198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22250">
            <a:lnSpc>
              <a:spcPct val="90000"/>
            </a:lnSpc>
            <a:spcBef>
              <a:spcPct val="0"/>
            </a:spcBef>
            <a:spcAft>
              <a:spcPct val="35000"/>
            </a:spcAft>
          </a:pPr>
          <a:endParaRPr lang="nb-NO" sz="500" kern="1200" dirty="0"/>
        </a:p>
        <a:p>
          <a:pPr lvl="0" algn="ctr" defTabSz="222250">
            <a:lnSpc>
              <a:spcPct val="90000"/>
            </a:lnSpc>
            <a:spcBef>
              <a:spcPct val="0"/>
            </a:spcBef>
            <a:spcAft>
              <a:spcPct val="35000"/>
            </a:spcAft>
          </a:pPr>
          <a:endParaRPr lang="en-GB" sz="500" kern="1200" dirty="0"/>
        </a:p>
      </dsp:txBody>
      <dsp:txXfrm>
        <a:off x="246989" y="555694"/>
        <a:ext cx="232460" cy="1198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AFE9D-CCA1-4A93-9691-FC978F9CE9A1}">
      <dsp:nvSpPr>
        <dsp:cNvPr id="0" name=""/>
        <dsp:cNvSpPr/>
      </dsp:nvSpPr>
      <dsp:spPr>
        <a:xfrm>
          <a:off x="2418" y="62380"/>
          <a:ext cx="235009" cy="235009"/>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7E01F2-483A-4155-B3BF-14C3DB5E76A6}">
      <dsp:nvSpPr>
        <dsp:cNvPr id="0" name=""/>
        <dsp:cNvSpPr/>
      </dsp:nvSpPr>
      <dsp:spPr>
        <a:xfrm>
          <a:off x="81547" y="183602"/>
          <a:ext cx="76751" cy="39574"/>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22250">
            <a:lnSpc>
              <a:spcPct val="90000"/>
            </a:lnSpc>
            <a:spcBef>
              <a:spcPct val="0"/>
            </a:spcBef>
            <a:spcAft>
              <a:spcPct val="35000"/>
            </a:spcAft>
          </a:pPr>
          <a:r>
            <a:rPr lang="nb-NO" sz="500" kern="1200" dirty="0"/>
            <a:t> </a:t>
          </a:r>
          <a:endParaRPr lang="en-GB" sz="500" kern="1200" dirty="0"/>
        </a:p>
      </dsp:txBody>
      <dsp:txXfrm>
        <a:off x="81547" y="183602"/>
        <a:ext cx="76751" cy="395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DC68E-F7A5-4F7E-9236-6CA8F3ACDF82}">
      <dsp:nvSpPr>
        <dsp:cNvPr id="0" name=""/>
        <dsp:cNvSpPr/>
      </dsp:nvSpPr>
      <dsp:spPr>
        <a:xfrm>
          <a:off x="61651" y="-4306"/>
          <a:ext cx="236467" cy="23646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4F6EED-8521-4E37-8810-77EE6E3F5B89}">
      <dsp:nvSpPr>
        <dsp:cNvPr id="0" name=""/>
        <dsp:cNvSpPr/>
      </dsp:nvSpPr>
      <dsp:spPr>
        <a:xfrm>
          <a:off x="122321" y="119503"/>
          <a:ext cx="115126" cy="593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22250">
            <a:lnSpc>
              <a:spcPct val="90000"/>
            </a:lnSpc>
            <a:spcBef>
              <a:spcPct val="0"/>
            </a:spcBef>
            <a:spcAft>
              <a:spcPct val="35000"/>
            </a:spcAft>
          </a:pPr>
          <a:r>
            <a:rPr lang="nb-NO" sz="500" kern="1200" dirty="0"/>
            <a:t> </a:t>
          </a:r>
          <a:endParaRPr lang="en-GB" sz="500" kern="1200" dirty="0"/>
        </a:p>
      </dsp:txBody>
      <dsp:txXfrm>
        <a:off x="122321" y="119503"/>
        <a:ext cx="115126" cy="593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61651" y="1689"/>
          <a:ext cx="236467" cy="23646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122321" y="125499"/>
          <a:ext cx="115126" cy="593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22250">
            <a:lnSpc>
              <a:spcPct val="90000"/>
            </a:lnSpc>
            <a:spcBef>
              <a:spcPct val="0"/>
            </a:spcBef>
            <a:spcAft>
              <a:spcPct val="35000"/>
            </a:spcAft>
          </a:pPr>
          <a:r>
            <a:rPr lang="nb-NO" sz="500" kern="1200" dirty="0"/>
            <a:t> </a:t>
          </a:r>
          <a:endParaRPr lang="en-GB" sz="500" kern="1200" dirty="0"/>
        </a:p>
      </dsp:txBody>
      <dsp:txXfrm>
        <a:off x="122321" y="125499"/>
        <a:ext cx="115126" cy="59362"/>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9E7C4-5C4C-4F09-9DC7-36FEFA23F09A}" type="datetimeFigureOut">
              <a:rPr lang="en-US" smtClean="0"/>
              <a:t>12/4/2017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1414D-8EF7-4387-9A32-6034F782CAFE}" type="slidenum">
              <a:rPr lang="en-US" smtClean="0"/>
              <a:t>‹#›</a:t>
            </a:fld>
            <a:endParaRPr lang="en-US" dirty="0"/>
          </a:p>
        </p:txBody>
      </p:sp>
    </p:spTree>
    <p:extLst>
      <p:ext uri="{BB962C8B-B14F-4D97-AF65-F5344CB8AC3E}">
        <p14:creationId xmlns:p14="http://schemas.microsoft.com/office/powerpoint/2010/main" val="3193818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1</a:t>
            </a:fld>
            <a:endParaRPr lang="en-US" dirty="0"/>
          </a:p>
        </p:txBody>
      </p:sp>
    </p:spTree>
    <p:extLst>
      <p:ext uri="{BB962C8B-B14F-4D97-AF65-F5344CB8AC3E}">
        <p14:creationId xmlns:p14="http://schemas.microsoft.com/office/powerpoint/2010/main" val="3368418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10</a:t>
            </a:fld>
            <a:endParaRPr lang="en-US" dirty="0"/>
          </a:p>
        </p:txBody>
      </p:sp>
    </p:spTree>
    <p:extLst>
      <p:ext uri="{BB962C8B-B14F-4D97-AF65-F5344CB8AC3E}">
        <p14:creationId xmlns:p14="http://schemas.microsoft.com/office/powerpoint/2010/main" val="3929429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11</a:t>
            </a:fld>
            <a:endParaRPr lang="en-US" dirty="0"/>
          </a:p>
        </p:txBody>
      </p:sp>
    </p:spTree>
    <p:extLst>
      <p:ext uri="{BB962C8B-B14F-4D97-AF65-F5344CB8AC3E}">
        <p14:creationId xmlns:p14="http://schemas.microsoft.com/office/powerpoint/2010/main" val="2523953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12/4/2017 10:58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40459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13</a:t>
            </a:fld>
            <a:endParaRPr lang="en-US" dirty="0"/>
          </a:p>
        </p:txBody>
      </p:sp>
    </p:spTree>
    <p:extLst>
      <p:ext uri="{BB962C8B-B14F-4D97-AF65-F5344CB8AC3E}">
        <p14:creationId xmlns:p14="http://schemas.microsoft.com/office/powerpoint/2010/main" val="3550953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A712189F-35E1-4DA3-9F12-2244F84E5C30}" type="slidenum">
              <a:rPr lang="en-US" smtClean="0"/>
              <a:t>14</a:t>
            </a:fld>
            <a:endParaRPr lang="en-US" dirty="0"/>
          </a:p>
        </p:txBody>
      </p:sp>
    </p:spTree>
    <p:extLst>
      <p:ext uri="{BB962C8B-B14F-4D97-AF65-F5344CB8AC3E}">
        <p14:creationId xmlns:p14="http://schemas.microsoft.com/office/powerpoint/2010/main" val="4134064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15</a:t>
            </a:fld>
            <a:endParaRPr lang="en-US" dirty="0"/>
          </a:p>
        </p:txBody>
      </p:sp>
    </p:spTree>
    <p:extLst>
      <p:ext uri="{BB962C8B-B14F-4D97-AF65-F5344CB8AC3E}">
        <p14:creationId xmlns:p14="http://schemas.microsoft.com/office/powerpoint/2010/main" val="2130397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12/4/2017 10:58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6143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17</a:t>
            </a:fld>
            <a:endParaRPr lang="en-US" dirty="0"/>
          </a:p>
        </p:txBody>
      </p:sp>
    </p:spTree>
    <p:extLst>
      <p:ext uri="{BB962C8B-B14F-4D97-AF65-F5344CB8AC3E}">
        <p14:creationId xmlns:p14="http://schemas.microsoft.com/office/powerpoint/2010/main" val="645786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12/4/2017 10:58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5227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19</a:t>
            </a:fld>
            <a:endParaRPr lang="en-US" dirty="0"/>
          </a:p>
        </p:txBody>
      </p:sp>
    </p:spTree>
    <p:extLst>
      <p:ext uri="{BB962C8B-B14F-4D97-AF65-F5344CB8AC3E}">
        <p14:creationId xmlns:p14="http://schemas.microsoft.com/office/powerpoint/2010/main" val="581745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2</a:t>
            </a:fld>
            <a:endParaRPr lang="en-US" dirty="0"/>
          </a:p>
        </p:txBody>
      </p:sp>
    </p:spTree>
    <p:extLst>
      <p:ext uri="{BB962C8B-B14F-4D97-AF65-F5344CB8AC3E}">
        <p14:creationId xmlns:p14="http://schemas.microsoft.com/office/powerpoint/2010/main" val="4224115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12/4/2017 10:58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4912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12/4/2017 10:58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711806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the OAuth 2.0 model, access to protected resources is done using access tokens —an object with a specific scope, lifetime, and other access attributes. OAuth access tokens are sometimes compared to valet keys. In the same way as a valet key gives restricted access to a car, allowing a valet to drive it but not open the trunk or the glove compartment, the access token allows a client application restricted access to a user’s data at a resource server via tokens issued by an authorization server in response to the user authorizing access.</a:t>
            </a:r>
          </a:p>
          <a:p>
            <a:endParaRPr lang="en-US" dirty="0"/>
          </a:p>
          <a:p>
            <a:r>
              <a:rPr lang="en-US" dirty="0"/>
              <a:t>With OAuth 2.0, a third-party application does not use the resource owner's credentials to access protected resources. Instead, the third-party application obtains an access token. Access tokens are issued to third-party clients by an authorization server with the approval of the resource owner. The client uses the access token to access the protected resources hosted by the resource server.</a:t>
            </a:r>
          </a:p>
          <a:p>
            <a:endParaRPr lang="en-US" dirty="0"/>
          </a:p>
        </p:txBody>
      </p:sp>
      <p:sp>
        <p:nvSpPr>
          <p:cNvPr id="4" name="Date Placeholder 3"/>
          <p:cNvSpPr>
            <a:spLocks noGrp="1"/>
          </p:cNvSpPr>
          <p:nvPr>
            <p:ph type="dt" idx="10"/>
          </p:nvPr>
        </p:nvSpPr>
        <p:spPr/>
        <p:txBody>
          <a:bodyPr/>
          <a:lstStyle/>
          <a:p>
            <a:fld id="{E18369E4-77BE-4358-8410-33F33BA75378}" type="datetime1">
              <a:rPr lang="en-US" smtClean="0"/>
              <a:t>12/4/2017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019337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184ABB7-2538-4DA8-837C-1631AA9C3786}" type="datetime1">
              <a:rPr lang="en-US" smtClean="0"/>
              <a:t>12/4/2017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88036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24</a:t>
            </a:fld>
            <a:endParaRPr lang="en-US" dirty="0"/>
          </a:p>
        </p:txBody>
      </p:sp>
    </p:spTree>
    <p:extLst>
      <p:ext uri="{BB962C8B-B14F-4D97-AF65-F5344CB8AC3E}">
        <p14:creationId xmlns:p14="http://schemas.microsoft.com/office/powerpoint/2010/main" val="1617229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25</a:t>
            </a:fld>
            <a:endParaRPr lang="en-US" dirty="0"/>
          </a:p>
        </p:txBody>
      </p:sp>
    </p:spTree>
    <p:extLst>
      <p:ext uri="{BB962C8B-B14F-4D97-AF65-F5344CB8AC3E}">
        <p14:creationId xmlns:p14="http://schemas.microsoft.com/office/powerpoint/2010/main" val="9643695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12/4/2017 10:58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918556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27</a:t>
            </a:fld>
            <a:endParaRPr lang="en-US" dirty="0"/>
          </a:p>
        </p:txBody>
      </p:sp>
    </p:spTree>
    <p:extLst>
      <p:ext uri="{BB962C8B-B14F-4D97-AF65-F5344CB8AC3E}">
        <p14:creationId xmlns:p14="http://schemas.microsoft.com/office/powerpoint/2010/main" val="2856580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28</a:t>
            </a:fld>
            <a:endParaRPr lang="en-US" dirty="0"/>
          </a:p>
        </p:txBody>
      </p:sp>
    </p:spTree>
    <p:extLst>
      <p:ext uri="{BB962C8B-B14F-4D97-AF65-F5344CB8AC3E}">
        <p14:creationId xmlns:p14="http://schemas.microsoft.com/office/powerpoint/2010/main" val="2621882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29</a:t>
            </a:fld>
            <a:endParaRPr lang="en-US" dirty="0"/>
          </a:p>
        </p:txBody>
      </p:sp>
    </p:spTree>
    <p:extLst>
      <p:ext uri="{BB962C8B-B14F-4D97-AF65-F5344CB8AC3E}">
        <p14:creationId xmlns:p14="http://schemas.microsoft.com/office/powerpoint/2010/main" val="1737982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453890"/>
            <a:ext cx="5852160" cy="4320540"/>
          </a:xfrm>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Build 2012</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A577F15-4695-43CD-83B0-974BBDDCBE58}" type="datetime1">
              <a:rPr kumimoji="0" lang="en-US" sz="1800" b="0" i="0" u="none" strike="noStrike" kern="0" cap="none" spc="0" normalizeH="0" baseline="0" noProof="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12/4/2017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0837086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30</a:t>
            </a:fld>
            <a:endParaRPr lang="en-US" dirty="0"/>
          </a:p>
        </p:txBody>
      </p:sp>
    </p:spTree>
    <p:extLst>
      <p:ext uri="{BB962C8B-B14F-4D97-AF65-F5344CB8AC3E}">
        <p14:creationId xmlns:p14="http://schemas.microsoft.com/office/powerpoint/2010/main" val="2752814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31</a:t>
            </a:fld>
            <a:endParaRPr lang="en-US" dirty="0"/>
          </a:p>
        </p:txBody>
      </p:sp>
    </p:spTree>
    <p:extLst>
      <p:ext uri="{BB962C8B-B14F-4D97-AF65-F5344CB8AC3E}">
        <p14:creationId xmlns:p14="http://schemas.microsoft.com/office/powerpoint/2010/main" val="1106650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1414D-8EF7-4387-9A32-6034F782CAFE}" type="slidenum">
              <a:rPr lang="en-US" smtClean="0"/>
              <a:t>32</a:t>
            </a:fld>
            <a:endParaRPr lang="en-US" dirty="0"/>
          </a:p>
        </p:txBody>
      </p:sp>
    </p:spTree>
    <p:extLst>
      <p:ext uri="{BB962C8B-B14F-4D97-AF65-F5344CB8AC3E}">
        <p14:creationId xmlns:p14="http://schemas.microsoft.com/office/powerpoint/2010/main" val="14655156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33</a:t>
            </a:fld>
            <a:endParaRPr lang="en-US" dirty="0"/>
          </a:p>
        </p:txBody>
      </p:sp>
    </p:spTree>
    <p:extLst>
      <p:ext uri="{BB962C8B-B14F-4D97-AF65-F5344CB8AC3E}">
        <p14:creationId xmlns:p14="http://schemas.microsoft.com/office/powerpoint/2010/main" val="36639180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34</a:t>
            </a:fld>
            <a:endParaRPr lang="en-US" dirty="0"/>
          </a:p>
        </p:txBody>
      </p:sp>
    </p:spTree>
    <p:extLst>
      <p:ext uri="{BB962C8B-B14F-4D97-AF65-F5344CB8AC3E}">
        <p14:creationId xmlns:p14="http://schemas.microsoft.com/office/powerpoint/2010/main" val="37386768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35</a:t>
            </a:fld>
            <a:endParaRPr lang="en-US" dirty="0"/>
          </a:p>
        </p:txBody>
      </p:sp>
    </p:spTree>
    <p:extLst>
      <p:ext uri="{BB962C8B-B14F-4D97-AF65-F5344CB8AC3E}">
        <p14:creationId xmlns:p14="http://schemas.microsoft.com/office/powerpoint/2010/main" val="12533971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36</a:t>
            </a:fld>
            <a:endParaRPr lang="en-US" dirty="0"/>
          </a:p>
        </p:txBody>
      </p:sp>
    </p:spTree>
    <p:extLst>
      <p:ext uri="{BB962C8B-B14F-4D97-AF65-F5344CB8AC3E}">
        <p14:creationId xmlns:p14="http://schemas.microsoft.com/office/powerpoint/2010/main" val="17699742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37</a:t>
            </a:fld>
            <a:endParaRPr lang="en-US" dirty="0"/>
          </a:p>
        </p:txBody>
      </p:sp>
    </p:spTree>
    <p:extLst>
      <p:ext uri="{BB962C8B-B14F-4D97-AF65-F5344CB8AC3E}">
        <p14:creationId xmlns:p14="http://schemas.microsoft.com/office/powerpoint/2010/main" val="9480193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38</a:t>
            </a:fld>
            <a:endParaRPr lang="en-US" dirty="0"/>
          </a:p>
        </p:txBody>
      </p:sp>
    </p:spTree>
    <p:extLst>
      <p:ext uri="{BB962C8B-B14F-4D97-AF65-F5344CB8AC3E}">
        <p14:creationId xmlns:p14="http://schemas.microsoft.com/office/powerpoint/2010/main" val="16721272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39</a:t>
            </a:fld>
            <a:endParaRPr lang="en-US" dirty="0"/>
          </a:p>
        </p:txBody>
      </p:sp>
    </p:spTree>
    <p:extLst>
      <p:ext uri="{BB962C8B-B14F-4D97-AF65-F5344CB8AC3E}">
        <p14:creationId xmlns:p14="http://schemas.microsoft.com/office/powerpoint/2010/main" val="1546515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200150"/>
            <a:ext cx="3668713" cy="20637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Microsoft Confidential NDA Only</a:t>
            </a:r>
          </a:p>
        </p:txBody>
      </p:sp>
      <p:sp>
        <p:nvSpPr>
          <p:cNvPr id="5" name="Footer Placeholder 4"/>
          <p:cNvSpPr>
            <a:spLocks noGrp="1"/>
          </p:cNvSpPr>
          <p:nvPr>
            <p:ph type="ftr" sz="quarter" idx="11"/>
          </p:nvPr>
        </p:nvSpPr>
        <p:spPr/>
        <p:txBody>
          <a:bodyPr/>
          <a:lstStyle/>
          <a:p>
            <a:pPr marL="0" marR="0" lvl="0" indent="0" defTabSz="9861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marL="0" marR="0" lvl="0" indent="0" defTabSz="9861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fld id="{7381B078-E73F-4C08-B2CF-8A477D8F52FD}" type="datetime1">
              <a:rPr kumimoji="0" lang="en-US" sz="1800" b="0" i="0" u="none" strike="noStrike" kern="0" cap="none" spc="0" normalizeH="0" baseline="0" noProof="0">
                <a:ln>
                  <a:noFill/>
                </a:ln>
                <a:solidFill>
                  <a:prstClr val="black"/>
                </a:solidFill>
                <a:effectLst/>
                <a:uLnTx/>
                <a:uFillTx/>
                <a:latin typeface="Calibri" panose="020F0502020204030204"/>
              </a:rPr>
              <a:pPr marL="0" marR="0" lvl="0" indent="0" defTabSz="966612" eaLnBrk="1" fontAlgn="auto" latinLnBrk="0" hangingPunct="1">
                <a:lnSpc>
                  <a:spcPct val="100000"/>
                </a:lnSpc>
                <a:spcBef>
                  <a:spcPts val="0"/>
                </a:spcBef>
                <a:spcAft>
                  <a:spcPts val="0"/>
                </a:spcAft>
                <a:buClrTx/>
                <a:buSzTx/>
                <a:buFontTx/>
                <a:buNone/>
                <a:tabLst/>
                <a:defRPr/>
              </a:pPr>
              <a:t>12/4/2017</a:t>
            </a:fld>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 name="Slide Number Placeholder 6"/>
          <p:cNvSpPr>
            <a:spLocks noGrp="1"/>
          </p:cNvSpPr>
          <p:nvPr>
            <p:ph type="sldNum" sz="quarter" idx="13"/>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prstClr val="black"/>
                </a:solidFill>
                <a:effectLst/>
                <a:uLnTx/>
                <a:uFillTx/>
                <a:latin typeface="Calibri" panose="020F0502020204030204"/>
              </a:rPr>
              <a:pPr marL="0" marR="0" lvl="0" indent="0" defTabSz="966612"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36078774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40</a:t>
            </a:fld>
            <a:endParaRPr lang="en-US" dirty="0"/>
          </a:p>
        </p:txBody>
      </p:sp>
    </p:spTree>
    <p:extLst>
      <p:ext uri="{BB962C8B-B14F-4D97-AF65-F5344CB8AC3E}">
        <p14:creationId xmlns:p14="http://schemas.microsoft.com/office/powerpoint/2010/main" val="33781052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41</a:t>
            </a:fld>
            <a:endParaRPr lang="en-US" dirty="0"/>
          </a:p>
        </p:txBody>
      </p:sp>
    </p:spTree>
    <p:extLst>
      <p:ext uri="{BB962C8B-B14F-4D97-AF65-F5344CB8AC3E}">
        <p14:creationId xmlns:p14="http://schemas.microsoft.com/office/powerpoint/2010/main" val="32702999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42</a:t>
            </a:fld>
            <a:endParaRPr lang="en-US" dirty="0"/>
          </a:p>
        </p:txBody>
      </p:sp>
    </p:spTree>
    <p:extLst>
      <p:ext uri="{BB962C8B-B14F-4D97-AF65-F5344CB8AC3E}">
        <p14:creationId xmlns:p14="http://schemas.microsoft.com/office/powerpoint/2010/main" val="6240746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43</a:t>
            </a:fld>
            <a:endParaRPr lang="en-US" dirty="0"/>
          </a:p>
        </p:txBody>
      </p:sp>
    </p:spTree>
    <p:extLst>
      <p:ext uri="{BB962C8B-B14F-4D97-AF65-F5344CB8AC3E}">
        <p14:creationId xmlns:p14="http://schemas.microsoft.com/office/powerpoint/2010/main" val="3828226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44</a:t>
            </a:fld>
            <a:endParaRPr lang="en-US" dirty="0"/>
          </a:p>
        </p:txBody>
      </p:sp>
    </p:spTree>
    <p:extLst>
      <p:ext uri="{BB962C8B-B14F-4D97-AF65-F5344CB8AC3E}">
        <p14:creationId xmlns:p14="http://schemas.microsoft.com/office/powerpoint/2010/main" val="31322826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Click on the authorize your own account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Accept the permissions. Explain the scopes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Click get tokens to exchange the code for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Show the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Copy the access token and navigate to jwt.io. Or coderstoolbox.net Decode the token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Paste the token in PostMan to show that it is a high privilege token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Select a query and call the graph. NOTE This is a V1 graph but the process is the same for the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7D1414D-8EF7-4387-9A32-6034F782CAFE}" type="slidenum">
              <a:rPr lang="en-US" smtClean="0"/>
              <a:t>45</a:t>
            </a:fld>
            <a:endParaRPr lang="en-US" dirty="0"/>
          </a:p>
        </p:txBody>
      </p:sp>
    </p:spTree>
    <p:extLst>
      <p:ext uri="{BB962C8B-B14F-4D97-AF65-F5344CB8AC3E}">
        <p14:creationId xmlns:p14="http://schemas.microsoft.com/office/powerpoint/2010/main" val="35662980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46</a:t>
            </a:fld>
            <a:endParaRPr lang="en-US" dirty="0"/>
          </a:p>
        </p:txBody>
      </p:sp>
    </p:spTree>
    <p:extLst>
      <p:ext uri="{BB962C8B-B14F-4D97-AF65-F5344CB8AC3E}">
        <p14:creationId xmlns:p14="http://schemas.microsoft.com/office/powerpoint/2010/main" val="28082581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3237" rtl="0" eaLnBrk="1" fontAlgn="auto" latinLnBrk="0" hangingPunct="1">
              <a:lnSpc>
                <a:spcPct val="100000"/>
              </a:lnSpc>
              <a:spcBef>
                <a:spcPts val="0"/>
              </a:spcBef>
              <a:spcAft>
                <a:spcPts val="0"/>
              </a:spcAft>
              <a:buClrTx/>
              <a:buSzTx/>
              <a:buFontTx/>
              <a:buNone/>
              <a:tabLst/>
              <a:defRPr/>
            </a:pPr>
            <a:fld id="{47FCBB42-8A3C-4AB5-AB28-70532FD908F2}" type="slidenum">
              <a:rPr kumimoji="0" lang="en-GB" sz="18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33237" rtl="0" eaLnBrk="1" fontAlgn="auto" latinLnBrk="0" hangingPunct="1">
                <a:lnSpc>
                  <a:spcPct val="100000"/>
                </a:lnSpc>
                <a:spcBef>
                  <a:spcPts val="0"/>
                </a:spcBef>
                <a:spcAft>
                  <a:spcPts val="0"/>
                </a:spcAft>
                <a:buClrTx/>
                <a:buSzTx/>
                <a:buFontTx/>
                <a:buNone/>
                <a:tabLst/>
                <a:defRPr/>
              </a:pPr>
              <a:t>47</a:t>
            </a:fld>
            <a:endParaRPr kumimoji="0" lang="en-GB"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77457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48</a:t>
            </a:fld>
            <a:endParaRPr lang="en-US" dirty="0"/>
          </a:p>
        </p:txBody>
      </p:sp>
    </p:spTree>
    <p:extLst>
      <p:ext uri="{BB962C8B-B14F-4D97-AF65-F5344CB8AC3E}">
        <p14:creationId xmlns:p14="http://schemas.microsoft.com/office/powerpoint/2010/main" val="28994260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3237" rtl="0" eaLnBrk="1" fontAlgn="auto" latinLnBrk="0" hangingPunct="1">
              <a:lnSpc>
                <a:spcPct val="100000"/>
              </a:lnSpc>
              <a:spcBef>
                <a:spcPts val="0"/>
              </a:spcBef>
              <a:spcAft>
                <a:spcPts val="0"/>
              </a:spcAft>
              <a:buClrTx/>
              <a:buSzTx/>
              <a:buFontTx/>
              <a:buNone/>
              <a:tabLst/>
              <a:defRPr/>
            </a:pPr>
            <a:fld id="{47FCBB42-8A3C-4AB5-AB28-70532FD908F2}" type="slidenum">
              <a:rPr kumimoji="0" lang="en-GB" sz="18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33237" rtl="0" eaLnBrk="1" fontAlgn="auto" latinLnBrk="0" hangingPunct="1">
                <a:lnSpc>
                  <a:spcPct val="100000"/>
                </a:lnSpc>
                <a:spcBef>
                  <a:spcPts val="0"/>
                </a:spcBef>
                <a:spcAft>
                  <a:spcPts val="0"/>
                </a:spcAft>
                <a:buClrTx/>
                <a:buSzTx/>
                <a:buFontTx/>
                <a:buNone/>
                <a:tabLst/>
                <a:defRPr/>
              </a:pPr>
              <a:t>49</a:t>
            </a:fld>
            <a:endParaRPr kumimoji="0" lang="en-GB"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8640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It’s not required to link the Office 365 Directory to an Azure subscription</a:t>
            </a:r>
          </a:p>
          <a:p>
            <a:r>
              <a:rPr lang="en-US" dirty="0"/>
              <a:t>for simply creating provider-hosted apps, but it makes life a bit easier</a:t>
            </a:r>
          </a:p>
          <a:p>
            <a:r>
              <a:rPr lang="en-US" dirty="0"/>
              <a:t>and opens up the ability to call into Office 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12/4/2017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857112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12/4/2017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879654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nb-NO"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12/4/2017 10:58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405373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12/4/2017 10:58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083201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5E780D5-5377-4AE0-A97F-48A40FC4EB8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12/4/2017 10:58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Header Placeholder 5"/>
          <p:cNvSpPr>
            <a:spLocks noGrp="1"/>
          </p:cNvSpPr>
          <p:nvPr>
            <p:ph type="hdr" sz="quarter" idx="12"/>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Office</a:t>
            </a:r>
          </a:p>
        </p:txBody>
      </p:sp>
      <p:sp>
        <p:nvSpPr>
          <p:cNvPr id="7" name="Footer Placeholder 6"/>
          <p:cNvSpPr>
            <a:spLocks noGrp="1"/>
          </p:cNvSpPr>
          <p:nvPr>
            <p:ph type="ftr" sz="quarter" idx="13"/>
          </p:nvPr>
        </p:nvSpPr>
        <p:spPr/>
        <p:txBody>
          <a:bodyPr/>
          <a:lstStyle/>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123280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Microsoft Ignite 2016</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12/4/2017 10:58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503979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55</a:t>
            </a:fld>
            <a:endParaRPr lang="en-US" dirty="0"/>
          </a:p>
        </p:txBody>
      </p:sp>
    </p:spTree>
    <p:extLst>
      <p:ext uri="{BB962C8B-B14F-4D97-AF65-F5344CB8AC3E}">
        <p14:creationId xmlns:p14="http://schemas.microsoft.com/office/powerpoint/2010/main" val="6621273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56</a:t>
            </a:fld>
            <a:endParaRPr lang="en-US" dirty="0"/>
          </a:p>
        </p:txBody>
      </p:sp>
    </p:spTree>
    <p:extLst>
      <p:ext uri="{BB962C8B-B14F-4D97-AF65-F5344CB8AC3E}">
        <p14:creationId xmlns:p14="http://schemas.microsoft.com/office/powerpoint/2010/main" val="38444045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Navigate to https://graph.microsoft.io/</a:t>
            </a:r>
          </a:p>
          <a:p>
            <a:endParaRPr lang="en-US" dirty="0"/>
          </a:p>
          <a:p>
            <a:r>
              <a:rPr lang="en-US" dirty="0"/>
              <a:t>Click on try the api and sign</a:t>
            </a:r>
            <a:r>
              <a:rPr lang="en-US" baseline="0" dirty="0"/>
              <a:t> in</a:t>
            </a:r>
          </a:p>
          <a:p>
            <a:endParaRPr lang="en-US" baseline="0" dirty="0"/>
          </a:p>
          <a:p>
            <a:r>
              <a:rPr lang="en-US" baseline="0" dirty="0"/>
              <a:t>Issue some queries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https://graph.microsoft.com/v1.0/me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https://graph.microsoft.com/v1.0/me/memberof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Filter the query: https://graph.microsoft.com/v1.0/me/memberof?$select=displayName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Get email: https://graph.microsoft.com/v1.0/me/mailfolders/inbox/messages?$select=subject&amp;top=10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baseline="0" dirty="0"/>
              <a:t>Get groups: https://graph.microsoft.com/v1.0/groups</a:t>
            </a:r>
          </a:p>
          <a:p>
            <a:endParaRPr lang="en-US" baseline="0"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7D1414D-8EF7-4387-9A32-6034F782CAFE}" type="slidenum">
              <a:rPr lang="en-US" smtClean="0"/>
              <a:t>57</a:t>
            </a:fld>
            <a:endParaRPr lang="en-US" dirty="0"/>
          </a:p>
        </p:txBody>
      </p:sp>
    </p:spTree>
    <p:extLst>
      <p:ext uri="{BB962C8B-B14F-4D97-AF65-F5344CB8AC3E}">
        <p14:creationId xmlns:p14="http://schemas.microsoft.com/office/powerpoint/2010/main" val="4021175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58</a:t>
            </a:fld>
            <a:endParaRPr lang="en-US" dirty="0"/>
          </a:p>
        </p:txBody>
      </p:sp>
    </p:spTree>
    <p:extLst>
      <p:ext uri="{BB962C8B-B14F-4D97-AF65-F5344CB8AC3E}">
        <p14:creationId xmlns:p14="http://schemas.microsoft.com/office/powerpoint/2010/main" val="16550362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12/4/2017 10:58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74188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OAuth provides a simple mechanism for end-users to grant a third party access to their data and resources without sharing their passwords. </a:t>
            </a:r>
          </a:p>
          <a:p>
            <a:r>
              <a:rPr lang="en-US" dirty="0"/>
              <a:t>It also enables the user to grant access limited by scope and duration.</a:t>
            </a:r>
          </a:p>
        </p:txBody>
      </p:sp>
      <p:sp>
        <p:nvSpPr>
          <p:cNvPr id="4" name="Date Placeholder 3"/>
          <p:cNvSpPr>
            <a:spLocks noGrp="1"/>
          </p:cNvSpPr>
          <p:nvPr>
            <p:ph type="dt" idx="10"/>
          </p:nvPr>
        </p:nvSpPr>
        <p:spPr/>
        <p:txBody>
          <a:bodyPr/>
          <a:lstStyle/>
          <a:p>
            <a:fld id="{7A5C1551-8DBF-450A-B3B4-597F4F42AC44}" type="datetime1">
              <a:rPr lang="en-US" smtClean="0"/>
              <a:t>12/4/2017</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283753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60</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12/4/2017 10:58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5678859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12/4/2017 10:58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630323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12/4/2017 10:58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468144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63</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12/4/2017 10:58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707278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12/4/2017 10:58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264273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Microsoft Ignite 2016</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12/4/2017 10:58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964308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Build 2015</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12/4/2017 10:58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286176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67</a:t>
            </a:fld>
            <a:endParaRPr lang="en-US" dirty="0"/>
          </a:p>
        </p:txBody>
      </p:sp>
    </p:spTree>
    <p:extLst>
      <p:ext uri="{BB962C8B-B14F-4D97-AF65-F5344CB8AC3E}">
        <p14:creationId xmlns:p14="http://schemas.microsoft.com/office/powerpoint/2010/main" val="11013932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Build 2015</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12/4/2017 10:58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8742541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69</a:t>
            </a:fld>
            <a:endParaRPr lang="en-US" dirty="0"/>
          </a:p>
        </p:txBody>
      </p:sp>
    </p:spTree>
    <p:extLst>
      <p:ext uri="{BB962C8B-B14F-4D97-AF65-F5344CB8AC3E}">
        <p14:creationId xmlns:p14="http://schemas.microsoft.com/office/powerpoint/2010/main" val="1945776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7</a:t>
            </a:fld>
            <a:endParaRPr lang="en-US" dirty="0"/>
          </a:p>
        </p:txBody>
      </p:sp>
    </p:spTree>
    <p:extLst>
      <p:ext uri="{BB962C8B-B14F-4D97-AF65-F5344CB8AC3E}">
        <p14:creationId xmlns:p14="http://schemas.microsoft.com/office/powerpoint/2010/main" val="4251780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8</a:t>
            </a:fld>
            <a:endParaRPr lang="en-US" dirty="0"/>
          </a:p>
        </p:txBody>
      </p:sp>
    </p:spTree>
    <p:extLst>
      <p:ext uri="{BB962C8B-B14F-4D97-AF65-F5344CB8AC3E}">
        <p14:creationId xmlns:p14="http://schemas.microsoft.com/office/powerpoint/2010/main" val="1445734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9</a:t>
            </a:fld>
            <a:endParaRPr lang="en-US" dirty="0"/>
          </a:p>
        </p:txBody>
      </p:sp>
    </p:spTree>
    <p:extLst>
      <p:ext uri="{BB962C8B-B14F-4D97-AF65-F5344CB8AC3E}">
        <p14:creationId xmlns:p14="http://schemas.microsoft.com/office/powerpoint/2010/main" val="12464252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flipH="1">
            <a:off x="-1" y="0"/>
            <a:ext cx="12190271" cy="6858000"/>
          </a:xfrm>
          <a:prstGeom prst="rect">
            <a:avLst/>
          </a:prstGeom>
        </p:spPr>
      </p:pic>
      <p:sp>
        <p:nvSpPr>
          <p:cNvPr id="2" name="Rectangle 1"/>
          <p:cNvSpPr/>
          <p:nvPr/>
        </p:nvSpPr>
        <p:spPr bwMode="auto">
          <a:xfrm>
            <a:off x="269239" y="1456607"/>
            <a:ext cx="6274974" cy="3592580"/>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1456621"/>
            <a:ext cx="6274911"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256084"/>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p:nvGrpSpPr>
        <p:grpSpPr bwMode="gray">
          <a:xfrm>
            <a:off x="448525" y="6055269"/>
            <a:ext cx="1648360" cy="353933"/>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64915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16519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915938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4370460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325658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380581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031643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578467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09977979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07676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92704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p:nvGrpSpPr>
        <p:grpSpPr bwMode="gray">
          <a:xfrm>
            <a:off x="448525" y="6034000"/>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720218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97745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40183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91699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48290984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37728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353719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4996765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half and half Title Only">
    <p:spTree>
      <p:nvGrpSpPr>
        <p:cNvPr id="1" name=""/>
        <p:cNvGrpSpPr/>
        <p:nvPr/>
      </p:nvGrpSpPr>
      <p:grpSpPr>
        <a:xfrm>
          <a:off x="0" y="0"/>
          <a:ext cx="0" cy="0"/>
          <a:chOff x="0" y="0"/>
          <a:chExt cx="0" cy="0"/>
        </a:xfrm>
      </p:grpSpPr>
      <p:sp>
        <p:nvSpPr>
          <p:cNvPr id="4" name="Rectangle 3"/>
          <p:cNvSpPr/>
          <p:nvPr userDrawn="1"/>
        </p:nvSpPr>
        <p:spPr bwMode="auto">
          <a:xfrm>
            <a:off x="1" y="0"/>
            <a:ext cx="6096000" cy="6858000"/>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2" rIns="0" bIns="45702" numCol="1" rtlCol="0" anchor="ctr" anchorCtr="0" compatLnSpc="1">
            <a:prstTxWarp prst="textNoShape">
              <a:avLst/>
            </a:prstTxWarp>
          </a:bodyPr>
          <a:lstStyle/>
          <a:p>
            <a:pPr algn="ctr" defTabSz="913741"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69243" y="2369015"/>
            <a:ext cx="5826760" cy="899665"/>
          </a:xfrm>
          <a:noFill/>
        </p:spPr>
        <p:txBody>
          <a:bodyPr/>
          <a:lstStyle>
            <a:lvl1pPr>
              <a:defRPr sz="4703">
                <a:gradFill>
                  <a:gsLst>
                    <a:gs pos="4382">
                      <a:schemeClr val="bg1"/>
                    </a:gs>
                    <a:gs pos="50000">
                      <a:schemeClr val="bg1"/>
                    </a:gs>
                  </a:gsLst>
                  <a:lin ang="5400000" scaled="0"/>
                </a:gradFill>
              </a:defRPr>
            </a:lvl1pPr>
          </a:lstStyle>
          <a:p>
            <a:r>
              <a:rPr lang="en-US" dirty="0"/>
              <a:t>Click to edit Master title style</a:t>
            </a:r>
          </a:p>
        </p:txBody>
      </p:sp>
      <p:sp>
        <p:nvSpPr>
          <p:cNvPr id="5" name="Freeform 4"/>
          <p:cNvSpPr>
            <a:spLocks noChangeAspect="1" noEditPoints="1"/>
          </p:cNvSpPr>
          <p:nvPr userDrawn="1"/>
        </p:nvSpPr>
        <p:spPr bwMode="black">
          <a:xfrm>
            <a:off x="427981" y="6347997"/>
            <a:ext cx="990000"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89606" tIns="44804" rIns="89606" bIns="44804" numCol="1" anchor="t" anchorCtr="0" compatLnSpc="1">
            <a:prstTxWarp prst="textNoShape">
              <a:avLst/>
            </a:prstTxWarp>
          </a:bodyPr>
          <a:lstStyle/>
          <a:p>
            <a:pPr defTabSz="914004"/>
            <a:endParaRPr lang="en-US" sz="1764" dirty="0">
              <a:solidFill>
                <a:srgbClr val="262626"/>
              </a:solidFill>
            </a:endParaRPr>
          </a:p>
        </p:txBody>
      </p:sp>
    </p:spTree>
    <p:extLst>
      <p:ext uri="{BB962C8B-B14F-4D97-AF65-F5344CB8AC3E}">
        <p14:creationId xmlns:p14="http://schemas.microsoft.com/office/powerpoint/2010/main" val="231605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99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5" y="1069"/>
            <a:ext cx="12185847" cy="6855512"/>
          </a:xfrm>
          <a:prstGeom prst="rect">
            <a:avLst/>
          </a:prstGeom>
        </p:spPr>
      </p:pic>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30209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diagrams slide ">
    <p:spTree>
      <p:nvGrpSpPr>
        <p:cNvPr id="1" name=""/>
        <p:cNvGrpSpPr/>
        <p:nvPr/>
      </p:nvGrpSpPr>
      <p:grpSpPr>
        <a:xfrm>
          <a:off x="0" y="0"/>
          <a:ext cx="0" cy="0"/>
          <a:chOff x="0" y="0"/>
          <a:chExt cx="0" cy="0"/>
        </a:xfrm>
      </p:grpSpPr>
      <p:sp>
        <p:nvSpPr>
          <p:cNvPr id="4" name="Rectangle 3"/>
          <p:cNvSpPr/>
          <p:nvPr userDrawn="1"/>
        </p:nvSpPr>
        <p:spPr bwMode="auto">
          <a:xfrm>
            <a:off x="0" y="1848718"/>
            <a:ext cx="12192000" cy="5009282"/>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3"/>
          <p:cNvSpPr>
            <a:spLocks noGrp="1"/>
          </p:cNvSpPr>
          <p:nvPr>
            <p:ph type="body" sz="quarter" idx="10"/>
          </p:nvPr>
        </p:nvSpPr>
        <p:spPr>
          <a:xfrm>
            <a:off x="269241" y="1189177"/>
            <a:ext cx="11653523" cy="2067233"/>
          </a:xfrm>
        </p:spPr>
        <p:txBody>
          <a:bodyPr/>
          <a:lstStyle>
            <a:lvl1pPr marL="0" indent="0">
              <a:buNone/>
              <a:defRPr/>
            </a:lvl1pPr>
            <a:lvl2pPr marL="336015" indent="0">
              <a:buNone/>
              <a:defRPr/>
            </a:lvl2pPr>
            <a:lvl3pPr marL="560027" indent="0">
              <a:buNone/>
              <a:defRPr/>
            </a:lvl3pPr>
            <a:lvl4pPr marL="784036" indent="0">
              <a:buNone/>
              <a:defRPr/>
            </a:lvl4pPr>
            <a:lvl5pPr marL="1008047"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5"/>
          <p:cNvSpPr>
            <a:spLocks noGrp="1"/>
          </p:cNvSpPr>
          <p:nvPr>
            <p:ph type="title"/>
          </p:nvPr>
        </p:nvSpPr>
        <p:spPr>
          <a:xfrm>
            <a:off x="269242" y="289514"/>
            <a:ext cx="11655078" cy="899665"/>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358825771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769728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0"/>
            <a:ext cx="12190271" cy="6858000"/>
          </a:xfrm>
          <a:prstGeom prst="rect">
            <a:avLst/>
          </a:prstGeom>
        </p:spPr>
      </p:pic>
      <p:grpSp>
        <p:nvGrpSpPr>
          <p:cNvPr id="14" name="Group 13"/>
          <p:cNvGrpSpPr>
            <a:grpSpLocks noChangeAspect="1"/>
          </p:cNvGrpSpPr>
          <p:nvPr userDrawn="1"/>
        </p:nvGrpSpPr>
        <p:grpSpPr bwMode="gray">
          <a:xfrm>
            <a:off x="448525" y="6055269"/>
            <a:ext cx="1648360" cy="353933"/>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2" name="Rectangle 1"/>
          <p:cNvSpPr/>
          <p:nvPr userDrawn="1"/>
        </p:nvSpPr>
        <p:spPr bwMode="auto">
          <a:xfrm>
            <a:off x="269239" y="1450195"/>
            <a:ext cx="6274974" cy="3592580"/>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1450209"/>
            <a:ext cx="6274911"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249671"/>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90440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48525" y="6034000"/>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5674922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208947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912617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810109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211063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145308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4887222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787665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4552711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372387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3110831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8864450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1778630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05805301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9273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276985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408460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2469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416765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a:t>
            </a:r>
            <a:r>
              <a:rPr lang="en-US" sz="686" baseline="0" dirty="0">
                <a:gradFill>
                  <a:gsLst>
                    <a:gs pos="0">
                      <a:schemeClr val="tx1"/>
                    </a:gs>
                    <a:gs pos="100000">
                      <a:schemeClr val="tx1"/>
                    </a:gs>
                  </a:gsLst>
                  <a:lin ang="5400000" scaled="0"/>
                </a:gradFill>
                <a:cs typeface="Segoe UI" pitchFamily="34" charset="0"/>
              </a:rPr>
              <a:t> </a:t>
            </a:r>
            <a:r>
              <a:rPr lang="en-US" sz="686"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12969189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398136"/>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3368990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379209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21398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77834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267658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image" Target="../media/image1.png"/><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03946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708" r:id="rId25"/>
    <p:sldLayoutId id="2147483709" r:id="rId26"/>
    <p:sldLayoutId id="2147483710" r:id="rId27"/>
    <p:sldLayoutId id="2147483711" r:id="rId28"/>
    <p:sldLayoutId id="2147483712"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551027658"/>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en-us/documentation/articles/active-directory-authentication-scenario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documentation/articles/active-directory-developers-guide/"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azure.microsoft.com/en-us/documentation/articles/active-directory-v2-limitation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9.png"/><Relationship Id="rId7"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29.xml"/><Relationship Id="rId6" Type="http://schemas.microsoft.com/office/2007/relationships/hdphoto" Target="../media/hdphoto2.wdp"/><Relationship Id="rId5" Type="http://schemas.openxmlformats.org/officeDocument/2006/relationships/image" Target="../media/image10.png"/><Relationship Id="rId10" Type="http://schemas.openxmlformats.org/officeDocument/2006/relationships/image" Target="../media/image14.emf"/><Relationship Id="rId4" Type="http://schemas.microsoft.com/office/2007/relationships/hdphoto" Target="../media/hdphoto1.wdp"/><Relationship Id="rId9" Type="http://schemas.openxmlformats.org/officeDocument/2006/relationships/image" Target="../media/image13.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hyperlink" Target="https://tools.ietf.org/html/rfc6749-section-1.3.3" TargetMode="External"/><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hyperlink" Target="https://tools.ietf.org/html/rfc6749-section-1.3.4" TargetMode="External"/><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hyperlink" Target="https://tools.ietf.org/html/rfc6749-section-1.3.1" TargetMode="External"/><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hyperlink" Target="https://tools.ietf.org/html/rfc6749-section-1.3.2" TargetMode="External"/><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47.xml"/><Relationship Id="rId7" Type="http://schemas.openxmlformats.org/officeDocument/2006/relationships/image" Target="../media/image27.png"/><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image" Target="../media/image28.png"/><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51.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s>
</file>

<file path=ppt/slides/_rels/slide52.xml.rels><?xml version="1.0" encoding="UTF-8" standalone="yes"?>
<Relationships xmlns="http://schemas.openxmlformats.org/package/2006/relationships"><Relationship Id="rId13" Type="http://schemas.microsoft.com/office/2007/relationships/diagramDrawing" Target="../diagrams/drawing7.xml"/><Relationship Id="rId18" Type="http://schemas.microsoft.com/office/2007/relationships/diagramDrawing" Target="../diagrams/drawing8.xml"/><Relationship Id="rId26" Type="http://schemas.openxmlformats.org/officeDocument/2006/relationships/diagramQuickStyle" Target="../diagrams/quickStyle10.xml"/><Relationship Id="rId3" Type="http://schemas.openxmlformats.org/officeDocument/2006/relationships/image" Target="../media/image35.png"/><Relationship Id="rId21" Type="http://schemas.openxmlformats.org/officeDocument/2006/relationships/diagramQuickStyle" Target="../diagrams/quickStyle9.xml"/><Relationship Id="rId7" Type="http://schemas.openxmlformats.org/officeDocument/2006/relationships/diagramColors" Target="../diagrams/colors6.xml"/><Relationship Id="rId12" Type="http://schemas.openxmlformats.org/officeDocument/2006/relationships/diagramColors" Target="../diagrams/colors7.xml"/><Relationship Id="rId17" Type="http://schemas.openxmlformats.org/officeDocument/2006/relationships/diagramColors" Target="../diagrams/colors8.xml"/><Relationship Id="rId25" Type="http://schemas.openxmlformats.org/officeDocument/2006/relationships/diagramLayout" Target="../diagrams/layout10.xml"/><Relationship Id="rId33" Type="http://schemas.openxmlformats.org/officeDocument/2006/relationships/image" Target="../media/image45.png"/><Relationship Id="rId2" Type="http://schemas.openxmlformats.org/officeDocument/2006/relationships/notesSlide" Target="../notesSlides/notesSlide52.xml"/><Relationship Id="rId16" Type="http://schemas.openxmlformats.org/officeDocument/2006/relationships/diagramQuickStyle" Target="../diagrams/quickStyle8.xml"/><Relationship Id="rId20" Type="http://schemas.openxmlformats.org/officeDocument/2006/relationships/diagramLayout" Target="../diagrams/layout9.xml"/><Relationship Id="rId29" Type="http://schemas.openxmlformats.org/officeDocument/2006/relationships/image" Target="../media/image41.png"/><Relationship Id="rId1" Type="http://schemas.openxmlformats.org/officeDocument/2006/relationships/slideLayout" Target="../slideLayouts/slideLayout3.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24" Type="http://schemas.openxmlformats.org/officeDocument/2006/relationships/diagramData" Target="../diagrams/data10.xml"/><Relationship Id="rId32" Type="http://schemas.openxmlformats.org/officeDocument/2006/relationships/image" Target="../media/image44.png"/><Relationship Id="rId5" Type="http://schemas.openxmlformats.org/officeDocument/2006/relationships/diagramLayout" Target="../diagrams/layout6.xml"/><Relationship Id="rId15" Type="http://schemas.openxmlformats.org/officeDocument/2006/relationships/diagramLayout" Target="../diagrams/layout8.xml"/><Relationship Id="rId23" Type="http://schemas.microsoft.com/office/2007/relationships/diagramDrawing" Target="../diagrams/drawing9.xml"/><Relationship Id="rId28" Type="http://schemas.microsoft.com/office/2007/relationships/diagramDrawing" Target="../diagrams/drawing10.xml"/><Relationship Id="rId10" Type="http://schemas.openxmlformats.org/officeDocument/2006/relationships/diagramLayout" Target="../diagrams/layout7.xml"/><Relationship Id="rId19" Type="http://schemas.openxmlformats.org/officeDocument/2006/relationships/diagramData" Target="../diagrams/data9.xml"/><Relationship Id="rId31" Type="http://schemas.openxmlformats.org/officeDocument/2006/relationships/image" Target="../media/image43.png"/><Relationship Id="rId4" Type="http://schemas.openxmlformats.org/officeDocument/2006/relationships/diagramData" Target="../diagrams/data6.xml"/><Relationship Id="rId9" Type="http://schemas.openxmlformats.org/officeDocument/2006/relationships/diagramData" Target="../diagrams/data7.xml"/><Relationship Id="rId14" Type="http://schemas.openxmlformats.org/officeDocument/2006/relationships/diagramData" Target="../diagrams/data8.xml"/><Relationship Id="rId22" Type="http://schemas.openxmlformats.org/officeDocument/2006/relationships/diagramColors" Target="../diagrams/colors9.xml"/><Relationship Id="rId27" Type="http://schemas.openxmlformats.org/officeDocument/2006/relationships/diagramColors" Target="../diagrams/colors10.xml"/><Relationship Id="rId30" Type="http://schemas.openxmlformats.org/officeDocument/2006/relationships/image" Target="../media/image42.png"/><Relationship Id="rId8" Type="http://schemas.microsoft.com/office/2007/relationships/diagramDrawing" Target="../diagrams/drawing6.xml"/></Relationships>
</file>

<file path=ppt/slides/_rels/slide5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53.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54.xml.rels><?xml version="1.0" encoding="UTF-8" standalone="yes"?>
<Relationships xmlns="http://schemas.openxmlformats.org/package/2006/relationships"><Relationship Id="rId8" Type="http://schemas.openxmlformats.org/officeDocument/2006/relationships/hyperlink" Target="https://graph.microsoft.com/v1.0/me/manager" TargetMode="External"/><Relationship Id="rId13" Type="http://schemas.openxmlformats.org/officeDocument/2006/relationships/hyperlink" Target="https://graph.microsoft.com/beta/me/tasks" TargetMode="External"/><Relationship Id="rId3" Type="http://schemas.openxmlformats.org/officeDocument/2006/relationships/hyperlink" Target="https://graph.microsoft.com/v1.0/me" TargetMode="External"/><Relationship Id="rId7" Type="http://schemas.openxmlformats.org/officeDocument/2006/relationships/hyperlink" Target="https://graph.microsoft.com/v1.0/me/calendar" TargetMode="External"/><Relationship Id="rId12" Type="http://schemas.openxmlformats.org/officeDocument/2006/relationships/hyperlink" Target="https://graph.microsoft.com/beta/me/people" TargetMode="External"/><Relationship Id="rId2" Type="http://schemas.openxmlformats.org/officeDocument/2006/relationships/notesSlide" Target="../notesSlides/notesSlide54.xml"/><Relationship Id="rId1" Type="http://schemas.openxmlformats.org/officeDocument/2006/relationships/slideLayout" Target="../slideLayouts/slideLayout6.xml"/><Relationship Id="rId6" Type="http://schemas.openxmlformats.org/officeDocument/2006/relationships/hyperlink" Target="https://graph.microsoft.com/v1.0/me/messages" TargetMode="External"/><Relationship Id="rId11" Type="http://schemas.openxmlformats.org/officeDocument/2006/relationships/hyperlink" Target="https://graph.microsoft.com/v1.0/groups/%3cid%3e/conversations" TargetMode="External"/><Relationship Id="rId5" Type="http://schemas.openxmlformats.org/officeDocument/2006/relationships/hyperlink" Target="https://graph.microsoft.com/v1.0/me/photo/$value" TargetMode="External"/><Relationship Id="rId15" Type="http://schemas.openxmlformats.org/officeDocument/2006/relationships/hyperlink" Target="https://graph.microsoft.com/beta/me/insights/trending" TargetMode="External"/><Relationship Id="rId10" Type="http://schemas.openxmlformats.org/officeDocument/2006/relationships/hyperlink" Target="https://graph.microsoft.com/v1.0/users" TargetMode="External"/><Relationship Id="rId4" Type="http://schemas.openxmlformats.org/officeDocument/2006/relationships/hyperlink" Target="https://graph.microsoft.com/v1.0/me/drive/root/children" TargetMode="External"/><Relationship Id="rId9" Type="http://schemas.openxmlformats.org/officeDocument/2006/relationships/hyperlink" Target="https://graph.microsoft.com/v1.0/me/drive/root/children/foo.txt/lastModifiedByUser" TargetMode="External"/><Relationship Id="rId14" Type="http://schemas.openxmlformats.org/officeDocument/2006/relationships/hyperlink" Target="https://graph.microsoft.com/beta/me/notes/notebooks"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1.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3" Type="http://schemas.openxmlformats.org/officeDocument/2006/relationships/hyperlink" Target="https://graph.microsoft.com/beta/plans" TargetMode="External"/><Relationship Id="rId2" Type="http://schemas.openxmlformats.org/officeDocument/2006/relationships/notesSlide" Target="../notesSlides/notesSlide63.xml"/><Relationship Id="rId1" Type="http://schemas.openxmlformats.org/officeDocument/2006/relationships/slideLayout" Target="../slideLayouts/slideLayout22.xml"/><Relationship Id="rId6" Type="http://schemas.microsoft.com/office/2007/relationships/hdphoto" Target="../media/hdphoto3.wdp"/><Relationship Id="rId5" Type="http://schemas.openxmlformats.org/officeDocument/2006/relationships/image" Target="../media/image49.png"/><Relationship Id="rId4" Type="http://schemas.openxmlformats.org/officeDocument/2006/relationships/hyperlink" Target="https://graph.microsoft.com/beta/buckets"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4.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5.xml"/><Relationship Id="rId1" Type="http://schemas.openxmlformats.org/officeDocument/2006/relationships/slideLayout" Target="../slideLayouts/slideLayout3.xml"/><Relationship Id="rId5" Type="http://schemas.openxmlformats.org/officeDocument/2006/relationships/hyperlink" Target="https://github.com/OneNoteDev" TargetMode="External"/><Relationship Id="rId4" Type="http://schemas.openxmlformats.org/officeDocument/2006/relationships/hyperlink" Target="http://dev.onenote.com/"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github.com/onedrive/onedrive-api-docs" TargetMode="External"/><Relationship Id="rId2" Type="http://schemas.openxmlformats.org/officeDocument/2006/relationships/notesSlide" Target="../notesSlides/notesSlide66.xml"/><Relationship Id="rId1" Type="http://schemas.openxmlformats.org/officeDocument/2006/relationships/slideLayout" Target="../slideLayouts/slideLayout5.xml"/><Relationship Id="rId5" Type="http://schemas.microsoft.com/office/2007/relationships/hdphoto" Target="../media/hdphoto4.wdp"/><Relationship Id="rId4" Type="http://schemas.openxmlformats.org/officeDocument/2006/relationships/image" Target="../media/image52.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image" Target="../media/image16.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Azure DevCamp Identity and Office 365 APIs</a:t>
            </a:r>
          </a:p>
        </p:txBody>
      </p:sp>
      <p:sp>
        <p:nvSpPr>
          <p:cNvPr id="5" name="Text Placeholder 4"/>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377293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AD Applications</a:t>
            </a:r>
          </a:p>
        </p:txBody>
      </p:sp>
    </p:spTree>
    <p:extLst>
      <p:ext uri="{BB962C8B-B14F-4D97-AF65-F5344CB8AC3E}">
        <p14:creationId xmlns:p14="http://schemas.microsoft.com/office/powerpoint/2010/main" val="10872761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AD Applications</a:t>
            </a:r>
          </a:p>
        </p:txBody>
      </p:sp>
      <p:sp>
        <p:nvSpPr>
          <p:cNvPr id="4" name="Text Placeholder 3"/>
          <p:cNvSpPr>
            <a:spLocks noGrp="1"/>
          </p:cNvSpPr>
          <p:nvPr>
            <p:ph type="body" sz="quarter" idx="10"/>
          </p:nvPr>
        </p:nvSpPr>
        <p:spPr/>
        <p:txBody>
          <a:bodyPr/>
          <a:lstStyle/>
          <a:p>
            <a:r>
              <a:rPr lang="en-US" dirty="0"/>
              <a:t>Any application that authenticates with Azure AD must be registered in the Azure AD tenant</a:t>
            </a:r>
          </a:p>
          <a:p>
            <a:pPr lvl="1"/>
            <a:r>
              <a:rPr lang="en-US" dirty="0"/>
              <a:t>Console apps, web apps, services, etc.</a:t>
            </a:r>
          </a:p>
          <a:p>
            <a:r>
              <a:rPr lang="en-US" dirty="0"/>
              <a:t>Applications in Azure AD are assigned credentials</a:t>
            </a:r>
          </a:p>
          <a:p>
            <a:pPr lvl="1"/>
            <a:r>
              <a:rPr lang="en-US" b="1" dirty="0"/>
              <a:t>Client ID:</a:t>
            </a:r>
            <a:r>
              <a:rPr lang="en-US" dirty="0"/>
              <a:t> similar to a user’s login / username</a:t>
            </a:r>
          </a:p>
          <a:p>
            <a:pPr lvl="1"/>
            <a:r>
              <a:rPr lang="en-US" b="1" dirty="0"/>
              <a:t>Key / secret:</a:t>
            </a:r>
            <a:r>
              <a:rPr lang="en-US" dirty="0"/>
              <a:t> similar to a user’s password</a:t>
            </a:r>
          </a:p>
          <a:p>
            <a:r>
              <a:rPr lang="en-US" dirty="0"/>
              <a:t>Created &amp; managed using the Azure Portals</a:t>
            </a:r>
          </a:p>
          <a:p>
            <a:pPr lvl="1"/>
            <a:r>
              <a:rPr lang="en-US" dirty="0"/>
              <a:t>Also managed using Azure’s PowerShell module / Azure CLI x-platform tool</a:t>
            </a:r>
          </a:p>
          <a:p>
            <a:pPr lvl="1"/>
            <a:endParaRPr lang="en-US" dirty="0"/>
          </a:p>
          <a:p>
            <a:pPr marL="0" indent="0">
              <a:buNone/>
            </a:pPr>
            <a:r>
              <a:rPr lang="en-US" sz="1961" dirty="0"/>
              <a:t>See: </a:t>
            </a:r>
            <a:r>
              <a:rPr lang="en-US" sz="1961" dirty="0">
                <a:hlinkClick r:id="rId3"/>
              </a:rPr>
              <a:t>https://azure.microsoft.com/en-us/documentation/articles/active-directory-authentication-scenarios/</a:t>
            </a:r>
            <a:r>
              <a:rPr lang="en-US" sz="1961" dirty="0"/>
              <a:t> </a:t>
            </a:r>
          </a:p>
        </p:txBody>
      </p:sp>
    </p:spTree>
    <p:extLst>
      <p:ext uri="{BB962C8B-B14F-4D97-AF65-F5344CB8AC3E}">
        <p14:creationId xmlns:p14="http://schemas.microsoft.com/office/powerpoint/2010/main" val="940495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Registering Azure AD Applications</a:t>
            </a:r>
          </a:p>
        </p:txBody>
      </p:sp>
      <p:sp>
        <p:nvSpPr>
          <p:cNvPr id="2" name="Text Placeholder 1"/>
          <p:cNvSpPr>
            <a:spLocks noGrp="1"/>
          </p:cNvSpPr>
          <p:nvPr>
            <p:ph type="body" sz="quarter" idx="10"/>
          </p:nvPr>
        </p:nvSpPr>
        <p:spPr>
          <a:xfrm>
            <a:off x="269240" y="1189177"/>
            <a:ext cx="5883476" cy="2658677"/>
          </a:xfrm>
        </p:spPr>
        <p:txBody>
          <a:bodyPr/>
          <a:lstStyle/>
          <a:p>
            <a:r>
              <a:rPr lang="en-US" dirty="0"/>
              <a:t>Three Options:</a:t>
            </a:r>
          </a:p>
          <a:p>
            <a:pPr lvl="1"/>
            <a:r>
              <a:rPr lang="en-US" dirty="0"/>
              <a:t>Create Graph 1.0 AAD Applications from Classic </a:t>
            </a:r>
          </a:p>
          <a:p>
            <a:pPr lvl="1"/>
            <a:r>
              <a:rPr lang="en-US" dirty="0"/>
              <a:t>Create Graph 1.0 New Ibiza portal (preview)</a:t>
            </a:r>
          </a:p>
          <a:p>
            <a:pPr lvl="1"/>
            <a:r>
              <a:rPr lang="en-US" dirty="0"/>
              <a:t>Create Graph 2.0 Applications on apps.dev.microsoft.com</a:t>
            </a:r>
          </a:p>
          <a:p>
            <a:pPr lvl="1"/>
            <a:endParaRPr lang="en-US" dirty="0"/>
          </a:p>
          <a:p>
            <a:pPr lvl="1"/>
            <a:r>
              <a:rPr lang="en-US" dirty="0"/>
              <a:t>Supports web applications &amp; native applications</a:t>
            </a:r>
          </a:p>
        </p:txBody>
      </p:sp>
      <p:pic>
        <p:nvPicPr>
          <p:cNvPr id="82" name="Picture 81"/>
          <p:cNvPicPr>
            <a:picLocks noChangeAspect="1"/>
          </p:cNvPicPr>
          <p:nvPr/>
        </p:nvPicPr>
        <p:blipFill>
          <a:blip r:embed="rId3"/>
          <a:stretch>
            <a:fillRect/>
          </a:stretch>
        </p:blipFill>
        <p:spPr>
          <a:xfrm>
            <a:off x="6675438" y="1189176"/>
            <a:ext cx="5249642" cy="4285140"/>
          </a:xfrm>
          <a:prstGeom prst="rect">
            <a:avLst/>
          </a:prstGeom>
          <a:ln>
            <a:noFill/>
          </a:ln>
          <a:effectLst>
            <a:outerShdw blurRad="190500" algn="tl" rotWithShape="0">
              <a:srgbClr val="000000">
                <a:alpha val="70000"/>
              </a:srgbClr>
            </a:outerShdw>
          </a:effectLst>
        </p:spPr>
      </p:pic>
      <p:pic>
        <p:nvPicPr>
          <p:cNvPr id="59" name="Picture 58"/>
          <p:cNvPicPr>
            <a:picLocks noChangeAspect="1"/>
          </p:cNvPicPr>
          <p:nvPr/>
        </p:nvPicPr>
        <p:blipFill>
          <a:blip r:embed="rId4"/>
          <a:stretch>
            <a:fillRect/>
          </a:stretch>
        </p:blipFill>
        <p:spPr>
          <a:xfrm>
            <a:off x="6152716" y="2441766"/>
            <a:ext cx="4902188" cy="3578034"/>
          </a:xfrm>
          <a:prstGeom prst="rect">
            <a:avLst/>
          </a:prstGeom>
          <a:ln>
            <a:noFill/>
          </a:ln>
          <a:effectLst>
            <a:outerShdw blurRad="190500" algn="tl" rotWithShape="0">
              <a:srgbClr val="000000">
                <a:alpha val="70000"/>
              </a:srgbClr>
            </a:outerShdw>
          </a:effectLst>
        </p:spPr>
      </p:pic>
      <p:pic>
        <p:nvPicPr>
          <p:cNvPr id="12" name="Picture 11"/>
          <p:cNvPicPr>
            <a:picLocks noChangeAspect="1"/>
          </p:cNvPicPr>
          <p:nvPr/>
        </p:nvPicPr>
        <p:blipFill>
          <a:blip r:embed="rId5"/>
          <a:stretch>
            <a:fillRect/>
          </a:stretch>
        </p:blipFill>
        <p:spPr>
          <a:xfrm>
            <a:off x="604721" y="4326139"/>
            <a:ext cx="8488362" cy="190963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2414795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Graph 1.0 and 2.0</a:t>
            </a:r>
          </a:p>
        </p:txBody>
      </p:sp>
      <p:sp>
        <p:nvSpPr>
          <p:cNvPr id="3" name="Text Placeholder 2"/>
          <p:cNvSpPr>
            <a:spLocks noGrp="1"/>
          </p:cNvSpPr>
          <p:nvPr>
            <p:ph type="body" sz="quarter" idx="10"/>
          </p:nvPr>
        </p:nvSpPr>
        <p:spPr>
          <a:xfrm>
            <a:off x="269239" y="1189177"/>
            <a:ext cx="11653523" cy="4227247"/>
          </a:xfrm>
        </p:spPr>
        <p:txBody>
          <a:bodyPr/>
          <a:lstStyle/>
          <a:p>
            <a:r>
              <a:rPr lang="en-US" dirty="0">
                <a:hlinkClick r:id="rId3"/>
              </a:rPr>
              <a:t>https://azure.microsoft.com/en-us/documentation/articles/active-directory-developers-guide/</a:t>
            </a:r>
            <a:endParaRPr lang="en-US" dirty="0"/>
          </a:p>
          <a:p>
            <a:endParaRPr lang="en-US" dirty="0"/>
          </a:p>
          <a:p>
            <a:r>
              <a:rPr lang="en-US" dirty="0">
                <a:hlinkClick r:id="rId4"/>
              </a:rPr>
              <a:t>https://azure.microsoft.com/en-us/documentation/articles/active-directory-v2-limitations/</a:t>
            </a:r>
            <a:endParaRPr lang="en-US" dirty="0"/>
          </a:p>
        </p:txBody>
      </p:sp>
    </p:spTree>
    <p:extLst>
      <p:ext uri="{BB962C8B-B14F-4D97-AF65-F5344CB8AC3E}">
        <p14:creationId xmlns:p14="http://schemas.microsoft.com/office/powerpoint/2010/main" val="304197700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Single vs. Multi-Tenant Applications</a:t>
            </a:r>
          </a:p>
        </p:txBody>
      </p:sp>
      <p:sp>
        <p:nvSpPr>
          <p:cNvPr id="6" name="Text Placeholder 5"/>
          <p:cNvSpPr>
            <a:spLocks noGrp="1"/>
          </p:cNvSpPr>
          <p:nvPr>
            <p:ph type="body" sz="quarter" idx="10"/>
          </p:nvPr>
        </p:nvSpPr>
        <p:spPr/>
        <p:txBody>
          <a:bodyPr/>
          <a:lstStyle/>
          <a:p>
            <a:r>
              <a:rPr lang="en-US" sz="3921" dirty="0"/>
              <a:t>Single Tenant Apps</a:t>
            </a:r>
          </a:p>
          <a:p>
            <a:pPr lvl="1"/>
            <a:r>
              <a:rPr lang="en-US" sz="3137" dirty="0"/>
              <a:t>Available to all users in your Azure AD directory</a:t>
            </a:r>
          </a:p>
          <a:p>
            <a:pPr lvl="1"/>
            <a:r>
              <a:rPr lang="en-US" sz="3137" dirty="0"/>
              <a:t>Not available to users outside your Azure AD directory</a:t>
            </a:r>
          </a:p>
          <a:p>
            <a:pPr lvl="1"/>
            <a:r>
              <a:rPr lang="en-US" sz="3137" dirty="0"/>
              <a:t>Typically internal apps for your organization’s users</a:t>
            </a:r>
          </a:p>
          <a:p>
            <a:endParaRPr lang="en-US" sz="3921" dirty="0"/>
          </a:p>
        </p:txBody>
      </p:sp>
      <p:sp>
        <p:nvSpPr>
          <p:cNvPr id="7" name="Text Placeholder 6"/>
          <p:cNvSpPr>
            <a:spLocks noGrp="1"/>
          </p:cNvSpPr>
          <p:nvPr>
            <p:ph type="body" sz="quarter" idx="11"/>
          </p:nvPr>
        </p:nvSpPr>
        <p:spPr/>
        <p:txBody>
          <a:bodyPr/>
          <a:lstStyle/>
          <a:p>
            <a:r>
              <a:rPr lang="en-US" sz="3921" dirty="0"/>
              <a:t>Multi-Tenant Apps</a:t>
            </a:r>
          </a:p>
          <a:p>
            <a:pPr lvl="1"/>
            <a:r>
              <a:rPr lang="en-US" sz="3137" dirty="0"/>
              <a:t>Just like single tenant apps except…</a:t>
            </a:r>
          </a:p>
          <a:p>
            <a:pPr lvl="1"/>
            <a:r>
              <a:rPr lang="en-US" sz="3137" dirty="0"/>
              <a:t>Available to all users in any Azure AD directory</a:t>
            </a:r>
          </a:p>
          <a:p>
            <a:pPr lvl="1"/>
            <a:r>
              <a:rPr lang="en-US" sz="3137" dirty="0"/>
              <a:t>Typically built by ISVs or as a SaaS offering</a:t>
            </a:r>
          </a:p>
          <a:p>
            <a:pPr lvl="1"/>
            <a:endParaRPr lang="en-US" sz="3137" dirty="0"/>
          </a:p>
        </p:txBody>
      </p:sp>
    </p:spTree>
    <p:extLst>
      <p:ext uri="{BB962C8B-B14F-4D97-AF65-F5344CB8AC3E}">
        <p14:creationId xmlns:p14="http://schemas.microsoft.com/office/powerpoint/2010/main" val="221938084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Permissions</a:t>
            </a:r>
          </a:p>
        </p:txBody>
      </p:sp>
      <p:sp>
        <p:nvSpPr>
          <p:cNvPr id="2" name="Text Placeholder 1"/>
          <p:cNvSpPr>
            <a:spLocks noGrp="1"/>
          </p:cNvSpPr>
          <p:nvPr>
            <p:ph type="body" sz="quarter" idx="10"/>
          </p:nvPr>
        </p:nvSpPr>
        <p:spPr>
          <a:xfrm>
            <a:off x="269239" y="1189177"/>
            <a:ext cx="11653523" cy="4317977"/>
          </a:xfrm>
        </p:spPr>
        <p:txBody>
          <a:bodyPr/>
          <a:lstStyle/>
          <a:p>
            <a:r>
              <a:rPr lang="en-US" dirty="0"/>
              <a:t>Delegated Permissions</a:t>
            </a:r>
          </a:p>
          <a:p>
            <a:pPr lvl="1"/>
            <a:r>
              <a:rPr lang="en-US" dirty="0"/>
              <a:t>User of the application consents application specific permission to </a:t>
            </a:r>
            <a:br>
              <a:rPr lang="en-US" dirty="0"/>
            </a:br>
            <a:r>
              <a:rPr lang="en-US" dirty="0"/>
              <a:t>act on the user’s behalf</a:t>
            </a:r>
          </a:p>
          <a:p>
            <a:pPr lvl="1"/>
            <a:r>
              <a:rPr lang="en-US" dirty="0"/>
              <a:t>User must have permissions the app is configured for delegated permission</a:t>
            </a:r>
          </a:p>
          <a:p>
            <a:pPr lvl="1"/>
            <a:r>
              <a:rPr lang="en-US" dirty="0"/>
              <a:t>Useful in User+App Authentication Scenarios (</a:t>
            </a:r>
            <a:r>
              <a:rPr lang="en-US" i="1" dirty="0"/>
              <a:t>more later</a:t>
            </a:r>
            <a:r>
              <a:rPr lang="en-US" dirty="0"/>
              <a:t>)</a:t>
            </a:r>
          </a:p>
          <a:p>
            <a:endParaRPr lang="en-US" dirty="0"/>
          </a:p>
          <a:p>
            <a:r>
              <a:rPr lang="en-US" dirty="0"/>
              <a:t>Application Permissions</a:t>
            </a:r>
          </a:p>
          <a:p>
            <a:pPr lvl="1"/>
            <a:r>
              <a:rPr lang="en-US" dirty="0"/>
              <a:t>Apps have permissions</a:t>
            </a:r>
          </a:p>
          <a:p>
            <a:pPr lvl="1"/>
            <a:r>
              <a:rPr lang="en-US" dirty="0"/>
              <a:t>Acts independent of user</a:t>
            </a:r>
          </a:p>
          <a:p>
            <a:pPr lvl="1"/>
            <a:r>
              <a:rPr lang="en-US" dirty="0"/>
              <a:t>Must be registered</a:t>
            </a:r>
          </a:p>
        </p:txBody>
      </p:sp>
    </p:spTree>
    <p:extLst>
      <p:ext uri="{BB962C8B-B14F-4D97-AF65-F5344CB8AC3E}">
        <p14:creationId xmlns:p14="http://schemas.microsoft.com/office/powerpoint/2010/main" val="19305609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Consent</a:t>
            </a:r>
          </a:p>
        </p:txBody>
      </p:sp>
      <p:sp>
        <p:nvSpPr>
          <p:cNvPr id="5" name="Text Placeholder 4"/>
          <p:cNvSpPr>
            <a:spLocks noGrp="1"/>
          </p:cNvSpPr>
          <p:nvPr>
            <p:ph type="body" sz="quarter" idx="10"/>
          </p:nvPr>
        </p:nvSpPr>
        <p:spPr>
          <a:xfrm>
            <a:off x="269240" y="1189495"/>
            <a:ext cx="6258617" cy="5491419"/>
          </a:xfrm>
        </p:spPr>
        <p:txBody>
          <a:bodyPr vert="horz" wrap="square" lIns="143428" tIns="89642" rIns="143428" bIns="89642" rtlCol="0">
            <a:spAutoFit/>
          </a:bodyPr>
          <a:lstStyle/>
          <a:p>
            <a:pPr>
              <a:spcBef>
                <a:spcPts val="2353"/>
              </a:spcBef>
            </a:pPr>
            <a:r>
              <a:rPr lang="en-US" dirty="0"/>
              <a:t>Single auth flow for accessing all O365 services</a:t>
            </a:r>
          </a:p>
          <a:p>
            <a:pPr>
              <a:spcBef>
                <a:spcPts val="2353"/>
              </a:spcBef>
            </a:pPr>
            <a:r>
              <a:rPr lang="en-US" dirty="0"/>
              <a:t>Admin and end-user consent</a:t>
            </a:r>
          </a:p>
          <a:p>
            <a:pPr>
              <a:spcBef>
                <a:spcPts val="2353"/>
              </a:spcBef>
            </a:pPr>
            <a:r>
              <a:rPr lang="en-US" dirty="0"/>
              <a:t>Secure protocol</a:t>
            </a:r>
          </a:p>
          <a:p>
            <a:pPr lvl="1"/>
            <a:r>
              <a:rPr lang="en-US" dirty="0"/>
              <a:t>OpenID Connect and OAuth 2.0</a:t>
            </a:r>
          </a:p>
          <a:p>
            <a:pPr lvl="1"/>
            <a:r>
              <a:rPr lang="en-US" dirty="0"/>
              <a:t>No capturing user credentials</a:t>
            </a:r>
          </a:p>
          <a:p>
            <a:pPr lvl="1"/>
            <a:r>
              <a:rPr lang="en-US" dirty="0"/>
              <a:t>Fine-grained access scopes</a:t>
            </a:r>
          </a:p>
          <a:p>
            <a:pPr lvl="1"/>
            <a:r>
              <a:rPr lang="en-US" dirty="0"/>
              <a:t>Long-term access through refresh tokens</a:t>
            </a:r>
          </a:p>
          <a:p>
            <a:endParaRPr lang="en-US" dirty="0"/>
          </a:p>
        </p:txBody>
      </p:sp>
      <p:pic>
        <p:nvPicPr>
          <p:cNvPr id="4" name="Picture 3"/>
          <p:cNvPicPr>
            <a:picLocks noChangeAspect="1"/>
          </p:cNvPicPr>
          <p:nvPr/>
        </p:nvPicPr>
        <p:blipFill>
          <a:blip r:embed="rId3"/>
          <a:stretch>
            <a:fillRect/>
          </a:stretch>
        </p:blipFill>
        <p:spPr>
          <a:xfrm>
            <a:off x="6257920" y="537208"/>
            <a:ext cx="5992887" cy="5998984"/>
          </a:xfrm>
          <a:prstGeom prst="rect">
            <a:avLst/>
          </a:prstGeom>
        </p:spPr>
      </p:pic>
    </p:spTree>
    <p:extLst>
      <p:ext uri="{BB962C8B-B14F-4D97-AF65-F5344CB8AC3E}">
        <p14:creationId xmlns:p14="http://schemas.microsoft.com/office/powerpoint/2010/main" val="401929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flow</a:t>
            </a:r>
          </a:p>
        </p:txBody>
      </p:sp>
      <p:sp>
        <p:nvSpPr>
          <p:cNvPr id="26" name="Rectangle 25"/>
          <p:cNvSpPr/>
          <p:nvPr/>
        </p:nvSpPr>
        <p:spPr bwMode="auto">
          <a:xfrm>
            <a:off x="1036637" y="1973262"/>
            <a:ext cx="457200" cy="4648200"/>
          </a:xfrm>
          <a:prstGeom prst="rect">
            <a:avLst/>
          </a:prstGeom>
          <a:solidFill>
            <a:srgbClr val="FF8C00"/>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7" name="Rectangle 26"/>
          <p:cNvSpPr/>
          <p:nvPr/>
        </p:nvSpPr>
        <p:spPr bwMode="auto">
          <a:xfrm>
            <a:off x="4287837" y="1973262"/>
            <a:ext cx="457200" cy="4648200"/>
          </a:xfrm>
          <a:prstGeom prst="rect">
            <a:avLst/>
          </a:prstGeom>
          <a:solidFill>
            <a:srgbClr val="00BCF2"/>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8" name="Rectangle 27"/>
          <p:cNvSpPr/>
          <p:nvPr/>
        </p:nvSpPr>
        <p:spPr bwMode="auto">
          <a:xfrm>
            <a:off x="7539037" y="1973262"/>
            <a:ext cx="457200" cy="4648200"/>
          </a:xfrm>
          <a:prstGeom prst="rect">
            <a:avLst/>
          </a:prstGeom>
          <a:solidFill>
            <a:srgbClr val="00B294"/>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9" name="Rectangle 28"/>
          <p:cNvSpPr/>
          <p:nvPr/>
        </p:nvSpPr>
        <p:spPr bwMode="auto">
          <a:xfrm>
            <a:off x="10790237" y="1973262"/>
            <a:ext cx="457200" cy="4648200"/>
          </a:xfrm>
          <a:prstGeom prst="rect">
            <a:avLst/>
          </a:prstGeom>
          <a:solidFill>
            <a:srgbClr val="FFC000"/>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0" name="TextBox 29"/>
          <p:cNvSpPr txBox="1"/>
          <p:nvPr/>
        </p:nvSpPr>
        <p:spPr>
          <a:xfrm>
            <a:off x="728338" y="1495479"/>
            <a:ext cx="1342354" cy="489365"/>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Application</a:t>
            </a:r>
          </a:p>
        </p:txBody>
      </p:sp>
      <p:sp>
        <p:nvSpPr>
          <p:cNvPr id="31" name="TextBox 30"/>
          <p:cNvSpPr txBox="1"/>
          <p:nvPr/>
        </p:nvSpPr>
        <p:spPr>
          <a:xfrm>
            <a:off x="3824434" y="1211262"/>
            <a:ext cx="1537922" cy="760208"/>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Authorization</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Endpoint	</a:t>
            </a:r>
          </a:p>
        </p:txBody>
      </p:sp>
      <p:sp>
        <p:nvSpPr>
          <p:cNvPr id="32" name="TextBox 31"/>
          <p:cNvSpPr txBox="1"/>
          <p:nvPr/>
        </p:nvSpPr>
        <p:spPr>
          <a:xfrm>
            <a:off x="7210389" y="1211262"/>
            <a:ext cx="1311256" cy="760208"/>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Token</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Endpoint	</a:t>
            </a:r>
          </a:p>
        </p:txBody>
      </p:sp>
      <p:sp>
        <p:nvSpPr>
          <p:cNvPr id="33" name="TextBox 32"/>
          <p:cNvSpPr txBox="1"/>
          <p:nvPr/>
        </p:nvSpPr>
        <p:spPr>
          <a:xfrm>
            <a:off x="9869485" y="1495479"/>
            <a:ext cx="2094164" cy="489365"/>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Microsoft Graph API</a:t>
            </a:r>
          </a:p>
        </p:txBody>
      </p:sp>
      <p:cxnSp>
        <p:nvCxnSpPr>
          <p:cNvPr id="34" name="Straight Arrow Connector 33"/>
          <p:cNvCxnSpPr/>
          <p:nvPr/>
        </p:nvCxnSpPr>
        <p:spPr>
          <a:xfrm>
            <a:off x="1493837" y="2430462"/>
            <a:ext cx="2794000" cy="0"/>
          </a:xfrm>
          <a:prstGeom prst="straightConnector1">
            <a:avLst/>
          </a:prstGeom>
          <a:noFill/>
          <a:ln w="28575" cap="flat" cmpd="sng" algn="ctr">
            <a:solidFill>
              <a:srgbClr val="404040"/>
            </a:solidFill>
            <a:prstDash val="solid"/>
            <a:headEnd type="none"/>
            <a:tailEnd type="triangle"/>
          </a:ln>
          <a:effectLst/>
        </p:spPr>
      </p:cxnSp>
      <p:cxnSp>
        <p:nvCxnSpPr>
          <p:cNvPr id="35" name="Straight Arrow Connector 34"/>
          <p:cNvCxnSpPr/>
          <p:nvPr/>
        </p:nvCxnSpPr>
        <p:spPr>
          <a:xfrm>
            <a:off x="1493837" y="2811462"/>
            <a:ext cx="2794000" cy="0"/>
          </a:xfrm>
          <a:prstGeom prst="straightConnector1">
            <a:avLst/>
          </a:prstGeom>
          <a:noFill/>
          <a:ln w="28575" cap="flat" cmpd="sng" algn="ctr">
            <a:solidFill>
              <a:srgbClr val="404040"/>
            </a:solidFill>
            <a:prstDash val="solid"/>
            <a:headEnd type="triangle" w="med" len="med"/>
            <a:tailEnd type="none" w="med" len="med"/>
          </a:ln>
          <a:effectLst/>
        </p:spPr>
      </p:cxnSp>
      <p:cxnSp>
        <p:nvCxnSpPr>
          <p:cNvPr id="36" name="Straight Arrow Connector 35"/>
          <p:cNvCxnSpPr/>
          <p:nvPr/>
        </p:nvCxnSpPr>
        <p:spPr>
          <a:xfrm>
            <a:off x="1493837" y="3192462"/>
            <a:ext cx="2133600" cy="0"/>
          </a:xfrm>
          <a:prstGeom prst="straightConnector1">
            <a:avLst/>
          </a:prstGeom>
          <a:noFill/>
          <a:ln w="28575" cap="flat" cmpd="sng" algn="ctr">
            <a:solidFill>
              <a:srgbClr val="404040"/>
            </a:solidFill>
            <a:prstDash val="solid"/>
            <a:headEnd type="triangle" w="med" len="med"/>
            <a:tailEnd type="none" w="med" len="med"/>
          </a:ln>
          <a:effectLst/>
        </p:spPr>
      </p:cxnSp>
      <p:cxnSp>
        <p:nvCxnSpPr>
          <p:cNvPr id="37" name="Straight Connector 36"/>
          <p:cNvCxnSpPr/>
          <p:nvPr/>
        </p:nvCxnSpPr>
        <p:spPr>
          <a:xfrm flipV="1">
            <a:off x="3627437" y="2811462"/>
            <a:ext cx="0" cy="381000"/>
          </a:xfrm>
          <a:prstGeom prst="line">
            <a:avLst/>
          </a:prstGeom>
          <a:noFill/>
          <a:ln w="28575" cap="flat" cmpd="sng" algn="ctr">
            <a:solidFill>
              <a:srgbClr val="404040"/>
            </a:solidFill>
            <a:prstDash val="solid"/>
            <a:headEnd type="none"/>
            <a:tailEnd type="none"/>
          </a:ln>
          <a:effectLst/>
        </p:spPr>
      </p:cxnSp>
      <p:sp>
        <p:nvSpPr>
          <p:cNvPr id="38" name="TextBox 37"/>
          <p:cNvSpPr txBox="1"/>
          <p:nvPr/>
        </p:nvSpPr>
        <p:spPr>
          <a:xfrm>
            <a:off x="1401315" y="2049462"/>
            <a:ext cx="2434000"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Request authorization code</a:t>
            </a:r>
          </a:p>
        </p:txBody>
      </p:sp>
      <p:sp>
        <p:nvSpPr>
          <p:cNvPr id="39" name="TextBox 38"/>
          <p:cNvSpPr txBox="1"/>
          <p:nvPr/>
        </p:nvSpPr>
        <p:spPr>
          <a:xfrm>
            <a:off x="1480597" y="2415491"/>
            <a:ext cx="2430794"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Sign-in via browser pop-up</a:t>
            </a:r>
          </a:p>
        </p:txBody>
      </p:sp>
      <p:sp>
        <p:nvSpPr>
          <p:cNvPr id="40" name="TextBox 39"/>
          <p:cNvSpPr txBox="1"/>
          <p:nvPr/>
        </p:nvSpPr>
        <p:spPr>
          <a:xfrm>
            <a:off x="1480597" y="2815286"/>
            <a:ext cx="2326599"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authorization code</a:t>
            </a:r>
          </a:p>
        </p:txBody>
      </p:sp>
      <p:cxnSp>
        <p:nvCxnSpPr>
          <p:cNvPr id="41" name="Straight Arrow Connector 40"/>
          <p:cNvCxnSpPr/>
          <p:nvPr/>
        </p:nvCxnSpPr>
        <p:spPr>
          <a:xfrm>
            <a:off x="1499419" y="3878262"/>
            <a:ext cx="6039618" cy="0"/>
          </a:xfrm>
          <a:prstGeom prst="straightConnector1">
            <a:avLst/>
          </a:prstGeom>
          <a:noFill/>
          <a:ln w="28575" cap="flat" cmpd="sng" algn="ctr">
            <a:solidFill>
              <a:srgbClr val="404040"/>
            </a:solidFill>
            <a:prstDash val="solid"/>
            <a:headEnd type="none"/>
            <a:tailEnd type="triangle"/>
          </a:ln>
          <a:effectLst/>
        </p:spPr>
      </p:cxnSp>
      <p:cxnSp>
        <p:nvCxnSpPr>
          <p:cNvPr id="42" name="Straight Arrow Connector 41"/>
          <p:cNvCxnSpPr/>
          <p:nvPr/>
        </p:nvCxnSpPr>
        <p:spPr>
          <a:xfrm>
            <a:off x="1480597" y="4335462"/>
            <a:ext cx="6039618" cy="0"/>
          </a:xfrm>
          <a:prstGeom prst="straightConnector1">
            <a:avLst/>
          </a:prstGeom>
          <a:noFill/>
          <a:ln w="28575" cap="flat" cmpd="sng" algn="ctr">
            <a:solidFill>
              <a:srgbClr val="404040"/>
            </a:solidFill>
            <a:prstDash val="solid"/>
            <a:headEnd type="triangle" w="med" len="med"/>
            <a:tailEnd type="none" w="med" len="med"/>
          </a:ln>
          <a:effectLst/>
        </p:spPr>
      </p:cxnSp>
      <p:sp>
        <p:nvSpPr>
          <p:cNvPr id="43" name="TextBox 42"/>
          <p:cNvSpPr txBox="1"/>
          <p:nvPr/>
        </p:nvSpPr>
        <p:spPr>
          <a:xfrm>
            <a:off x="1399515" y="3457099"/>
            <a:ext cx="5917326"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Redeem authorization code and acquire access token for Microsoft Graph</a:t>
            </a:r>
          </a:p>
        </p:txBody>
      </p:sp>
      <p:sp>
        <p:nvSpPr>
          <p:cNvPr id="44" name="TextBox 43"/>
          <p:cNvSpPr txBox="1"/>
          <p:nvPr/>
        </p:nvSpPr>
        <p:spPr>
          <a:xfrm>
            <a:off x="1412594" y="4349662"/>
            <a:ext cx="1406475"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tokens</a:t>
            </a:r>
          </a:p>
        </p:txBody>
      </p:sp>
      <p:cxnSp>
        <p:nvCxnSpPr>
          <p:cNvPr id="45" name="Straight Arrow Connector 44"/>
          <p:cNvCxnSpPr/>
          <p:nvPr/>
        </p:nvCxnSpPr>
        <p:spPr>
          <a:xfrm>
            <a:off x="1517180" y="5372176"/>
            <a:ext cx="9267475" cy="0"/>
          </a:xfrm>
          <a:prstGeom prst="straightConnector1">
            <a:avLst/>
          </a:prstGeom>
          <a:noFill/>
          <a:ln w="28575" cap="flat" cmpd="sng" algn="ctr">
            <a:solidFill>
              <a:srgbClr val="404040"/>
            </a:solidFill>
            <a:prstDash val="solid"/>
            <a:headEnd type="none" w="med" len="med"/>
            <a:tailEnd type="triangle" w="med" len="med"/>
          </a:ln>
          <a:effectLst/>
        </p:spPr>
      </p:cxnSp>
      <p:sp>
        <p:nvSpPr>
          <p:cNvPr id="46" name="TextBox 45"/>
          <p:cNvSpPr txBox="1"/>
          <p:nvPr/>
        </p:nvSpPr>
        <p:spPr>
          <a:xfrm>
            <a:off x="1444149" y="5484234"/>
            <a:ext cx="2014013"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Http Response</a:t>
            </a:r>
          </a:p>
        </p:txBody>
      </p:sp>
      <p:sp>
        <p:nvSpPr>
          <p:cNvPr id="47" name="TextBox 46"/>
          <p:cNvSpPr txBox="1"/>
          <p:nvPr/>
        </p:nvSpPr>
        <p:spPr>
          <a:xfrm>
            <a:off x="1428563" y="4980670"/>
            <a:ext cx="3650679"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Call Microsoft Graph using the access token</a:t>
            </a:r>
          </a:p>
        </p:txBody>
      </p:sp>
      <p:cxnSp>
        <p:nvCxnSpPr>
          <p:cNvPr id="48" name="Straight Arrow Connector 47"/>
          <p:cNvCxnSpPr/>
          <p:nvPr/>
        </p:nvCxnSpPr>
        <p:spPr>
          <a:xfrm>
            <a:off x="1503712" y="5837409"/>
            <a:ext cx="9267475" cy="0"/>
          </a:xfrm>
          <a:prstGeom prst="straightConnector1">
            <a:avLst/>
          </a:prstGeom>
          <a:noFill/>
          <a:ln w="28575" cap="flat" cmpd="sng" algn="ctr">
            <a:solidFill>
              <a:srgbClr val="404040"/>
            </a:solidFill>
            <a:prstDash val="solid"/>
            <a:headEnd type="triangle" w="med" len="med"/>
            <a:tailEnd type="none" w="med" len="med"/>
          </a:ln>
          <a:effectLst/>
        </p:spPr>
      </p:cxnSp>
    </p:spTree>
    <p:extLst>
      <p:ext uri="{BB962C8B-B14F-4D97-AF65-F5344CB8AC3E}">
        <p14:creationId xmlns:p14="http://schemas.microsoft.com/office/powerpoint/2010/main" val="30715678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3" grpId="0"/>
      <p:bldP spid="44" grpId="0"/>
      <p:bldP spid="46" grpId="0"/>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43428" tIns="89642" rIns="143428" bIns="89642" rtlCol="0" anchor="t">
            <a:noAutofit/>
          </a:bodyPr>
          <a:lstStyle/>
          <a:p>
            <a:r>
              <a:rPr lang="en-US" dirty="0"/>
              <a:t>Authentication Options</a:t>
            </a:r>
          </a:p>
        </p:txBody>
      </p:sp>
      <p:sp>
        <p:nvSpPr>
          <p:cNvPr id="3" name="Text Placeholder 2"/>
          <p:cNvSpPr>
            <a:spLocks noGrp="1"/>
          </p:cNvSpPr>
          <p:nvPr>
            <p:ph type="body" sz="quarter" idx="10"/>
          </p:nvPr>
        </p:nvSpPr>
        <p:spPr>
          <a:xfrm>
            <a:off x="269239" y="1189495"/>
            <a:ext cx="11653523" cy="3409507"/>
          </a:xfrm>
        </p:spPr>
        <p:txBody>
          <a:bodyPr vert="horz" wrap="square" lIns="143428" tIns="89642" rIns="143428" bIns="89642" rtlCol="0">
            <a:spAutoFit/>
          </a:bodyPr>
          <a:lstStyle/>
          <a:p>
            <a:r>
              <a:rPr lang="en-US" dirty="0"/>
              <a:t>Azure AD only</a:t>
            </a:r>
          </a:p>
          <a:p>
            <a:pPr lvl="1"/>
            <a:r>
              <a:rPr lang="en-US" dirty="0"/>
              <a:t>Separate auth flow supports Azure AD accounts only</a:t>
            </a:r>
          </a:p>
          <a:p>
            <a:pPr>
              <a:spcBef>
                <a:spcPts val="2353"/>
              </a:spcBef>
            </a:pPr>
            <a:r>
              <a:rPr lang="en-US" dirty="0"/>
              <a:t>Live connect only</a:t>
            </a:r>
          </a:p>
          <a:p>
            <a:pPr lvl="1"/>
            <a:r>
              <a:rPr lang="en-US" dirty="0"/>
              <a:t>Separate auth flow supports Azure AD accounts only</a:t>
            </a:r>
          </a:p>
          <a:p>
            <a:pPr>
              <a:spcBef>
                <a:spcPts val="2353"/>
              </a:spcBef>
            </a:pPr>
            <a:r>
              <a:rPr lang="en-US" dirty="0"/>
              <a:t>Azure AD and Microsoft Accounts (Preview)</a:t>
            </a:r>
          </a:p>
          <a:p>
            <a:pPr lvl="1"/>
            <a:r>
              <a:rPr lang="en-US" dirty="0"/>
              <a:t>Converged auth flow supports Azure AD accounts and Microsoft accounts (LiveID - hotmail.com, etc.)</a:t>
            </a:r>
          </a:p>
        </p:txBody>
      </p:sp>
    </p:spTree>
    <p:extLst>
      <p:ext uri="{BB962C8B-B14F-4D97-AF65-F5344CB8AC3E}">
        <p14:creationId xmlns:p14="http://schemas.microsoft.com/office/powerpoint/2010/main" val="177213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40" y="1189176"/>
            <a:ext cx="11209746" cy="2250104"/>
          </a:xfrm>
        </p:spPr>
        <p:txBody>
          <a:bodyPr/>
          <a:lstStyle/>
          <a:p>
            <a:r>
              <a:rPr lang="en-US" dirty="0"/>
              <a:t>Many apps want to sign users in from both Microsoft account and Azure AD</a:t>
            </a:r>
          </a:p>
          <a:p>
            <a:r>
              <a:rPr lang="en-US" dirty="0"/>
              <a:t>Now in preview:</a:t>
            </a:r>
          </a:p>
          <a:p>
            <a:pPr lvl="1"/>
            <a:r>
              <a:rPr lang="en-US" dirty="0"/>
              <a:t>Single endpoint, OpenID Connect and OAuth 2.0</a:t>
            </a:r>
          </a:p>
          <a:p>
            <a:pPr lvl="1"/>
            <a:r>
              <a:rPr lang="en-US" dirty="0"/>
              <a:t>Single SDK</a:t>
            </a:r>
          </a:p>
          <a:p>
            <a:pPr lvl="1"/>
            <a:r>
              <a:rPr lang="en-US" dirty="0"/>
              <a:t>Single end user sign in experience</a:t>
            </a:r>
          </a:p>
          <a:p>
            <a:pPr lvl="1"/>
            <a:r>
              <a:rPr lang="en-US" dirty="0"/>
              <a:t>Single app registration experience</a:t>
            </a:r>
          </a:p>
          <a:p>
            <a:r>
              <a:rPr lang="en-US" dirty="0"/>
              <a:t>Works with Microsoft Graph </a:t>
            </a:r>
          </a:p>
          <a:p>
            <a:pPr lvl="1"/>
            <a:r>
              <a:rPr lang="en-US" dirty="0"/>
              <a:t>Single API endpoint, business and consumer data</a:t>
            </a:r>
          </a:p>
        </p:txBody>
      </p:sp>
      <p:sp>
        <p:nvSpPr>
          <p:cNvPr id="3" name="Title 2"/>
          <p:cNvSpPr>
            <a:spLocks noGrp="1"/>
          </p:cNvSpPr>
          <p:nvPr>
            <p:ph type="title"/>
          </p:nvPr>
        </p:nvSpPr>
        <p:spPr/>
        <p:txBody>
          <a:bodyPr/>
          <a:lstStyle/>
          <a:p>
            <a:r>
              <a:rPr lang="en-US" dirty="0"/>
              <a:t>Microsoft Account + Azure AD</a:t>
            </a:r>
          </a:p>
        </p:txBody>
      </p:sp>
    </p:spTree>
    <p:extLst>
      <p:ext uri="{BB962C8B-B14F-4D97-AF65-F5344CB8AC3E}">
        <p14:creationId xmlns:p14="http://schemas.microsoft.com/office/powerpoint/2010/main" val="26361930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Text Placeholder 4"/>
          <p:cNvSpPr>
            <a:spLocks noGrp="1"/>
          </p:cNvSpPr>
          <p:nvPr>
            <p:ph type="body" sz="quarter" idx="10"/>
          </p:nvPr>
        </p:nvSpPr>
        <p:spPr>
          <a:xfrm>
            <a:off x="269239" y="1189177"/>
            <a:ext cx="11653523" cy="2718821"/>
          </a:xfrm>
        </p:spPr>
        <p:txBody>
          <a:bodyPr/>
          <a:lstStyle/>
          <a:p>
            <a:r>
              <a:rPr lang="en-US" dirty="0"/>
              <a:t>Identity Overview</a:t>
            </a:r>
          </a:p>
          <a:p>
            <a:r>
              <a:rPr lang="en-US" dirty="0"/>
              <a:t>OAuth 2.0 Primer</a:t>
            </a:r>
          </a:p>
          <a:p>
            <a:r>
              <a:rPr lang="en-US" dirty="0"/>
              <a:t>Azure AD and Office 365</a:t>
            </a:r>
          </a:p>
          <a:p>
            <a:r>
              <a:rPr lang="en-US" dirty="0"/>
              <a:t>The Microsoft Graph</a:t>
            </a:r>
          </a:p>
        </p:txBody>
      </p:sp>
    </p:spTree>
    <p:extLst>
      <p:ext uri="{BB962C8B-B14F-4D97-AF65-F5344CB8AC3E}">
        <p14:creationId xmlns:p14="http://schemas.microsoft.com/office/powerpoint/2010/main" val="41200197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43428" tIns="89642" rIns="143428" bIns="89642" rtlCol="0" anchor="t">
            <a:noAutofit/>
          </a:bodyPr>
          <a:lstStyle/>
          <a:p>
            <a:r>
              <a:rPr lang="en-US" dirty="0"/>
              <a:t>Differences in the converged model</a:t>
            </a:r>
          </a:p>
        </p:txBody>
      </p:sp>
      <p:sp>
        <p:nvSpPr>
          <p:cNvPr id="3" name="Text Placeholder 2"/>
          <p:cNvSpPr>
            <a:spLocks noGrp="1"/>
          </p:cNvSpPr>
          <p:nvPr>
            <p:ph type="body" sz="quarter" idx="10"/>
          </p:nvPr>
        </p:nvSpPr>
        <p:spPr>
          <a:xfrm>
            <a:off x="269239" y="1189495"/>
            <a:ext cx="11922761" cy="6366425"/>
          </a:xfrm>
        </p:spPr>
        <p:txBody>
          <a:bodyPr vert="horz" wrap="square" lIns="143428" tIns="89642" rIns="143428" bIns="89642" rtlCol="0" anchor="t">
            <a:spAutoFit/>
          </a:bodyPr>
          <a:lstStyle/>
          <a:p>
            <a:r>
              <a:rPr lang="en-US" dirty="0"/>
              <a:t>No preregistration of permission scopes</a:t>
            </a:r>
          </a:p>
          <a:p>
            <a:pPr marL="0" lvl="1" indent="0">
              <a:buNone/>
            </a:pPr>
            <a:r>
              <a:rPr lang="en-US" sz="2000" dirty="0"/>
              <a:t>https://login.microsoftonline.com/common/oauth2/v2.0/authorize?client_id=123&amp;scope=user.read mail.read... </a:t>
            </a:r>
          </a:p>
          <a:p>
            <a:pPr>
              <a:spcBef>
                <a:spcPts val="2353"/>
              </a:spcBef>
            </a:pPr>
            <a:r>
              <a:rPr lang="en-US" dirty="0"/>
              <a:t>Dynamic permission request</a:t>
            </a:r>
          </a:p>
          <a:p>
            <a:pPr marL="0" lvl="1" indent="0">
              <a:buNone/>
            </a:pPr>
            <a:r>
              <a:rPr lang="en-US" sz="2000" dirty="0"/>
              <a:t>https://login.microsoftonline.com/common/oauth2/v2.0/authorize?client_id=123&amp;scope=files.read...</a:t>
            </a:r>
          </a:p>
          <a:p>
            <a:pPr>
              <a:spcBef>
                <a:spcPts val="2353"/>
              </a:spcBef>
            </a:pPr>
            <a:r>
              <a:rPr lang="en-US" dirty="0"/>
              <a:t>Separate endpoint for admin consent</a:t>
            </a:r>
          </a:p>
          <a:p>
            <a:pPr marL="0" lvl="1" indent="0">
              <a:buNone/>
            </a:pPr>
            <a:r>
              <a:rPr lang="en-US" sz="2000" dirty="0"/>
              <a:t>https:// login.microsoftonline.com/&lt;tenantId&gt;/adminconsent 	(might change)</a:t>
            </a:r>
          </a:p>
          <a:p>
            <a:pPr>
              <a:spcBef>
                <a:spcPts val="2353"/>
              </a:spcBef>
            </a:pPr>
            <a:r>
              <a:rPr lang="en-US" dirty="0"/>
              <a:t>Separate endpoint for splitting clouds</a:t>
            </a:r>
          </a:p>
          <a:p>
            <a:pPr marL="0" lvl="1" indent="0">
              <a:buNone/>
            </a:pPr>
            <a:r>
              <a:rPr lang="en-US" sz="2000" dirty="0"/>
              <a:t>https://login.microsoftonline.com/consumers/oauth2/v2.0/authorize?client_id=123&amp;scope=files.read...</a:t>
            </a:r>
          </a:p>
          <a:p>
            <a:pPr marL="0" lvl="1" indent="0">
              <a:buNone/>
            </a:pPr>
            <a:r>
              <a:rPr lang="en-US" sz="2000" dirty="0"/>
              <a:t>https://login.microsoftonline.com/organizations/oauth2/v2.0/authorize?client_id=123&amp;scope=files.read...</a:t>
            </a:r>
          </a:p>
          <a:p>
            <a:pPr lvl="1"/>
            <a:endParaRPr lang="en-US" dirty="0"/>
          </a:p>
          <a:p>
            <a:pPr lvl="1"/>
            <a:endParaRPr lang="en-US" dirty="0"/>
          </a:p>
        </p:txBody>
      </p:sp>
    </p:spTree>
    <p:extLst>
      <p:ext uri="{BB962C8B-B14F-4D97-AF65-F5344CB8AC3E}">
        <p14:creationId xmlns:p14="http://schemas.microsoft.com/office/powerpoint/2010/main" val="131023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2139688"/>
          </a:xfrm>
        </p:spPr>
        <p:txBody>
          <a:bodyPr/>
          <a:lstStyle/>
          <a:p>
            <a:r>
              <a:rPr lang="en-US" dirty="0"/>
              <a:t>Authentication and authorization with Azure AD</a:t>
            </a:r>
          </a:p>
        </p:txBody>
      </p:sp>
    </p:spTree>
    <p:extLst>
      <p:ext uri="{BB962C8B-B14F-4D97-AF65-F5344CB8AC3E}">
        <p14:creationId xmlns:p14="http://schemas.microsoft.com/office/powerpoint/2010/main" val="293818781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2.0 Tokens</a:t>
            </a:r>
          </a:p>
        </p:txBody>
      </p:sp>
      <p:sp>
        <p:nvSpPr>
          <p:cNvPr id="2" name="Text Placeholder 1"/>
          <p:cNvSpPr>
            <a:spLocks noGrp="1"/>
          </p:cNvSpPr>
          <p:nvPr>
            <p:ph type="body" sz="quarter" idx="10"/>
          </p:nvPr>
        </p:nvSpPr>
        <p:spPr/>
        <p:txBody>
          <a:bodyPr/>
          <a:lstStyle/>
          <a:p>
            <a:r>
              <a:rPr lang="en-US" dirty="0"/>
              <a:t>Context Token</a:t>
            </a:r>
          </a:p>
          <a:p>
            <a:pPr lvl="1"/>
            <a:r>
              <a:rPr lang="en-US" dirty="0"/>
              <a:t>Information about the Resources Owner and Client that can be used to get an Access Token later.</a:t>
            </a:r>
          </a:p>
          <a:p>
            <a:r>
              <a:rPr lang="en-US" dirty="0"/>
              <a:t>Refresh Token</a:t>
            </a:r>
          </a:p>
          <a:p>
            <a:pPr lvl="1"/>
            <a:r>
              <a:rPr lang="en-US" dirty="0"/>
              <a:t>A token used to get an Access Token from the Authorization Server.</a:t>
            </a:r>
          </a:p>
          <a:p>
            <a:r>
              <a:rPr lang="en-US" dirty="0"/>
              <a:t>Access Token</a:t>
            </a:r>
          </a:p>
          <a:p>
            <a:pPr lvl="1"/>
            <a:r>
              <a:rPr lang="en-US" dirty="0"/>
              <a:t>A token passed to the Resource Server authorizing the Client to access resources.</a:t>
            </a:r>
          </a:p>
          <a:p>
            <a:r>
              <a:rPr lang="en-US" dirty="0"/>
              <a:t>Authorization Code</a:t>
            </a:r>
          </a:p>
          <a:p>
            <a:pPr lvl="1"/>
            <a:r>
              <a:rPr lang="en-US" dirty="0"/>
              <a:t>A code that can be used to register an app on-the-fly.</a:t>
            </a:r>
          </a:p>
        </p:txBody>
      </p:sp>
    </p:spTree>
    <p:extLst>
      <p:ext uri="{BB962C8B-B14F-4D97-AF65-F5344CB8AC3E}">
        <p14:creationId xmlns:p14="http://schemas.microsoft.com/office/powerpoint/2010/main" val="260538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Bearer Tokens</a:t>
            </a:r>
          </a:p>
        </p:txBody>
      </p:sp>
      <p:sp>
        <p:nvSpPr>
          <p:cNvPr id="2" name="Text Placeholder 1"/>
          <p:cNvSpPr>
            <a:spLocks noGrp="1"/>
          </p:cNvSpPr>
          <p:nvPr>
            <p:ph type="body" sz="quarter" idx="10"/>
          </p:nvPr>
        </p:nvSpPr>
        <p:spPr>
          <a:xfrm>
            <a:off x="269239" y="1189177"/>
            <a:ext cx="11653523" cy="3744743"/>
          </a:xfrm>
        </p:spPr>
        <p:txBody>
          <a:bodyPr/>
          <a:lstStyle/>
          <a:p>
            <a:r>
              <a:rPr lang="en-US" dirty="0"/>
              <a:t>OAuth 2.0 Access Tokens are unbound tokens </a:t>
            </a:r>
            <a:br>
              <a:rPr lang="en-US" dirty="0"/>
            </a:br>
            <a:r>
              <a:rPr lang="en-US" dirty="0"/>
              <a:t>(a.k.a, “Bearer Tokens”)</a:t>
            </a:r>
            <a:br>
              <a:rPr lang="en-US" dirty="0"/>
            </a:br>
            <a:endParaRPr lang="en-US" dirty="0"/>
          </a:p>
          <a:p>
            <a:pPr lvl="1"/>
            <a:r>
              <a:rPr lang="en-US" dirty="0"/>
              <a:t>An Access Token can be used by any application that possesses it</a:t>
            </a:r>
          </a:p>
          <a:p>
            <a:pPr lvl="1"/>
            <a:r>
              <a:rPr lang="en-US" dirty="0"/>
              <a:t>Always use SSL—OAuth design depends on it!</a:t>
            </a:r>
          </a:p>
          <a:p>
            <a:pPr lvl="1"/>
            <a:r>
              <a:rPr lang="en-US" dirty="0"/>
              <a:t>Never expose tokens in JavaScript or allow them to be accessed by client-side debugging tools</a:t>
            </a:r>
          </a:p>
          <a:p>
            <a:pPr lvl="1"/>
            <a:r>
              <a:rPr lang="en-US" dirty="0"/>
              <a:t>If an Access Token is compromised, damage is limited by expiration</a:t>
            </a:r>
          </a:p>
          <a:p>
            <a:pPr lvl="1"/>
            <a:r>
              <a:rPr lang="en-US" dirty="0"/>
              <a:t>If a Refresh Token is compromised, damage is limited because the Client ID and Client Secret are required to get an Access Token from a Refresh Token.</a:t>
            </a:r>
          </a:p>
        </p:txBody>
      </p:sp>
    </p:spTree>
    <p:extLst>
      <p:ext uri="{BB962C8B-B14F-4D97-AF65-F5344CB8AC3E}">
        <p14:creationId xmlns:p14="http://schemas.microsoft.com/office/powerpoint/2010/main" val="15022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176"/>
            <a:ext cx="5841104" cy="3999556"/>
          </a:xfrm>
        </p:spPr>
        <p:txBody>
          <a:bodyPr/>
          <a:lstStyle/>
          <a:p>
            <a:r>
              <a:rPr lang="en-US" sz="2000" b="1" dirty="0"/>
              <a:t>result</a:t>
            </a:r>
            <a:r>
              <a:rPr lang="en-US" sz="2000" dirty="0"/>
              <a:t> → success</a:t>
            </a:r>
          </a:p>
          <a:p>
            <a:r>
              <a:rPr lang="en-US" sz="2000" b="1" dirty="0"/>
              <a:t>token_type</a:t>
            </a:r>
            <a:r>
              <a:rPr lang="en-US" sz="2000" dirty="0"/>
              <a:t> → Bearer</a:t>
            </a:r>
          </a:p>
          <a:p>
            <a:r>
              <a:rPr lang="en-US" sz="2000" b="1" dirty="0"/>
              <a:t>expires_in</a:t>
            </a:r>
            <a:r>
              <a:rPr lang="en-US" sz="2000" dirty="0"/>
              <a:t> → 3599</a:t>
            </a:r>
          </a:p>
          <a:p>
            <a:r>
              <a:rPr lang="en-US" sz="2000" b="1" dirty="0"/>
              <a:t>scope</a:t>
            </a:r>
            <a:r>
              <a:rPr lang="en-US" sz="2000" dirty="0"/>
              <a:t> → Files.ReadWrite Mail.Send User.Read</a:t>
            </a:r>
          </a:p>
          <a:p>
            <a:r>
              <a:rPr lang="en-US" sz="2000" dirty="0"/>
              <a:t>offline_access openid </a:t>
            </a:r>
          </a:p>
          <a:p>
            <a:r>
              <a:rPr lang="en-US" sz="2000" b="1" dirty="0"/>
              <a:t>expires_on</a:t>
            </a:r>
            <a:r>
              <a:rPr lang="en-US" sz="2000" dirty="0"/>
              <a:t> → 1447590495</a:t>
            </a:r>
          </a:p>
          <a:p>
            <a:r>
              <a:rPr lang="en-US" sz="2000" b="1" dirty="0"/>
              <a:t>not_before</a:t>
            </a:r>
            <a:r>
              <a:rPr lang="en-US" sz="2000" dirty="0"/>
              <a:t> → 1447586595</a:t>
            </a:r>
          </a:p>
          <a:p>
            <a:r>
              <a:rPr lang="en-US" sz="2000" b="1" dirty="0"/>
              <a:t>resource</a:t>
            </a:r>
            <a:r>
              <a:rPr lang="en-US" sz="2000" dirty="0"/>
              <a:t> → https://graph.microsoft.com</a:t>
            </a:r>
          </a:p>
          <a:p>
            <a:r>
              <a:rPr lang="en-US" sz="2000" b="1" dirty="0"/>
              <a:t>access_token</a:t>
            </a:r>
            <a:r>
              <a:rPr lang="en-US" sz="2000" dirty="0"/>
              <a:t> →eyJ0eXAiOiJKV1QiL…</a:t>
            </a:r>
          </a:p>
          <a:p>
            <a:r>
              <a:rPr lang="en-US" sz="2000" b="1" dirty="0"/>
              <a:t>refresh_token</a:t>
            </a:r>
            <a:r>
              <a:rPr lang="en-US" sz="2000" dirty="0"/>
              <a:t> →AAABAAAAiL9Kn2…</a:t>
            </a:r>
          </a:p>
          <a:p>
            <a:r>
              <a:rPr lang="en-US" sz="2000" b="1" dirty="0"/>
              <a:t>id_token</a:t>
            </a:r>
            <a:r>
              <a:rPr lang="en-US" sz="2000" dirty="0"/>
              <a:t> →eyJ0eXAiOiJK…</a:t>
            </a:r>
          </a:p>
          <a:p>
            <a:endParaRPr lang="en-US" sz="800" dirty="0"/>
          </a:p>
        </p:txBody>
      </p:sp>
      <p:sp>
        <p:nvSpPr>
          <p:cNvPr id="3" name="Title 2"/>
          <p:cNvSpPr>
            <a:spLocks noGrp="1"/>
          </p:cNvSpPr>
          <p:nvPr>
            <p:ph type="title"/>
          </p:nvPr>
        </p:nvSpPr>
        <p:spPr/>
        <p:txBody>
          <a:bodyPr/>
          <a:lstStyle/>
          <a:p>
            <a:r>
              <a:rPr lang="en-US" dirty="0"/>
              <a:t>Tokens</a:t>
            </a:r>
          </a:p>
        </p:txBody>
      </p:sp>
      <p:cxnSp>
        <p:nvCxnSpPr>
          <p:cNvPr id="9" name="Straight Arrow Connector 8"/>
          <p:cNvCxnSpPr/>
          <p:nvPr/>
        </p:nvCxnSpPr>
        <p:spPr>
          <a:xfrm flipV="1">
            <a:off x="3356386" y="4496697"/>
            <a:ext cx="2140772" cy="344245"/>
          </a:xfrm>
          <a:prstGeom prst="straightConnector1">
            <a:avLst/>
          </a:prstGeom>
          <a:ln w="762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5" name="Picture 4"/>
          <p:cNvPicPr>
            <a:picLocks noChangeAspect="1"/>
          </p:cNvPicPr>
          <p:nvPr/>
        </p:nvPicPr>
        <p:blipFill>
          <a:blip r:embed="rId3"/>
          <a:stretch>
            <a:fillRect/>
          </a:stretch>
        </p:blipFill>
        <p:spPr>
          <a:xfrm>
            <a:off x="5705179" y="496570"/>
            <a:ext cx="6340390" cy="5864860"/>
          </a:xfrm>
          <a:prstGeom prst="rect">
            <a:avLst/>
          </a:prstGeom>
        </p:spPr>
      </p:pic>
    </p:spTree>
    <p:extLst>
      <p:ext uri="{BB962C8B-B14F-4D97-AF65-F5344CB8AC3E}">
        <p14:creationId xmlns:p14="http://schemas.microsoft.com/office/powerpoint/2010/main" val="17973656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with Azure AD</a:t>
            </a:r>
          </a:p>
        </p:txBody>
      </p:sp>
      <p:sp>
        <p:nvSpPr>
          <p:cNvPr id="4" name="Text Placeholder 3"/>
          <p:cNvSpPr>
            <a:spLocks noGrp="1"/>
          </p:cNvSpPr>
          <p:nvPr>
            <p:ph type="body" sz="quarter" idx="10"/>
          </p:nvPr>
        </p:nvSpPr>
        <p:spPr>
          <a:xfrm>
            <a:off x="269239" y="1189177"/>
            <a:ext cx="11653523" cy="3593869"/>
          </a:xfrm>
        </p:spPr>
        <p:txBody>
          <a:bodyPr/>
          <a:lstStyle/>
          <a:p>
            <a:r>
              <a:rPr lang="en-US" dirty="0"/>
              <a:t>All HTTP requests must include valid OAuth2 access token in the header</a:t>
            </a:r>
          </a:p>
          <a:p>
            <a:pPr lvl="1"/>
            <a:r>
              <a:rPr lang="en-US" dirty="0"/>
              <a:t>AUTHORIZATION: Bearer &lt;base64 encoded JWT token&gt;</a:t>
            </a:r>
          </a:p>
          <a:p>
            <a:r>
              <a:rPr lang="en-US" dirty="0"/>
              <a:t>Application Types</a:t>
            </a:r>
          </a:p>
          <a:p>
            <a:pPr lvl="1"/>
            <a:r>
              <a:rPr lang="en-US" dirty="0"/>
              <a:t>Browser</a:t>
            </a:r>
          </a:p>
          <a:p>
            <a:pPr lvl="1"/>
            <a:r>
              <a:rPr lang="en-US" dirty="0"/>
              <a:t>Native or mobile client</a:t>
            </a:r>
          </a:p>
          <a:p>
            <a:pPr lvl="1"/>
            <a:r>
              <a:rPr lang="en-US" dirty="0"/>
              <a:t>Device or app</a:t>
            </a:r>
          </a:p>
          <a:p>
            <a:pPr lvl="1"/>
            <a:endParaRPr lang="en-US" dirty="0"/>
          </a:p>
        </p:txBody>
      </p:sp>
    </p:spTree>
    <p:extLst>
      <p:ext uri="{BB962C8B-B14F-4D97-AF65-F5344CB8AC3E}">
        <p14:creationId xmlns:p14="http://schemas.microsoft.com/office/powerpoint/2010/main" val="156904330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Authenticating with Azure AD (.NET)</a:t>
            </a:r>
          </a:p>
        </p:txBody>
      </p:sp>
      <p:sp>
        <p:nvSpPr>
          <p:cNvPr id="4" name="Text Placeholder 3"/>
          <p:cNvSpPr>
            <a:spLocks noGrp="1"/>
          </p:cNvSpPr>
          <p:nvPr>
            <p:ph type="body" sz="quarter" idx="10"/>
          </p:nvPr>
        </p:nvSpPr>
        <p:spPr>
          <a:xfrm>
            <a:off x="269241" y="1197639"/>
            <a:ext cx="11922760" cy="4921604"/>
          </a:xfrm>
        </p:spPr>
        <p:txBody>
          <a:bodyPr/>
          <a:lstStyle/>
          <a:p>
            <a:r>
              <a:rPr lang="en-US" sz="1961" dirty="0">
                <a:solidFill>
                  <a:srgbClr val="00B050"/>
                </a:solidFill>
              </a:rPr>
              <a:t>// usually https://login.microsoftonline.com</a:t>
            </a:r>
          </a:p>
          <a:p>
            <a:r>
              <a:rPr lang="en-US" sz="1961" dirty="0"/>
              <a:t>var aadAuthority = new UriBuilder(“</a:t>
            </a:r>
            <a:r>
              <a:rPr lang="en-US" sz="1961" dirty="0">
                <a:solidFill>
                  <a:srgbClr val="00B050"/>
                </a:solidFill>
              </a:rPr>
              <a:t>https://login.microsoftonline.com”</a:t>
            </a:r>
            <a:r>
              <a:rPr lang="en-US" sz="1961" dirty="0"/>
              <a:t>);</a:t>
            </a:r>
          </a:p>
          <a:p>
            <a:endParaRPr lang="en-US" sz="1961" dirty="0"/>
          </a:p>
          <a:p>
            <a:r>
              <a:rPr lang="en-US" sz="1961" dirty="0">
                <a:solidFill>
                  <a:srgbClr val="00B050"/>
                </a:solidFill>
              </a:rPr>
              <a:t>// credentials for the application</a:t>
            </a:r>
          </a:p>
          <a:p>
            <a:r>
              <a:rPr lang="en-US" sz="1961" dirty="0">
                <a:solidFill>
                  <a:schemeClr val="accent1"/>
                </a:solidFill>
              </a:rPr>
              <a:t> ClientCredential credential = new ClientCredential(AppId, AppSecret);</a:t>
            </a:r>
            <a:endParaRPr lang="en-US" sz="1961" dirty="0"/>
          </a:p>
          <a:p>
            <a:endParaRPr lang="en-US" sz="1961" dirty="0">
              <a:solidFill>
                <a:schemeClr val="accent1"/>
              </a:solidFill>
            </a:endParaRPr>
          </a:p>
          <a:p>
            <a:r>
              <a:rPr lang="en-US" sz="1961" dirty="0">
                <a:solidFill>
                  <a:schemeClr val="accent1"/>
                </a:solidFill>
              </a:rPr>
              <a:t>AuthenticationContext </a:t>
            </a:r>
            <a:r>
              <a:rPr lang="en-US" sz="1961" dirty="0"/>
              <a:t>authContext = </a:t>
            </a:r>
            <a:br>
              <a:rPr lang="en-US" sz="1961" dirty="0"/>
            </a:br>
            <a:r>
              <a:rPr lang="en-US" sz="1961" dirty="0"/>
              <a:t>  new </a:t>
            </a:r>
            <a:r>
              <a:rPr lang="en-US" sz="1961" dirty="0">
                <a:solidFill>
                  <a:schemeClr val="accent1"/>
                </a:solidFill>
              </a:rPr>
              <a:t>AuthenticationContext</a:t>
            </a:r>
            <a:r>
              <a:rPr lang="en-US" sz="1961" dirty="0"/>
              <a:t>(aadAuthority.Uri.AbsoluteUri);</a:t>
            </a:r>
          </a:p>
          <a:p>
            <a:endParaRPr lang="en-US" sz="1961" dirty="0"/>
          </a:p>
          <a:p>
            <a:r>
              <a:rPr lang="en-US" sz="1961" dirty="0">
                <a:solidFill>
                  <a:srgbClr val="00B050"/>
                </a:solidFill>
              </a:rPr>
              <a:t>// authenticate user with Azure AD with specific Azure AD App for API resource</a:t>
            </a:r>
          </a:p>
          <a:p>
            <a:r>
              <a:rPr lang="en-US" sz="1961" dirty="0"/>
              <a:t>var aadAuthenticationResult = </a:t>
            </a:r>
            <a:br>
              <a:rPr lang="en-US" sz="1961" dirty="0"/>
            </a:br>
            <a:r>
              <a:rPr lang="en-US" sz="1961" dirty="0"/>
              <a:t>  await authContext.AcquireTokenAsync(“https://graph.microsoft.com”, </a:t>
            </a:r>
            <a:br>
              <a:rPr lang="en-US" sz="1961" dirty="0"/>
            </a:br>
            <a:r>
              <a:rPr lang="en-US" sz="1961" dirty="0"/>
              <a:t>                                      credential, userId);</a:t>
            </a:r>
          </a:p>
          <a:p>
            <a:endParaRPr lang="en-US" sz="1961" dirty="0"/>
          </a:p>
          <a:p>
            <a:r>
              <a:rPr lang="en-US" sz="1961" dirty="0"/>
              <a:t>var accessToken = aadAuthenticationResult.AccessToken;</a:t>
            </a:r>
          </a:p>
        </p:txBody>
      </p:sp>
    </p:spTree>
    <p:extLst>
      <p:ext uri="{BB962C8B-B14F-4D97-AF65-F5344CB8AC3E}">
        <p14:creationId xmlns:p14="http://schemas.microsoft.com/office/powerpoint/2010/main" val="161845549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39" y="2084172"/>
            <a:ext cx="11653523" cy="2139688"/>
          </a:xfrm>
        </p:spPr>
        <p:txBody>
          <a:bodyPr/>
          <a:lstStyle/>
          <a:p>
            <a:r>
              <a:rPr lang="en-US" dirty="0"/>
              <a:t>Application Types:</a:t>
            </a:r>
            <a:br>
              <a:rPr lang="en-US" dirty="0"/>
            </a:br>
            <a:r>
              <a:rPr lang="en-US" dirty="0"/>
              <a:t>User+App | App-Only</a:t>
            </a:r>
          </a:p>
        </p:txBody>
      </p:sp>
    </p:spTree>
    <p:extLst>
      <p:ext uri="{BB962C8B-B14F-4D97-AF65-F5344CB8AC3E}">
        <p14:creationId xmlns:p14="http://schemas.microsoft.com/office/powerpoint/2010/main" val="271385908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Type: User+App App</a:t>
            </a:r>
          </a:p>
        </p:txBody>
      </p:sp>
      <p:sp>
        <p:nvSpPr>
          <p:cNvPr id="4" name="Text Placeholder 3"/>
          <p:cNvSpPr>
            <a:spLocks noGrp="1"/>
          </p:cNvSpPr>
          <p:nvPr>
            <p:ph type="body" sz="quarter" idx="10"/>
          </p:nvPr>
        </p:nvSpPr>
        <p:spPr>
          <a:xfrm>
            <a:off x="269239" y="1189177"/>
            <a:ext cx="11653523" cy="4589333"/>
          </a:xfrm>
        </p:spPr>
        <p:txBody>
          <a:bodyPr/>
          <a:lstStyle/>
          <a:p>
            <a:r>
              <a:rPr lang="en-US" dirty="0"/>
              <a:t>User authenticates with their Azure AD tenant credentials to use the application</a:t>
            </a:r>
          </a:p>
          <a:p>
            <a:endParaRPr lang="en-US" dirty="0"/>
          </a:p>
          <a:p>
            <a:r>
              <a:rPr lang="en-US" dirty="0"/>
              <a:t>Leverages delegated permissions</a:t>
            </a:r>
          </a:p>
          <a:p>
            <a:endParaRPr lang="en-US" dirty="0"/>
          </a:p>
          <a:p>
            <a:r>
              <a:rPr lang="en-US" dirty="0"/>
              <a:t>Required for some scenarios</a:t>
            </a:r>
          </a:p>
          <a:p>
            <a:pPr lvl="1"/>
            <a:r>
              <a:rPr lang="en-US" dirty="0"/>
              <a:t>Deleting user accounts from Azure AD</a:t>
            </a:r>
          </a:p>
          <a:p>
            <a:pPr lvl="1"/>
            <a:r>
              <a:rPr lang="en-US" dirty="0"/>
              <a:t>Actions need to be tracked to a specific individual</a:t>
            </a:r>
          </a:p>
        </p:txBody>
      </p:sp>
    </p:spTree>
    <p:extLst>
      <p:ext uri="{BB962C8B-B14F-4D97-AF65-F5344CB8AC3E}">
        <p14:creationId xmlns:p14="http://schemas.microsoft.com/office/powerpoint/2010/main" val="14854555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Type: App Only</a:t>
            </a:r>
          </a:p>
        </p:txBody>
      </p:sp>
      <p:sp>
        <p:nvSpPr>
          <p:cNvPr id="2" name="Text Placeholder 1"/>
          <p:cNvSpPr>
            <a:spLocks noGrp="1"/>
          </p:cNvSpPr>
          <p:nvPr>
            <p:ph type="body" sz="quarter" idx="10"/>
          </p:nvPr>
        </p:nvSpPr>
        <p:spPr>
          <a:xfrm>
            <a:off x="269239" y="1189177"/>
            <a:ext cx="11653523" cy="3714478"/>
          </a:xfrm>
        </p:spPr>
        <p:txBody>
          <a:bodyPr/>
          <a:lstStyle/>
          <a:p>
            <a:r>
              <a:rPr lang="en-US" dirty="0"/>
              <a:t>Acts on behalf of &amp; independent of user</a:t>
            </a:r>
          </a:p>
          <a:p>
            <a:r>
              <a:rPr lang="en-US" dirty="0"/>
              <a:t>No user involvement required</a:t>
            </a:r>
          </a:p>
          <a:p>
            <a:endParaRPr lang="en-US" dirty="0"/>
          </a:p>
          <a:p>
            <a:r>
              <a:rPr lang="en-US" dirty="0"/>
              <a:t>Scenarios</a:t>
            </a:r>
          </a:p>
          <a:p>
            <a:pPr lvl="1"/>
            <a:r>
              <a:rPr lang="en-US" dirty="0"/>
              <a:t>Web app to query the graph</a:t>
            </a:r>
          </a:p>
          <a:p>
            <a:pPr lvl="1"/>
            <a:r>
              <a:rPr lang="en-US" dirty="0"/>
              <a:t>Create objects in Office 365</a:t>
            </a:r>
          </a:p>
          <a:p>
            <a:pPr lvl="1"/>
            <a:r>
              <a:rPr lang="en-US" dirty="0"/>
              <a:t>Scheduled services</a:t>
            </a:r>
          </a:p>
        </p:txBody>
      </p:sp>
    </p:spTree>
    <p:extLst>
      <p:ext uri="{BB962C8B-B14F-4D97-AF65-F5344CB8AC3E}">
        <p14:creationId xmlns:p14="http://schemas.microsoft.com/office/powerpoint/2010/main" val="73737840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tx1"/>
                </a:solidFill>
              </a:rPr>
              <a:t>Identity as the core of enterprise mobility</a:t>
            </a:r>
          </a:p>
        </p:txBody>
      </p:sp>
      <p:sp>
        <p:nvSpPr>
          <p:cNvPr id="185" name="Oval 184"/>
          <p:cNvSpPr/>
          <p:nvPr/>
        </p:nvSpPr>
        <p:spPr bwMode="auto">
          <a:xfrm>
            <a:off x="4613868" y="2131917"/>
            <a:ext cx="3153781" cy="3153778"/>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cxnSp>
        <p:nvCxnSpPr>
          <p:cNvPr id="265" name="Straight Arrow Connector 264"/>
          <p:cNvCxnSpPr/>
          <p:nvPr/>
        </p:nvCxnSpPr>
        <p:spPr>
          <a:xfrm flipH="1">
            <a:off x="2440451" y="5256419"/>
            <a:ext cx="2509617" cy="0"/>
          </a:xfrm>
          <a:prstGeom prst="straightConnector1">
            <a:avLst/>
          </a:prstGeom>
          <a:ln w="28575" cap="rnd">
            <a:solidFill>
              <a:schemeClr val="bg1"/>
            </a:solidFill>
            <a:prstDash val="sysDot"/>
            <a:headEnd type="triangle" w="sm" len="med"/>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p:nvPr/>
        </p:nvCxnSpPr>
        <p:spPr>
          <a:xfrm flipH="1">
            <a:off x="7376734" y="5358440"/>
            <a:ext cx="1005724" cy="0"/>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7225742" y="5128367"/>
            <a:ext cx="1293098" cy="0"/>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flipH="1">
            <a:off x="3321497" y="5011724"/>
            <a:ext cx="1628571" cy="2797"/>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5535899" y="3384144"/>
            <a:ext cx="2481822" cy="1076540"/>
            <a:chOff x="5535740" y="3384130"/>
            <a:chExt cx="2482526" cy="1076846"/>
          </a:xfrm>
        </p:grpSpPr>
        <p:sp>
          <p:nvSpPr>
            <p:cNvPr id="197" name="Rectangle 196"/>
            <p:cNvSpPr/>
            <p:nvPr/>
          </p:nvSpPr>
          <p:spPr bwMode="auto">
            <a:xfrm>
              <a:off x="5535740" y="3706940"/>
              <a:ext cx="2482526" cy="75403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Single sign-on</a:t>
              </a:r>
            </a:p>
          </p:txBody>
        </p:sp>
        <p:pic>
          <p:nvPicPr>
            <p:cNvPr id="269" name="Picture 26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6481303" y="3384130"/>
              <a:ext cx="703068" cy="336744"/>
            </a:xfrm>
            <a:prstGeom prst="rect">
              <a:avLst/>
            </a:prstGeom>
          </p:spPr>
        </p:pic>
      </p:grpSp>
      <p:grpSp>
        <p:nvGrpSpPr>
          <p:cNvPr id="351" name="Group 350"/>
          <p:cNvGrpSpPr/>
          <p:nvPr/>
        </p:nvGrpSpPr>
        <p:grpSpPr>
          <a:xfrm>
            <a:off x="2602110" y="4711400"/>
            <a:ext cx="658780" cy="392420"/>
            <a:chOff x="10227446" y="2986117"/>
            <a:chExt cx="658968" cy="392532"/>
          </a:xfrm>
          <a:solidFill>
            <a:srgbClr val="F8F8F8"/>
          </a:solidFill>
        </p:grpSpPr>
        <p:grpSp>
          <p:nvGrpSpPr>
            <p:cNvPr id="352" name="Group 351"/>
            <p:cNvGrpSpPr/>
            <p:nvPr/>
          </p:nvGrpSpPr>
          <p:grpSpPr>
            <a:xfrm>
              <a:off x="10227446" y="2986117"/>
              <a:ext cx="658968" cy="392532"/>
              <a:chOff x="6002760" y="3291875"/>
              <a:chExt cx="3471152" cy="1658849"/>
            </a:xfrm>
            <a:grpFill/>
          </p:grpSpPr>
          <p:sp>
            <p:nvSpPr>
              <p:cNvPr id="354" name="Rectangle 353"/>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55" name="Rectangle 354"/>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53"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11" name="Group 10"/>
          <p:cNvGrpSpPr/>
          <p:nvPr/>
        </p:nvGrpSpPr>
        <p:grpSpPr>
          <a:xfrm>
            <a:off x="4066617" y="3407950"/>
            <a:ext cx="2481822" cy="1053267"/>
            <a:chOff x="4066040" y="3407943"/>
            <a:chExt cx="2482526" cy="1053565"/>
          </a:xfrm>
        </p:grpSpPr>
        <p:sp>
          <p:nvSpPr>
            <p:cNvPr id="195" name="Rectangle 194"/>
            <p:cNvSpPr/>
            <p:nvPr/>
          </p:nvSpPr>
          <p:spPr bwMode="auto">
            <a:xfrm>
              <a:off x="4066040" y="3714836"/>
              <a:ext cx="2482526" cy="74667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Self-service</a:t>
              </a:r>
            </a:p>
          </p:txBody>
        </p:sp>
        <p:pic>
          <p:nvPicPr>
            <p:cNvPr id="356" name="Picture 35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5111166" y="3407943"/>
              <a:ext cx="577152" cy="328378"/>
            </a:xfrm>
            <a:prstGeom prst="rect">
              <a:avLst/>
            </a:prstGeom>
          </p:spPr>
        </p:pic>
      </p:grpSp>
      <p:grpSp>
        <p:nvGrpSpPr>
          <p:cNvPr id="9" name="Group 8"/>
          <p:cNvGrpSpPr/>
          <p:nvPr/>
        </p:nvGrpSpPr>
        <p:grpSpPr>
          <a:xfrm>
            <a:off x="4810836" y="2294011"/>
            <a:ext cx="2481822" cy="1211522"/>
            <a:chOff x="4810472" y="2293688"/>
            <a:chExt cx="2482526" cy="1211866"/>
          </a:xfrm>
        </p:grpSpPr>
        <p:sp>
          <p:nvSpPr>
            <p:cNvPr id="198" name="Rectangle 197"/>
            <p:cNvSpPr/>
            <p:nvPr/>
          </p:nvSpPr>
          <p:spPr bwMode="auto">
            <a:xfrm>
              <a:off x="4810472" y="2758882"/>
              <a:ext cx="2482526" cy="74667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Simple connection</a:t>
              </a:r>
            </a:p>
          </p:txBody>
        </p:sp>
        <p:sp>
          <p:nvSpPr>
            <p:cNvPr id="357" name="Freeform 31"/>
            <p:cNvSpPr>
              <a:spLocks noEditPoints="1"/>
            </p:cNvSpPr>
            <p:nvPr/>
          </p:nvSpPr>
          <p:spPr bwMode="auto">
            <a:xfrm rot="900000">
              <a:off x="5829628" y="2293688"/>
              <a:ext cx="661166" cy="550636"/>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rgbClr val="F8F8F8"/>
            </a:solidFill>
            <a:ln>
              <a:noFill/>
            </a:ln>
          </p:spPr>
          <p:txBody>
            <a:bodyPr vert="horz" wrap="square" lIns="89604" tIns="44802" rIns="89604" bIns="44802" numCol="1" anchor="t" anchorCtr="0" compatLnSpc="1">
              <a:prstTxWarp prst="textNoShape">
                <a:avLst/>
              </a:prstTxWarp>
            </a:bodyPr>
            <a:lstStyle/>
            <a:p>
              <a:pPr defTabSz="913606"/>
              <a:endParaRPr lang="en-US" sz="1765" kern="0" dirty="0">
                <a:solidFill>
                  <a:srgbClr val="505050"/>
                </a:solidFill>
                <a:ea typeface="ＭＳ Ｐゴシック" charset="0"/>
              </a:endParaRPr>
            </a:p>
          </p:txBody>
        </p:sp>
      </p:grpSp>
      <p:grpSp>
        <p:nvGrpSpPr>
          <p:cNvPr id="2" name="Group 1"/>
          <p:cNvGrpSpPr/>
          <p:nvPr/>
        </p:nvGrpSpPr>
        <p:grpSpPr>
          <a:xfrm>
            <a:off x="518378" y="2674948"/>
            <a:ext cx="2644928" cy="4208349"/>
            <a:chOff x="516794" y="2674733"/>
            <a:chExt cx="2645679" cy="4209543"/>
          </a:xfrm>
        </p:grpSpPr>
        <p:sp>
          <p:nvSpPr>
            <p:cNvPr id="189" name="Oval 188"/>
            <p:cNvSpPr/>
            <p:nvPr/>
          </p:nvSpPr>
          <p:spPr bwMode="auto">
            <a:xfrm>
              <a:off x="516794" y="2674733"/>
              <a:ext cx="2328151" cy="2328151"/>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pic>
          <p:nvPicPr>
            <p:cNvPr id="199" name="Picture 19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29591" y="3066395"/>
              <a:ext cx="600294" cy="397377"/>
            </a:xfrm>
            <a:prstGeom prst="rect">
              <a:avLst/>
            </a:prstGeom>
          </p:spPr>
        </p:pic>
        <p:pic>
          <p:nvPicPr>
            <p:cNvPr id="200" name="Picture 19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28484" y="3714836"/>
              <a:ext cx="359302" cy="503826"/>
            </a:xfrm>
            <a:prstGeom prst="rect">
              <a:avLst/>
            </a:prstGeom>
          </p:spPr>
        </p:pic>
        <p:sp>
          <p:nvSpPr>
            <p:cNvPr id="279" name="Rectangle 278"/>
            <p:cNvSpPr/>
            <p:nvPr/>
          </p:nvSpPr>
          <p:spPr bwMode="auto">
            <a:xfrm>
              <a:off x="772953" y="5913960"/>
              <a:ext cx="1668410" cy="97031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961" kern="0" dirty="0">
                  <a:solidFill>
                    <a:schemeClr val="bg1"/>
                  </a:solidFill>
                  <a:latin typeface="Segoe UI Light"/>
                </a:rPr>
                <a:t>On-premises</a:t>
              </a:r>
            </a:p>
          </p:txBody>
        </p:sp>
        <p:sp>
          <p:nvSpPr>
            <p:cNvPr id="349" name="Rectangle 348"/>
            <p:cNvSpPr/>
            <p:nvPr/>
          </p:nvSpPr>
          <p:spPr bwMode="auto">
            <a:xfrm>
              <a:off x="1320422" y="3806646"/>
              <a:ext cx="1465429" cy="471160"/>
            </a:xfrm>
            <a:prstGeom prst="rect">
              <a:avLst/>
            </a:prstGeom>
            <a:noFill/>
            <a:ln w="19050">
              <a:no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08" tIns="143366" rIns="179208" bIns="143366" numCol="1" spcCol="0" rtlCol="0" fromWordArt="0" anchor="b" anchorCtr="0" forceAA="0" compatLnSpc="1">
              <a:prstTxWarp prst="textNoShape">
                <a:avLst/>
              </a:prstTxWarp>
              <a:noAutofit/>
            </a:bodyPr>
            <a:lstStyle/>
            <a:p>
              <a:pPr defTabSz="895575" fontAlgn="base">
                <a:lnSpc>
                  <a:spcPct val="90000"/>
                </a:lnSpc>
                <a:spcBef>
                  <a:spcPct val="0"/>
                </a:spcBef>
                <a:spcAft>
                  <a:spcPct val="0"/>
                </a:spcAft>
              </a:pPr>
              <a:endParaRPr lang="en-US" sz="1961" kern="0" dirty="0">
                <a:solidFill>
                  <a:schemeClr val="bg1"/>
                </a:solidFill>
              </a:endParaRPr>
            </a:p>
            <a:p>
              <a:pPr defTabSz="895575" fontAlgn="base">
                <a:lnSpc>
                  <a:spcPct val="90000"/>
                </a:lnSpc>
                <a:spcBef>
                  <a:spcPct val="0"/>
                </a:spcBef>
                <a:spcAft>
                  <a:spcPct val="0"/>
                </a:spcAft>
              </a:pPr>
              <a:endParaRPr lang="en-US" sz="1961" kern="0" dirty="0">
                <a:solidFill>
                  <a:schemeClr val="bg1"/>
                </a:solidFill>
              </a:endParaRPr>
            </a:p>
            <a:p>
              <a:pPr defTabSz="895575" fontAlgn="base">
                <a:lnSpc>
                  <a:spcPct val="90000"/>
                </a:lnSpc>
                <a:spcBef>
                  <a:spcPct val="0"/>
                </a:spcBef>
                <a:spcAft>
                  <a:spcPct val="0"/>
                </a:spcAft>
                <a:buSzPct val="80000"/>
              </a:pPr>
              <a:r>
                <a:rPr lang="en-US" sz="1077" kern="0" dirty="0">
                  <a:solidFill>
                    <a:schemeClr val="bg1"/>
                  </a:solidFill>
                  <a:ea typeface="ＭＳ Ｐゴシック" charset="0"/>
                </a:rPr>
                <a:t>Other </a:t>
              </a:r>
              <a:br>
                <a:rPr lang="en-US" sz="1077" kern="0" dirty="0">
                  <a:solidFill>
                    <a:schemeClr val="bg1"/>
                  </a:solidFill>
                  <a:ea typeface="ＭＳ Ｐゴシック" charset="0"/>
                </a:rPr>
              </a:br>
              <a:r>
                <a:rPr lang="en-US" sz="1077" kern="0" dirty="0">
                  <a:solidFill>
                    <a:schemeClr val="bg1"/>
                  </a:solidFill>
                  <a:ea typeface="ＭＳ Ｐゴシック" charset="0"/>
                </a:rPr>
                <a:t>directories</a:t>
              </a:r>
            </a:p>
          </p:txBody>
        </p:sp>
        <p:sp>
          <p:nvSpPr>
            <p:cNvPr id="350" name="Rectangle 349"/>
            <p:cNvSpPr/>
            <p:nvPr/>
          </p:nvSpPr>
          <p:spPr>
            <a:xfrm>
              <a:off x="1497182" y="3164225"/>
              <a:ext cx="1665291" cy="298500"/>
            </a:xfrm>
            <a:prstGeom prst="rect">
              <a:avLst/>
            </a:prstGeom>
            <a:ln>
              <a:noFill/>
            </a:ln>
          </p:spPr>
          <p:txBody>
            <a:bodyPr wrap="square" lIns="0" tIns="0" rIns="0" bIns="0" anchor="ctr">
              <a:spAutoFit/>
            </a:bodyPr>
            <a:lstStyle/>
            <a:p>
              <a:pPr defTabSz="895575" fontAlgn="base">
                <a:lnSpc>
                  <a:spcPct val="90000"/>
                </a:lnSpc>
                <a:spcBef>
                  <a:spcPct val="0"/>
                </a:spcBef>
                <a:spcAft>
                  <a:spcPct val="0"/>
                </a:spcAft>
                <a:buSzPct val="80000"/>
              </a:pPr>
              <a:r>
                <a:rPr lang="en-US" sz="1077" kern="0" dirty="0">
                  <a:solidFill>
                    <a:schemeClr val="bg1"/>
                  </a:solidFill>
                  <a:ea typeface="ＭＳ Ｐゴシック" charset="0"/>
                </a:rPr>
                <a:t>Windows Server</a:t>
              </a:r>
            </a:p>
            <a:p>
              <a:pPr defTabSz="895575" fontAlgn="base">
                <a:lnSpc>
                  <a:spcPct val="90000"/>
                </a:lnSpc>
                <a:spcBef>
                  <a:spcPct val="0"/>
                </a:spcBef>
                <a:spcAft>
                  <a:spcPct val="0"/>
                </a:spcAft>
                <a:buSzPct val="80000"/>
              </a:pPr>
              <a:r>
                <a:rPr lang="en-US" sz="1077" kern="0" dirty="0">
                  <a:solidFill>
                    <a:schemeClr val="bg1"/>
                  </a:solidFill>
                  <a:ea typeface="ＭＳ Ｐゴシック" charset="0"/>
                </a:rPr>
                <a:t>Active Directory</a:t>
              </a:r>
            </a:p>
          </p:txBody>
        </p:sp>
        <p:grpSp>
          <p:nvGrpSpPr>
            <p:cNvPr id="358" name="Group 357"/>
            <p:cNvGrpSpPr/>
            <p:nvPr/>
          </p:nvGrpSpPr>
          <p:grpSpPr>
            <a:xfrm>
              <a:off x="1206753" y="4400600"/>
              <a:ext cx="1021440" cy="1410074"/>
              <a:chOff x="12679481" y="-2476193"/>
              <a:chExt cx="7318375" cy="10102850"/>
            </a:xfrm>
            <a:solidFill>
              <a:schemeClr val="bg1"/>
            </a:solidFill>
          </p:grpSpPr>
          <p:sp>
            <p:nvSpPr>
              <p:cNvPr id="359" name="Freeform 47"/>
              <p:cNvSpPr>
                <a:spLocks noEditPoints="1"/>
              </p:cNvSpPr>
              <p:nvPr/>
            </p:nvSpPr>
            <p:spPr bwMode="auto">
              <a:xfrm>
                <a:off x="12679481" y="-2476193"/>
                <a:ext cx="7318375" cy="9794875"/>
              </a:xfrm>
              <a:custGeom>
                <a:avLst/>
                <a:gdLst>
                  <a:gd name="T0" fmla="*/ 4610 w 4610"/>
                  <a:gd name="T1" fmla="*/ 707 h 6170"/>
                  <a:gd name="T2" fmla="*/ 4080 w 4610"/>
                  <a:gd name="T3" fmla="*/ 707 h 6170"/>
                  <a:gd name="T4" fmla="*/ 4080 w 4610"/>
                  <a:gd name="T5" fmla="*/ 293 h 6170"/>
                  <a:gd name="T6" fmla="*/ 2565 w 4610"/>
                  <a:gd name="T7" fmla="*/ 293 h 6170"/>
                  <a:gd name="T8" fmla="*/ 2565 w 4610"/>
                  <a:gd name="T9" fmla="*/ 0 h 6170"/>
                  <a:gd name="T10" fmla="*/ 1110 w 4610"/>
                  <a:gd name="T11" fmla="*/ 0 h 6170"/>
                  <a:gd name="T12" fmla="*/ 1110 w 4610"/>
                  <a:gd name="T13" fmla="*/ 293 h 6170"/>
                  <a:gd name="T14" fmla="*/ 530 w 4610"/>
                  <a:gd name="T15" fmla="*/ 293 h 6170"/>
                  <a:gd name="T16" fmla="*/ 530 w 4610"/>
                  <a:gd name="T17" fmla="*/ 707 h 6170"/>
                  <a:gd name="T18" fmla="*/ 0 w 4610"/>
                  <a:gd name="T19" fmla="*/ 707 h 6170"/>
                  <a:gd name="T20" fmla="*/ 0 w 4610"/>
                  <a:gd name="T21" fmla="*/ 6170 h 6170"/>
                  <a:gd name="T22" fmla="*/ 1673 w 4610"/>
                  <a:gd name="T23" fmla="*/ 6170 h 6170"/>
                  <a:gd name="T24" fmla="*/ 1673 w 4610"/>
                  <a:gd name="T25" fmla="*/ 5351 h 6170"/>
                  <a:gd name="T26" fmla="*/ 2151 w 4610"/>
                  <a:gd name="T27" fmla="*/ 5351 h 6170"/>
                  <a:gd name="T28" fmla="*/ 2151 w 4610"/>
                  <a:gd name="T29" fmla="*/ 6170 h 6170"/>
                  <a:gd name="T30" fmla="*/ 2459 w 4610"/>
                  <a:gd name="T31" fmla="*/ 6170 h 6170"/>
                  <a:gd name="T32" fmla="*/ 2459 w 4610"/>
                  <a:gd name="T33" fmla="*/ 5351 h 6170"/>
                  <a:gd name="T34" fmla="*/ 2937 w 4610"/>
                  <a:gd name="T35" fmla="*/ 5351 h 6170"/>
                  <a:gd name="T36" fmla="*/ 2937 w 4610"/>
                  <a:gd name="T37" fmla="*/ 6170 h 6170"/>
                  <a:gd name="T38" fmla="*/ 4610 w 4610"/>
                  <a:gd name="T39" fmla="*/ 6170 h 6170"/>
                  <a:gd name="T40" fmla="*/ 4610 w 4610"/>
                  <a:gd name="T41" fmla="*/ 707 h 6170"/>
                  <a:gd name="T42" fmla="*/ 2094 w 4610"/>
                  <a:gd name="T43" fmla="*/ 4370 h 6170"/>
                  <a:gd name="T44" fmla="*/ 582 w 4610"/>
                  <a:gd name="T45" fmla="*/ 4370 h 6170"/>
                  <a:gd name="T46" fmla="*/ 582 w 4610"/>
                  <a:gd name="T47" fmla="*/ 3973 h 6170"/>
                  <a:gd name="T48" fmla="*/ 2094 w 4610"/>
                  <a:gd name="T49" fmla="*/ 3973 h 6170"/>
                  <a:gd name="T50" fmla="*/ 2094 w 4610"/>
                  <a:gd name="T51" fmla="*/ 4370 h 6170"/>
                  <a:gd name="T52" fmla="*/ 2094 w 4610"/>
                  <a:gd name="T53" fmla="*/ 3355 h 6170"/>
                  <a:gd name="T54" fmla="*/ 582 w 4610"/>
                  <a:gd name="T55" fmla="*/ 3355 h 6170"/>
                  <a:gd name="T56" fmla="*/ 582 w 4610"/>
                  <a:gd name="T57" fmla="*/ 2956 h 6170"/>
                  <a:gd name="T58" fmla="*/ 2094 w 4610"/>
                  <a:gd name="T59" fmla="*/ 2956 h 6170"/>
                  <a:gd name="T60" fmla="*/ 2094 w 4610"/>
                  <a:gd name="T61" fmla="*/ 3355 h 6170"/>
                  <a:gd name="T62" fmla="*/ 2094 w 4610"/>
                  <a:gd name="T63" fmla="*/ 2338 h 6170"/>
                  <a:gd name="T64" fmla="*/ 582 w 4610"/>
                  <a:gd name="T65" fmla="*/ 2338 h 6170"/>
                  <a:gd name="T66" fmla="*/ 582 w 4610"/>
                  <a:gd name="T67" fmla="*/ 1941 h 6170"/>
                  <a:gd name="T68" fmla="*/ 2094 w 4610"/>
                  <a:gd name="T69" fmla="*/ 1941 h 6170"/>
                  <a:gd name="T70" fmla="*/ 2094 w 4610"/>
                  <a:gd name="T71" fmla="*/ 2338 h 6170"/>
                  <a:gd name="T72" fmla="*/ 4080 w 4610"/>
                  <a:gd name="T73" fmla="*/ 4370 h 6170"/>
                  <a:gd name="T74" fmla="*/ 2565 w 4610"/>
                  <a:gd name="T75" fmla="*/ 4370 h 6170"/>
                  <a:gd name="T76" fmla="*/ 2565 w 4610"/>
                  <a:gd name="T77" fmla="*/ 3973 h 6170"/>
                  <a:gd name="T78" fmla="*/ 4080 w 4610"/>
                  <a:gd name="T79" fmla="*/ 3973 h 6170"/>
                  <a:gd name="T80" fmla="*/ 4080 w 4610"/>
                  <a:gd name="T81" fmla="*/ 4370 h 6170"/>
                  <a:gd name="T82" fmla="*/ 4080 w 4610"/>
                  <a:gd name="T83" fmla="*/ 3355 h 6170"/>
                  <a:gd name="T84" fmla="*/ 2565 w 4610"/>
                  <a:gd name="T85" fmla="*/ 3355 h 6170"/>
                  <a:gd name="T86" fmla="*/ 2565 w 4610"/>
                  <a:gd name="T87" fmla="*/ 2956 h 6170"/>
                  <a:gd name="T88" fmla="*/ 4080 w 4610"/>
                  <a:gd name="T89" fmla="*/ 2956 h 6170"/>
                  <a:gd name="T90" fmla="*/ 4080 w 4610"/>
                  <a:gd name="T91" fmla="*/ 3355 h 6170"/>
                  <a:gd name="T92" fmla="*/ 4080 w 4610"/>
                  <a:gd name="T93" fmla="*/ 2338 h 6170"/>
                  <a:gd name="T94" fmla="*/ 2565 w 4610"/>
                  <a:gd name="T95" fmla="*/ 2338 h 6170"/>
                  <a:gd name="T96" fmla="*/ 2565 w 4610"/>
                  <a:gd name="T97" fmla="*/ 1941 h 6170"/>
                  <a:gd name="T98" fmla="*/ 4080 w 4610"/>
                  <a:gd name="T99" fmla="*/ 1941 h 6170"/>
                  <a:gd name="T100" fmla="*/ 4080 w 4610"/>
                  <a:gd name="T101" fmla="*/ 2338 h 6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10" h="6170">
                    <a:moveTo>
                      <a:pt x="4610" y="707"/>
                    </a:moveTo>
                    <a:lnTo>
                      <a:pt x="4080" y="707"/>
                    </a:lnTo>
                    <a:lnTo>
                      <a:pt x="4080" y="293"/>
                    </a:lnTo>
                    <a:lnTo>
                      <a:pt x="2565" y="293"/>
                    </a:lnTo>
                    <a:lnTo>
                      <a:pt x="2565" y="0"/>
                    </a:lnTo>
                    <a:lnTo>
                      <a:pt x="1110" y="0"/>
                    </a:lnTo>
                    <a:lnTo>
                      <a:pt x="1110" y="293"/>
                    </a:lnTo>
                    <a:lnTo>
                      <a:pt x="530" y="293"/>
                    </a:lnTo>
                    <a:lnTo>
                      <a:pt x="530" y="707"/>
                    </a:lnTo>
                    <a:lnTo>
                      <a:pt x="0" y="707"/>
                    </a:lnTo>
                    <a:lnTo>
                      <a:pt x="0" y="6170"/>
                    </a:lnTo>
                    <a:lnTo>
                      <a:pt x="1673" y="6170"/>
                    </a:lnTo>
                    <a:lnTo>
                      <a:pt x="1673" y="5351"/>
                    </a:lnTo>
                    <a:lnTo>
                      <a:pt x="2151" y="5351"/>
                    </a:lnTo>
                    <a:lnTo>
                      <a:pt x="2151" y="6170"/>
                    </a:lnTo>
                    <a:lnTo>
                      <a:pt x="2459" y="6170"/>
                    </a:lnTo>
                    <a:lnTo>
                      <a:pt x="2459" y="5351"/>
                    </a:lnTo>
                    <a:lnTo>
                      <a:pt x="2937" y="5351"/>
                    </a:lnTo>
                    <a:lnTo>
                      <a:pt x="2937" y="6170"/>
                    </a:lnTo>
                    <a:lnTo>
                      <a:pt x="4610" y="6170"/>
                    </a:lnTo>
                    <a:lnTo>
                      <a:pt x="4610" y="707"/>
                    </a:lnTo>
                    <a:close/>
                    <a:moveTo>
                      <a:pt x="2094" y="4370"/>
                    </a:moveTo>
                    <a:lnTo>
                      <a:pt x="582" y="4370"/>
                    </a:lnTo>
                    <a:lnTo>
                      <a:pt x="582" y="3973"/>
                    </a:lnTo>
                    <a:lnTo>
                      <a:pt x="2094" y="3973"/>
                    </a:lnTo>
                    <a:lnTo>
                      <a:pt x="2094" y="4370"/>
                    </a:lnTo>
                    <a:close/>
                    <a:moveTo>
                      <a:pt x="2094" y="3355"/>
                    </a:moveTo>
                    <a:lnTo>
                      <a:pt x="582" y="3355"/>
                    </a:lnTo>
                    <a:lnTo>
                      <a:pt x="582" y="2956"/>
                    </a:lnTo>
                    <a:lnTo>
                      <a:pt x="2094" y="2956"/>
                    </a:lnTo>
                    <a:lnTo>
                      <a:pt x="2094" y="3355"/>
                    </a:lnTo>
                    <a:close/>
                    <a:moveTo>
                      <a:pt x="2094" y="2338"/>
                    </a:moveTo>
                    <a:lnTo>
                      <a:pt x="582" y="2338"/>
                    </a:lnTo>
                    <a:lnTo>
                      <a:pt x="582" y="1941"/>
                    </a:lnTo>
                    <a:lnTo>
                      <a:pt x="2094" y="1941"/>
                    </a:lnTo>
                    <a:lnTo>
                      <a:pt x="2094" y="2338"/>
                    </a:lnTo>
                    <a:close/>
                    <a:moveTo>
                      <a:pt x="4080" y="4370"/>
                    </a:moveTo>
                    <a:lnTo>
                      <a:pt x="2565" y="4370"/>
                    </a:lnTo>
                    <a:lnTo>
                      <a:pt x="2565" y="3973"/>
                    </a:lnTo>
                    <a:lnTo>
                      <a:pt x="4080" y="3973"/>
                    </a:lnTo>
                    <a:lnTo>
                      <a:pt x="4080" y="4370"/>
                    </a:lnTo>
                    <a:close/>
                    <a:moveTo>
                      <a:pt x="4080" y="3355"/>
                    </a:moveTo>
                    <a:lnTo>
                      <a:pt x="2565" y="3355"/>
                    </a:lnTo>
                    <a:lnTo>
                      <a:pt x="2565" y="2956"/>
                    </a:lnTo>
                    <a:lnTo>
                      <a:pt x="4080" y="2956"/>
                    </a:lnTo>
                    <a:lnTo>
                      <a:pt x="4080" y="3355"/>
                    </a:lnTo>
                    <a:close/>
                    <a:moveTo>
                      <a:pt x="4080" y="2338"/>
                    </a:moveTo>
                    <a:lnTo>
                      <a:pt x="2565" y="2338"/>
                    </a:lnTo>
                    <a:lnTo>
                      <a:pt x="2565" y="1941"/>
                    </a:lnTo>
                    <a:lnTo>
                      <a:pt x="4080" y="1941"/>
                    </a:lnTo>
                    <a:lnTo>
                      <a:pt x="4080" y="23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0" name="Rectangle 48"/>
              <p:cNvSpPr>
                <a:spLocks noChangeArrowheads="1"/>
              </p:cNvSpPr>
              <p:nvPr/>
            </p:nvSpPr>
            <p:spPr bwMode="auto">
              <a:xfrm>
                <a:off x="15335369" y="7318682"/>
                <a:ext cx="758825" cy="307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1" name="Rectangle 49"/>
              <p:cNvSpPr>
                <a:spLocks noChangeArrowheads="1"/>
              </p:cNvSpPr>
              <p:nvPr/>
            </p:nvSpPr>
            <p:spPr bwMode="auto">
              <a:xfrm>
                <a:off x="16583144" y="7318682"/>
                <a:ext cx="758825" cy="307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62" name="Group 361"/>
            <p:cNvGrpSpPr/>
            <p:nvPr/>
          </p:nvGrpSpPr>
          <p:grpSpPr>
            <a:xfrm>
              <a:off x="609600" y="4569276"/>
              <a:ext cx="307630" cy="307524"/>
              <a:chOff x="-133735" y="-444418"/>
              <a:chExt cx="9232900" cy="9229725"/>
            </a:xfrm>
            <a:solidFill>
              <a:schemeClr val="bg1"/>
            </a:solidFill>
          </p:grpSpPr>
          <p:sp>
            <p:nvSpPr>
              <p:cNvPr id="363" name="Freeform 9"/>
              <p:cNvSpPr>
                <a:spLocks/>
              </p:cNvSpPr>
              <p:nvPr/>
            </p:nvSpPr>
            <p:spPr bwMode="auto">
              <a:xfrm>
                <a:off x="2074472" y="1871747"/>
                <a:ext cx="2589222" cy="2587633"/>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4" name="Freeform 10"/>
              <p:cNvSpPr>
                <a:spLocks noEditPoints="1"/>
              </p:cNvSpPr>
              <p:nvPr/>
            </p:nvSpPr>
            <p:spPr bwMode="auto">
              <a:xfrm>
                <a:off x="-133735" y="-444418"/>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65" name="Group 364"/>
            <p:cNvGrpSpPr/>
            <p:nvPr/>
          </p:nvGrpSpPr>
          <p:grpSpPr>
            <a:xfrm>
              <a:off x="2365838" y="4277213"/>
              <a:ext cx="307630" cy="307524"/>
              <a:chOff x="1477963" y="-1187450"/>
              <a:chExt cx="9232900" cy="9229725"/>
            </a:xfrm>
            <a:solidFill>
              <a:schemeClr val="bg1"/>
            </a:solidFill>
          </p:grpSpPr>
          <p:sp>
            <p:nvSpPr>
              <p:cNvPr id="366" name="Freeform 365"/>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7" name="Freeform 366"/>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grpSp>
        <p:nvGrpSpPr>
          <p:cNvPr id="3" name="Group 2"/>
          <p:cNvGrpSpPr/>
          <p:nvPr/>
        </p:nvGrpSpPr>
        <p:grpSpPr>
          <a:xfrm>
            <a:off x="8394645" y="2616723"/>
            <a:ext cx="3105230" cy="3733578"/>
            <a:chOff x="8395298" y="2616490"/>
            <a:chExt cx="3106110" cy="3734638"/>
          </a:xfrm>
        </p:grpSpPr>
        <p:grpSp>
          <p:nvGrpSpPr>
            <p:cNvPr id="7" name="Group 6"/>
            <p:cNvGrpSpPr/>
            <p:nvPr/>
          </p:nvGrpSpPr>
          <p:grpSpPr>
            <a:xfrm>
              <a:off x="8395298" y="2616490"/>
              <a:ext cx="3106110" cy="3734638"/>
              <a:chOff x="8395298" y="2616490"/>
              <a:chExt cx="3106110" cy="3734638"/>
            </a:xfrm>
          </p:grpSpPr>
          <p:sp>
            <p:nvSpPr>
              <p:cNvPr id="190" name="Oval 189"/>
              <p:cNvSpPr/>
              <p:nvPr/>
            </p:nvSpPr>
            <p:spPr bwMode="auto">
              <a:xfrm>
                <a:off x="8784033" y="2674733"/>
                <a:ext cx="2328151" cy="2328151"/>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sp>
            <p:nvSpPr>
              <p:cNvPr id="191" name="Freeform 38"/>
              <p:cNvSpPr>
                <a:spLocks/>
              </p:cNvSpPr>
              <p:nvPr/>
            </p:nvSpPr>
            <p:spPr bwMode="auto">
              <a:xfrm>
                <a:off x="8536373" y="4065139"/>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92" name="Freeform 38"/>
              <p:cNvSpPr>
                <a:spLocks/>
              </p:cNvSpPr>
              <p:nvPr/>
            </p:nvSpPr>
            <p:spPr bwMode="auto">
              <a:xfrm>
                <a:off x="9672791" y="4037980"/>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1" name="Freeform 38"/>
              <p:cNvSpPr>
                <a:spLocks/>
              </p:cNvSpPr>
              <p:nvPr/>
            </p:nvSpPr>
            <p:spPr bwMode="auto">
              <a:xfrm>
                <a:off x="10043342" y="4517360"/>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2" name="Freeform 38"/>
              <p:cNvSpPr>
                <a:spLocks/>
              </p:cNvSpPr>
              <p:nvPr/>
            </p:nvSpPr>
            <p:spPr bwMode="auto">
              <a:xfrm>
                <a:off x="8537840" y="4624730"/>
                <a:ext cx="1827337" cy="1201575"/>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38100">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3" name="TextBox 272"/>
              <p:cNvSpPr txBox="1"/>
              <p:nvPr/>
            </p:nvSpPr>
            <p:spPr>
              <a:xfrm>
                <a:off x="9662728" y="4378870"/>
                <a:ext cx="1366797" cy="193954"/>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SaaS</a:t>
                </a:r>
              </a:p>
            </p:txBody>
          </p:sp>
          <p:sp>
            <p:nvSpPr>
              <p:cNvPr id="274" name="TextBox 273"/>
              <p:cNvSpPr txBox="1"/>
              <p:nvPr/>
            </p:nvSpPr>
            <p:spPr>
              <a:xfrm>
                <a:off x="8395298" y="4391551"/>
                <a:ext cx="1542464" cy="193954"/>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Azure</a:t>
                </a:r>
              </a:p>
            </p:txBody>
          </p:sp>
          <p:sp>
            <p:nvSpPr>
              <p:cNvPr id="276" name="TextBox 275"/>
              <p:cNvSpPr txBox="1"/>
              <p:nvPr/>
            </p:nvSpPr>
            <p:spPr>
              <a:xfrm>
                <a:off x="8992701" y="5122519"/>
                <a:ext cx="857117" cy="387908"/>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Public</a:t>
                </a:r>
              </a:p>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cloud</a:t>
                </a:r>
              </a:p>
            </p:txBody>
          </p:sp>
          <p:sp>
            <p:nvSpPr>
              <p:cNvPr id="277" name="TextBox 276"/>
              <p:cNvSpPr txBox="1"/>
              <p:nvPr/>
            </p:nvSpPr>
            <p:spPr>
              <a:xfrm>
                <a:off x="8915401" y="6079502"/>
                <a:ext cx="2260150" cy="271626"/>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961" kern="0" dirty="0">
                    <a:solidFill>
                      <a:srgbClr val="F8F8F8"/>
                    </a:solidFill>
                    <a:latin typeface="Segoe UI Light"/>
                    <a:ea typeface="ＭＳ Ｐゴシック" charset="0"/>
                    <a:cs typeface="Segoe UI Semibold" panose="020B0702040204020203" pitchFamily="34" charset="0"/>
                  </a:rPr>
                  <a:t>Cloud</a:t>
                </a:r>
              </a:p>
            </p:txBody>
          </p:sp>
          <p:grpSp>
            <p:nvGrpSpPr>
              <p:cNvPr id="280" name="Group 279"/>
              <p:cNvGrpSpPr/>
              <p:nvPr/>
            </p:nvGrpSpPr>
            <p:grpSpPr>
              <a:xfrm>
                <a:off x="10939964" y="3805815"/>
                <a:ext cx="307630" cy="307524"/>
                <a:chOff x="1477963" y="-1187450"/>
                <a:chExt cx="9232900" cy="9229725"/>
              </a:xfrm>
              <a:solidFill>
                <a:schemeClr val="bg1"/>
              </a:solidFill>
            </p:grpSpPr>
            <p:sp>
              <p:nvSpPr>
                <p:cNvPr id="282"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83"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284" name="Group 283"/>
              <p:cNvGrpSpPr/>
              <p:nvPr/>
            </p:nvGrpSpPr>
            <p:grpSpPr>
              <a:xfrm>
                <a:off x="9820516" y="3679832"/>
                <a:ext cx="307630" cy="307524"/>
                <a:chOff x="1477963" y="-1187450"/>
                <a:chExt cx="9232900" cy="9229725"/>
              </a:xfrm>
              <a:solidFill>
                <a:schemeClr val="bg1"/>
              </a:solidFill>
            </p:grpSpPr>
            <p:sp>
              <p:nvSpPr>
                <p:cNvPr id="286"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98"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0" name="Group 299"/>
              <p:cNvGrpSpPr/>
              <p:nvPr/>
            </p:nvGrpSpPr>
            <p:grpSpPr>
              <a:xfrm>
                <a:off x="10481076" y="2616490"/>
                <a:ext cx="307630" cy="307524"/>
                <a:chOff x="1477963" y="-1187450"/>
                <a:chExt cx="9232900" cy="9229725"/>
              </a:xfrm>
              <a:solidFill>
                <a:schemeClr val="bg1"/>
              </a:solidFill>
            </p:grpSpPr>
            <p:sp>
              <p:nvSpPr>
                <p:cNvPr id="301"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02"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3" name="Group 302"/>
              <p:cNvGrpSpPr/>
              <p:nvPr/>
            </p:nvGrpSpPr>
            <p:grpSpPr>
              <a:xfrm>
                <a:off x="9002667" y="2908259"/>
                <a:ext cx="307630" cy="307524"/>
                <a:chOff x="1477963" y="-1187450"/>
                <a:chExt cx="9232900" cy="9229725"/>
              </a:xfrm>
              <a:solidFill>
                <a:schemeClr val="bg1"/>
              </a:solidFill>
            </p:grpSpPr>
            <p:sp>
              <p:nvSpPr>
                <p:cNvPr id="304" name="Freeform 9"/>
                <p:cNvSpPr>
                  <a:spLocks/>
                </p:cNvSpPr>
                <p:nvPr/>
              </p:nvSpPr>
              <p:spPr bwMode="auto">
                <a:xfrm>
                  <a:off x="3686180" y="1128706"/>
                  <a:ext cx="2589211" cy="2587622"/>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05"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6" name="Group 305"/>
              <p:cNvGrpSpPr/>
              <p:nvPr/>
            </p:nvGrpSpPr>
            <p:grpSpPr>
              <a:xfrm>
                <a:off x="10568695" y="3173527"/>
                <a:ext cx="658968" cy="392532"/>
                <a:chOff x="10227446" y="2986117"/>
                <a:chExt cx="658968" cy="392532"/>
              </a:xfrm>
            </p:grpSpPr>
            <p:grpSp>
              <p:nvGrpSpPr>
                <p:cNvPr id="307" name="Group 306"/>
                <p:cNvGrpSpPr/>
                <p:nvPr/>
              </p:nvGrpSpPr>
              <p:grpSpPr>
                <a:xfrm>
                  <a:off x="10227446" y="2986117"/>
                  <a:ext cx="658968" cy="392532"/>
                  <a:chOff x="6002760" y="3291875"/>
                  <a:chExt cx="3471152" cy="1658849"/>
                </a:xfrm>
              </p:grpSpPr>
              <p:sp>
                <p:nvSpPr>
                  <p:cNvPr id="309" name="Rectangle 308"/>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10" name="Rectangle 309"/>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08"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311" name="Group 310"/>
              <p:cNvGrpSpPr/>
              <p:nvPr/>
            </p:nvGrpSpPr>
            <p:grpSpPr>
              <a:xfrm>
                <a:off x="8585917" y="3478764"/>
                <a:ext cx="658968" cy="392532"/>
                <a:chOff x="10227446" y="2986117"/>
                <a:chExt cx="658968" cy="392532"/>
              </a:xfrm>
            </p:grpSpPr>
            <p:grpSp>
              <p:nvGrpSpPr>
                <p:cNvPr id="337" name="Group 336"/>
                <p:cNvGrpSpPr/>
                <p:nvPr/>
              </p:nvGrpSpPr>
              <p:grpSpPr>
                <a:xfrm>
                  <a:off x="10227446" y="2986117"/>
                  <a:ext cx="658968" cy="392532"/>
                  <a:chOff x="6002760" y="3291875"/>
                  <a:chExt cx="3471152" cy="1658849"/>
                </a:xfrm>
              </p:grpSpPr>
              <p:sp>
                <p:nvSpPr>
                  <p:cNvPr id="342" name="Rectangle 341"/>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43" name="Rectangle 342"/>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41"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344" name="Group 343"/>
              <p:cNvGrpSpPr/>
              <p:nvPr/>
            </p:nvGrpSpPr>
            <p:grpSpPr>
              <a:xfrm>
                <a:off x="9559004" y="2941930"/>
                <a:ext cx="658968" cy="392532"/>
                <a:chOff x="10227446" y="2986117"/>
                <a:chExt cx="658968" cy="392532"/>
              </a:xfrm>
            </p:grpSpPr>
            <p:grpSp>
              <p:nvGrpSpPr>
                <p:cNvPr id="345" name="Group 344"/>
                <p:cNvGrpSpPr/>
                <p:nvPr/>
              </p:nvGrpSpPr>
              <p:grpSpPr>
                <a:xfrm>
                  <a:off x="10227446" y="2986117"/>
                  <a:ext cx="658968" cy="392532"/>
                  <a:chOff x="6002760" y="3291875"/>
                  <a:chExt cx="3471152" cy="1658849"/>
                </a:xfrm>
              </p:grpSpPr>
              <p:sp>
                <p:nvSpPr>
                  <p:cNvPr id="347" name="Rectangle 346"/>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48" name="Rectangle 347"/>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46"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pic>
          <p:nvPicPr>
            <p:cNvPr id="85" name="Picture 84"/>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0323123" y="5027999"/>
              <a:ext cx="965253" cy="213870"/>
            </a:xfrm>
            <a:prstGeom prst="rect">
              <a:avLst/>
            </a:prstGeom>
          </p:spPr>
        </p:pic>
      </p:grpSp>
      <p:grpSp>
        <p:nvGrpSpPr>
          <p:cNvPr id="8" name="Group 7"/>
          <p:cNvGrpSpPr/>
          <p:nvPr/>
        </p:nvGrpSpPr>
        <p:grpSpPr>
          <a:xfrm>
            <a:off x="3903080" y="4264523"/>
            <a:ext cx="4479379" cy="2111655"/>
            <a:chOff x="3902455" y="4264759"/>
            <a:chExt cx="4480651" cy="2112255"/>
          </a:xfrm>
        </p:grpSpPr>
        <p:sp>
          <p:nvSpPr>
            <p:cNvPr id="193" name="Freeform 38"/>
            <p:cNvSpPr>
              <a:spLocks/>
            </p:cNvSpPr>
            <p:nvPr/>
          </p:nvSpPr>
          <p:spPr bwMode="auto">
            <a:xfrm>
              <a:off x="5010363" y="4352743"/>
              <a:ext cx="2200704" cy="1447084"/>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nvGrpSpPr>
            <p:cNvPr id="201" name="Group 200"/>
            <p:cNvGrpSpPr/>
            <p:nvPr/>
          </p:nvGrpSpPr>
          <p:grpSpPr>
            <a:xfrm>
              <a:off x="3902455" y="4264759"/>
              <a:ext cx="4480651" cy="2112255"/>
              <a:chOff x="3980707" y="4210763"/>
              <a:chExt cx="4570497" cy="2154609"/>
            </a:xfrm>
          </p:grpSpPr>
          <p:grpSp>
            <p:nvGrpSpPr>
              <p:cNvPr id="212" name="Group 211"/>
              <p:cNvGrpSpPr/>
              <p:nvPr/>
            </p:nvGrpSpPr>
            <p:grpSpPr>
              <a:xfrm>
                <a:off x="5836042" y="4210763"/>
                <a:ext cx="1525266" cy="1365981"/>
                <a:chOff x="5840939" y="4210763"/>
                <a:chExt cx="1525266" cy="1365981"/>
              </a:xfrm>
            </p:grpSpPr>
            <p:sp>
              <p:nvSpPr>
                <p:cNvPr id="261" name="Oval 260"/>
                <p:cNvSpPr/>
                <p:nvPr/>
              </p:nvSpPr>
              <p:spPr bwMode="auto">
                <a:xfrm>
                  <a:off x="6631819" y="4210763"/>
                  <a:ext cx="734386" cy="734383"/>
                </a:xfrm>
                <a:prstGeom prst="ellipse">
                  <a:avLst/>
                </a:prstGeom>
                <a:solidFill>
                  <a:schemeClr val="bg1"/>
                </a:solidFill>
                <a:ln w="19050">
                  <a:solidFill>
                    <a:schemeClr val="accent2"/>
                  </a:solid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pic>
              <p:nvPicPr>
                <p:cNvPr id="263" name="Picture 262"/>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840939" y="4707599"/>
                  <a:ext cx="869145" cy="869145"/>
                </a:xfrm>
                <a:prstGeom prst="rect">
                  <a:avLst/>
                </a:prstGeom>
              </p:spPr>
            </p:pic>
          </p:grpSp>
          <p:sp>
            <p:nvSpPr>
              <p:cNvPr id="239" name="TextBox 238"/>
              <p:cNvSpPr txBox="1"/>
              <p:nvPr/>
            </p:nvSpPr>
            <p:spPr>
              <a:xfrm>
                <a:off x="3980707" y="6088299"/>
                <a:ext cx="4570497" cy="277073"/>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961" kern="0" dirty="0">
                    <a:solidFill>
                      <a:srgbClr val="F8F8F8"/>
                    </a:solidFill>
                    <a:latin typeface="Segoe UI Light"/>
                    <a:ea typeface="ＭＳ Ｐゴシック" charset="0"/>
                    <a:cs typeface="Segoe UI Semibold" panose="020B0702040204020203" pitchFamily="34" charset="0"/>
                  </a:rPr>
                  <a:t>Microsoft Azure Active Directory</a:t>
                </a:r>
              </a:p>
            </p:txBody>
          </p:sp>
        </p:grpSp>
      </p:grpSp>
      <p:grpSp>
        <p:nvGrpSpPr>
          <p:cNvPr id="25" name="Group 24"/>
          <p:cNvGrpSpPr/>
          <p:nvPr/>
        </p:nvGrpSpPr>
        <p:grpSpPr>
          <a:xfrm>
            <a:off x="6703129" y="4347720"/>
            <a:ext cx="313843" cy="553072"/>
            <a:chOff x="6045200" y="966788"/>
            <a:chExt cx="420688" cy="741362"/>
          </a:xfrm>
        </p:grpSpPr>
        <p:sp>
          <p:nvSpPr>
            <p:cNvPr id="14" name="Freeform 5"/>
            <p:cNvSpPr>
              <a:spLocks/>
            </p:cNvSpPr>
            <p:nvPr/>
          </p:nvSpPr>
          <p:spPr bwMode="auto">
            <a:xfrm>
              <a:off x="6045200" y="1273175"/>
              <a:ext cx="420688" cy="434975"/>
            </a:xfrm>
            <a:custGeom>
              <a:avLst/>
              <a:gdLst>
                <a:gd name="T0" fmla="*/ 349 w 349"/>
                <a:gd name="T1" fmla="*/ 146 h 362"/>
                <a:gd name="T2" fmla="*/ 349 w 349"/>
                <a:gd name="T3" fmla="*/ 54 h 362"/>
                <a:gd name="T4" fmla="*/ 349 w 349"/>
                <a:gd name="T5" fmla="*/ 0 h 362"/>
                <a:gd name="T6" fmla="*/ 296 w 349"/>
                <a:gd name="T7" fmla="*/ 0 h 362"/>
                <a:gd name="T8" fmla="*/ 55 w 349"/>
                <a:gd name="T9" fmla="*/ 0 h 362"/>
                <a:gd name="T10" fmla="*/ 2 w 349"/>
                <a:gd name="T11" fmla="*/ 0 h 362"/>
                <a:gd name="T12" fmla="*/ 2 w 349"/>
                <a:gd name="T13" fmla="*/ 54 h 362"/>
                <a:gd name="T14" fmla="*/ 2 w 349"/>
                <a:gd name="T15" fmla="*/ 146 h 362"/>
                <a:gd name="T16" fmla="*/ 151 w 349"/>
                <a:gd name="T17" fmla="*/ 349 h 362"/>
                <a:gd name="T18" fmla="*/ 175 w 349"/>
                <a:gd name="T19" fmla="*/ 362 h 362"/>
                <a:gd name="T20" fmla="*/ 200 w 349"/>
                <a:gd name="T21" fmla="*/ 349 h 362"/>
                <a:gd name="T22" fmla="*/ 349 w 349"/>
                <a:gd name="T23" fmla="*/ 146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 h="362">
                  <a:moveTo>
                    <a:pt x="349" y="146"/>
                  </a:moveTo>
                  <a:cubicBezTo>
                    <a:pt x="349" y="54"/>
                    <a:pt x="349" y="54"/>
                    <a:pt x="349" y="54"/>
                  </a:cubicBezTo>
                  <a:cubicBezTo>
                    <a:pt x="349" y="0"/>
                    <a:pt x="349" y="0"/>
                    <a:pt x="349" y="0"/>
                  </a:cubicBezTo>
                  <a:cubicBezTo>
                    <a:pt x="296" y="0"/>
                    <a:pt x="296" y="0"/>
                    <a:pt x="296" y="0"/>
                  </a:cubicBezTo>
                  <a:cubicBezTo>
                    <a:pt x="55" y="0"/>
                    <a:pt x="55" y="0"/>
                    <a:pt x="55" y="0"/>
                  </a:cubicBezTo>
                  <a:cubicBezTo>
                    <a:pt x="2" y="0"/>
                    <a:pt x="2" y="0"/>
                    <a:pt x="2" y="0"/>
                  </a:cubicBezTo>
                  <a:cubicBezTo>
                    <a:pt x="2" y="54"/>
                    <a:pt x="2" y="54"/>
                    <a:pt x="2" y="54"/>
                  </a:cubicBezTo>
                  <a:cubicBezTo>
                    <a:pt x="2" y="146"/>
                    <a:pt x="2" y="146"/>
                    <a:pt x="2" y="146"/>
                  </a:cubicBezTo>
                  <a:cubicBezTo>
                    <a:pt x="2" y="152"/>
                    <a:pt x="0" y="271"/>
                    <a:pt x="151" y="349"/>
                  </a:cubicBezTo>
                  <a:cubicBezTo>
                    <a:pt x="175" y="362"/>
                    <a:pt x="175" y="362"/>
                    <a:pt x="175" y="362"/>
                  </a:cubicBezTo>
                  <a:cubicBezTo>
                    <a:pt x="200" y="349"/>
                    <a:pt x="200" y="349"/>
                    <a:pt x="200" y="349"/>
                  </a:cubicBezTo>
                  <a:cubicBezTo>
                    <a:pt x="348" y="272"/>
                    <a:pt x="349" y="160"/>
                    <a:pt x="349" y="146"/>
                  </a:cubicBezTo>
                  <a:close/>
                </a:path>
              </a:pathLst>
            </a:custGeom>
            <a:solidFill>
              <a:schemeClr val="accent2"/>
            </a:solidFill>
            <a:ln>
              <a:no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5" name="Freeform 6"/>
            <p:cNvSpPr>
              <a:spLocks/>
            </p:cNvSpPr>
            <p:nvPr/>
          </p:nvSpPr>
          <p:spPr bwMode="auto">
            <a:xfrm>
              <a:off x="6111875" y="966788"/>
              <a:ext cx="290513" cy="282575"/>
            </a:xfrm>
            <a:custGeom>
              <a:avLst/>
              <a:gdLst>
                <a:gd name="T0" fmla="*/ 57 w 241"/>
                <a:gd name="T1" fmla="*/ 204 h 236"/>
                <a:gd name="T2" fmla="*/ 57 w 241"/>
                <a:gd name="T3" fmla="*/ 120 h 236"/>
                <a:gd name="T4" fmla="*/ 57 w 241"/>
                <a:gd name="T5" fmla="*/ 118 h 236"/>
                <a:gd name="T6" fmla="*/ 120 w 241"/>
                <a:gd name="T7" fmla="*/ 57 h 236"/>
                <a:gd name="T8" fmla="*/ 183 w 241"/>
                <a:gd name="T9" fmla="*/ 120 h 236"/>
                <a:gd name="T10" fmla="*/ 183 w 241"/>
                <a:gd name="T11" fmla="*/ 236 h 236"/>
                <a:gd name="T12" fmla="*/ 241 w 241"/>
                <a:gd name="T13" fmla="*/ 236 h 236"/>
                <a:gd name="T14" fmla="*/ 241 w 241"/>
                <a:gd name="T15" fmla="*/ 113 h 236"/>
                <a:gd name="T16" fmla="*/ 240 w 241"/>
                <a:gd name="T17" fmla="*/ 113 h 236"/>
                <a:gd name="T18" fmla="*/ 120 w 241"/>
                <a:gd name="T19" fmla="*/ 0 h 236"/>
                <a:gd name="T20" fmla="*/ 0 w 241"/>
                <a:gd name="T21" fmla="*/ 120 h 236"/>
                <a:gd name="T22" fmla="*/ 0 w 241"/>
                <a:gd name="T23" fmla="*/ 236 h 236"/>
                <a:gd name="T24" fmla="*/ 57 w 241"/>
                <a:gd name="T25" fmla="*/ 236 h 236"/>
                <a:gd name="T26" fmla="*/ 57 w 241"/>
                <a:gd name="T27" fmla="*/ 20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1" h="236">
                  <a:moveTo>
                    <a:pt x="57" y="204"/>
                  </a:moveTo>
                  <a:cubicBezTo>
                    <a:pt x="57" y="120"/>
                    <a:pt x="57" y="120"/>
                    <a:pt x="57" y="120"/>
                  </a:cubicBezTo>
                  <a:cubicBezTo>
                    <a:pt x="57" y="118"/>
                    <a:pt x="57" y="118"/>
                    <a:pt x="57" y="118"/>
                  </a:cubicBezTo>
                  <a:cubicBezTo>
                    <a:pt x="59" y="84"/>
                    <a:pt x="86" y="57"/>
                    <a:pt x="120" y="57"/>
                  </a:cubicBezTo>
                  <a:cubicBezTo>
                    <a:pt x="155" y="57"/>
                    <a:pt x="183" y="85"/>
                    <a:pt x="183" y="120"/>
                  </a:cubicBezTo>
                  <a:cubicBezTo>
                    <a:pt x="183" y="236"/>
                    <a:pt x="183" y="236"/>
                    <a:pt x="183" y="236"/>
                  </a:cubicBezTo>
                  <a:cubicBezTo>
                    <a:pt x="241" y="236"/>
                    <a:pt x="241" y="236"/>
                    <a:pt x="241" y="236"/>
                  </a:cubicBezTo>
                  <a:cubicBezTo>
                    <a:pt x="241" y="113"/>
                    <a:pt x="241" y="113"/>
                    <a:pt x="241" y="113"/>
                  </a:cubicBezTo>
                  <a:cubicBezTo>
                    <a:pt x="240" y="113"/>
                    <a:pt x="240" y="113"/>
                    <a:pt x="240" y="113"/>
                  </a:cubicBezTo>
                  <a:cubicBezTo>
                    <a:pt x="237" y="50"/>
                    <a:pt x="184" y="0"/>
                    <a:pt x="120" y="0"/>
                  </a:cubicBezTo>
                  <a:cubicBezTo>
                    <a:pt x="54" y="0"/>
                    <a:pt x="0" y="54"/>
                    <a:pt x="0" y="120"/>
                  </a:cubicBezTo>
                  <a:cubicBezTo>
                    <a:pt x="0" y="236"/>
                    <a:pt x="0" y="236"/>
                    <a:pt x="0" y="236"/>
                  </a:cubicBezTo>
                  <a:cubicBezTo>
                    <a:pt x="57" y="236"/>
                    <a:pt x="57" y="236"/>
                    <a:pt x="57" y="236"/>
                  </a:cubicBezTo>
                  <a:lnTo>
                    <a:pt x="57" y="204"/>
                  </a:lnTo>
                  <a:close/>
                </a:path>
              </a:pathLst>
            </a:custGeom>
            <a:solidFill>
              <a:schemeClr val="accent2"/>
            </a:solidFill>
            <a:ln>
              <a:no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6" name="Freeform 7"/>
            <p:cNvSpPr>
              <a:spLocks/>
            </p:cNvSpPr>
            <p:nvPr/>
          </p:nvSpPr>
          <p:spPr bwMode="auto">
            <a:xfrm>
              <a:off x="6156325" y="1387475"/>
              <a:ext cx="190500" cy="155575"/>
            </a:xfrm>
            <a:custGeom>
              <a:avLst/>
              <a:gdLst>
                <a:gd name="T0" fmla="*/ 82 w 157"/>
                <a:gd name="T1" fmla="*/ 12 h 130"/>
                <a:gd name="T2" fmla="*/ 42 w 157"/>
                <a:gd name="T3" fmla="*/ 30 h 130"/>
                <a:gd name="T4" fmla="*/ 32 w 157"/>
                <a:gd name="T5" fmla="*/ 45 h 130"/>
                <a:gd name="T6" fmla="*/ 12 w 157"/>
                <a:gd name="T7" fmla="*/ 66 h 130"/>
                <a:gd name="T8" fmla="*/ 7 w 157"/>
                <a:gd name="T9" fmla="*/ 68 h 130"/>
                <a:gd name="T10" fmla="*/ 1 w 157"/>
                <a:gd name="T11" fmla="*/ 65 h 130"/>
                <a:gd name="T12" fmla="*/ 3 w 157"/>
                <a:gd name="T13" fmla="*/ 58 h 130"/>
                <a:gd name="T14" fmla="*/ 23 w 157"/>
                <a:gd name="T15" fmla="*/ 38 h 130"/>
                <a:gd name="T16" fmla="*/ 36 w 157"/>
                <a:gd name="T17" fmla="*/ 21 h 130"/>
                <a:gd name="T18" fmla="*/ 74 w 157"/>
                <a:gd name="T19" fmla="*/ 2 h 130"/>
                <a:gd name="T20" fmla="*/ 117 w 157"/>
                <a:gd name="T21" fmla="*/ 11 h 130"/>
                <a:gd name="T22" fmla="*/ 146 w 157"/>
                <a:gd name="T23" fmla="*/ 48 h 130"/>
                <a:gd name="T24" fmla="*/ 146 w 157"/>
                <a:gd name="T25" fmla="*/ 61 h 130"/>
                <a:gd name="T26" fmla="*/ 143 w 157"/>
                <a:gd name="T27" fmla="*/ 85 h 130"/>
                <a:gd name="T28" fmla="*/ 142 w 157"/>
                <a:gd name="T29" fmla="*/ 96 h 130"/>
                <a:gd name="T30" fmla="*/ 145 w 157"/>
                <a:gd name="T31" fmla="*/ 108 h 130"/>
                <a:gd name="T32" fmla="*/ 155 w 157"/>
                <a:gd name="T33" fmla="*/ 119 h 130"/>
                <a:gd name="T34" fmla="*/ 157 w 157"/>
                <a:gd name="T35" fmla="*/ 125 h 130"/>
                <a:gd name="T36" fmla="*/ 148 w 157"/>
                <a:gd name="T37" fmla="*/ 128 h 130"/>
                <a:gd name="T38" fmla="*/ 131 w 157"/>
                <a:gd name="T39" fmla="*/ 103 h 130"/>
                <a:gd name="T40" fmla="*/ 131 w 157"/>
                <a:gd name="T41" fmla="*/ 91 h 130"/>
                <a:gd name="T42" fmla="*/ 134 w 157"/>
                <a:gd name="T43" fmla="*/ 67 h 130"/>
                <a:gd name="T44" fmla="*/ 135 w 157"/>
                <a:gd name="T45" fmla="*/ 52 h 130"/>
                <a:gd name="T46" fmla="*/ 128 w 157"/>
                <a:gd name="T47" fmla="*/ 37 h 130"/>
                <a:gd name="T48" fmla="*/ 92 w 157"/>
                <a:gd name="T49" fmla="*/ 13 h 130"/>
                <a:gd name="T50" fmla="*/ 82 w 157"/>
                <a:gd name="T51" fmla="*/ 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7" h="130">
                  <a:moveTo>
                    <a:pt x="82" y="12"/>
                  </a:moveTo>
                  <a:cubicBezTo>
                    <a:pt x="66" y="12"/>
                    <a:pt x="53" y="19"/>
                    <a:pt x="42" y="30"/>
                  </a:cubicBezTo>
                  <a:cubicBezTo>
                    <a:pt x="38" y="35"/>
                    <a:pt x="35" y="40"/>
                    <a:pt x="32" y="45"/>
                  </a:cubicBezTo>
                  <a:cubicBezTo>
                    <a:pt x="27" y="53"/>
                    <a:pt x="20" y="60"/>
                    <a:pt x="12" y="66"/>
                  </a:cubicBezTo>
                  <a:cubicBezTo>
                    <a:pt x="11" y="67"/>
                    <a:pt x="9" y="68"/>
                    <a:pt x="7" y="68"/>
                  </a:cubicBezTo>
                  <a:cubicBezTo>
                    <a:pt x="5" y="69"/>
                    <a:pt x="2" y="67"/>
                    <a:pt x="1" y="65"/>
                  </a:cubicBezTo>
                  <a:cubicBezTo>
                    <a:pt x="0" y="63"/>
                    <a:pt x="1" y="60"/>
                    <a:pt x="3" y="58"/>
                  </a:cubicBezTo>
                  <a:cubicBezTo>
                    <a:pt x="11" y="53"/>
                    <a:pt x="18" y="46"/>
                    <a:pt x="23" y="38"/>
                  </a:cubicBezTo>
                  <a:cubicBezTo>
                    <a:pt x="26" y="32"/>
                    <a:pt x="31" y="26"/>
                    <a:pt x="36" y="21"/>
                  </a:cubicBezTo>
                  <a:cubicBezTo>
                    <a:pt x="46" y="10"/>
                    <a:pt x="59" y="3"/>
                    <a:pt x="74" y="2"/>
                  </a:cubicBezTo>
                  <a:cubicBezTo>
                    <a:pt x="89" y="0"/>
                    <a:pt x="104" y="3"/>
                    <a:pt x="117" y="11"/>
                  </a:cubicBezTo>
                  <a:cubicBezTo>
                    <a:pt x="131" y="20"/>
                    <a:pt x="141" y="32"/>
                    <a:pt x="146" y="48"/>
                  </a:cubicBezTo>
                  <a:cubicBezTo>
                    <a:pt x="147" y="52"/>
                    <a:pt x="147" y="57"/>
                    <a:pt x="146" y="61"/>
                  </a:cubicBezTo>
                  <a:cubicBezTo>
                    <a:pt x="145" y="69"/>
                    <a:pt x="144" y="77"/>
                    <a:pt x="143" y="85"/>
                  </a:cubicBezTo>
                  <a:cubicBezTo>
                    <a:pt x="143" y="89"/>
                    <a:pt x="142" y="93"/>
                    <a:pt x="142" y="96"/>
                  </a:cubicBezTo>
                  <a:cubicBezTo>
                    <a:pt x="142" y="101"/>
                    <a:pt x="143" y="105"/>
                    <a:pt x="145" y="108"/>
                  </a:cubicBezTo>
                  <a:cubicBezTo>
                    <a:pt x="148" y="112"/>
                    <a:pt x="151" y="116"/>
                    <a:pt x="155" y="119"/>
                  </a:cubicBezTo>
                  <a:cubicBezTo>
                    <a:pt x="157" y="121"/>
                    <a:pt x="157" y="123"/>
                    <a:pt x="157" y="125"/>
                  </a:cubicBezTo>
                  <a:cubicBezTo>
                    <a:pt x="156" y="129"/>
                    <a:pt x="151" y="130"/>
                    <a:pt x="148" y="128"/>
                  </a:cubicBezTo>
                  <a:cubicBezTo>
                    <a:pt x="140" y="121"/>
                    <a:pt x="133" y="113"/>
                    <a:pt x="131" y="103"/>
                  </a:cubicBezTo>
                  <a:cubicBezTo>
                    <a:pt x="130" y="99"/>
                    <a:pt x="130" y="95"/>
                    <a:pt x="131" y="91"/>
                  </a:cubicBezTo>
                  <a:cubicBezTo>
                    <a:pt x="132" y="83"/>
                    <a:pt x="133" y="75"/>
                    <a:pt x="134" y="67"/>
                  </a:cubicBezTo>
                  <a:cubicBezTo>
                    <a:pt x="135" y="62"/>
                    <a:pt x="136" y="57"/>
                    <a:pt x="135" y="52"/>
                  </a:cubicBezTo>
                  <a:cubicBezTo>
                    <a:pt x="134" y="47"/>
                    <a:pt x="131" y="42"/>
                    <a:pt x="128" y="37"/>
                  </a:cubicBezTo>
                  <a:cubicBezTo>
                    <a:pt x="120" y="24"/>
                    <a:pt x="108" y="16"/>
                    <a:pt x="92" y="13"/>
                  </a:cubicBezTo>
                  <a:cubicBezTo>
                    <a:pt x="88" y="13"/>
                    <a:pt x="85" y="13"/>
                    <a:pt x="82"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7" name="Freeform 8"/>
            <p:cNvSpPr>
              <a:spLocks/>
            </p:cNvSpPr>
            <p:nvPr/>
          </p:nvSpPr>
          <p:spPr bwMode="auto">
            <a:xfrm>
              <a:off x="6156325" y="1435100"/>
              <a:ext cx="133350" cy="139700"/>
            </a:xfrm>
            <a:custGeom>
              <a:avLst/>
              <a:gdLst>
                <a:gd name="T0" fmla="*/ 83 w 111"/>
                <a:gd name="T1" fmla="*/ 0 h 116"/>
                <a:gd name="T2" fmla="*/ 107 w 111"/>
                <a:gd name="T3" fmla="*/ 17 h 116"/>
                <a:gd name="T4" fmla="*/ 106 w 111"/>
                <a:gd name="T5" fmla="*/ 44 h 116"/>
                <a:gd name="T6" fmla="*/ 90 w 111"/>
                <a:gd name="T7" fmla="*/ 67 h 116"/>
                <a:gd name="T8" fmla="*/ 54 w 111"/>
                <a:gd name="T9" fmla="*/ 100 h 116"/>
                <a:gd name="T10" fmla="*/ 37 w 111"/>
                <a:gd name="T11" fmla="*/ 113 h 116"/>
                <a:gd name="T12" fmla="*/ 28 w 111"/>
                <a:gd name="T13" fmla="*/ 110 h 116"/>
                <a:gd name="T14" fmla="*/ 30 w 111"/>
                <a:gd name="T15" fmla="*/ 104 h 116"/>
                <a:gd name="T16" fmla="*/ 48 w 111"/>
                <a:gd name="T17" fmla="*/ 91 h 116"/>
                <a:gd name="T18" fmla="*/ 82 w 111"/>
                <a:gd name="T19" fmla="*/ 59 h 116"/>
                <a:gd name="T20" fmla="*/ 96 w 111"/>
                <a:gd name="T21" fmla="*/ 39 h 116"/>
                <a:gd name="T22" fmla="*/ 98 w 111"/>
                <a:gd name="T23" fmla="*/ 27 h 116"/>
                <a:gd name="T24" fmla="*/ 95 w 111"/>
                <a:gd name="T25" fmla="*/ 18 h 116"/>
                <a:gd name="T26" fmla="*/ 76 w 111"/>
                <a:gd name="T27" fmla="*/ 13 h 116"/>
                <a:gd name="T28" fmla="*/ 67 w 111"/>
                <a:gd name="T29" fmla="*/ 23 h 116"/>
                <a:gd name="T30" fmla="*/ 56 w 111"/>
                <a:gd name="T31" fmla="*/ 41 h 116"/>
                <a:gd name="T32" fmla="*/ 33 w 111"/>
                <a:gd name="T33" fmla="*/ 63 h 116"/>
                <a:gd name="T34" fmla="*/ 10 w 111"/>
                <a:gd name="T35" fmla="*/ 79 h 116"/>
                <a:gd name="T36" fmla="*/ 2 w 111"/>
                <a:gd name="T37" fmla="*/ 78 h 116"/>
                <a:gd name="T38" fmla="*/ 4 w 111"/>
                <a:gd name="T39" fmla="*/ 70 h 116"/>
                <a:gd name="T40" fmla="*/ 26 w 111"/>
                <a:gd name="T41" fmla="*/ 55 h 116"/>
                <a:gd name="T42" fmla="*/ 56 w 111"/>
                <a:gd name="T43" fmla="*/ 19 h 116"/>
                <a:gd name="T44" fmla="*/ 73 w 111"/>
                <a:gd name="T45" fmla="*/ 2 h 116"/>
                <a:gd name="T46" fmla="*/ 83 w 111"/>
                <a:gd name="T4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1" h="116">
                  <a:moveTo>
                    <a:pt x="83" y="0"/>
                  </a:moveTo>
                  <a:cubicBezTo>
                    <a:pt x="93" y="0"/>
                    <a:pt x="102" y="7"/>
                    <a:pt x="107" y="17"/>
                  </a:cubicBezTo>
                  <a:cubicBezTo>
                    <a:pt x="111" y="26"/>
                    <a:pt x="110" y="35"/>
                    <a:pt x="106" y="44"/>
                  </a:cubicBezTo>
                  <a:cubicBezTo>
                    <a:pt x="102" y="52"/>
                    <a:pt x="96" y="60"/>
                    <a:pt x="90" y="67"/>
                  </a:cubicBezTo>
                  <a:cubicBezTo>
                    <a:pt x="79" y="79"/>
                    <a:pt x="67" y="90"/>
                    <a:pt x="54" y="100"/>
                  </a:cubicBezTo>
                  <a:cubicBezTo>
                    <a:pt x="48" y="105"/>
                    <a:pt x="43" y="109"/>
                    <a:pt x="37" y="113"/>
                  </a:cubicBezTo>
                  <a:cubicBezTo>
                    <a:pt x="33" y="116"/>
                    <a:pt x="29" y="114"/>
                    <a:pt x="28" y="110"/>
                  </a:cubicBezTo>
                  <a:cubicBezTo>
                    <a:pt x="27" y="108"/>
                    <a:pt x="28" y="106"/>
                    <a:pt x="30" y="104"/>
                  </a:cubicBezTo>
                  <a:cubicBezTo>
                    <a:pt x="36" y="100"/>
                    <a:pt x="42" y="96"/>
                    <a:pt x="48" y="91"/>
                  </a:cubicBezTo>
                  <a:cubicBezTo>
                    <a:pt x="60" y="81"/>
                    <a:pt x="72" y="71"/>
                    <a:pt x="82" y="59"/>
                  </a:cubicBezTo>
                  <a:cubicBezTo>
                    <a:pt x="88" y="53"/>
                    <a:pt x="93" y="46"/>
                    <a:pt x="96" y="39"/>
                  </a:cubicBezTo>
                  <a:cubicBezTo>
                    <a:pt x="98" y="35"/>
                    <a:pt x="99" y="31"/>
                    <a:pt x="98" y="27"/>
                  </a:cubicBezTo>
                  <a:cubicBezTo>
                    <a:pt x="98" y="24"/>
                    <a:pt x="97" y="21"/>
                    <a:pt x="95" y="18"/>
                  </a:cubicBezTo>
                  <a:cubicBezTo>
                    <a:pt x="91" y="12"/>
                    <a:pt x="83" y="10"/>
                    <a:pt x="76" y="13"/>
                  </a:cubicBezTo>
                  <a:cubicBezTo>
                    <a:pt x="71" y="15"/>
                    <a:pt x="69" y="19"/>
                    <a:pt x="67" y="23"/>
                  </a:cubicBezTo>
                  <a:cubicBezTo>
                    <a:pt x="64" y="29"/>
                    <a:pt x="60" y="35"/>
                    <a:pt x="56" y="41"/>
                  </a:cubicBezTo>
                  <a:cubicBezTo>
                    <a:pt x="50" y="50"/>
                    <a:pt x="42" y="57"/>
                    <a:pt x="33" y="63"/>
                  </a:cubicBezTo>
                  <a:cubicBezTo>
                    <a:pt x="26" y="69"/>
                    <a:pt x="18" y="74"/>
                    <a:pt x="10" y="79"/>
                  </a:cubicBezTo>
                  <a:cubicBezTo>
                    <a:pt x="8" y="81"/>
                    <a:pt x="4" y="81"/>
                    <a:pt x="2" y="78"/>
                  </a:cubicBezTo>
                  <a:cubicBezTo>
                    <a:pt x="0" y="76"/>
                    <a:pt x="1" y="72"/>
                    <a:pt x="4" y="70"/>
                  </a:cubicBezTo>
                  <a:cubicBezTo>
                    <a:pt x="11" y="65"/>
                    <a:pt x="18" y="60"/>
                    <a:pt x="26" y="55"/>
                  </a:cubicBezTo>
                  <a:cubicBezTo>
                    <a:pt x="39" y="46"/>
                    <a:pt x="49" y="33"/>
                    <a:pt x="56" y="19"/>
                  </a:cubicBezTo>
                  <a:cubicBezTo>
                    <a:pt x="59" y="11"/>
                    <a:pt x="65" y="6"/>
                    <a:pt x="73" y="2"/>
                  </a:cubicBezTo>
                  <a:cubicBezTo>
                    <a:pt x="76" y="1"/>
                    <a:pt x="79" y="0"/>
                    <a:pt x="8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8" name="Freeform 9"/>
            <p:cNvSpPr>
              <a:spLocks/>
            </p:cNvSpPr>
            <p:nvPr/>
          </p:nvSpPr>
          <p:spPr bwMode="auto">
            <a:xfrm>
              <a:off x="6156325" y="1411288"/>
              <a:ext cx="177800" cy="149225"/>
            </a:xfrm>
            <a:custGeom>
              <a:avLst/>
              <a:gdLst>
                <a:gd name="T0" fmla="*/ 127 w 147"/>
                <a:gd name="T1" fmla="*/ 44 h 124"/>
                <a:gd name="T2" fmla="*/ 124 w 147"/>
                <a:gd name="T3" fmla="*/ 63 h 124"/>
                <a:gd name="T4" fmla="*/ 122 w 147"/>
                <a:gd name="T5" fmla="*/ 82 h 124"/>
                <a:gd name="T6" fmla="*/ 127 w 147"/>
                <a:gd name="T7" fmla="*/ 101 h 124"/>
                <a:gd name="T8" fmla="*/ 139 w 147"/>
                <a:gd name="T9" fmla="*/ 112 h 124"/>
                <a:gd name="T10" fmla="*/ 142 w 147"/>
                <a:gd name="T11" fmla="*/ 113 h 124"/>
                <a:gd name="T12" fmla="*/ 145 w 147"/>
                <a:gd name="T13" fmla="*/ 120 h 124"/>
                <a:gd name="T14" fmla="*/ 138 w 147"/>
                <a:gd name="T15" fmla="*/ 123 h 124"/>
                <a:gd name="T16" fmla="*/ 114 w 147"/>
                <a:gd name="T17" fmla="*/ 100 h 124"/>
                <a:gd name="T18" fmla="*/ 111 w 147"/>
                <a:gd name="T19" fmla="*/ 78 h 124"/>
                <a:gd name="T20" fmla="*/ 113 w 147"/>
                <a:gd name="T21" fmla="*/ 62 h 124"/>
                <a:gd name="T22" fmla="*/ 116 w 147"/>
                <a:gd name="T23" fmla="*/ 45 h 124"/>
                <a:gd name="T24" fmla="*/ 101 w 147"/>
                <a:gd name="T25" fmla="*/ 18 h 124"/>
                <a:gd name="T26" fmla="*/ 58 w 147"/>
                <a:gd name="T27" fmla="*/ 21 h 124"/>
                <a:gd name="T28" fmla="*/ 46 w 147"/>
                <a:gd name="T29" fmla="*/ 38 h 124"/>
                <a:gd name="T30" fmla="*/ 28 w 147"/>
                <a:gd name="T31" fmla="*/ 61 h 124"/>
                <a:gd name="T32" fmla="*/ 9 w 147"/>
                <a:gd name="T33" fmla="*/ 75 h 124"/>
                <a:gd name="T34" fmla="*/ 3 w 147"/>
                <a:gd name="T35" fmla="*/ 75 h 124"/>
                <a:gd name="T36" fmla="*/ 0 w 147"/>
                <a:gd name="T37" fmla="*/ 70 h 124"/>
                <a:gd name="T38" fmla="*/ 3 w 147"/>
                <a:gd name="T39" fmla="*/ 65 h 124"/>
                <a:gd name="T40" fmla="*/ 23 w 147"/>
                <a:gd name="T41" fmla="*/ 50 h 124"/>
                <a:gd name="T42" fmla="*/ 35 w 147"/>
                <a:gd name="T43" fmla="*/ 34 h 124"/>
                <a:gd name="T44" fmla="*/ 54 w 147"/>
                <a:gd name="T45" fmla="*/ 10 h 124"/>
                <a:gd name="T46" fmla="*/ 86 w 147"/>
                <a:gd name="T47" fmla="*/ 1 h 124"/>
                <a:gd name="T48" fmla="*/ 126 w 147"/>
                <a:gd name="T49" fmla="*/ 33 h 124"/>
                <a:gd name="T50" fmla="*/ 127 w 147"/>
                <a:gd name="T51" fmla="*/ 44 h 124"/>
                <a:gd name="T52" fmla="*/ 127 w 147"/>
                <a:gd name="T53" fmla="*/ 4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7" h="124">
                  <a:moveTo>
                    <a:pt x="127" y="44"/>
                  </a:moveTo>
                  <a:cubicBezTo>
                    <a:pt x="127" y="50"/>
                    <a:pt x="126" y="57"/>
                    <a:pt x="124" y="63"/>
                  </a:cubicBezTo>
                  <a:cubicBezTo>
                    <a:pt x="123" y="69"/>
                    <a:pt x="122" y="76"/>
                    <a:pt x="122" y="82"/>
                  </a:cubicBezTo>
                  <a:cubicBezTo>
                    <a:pt x="122" y="89"/>
                    <a:pt x="124" y="95"/>
                    <a:pt x="127" y="101"/>
                  </a:cubicBezTo>
                  <a:cubicBezTo>
                    <a:pt x="129" y="106"/>
                    <a:pt x="133" y="110"/>
                    <a:pt x="139" y="112"/>
                  </a:cubicBezTo>
                  <a:cubicBezTo>
                    <a:pt x="140" y="112"/>
                    <a:pt x="141" y="112"/>
                    <a:pt x="142" y="113"/>
                  </a:cubicBezTo>
                  <a:cubicBezTo>
                    <a:pt x="145" y="114"/>
                    <a:pt x="147" y="117"/>
                    <a:pt x="145" y="120"/>
                  </a:cubicBezTo>
                  <a:cubicBezTo>
                    <a:pt x="144" y="123"/>
                    <a:pt x="141" y="124"/>
                    <a:pt x="138" y="123"/>
                  </a:cubicBezTo>
                  <a:cubicBezTo>
                    <a:pt x="126" y="119"/>
                    <a:pt x="118" y="112"/>
                    <a:pt x="114" y="100"/>
                  </a:cubicBezTo>
                  <a:cubicBezTo>
                    <a:pt x="111" y="93"/>
                    <a:pt x="110" y="85"/>
                    <a:pt x="111" y="78"/>
                  </a:cubicBezTo>
                  <a:cubicBezTo>
                    <a:pt x="111" y="72"/>
                    <a:pt x="112" y="67"/>
                    <a:pt x="113" y="62"/>
                  </a:cubicBezTo>
                  <a:cubicBezTo>
                    <a:pt x="114" y="56"/>
                    <a:pt x="115" y="50"/>
                    <a:pt x="116" y="45"/>
                  </a:cubicBezTo>
                  <a:cubicBezTo>
                    <a:pt x="116" y="33"/>
                    <a:pt x="111" y="24"/>
                    <a:pt x="101" y="18"/>
                  </a:cubicBezTo>
                  <a:cubicBezTo>
                    <a:pt x="87" y="8"/>
                    <a:pt x="70" y="10"/>
                    <a:pt x="58" y="21"/>
                  </a:cubicBezTo>
                  <a:cubicBezTo>
                    <a:pt x="53" y="26"/>
                    <a:pt x="48" y="31"/>
                    <a:pt x="46" y="38"/>
                  </a:cubicBezTo>
                  <a:cubicBezTo>
                    <a:pt x="42" y="47"/>
                    <a:pt x="36" y="54"/>
                    <a:pt x="28" y="61"/>
                  </a:cubicBezTo>
                  <a:cubicBezTo>
                    <a:pt x="22" y="66"/>
                    <a:pt x="16" y="71"/>
                    <a:pt x="9" y="75"/>
                  </a:cubicBezTo>
                  <a:cubicBezTo>
                    <a:pt x="7" y="76"/>
                    <a:pt x="5" y="76"/>
                    <a:pt x="3" y="75"/>
                  </a:cubicBezTo>
                  <a:cubicBezTo>
                    <a:pt x="1" y="74"/>
                    <a:pt x="0" y="72"/>
                    <a:pt x="0" y="70"/>
                  </a:cubicBezTo>
                  <a:cubicBezTo>
                    <a:pt x="0" y="68"/>
                    <a:pt x="1" y="66"/>
                    <a:pt x="3" y="65"/>
                  </a:cubicBezTo>
                  <a:cubicBezTo>
                    <a:pt x="10" y="61"/>
                    <a:pt x="17" y="56"/>
                    <a:pt x="23" y="50"/>
                  </a:cubicBezTo>
                  <a:cubicBezTo>
                    <a:pt x="28" y="45"/>
                    <a:pt x="32" y="40"/>
                    <a:pt x="35" y="34"/>
                  </a:cubicBezTo>
                  <a:cubicBezTo>
                    <a:pt x="39" y="24"/>
                    <a:pt x="45" y="16"/>
                    <a:pt x="54" y="10"/>
                  </a:cubicBezTo>
                  <a:cubicBezTo>
                    <a:pt x="63" y="3"/>
                    <a:pt x="74" y="0"/>
                    <a:pt x="86" y="1"/>
                  </a:cubicBezTo>
                  <a:cubicBezTo>
                    <a:pt x="105" y="2"/>
                    <a:pt x="122" y="17"/>
                    <a:pt x="126" y="33"/>
                  </a:cubicBezTo>
                  <a:cubicBezTo>
                    <a:pt x="127" y="37"/>
                    <a:pt x="127" y="40"/>
                    <a:pt x="127" y="44"/>
                  </a:cubicBezTo>
                  <a:cubicBezTo>
                    <a:pt x="127" y="44"/>
                    <a:pt x="127" y="44"/>
                    <a:pt x="127"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9" name="Freeform 10"/>
            <p:cNvSpPr>
              <a:spLocks/>
            </p:cNvSpPr>
            <p:nvPr/>
          </p:nvSpPr>
          <p:spPr bwMode="auto">
            <a:xfrm>
              <a:off x="6159500" y="1366838"/>
              <a:ext cx="187325" cy="68262"/>
            </a:xfrm>
            <a:custGeom>
              <a:avLst/>
              <a:gdLst>
                <a:gd name="T0" fmla="*/ 155 w 155"/>
                <a:gd name="T1" fmla="*/ 42 h 58"/>
                <a:gd name="T2" fmla="*/ 151 w 155"/>
                <a:gd name="T3" fmla="*/ 47 h 58"/>
                <a:gd name="T4" fmla="*/ 145 w 155"/>
                <a:gd name="T5" fmla="*/ 45 h 58"/>
                <a:gd name="T6" fmla="*/ 133 w 155"/>
                <a:gd name="T7" fmla="*/ 33 h 58"/>
                <a:gd name="T8" fmla="*/ 97 w 155"/>
                <a:gd name="T9" fmla="*/ 13 h 58"/>
                <a:gd name="T10" fmla="*/ 72 w 155"/>
                <a:gd name="T11" fmla="*/ 12 h 58"/>
                <a:gd name="T12" fmla="*/ 46 w 155"/>
                <a:gd name="T13" fmla="*/ 19 h 58"/>
                <a:gd name="T14" fmla="*/ 25 w 155"/>
                <a:gd name="T15" fmla="*/ 36 h 58"/>
                <a:gd name="T16" fmla="*/ 11 w 155"/>
                <a:gd name="T17" fmla="*/ 54 h 58"/>
                <a:gd name="T18" fmla="*/ 3 w 155"/>
                <a:gd name="T19" fmla="*/ 56 h 58"/>
                <a:gd name="T20" fmla="*/ 2 w 155"/>
                <a:gd name="T21" fmla="*/ 49 h 58"/>
                <a:gd name="T22" fmla="*/ 26 w 155"/>
                <a:gd name="T23" fmla="*/ 19 h 58"/>
                <a:gd name="T24" fmla="*/ 63 w 155"/>
                <a:gd name="T25" fmla="*/ 2 h 58"/>
                <a:gd name="T26" fmla="*/ 91 w 155"/>
                <a:gd name="T27" fmla="*/ 1 h 58"/>
                <a:gd name="T28" fmla="*/ 126 w 155"/>
                <a:gd name="T29" fmla="*/ 13 h 58"/>
                <a:gd name="T30" fmla="*/ 153 w 155"/>
                <a:gd name="T31" fmla="*/ 38 h 58"/>
                <a:gd name="T32" fmla="*/ 155 w 155"/>
                <a:gd name="T33" fmla="*/ 42 h 58"/>
                <a:gd name="T34" fmla="*/ 155 w 155"/>
                <a:gd name="T35"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5" h="58">
                  <a:moveTo>
                    <a:pt x="155" y="42"/>
                  </a:moveTo>
                  <a:cubicBezTo>
                    <a:pt x="155" y="44"/>
                    <a:pt x="153" y="46"/>
                    <a:pt x="151" y="47"/>
                  </a:cubicBezTo>
                  <a:cubicBezTo>
                    <a:pt x="149" y="48"/>
                    <a:pt x="146" y="47"/>
                    <a:pt x="145" y="45"/>
                  </a:cubicBezTo>
                  <a:cubicBezTo>
                    <a:pt x="141" y="40"/>
                    <a:pt x="137" y="36"/>
                    <a:pt x="133" y="33"/>
                  </a:cubicBezTo>
                  <a:cubicBezTo>
                    <a:pt x="123" y="23"/>
                    <a:pt x="111" y="16"/>
                    <a:pt x="97" y="13"/>
                  </a:cubicBezTo>
                  <a:cubicBezTo>
                    <a:pt x="89" y="11"/>
                    <a:pt x="80" y="11"/>
                    <a:pt x="72" y="12"/>
                  </a:cubicBezTo>
                  <a:cubicBezTo>
                    <a:pt x="63" y="12"/>
                    <a:pt x="54" y="15"/>
                    <a:pt x="46" y="19"/>
                  </a:cubicBezTo>
                  <a:cubicBezTo>
                    <a:pt x="38" y="23"/>
                    <a:pt x="31" y="29"/>
                    <a:pt x="25" y="36"/>
                  </a:cubicBezTo>
                  <a:cubicBezTo>
                    <a:pt x="20" y="42"/>
                    <a:pt x="15" y="48"/>
                    <a:pt x="11" y="54"/>
                  </a:cubicBezTo>
                  <a:cubicBezTo>
                    <a:pt x="10" y="57"/>
                    <a:pt x="6" y="58"/>
                    <a:pt x="3" y="56"/>
                  </a:cubicBezTo>
                  <a:cubicBezTo>
                    <a:pt x="1" y="55"/>
                    <a:pt x="0" y="51"/>
                    <a:pt x="2" y="49"/>
                  </a:cubicBezTo>
                  <a:cubicBezTo>
                    <a:pt x="8" y="38"/>
                    <a:pt x="16" y="28"/>
                    <a:pt x="26" y="19"/>
                  </a:cubicBezTo>
                  <a:cubicBezTo>
                    <a:pt x="37" y="10"/>
                    <a:pt x="49" y="4"/>
                    <a:pt x="63" y="2"/>
                  </a:cubicBezTo>
                  <a:cubicBezTo>
                    <a:pt x="72" y="0"/>
                    <a:pt x="82" y="0"/>
                    <a:pt x="91" y="1"/>
                  </a:cubicBezTo>
                  <a:cubicBezTo>
                    <a:pt x="104" y="2"/>
                    <a:pt x="115" y="7"/>
                    <a:pt x="126" y="13"/>
                  </a:cubicBezTo>
                  <a:cubicBezTo>
                    <a:pt x="137" y="20"/>
                    <a:pt x="146" y="28"/>
                    <a:pt x="153" y="38"/>
                  </a:cubicBezTo>
                  <a:cubicBezTo>
                    <a:pt x="154" y="39"/>
                    <a:pt x="155" y="40"/>
                    <a:pt x="155" y="42"/>
                  </a:cubicBezTo>
                  <a:cubicBezTo>
                    <a:pt x="155" y="42"/>
                    <a:pt x="155" y="42"/>
                    <a:pt x="155"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0" name="Freeform 11"/>
            <p:cNvSpPr>
              <a:spLocks/>
            </p:cNvSpPr>
            <p:nvPr/>
          </p:nvSpPr>
          <p:spPr bwMode="auto">
            <a:xfrm>
              <a:off x="6167438" y="1341438"/>
              <a:ext cx="169863" cy="49212"/>
            </a:xfrm>
            <a:custGeom>
              <a:avLst/>
              <a:gdLst>
                <a:gd name="T0" fmla="*/ 141 w 141"/>
                <a:gd name="T1" fmla="*/ 28 h 40"/>
                <a:gd name="T2" fmla="*/ 138 w 141"/>
                <a:gd name="T3" fmla="*/ 33 h 40"/>
                <a:gd name="T4" fmla="*/ 132 w 141"/>
                <a:gd name="T5" fmla="*/ 32 h 40"/>
                <a:gd name="T6" fmla="*/ 127 w 141"/>
                <a:gd name="T7" fmla="*/ 29 h 40"/>
                <a:gd name="T8" fmla="*/ 84 w 141"/>
                <a:gd name="T9" fmla="*/ 13 h 40"/>
                <a:gd name="T10" fmla="*/ 42 w 141"/>
                <a:gd name="T11" fmla="*/ 17 h 40"/>
                <a:gd name="T12" fmla="*/ 15 w 141"/>
                <a:gd name="T13" fmla="*/ 33 h 40"/>
                <a:gd name="T14" fmla="*/ 11 w 141"/>
                <a:gd name="T15" fmla="*/ 37 h 40"/>
                <a:gd name="T16" fmla="*/ 3 w 141"/>
                <a:gd name="T17" fmla="*/ 38 h 40"/>
                <a:gd name="T18" fmla="*/ 3 w 141"/>
                <a:gd name="T19" fmla="*/ 30 h 40"/>
                <a:gd name="T20" fmla="*/ 18 w 141"/>
                <a:gd name="T21" fmla="*/ 17 h 40"/>
                <a:gd name="T22" fmla="*/ 58 w 141"/>
                <a:gd name="T23" fmla="*/ 2 h 40"/>
                <a:gd name="T24" fmla="*/ 116 w 141"/>
                <a:gd name="T25" fmla="*/ 10 h 40"/>
                <a:gd name="T26" fmla="*/ 138 w 141"/>
                <a:gd name="T27" fmla="*/ 23 h 40"/>
                <a:gd name="T28" fmla="*/ 141 w 141"/>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40">
                  <a:moveTo>
                    <a:pt x="141" y="28"/>
                  </a:moveTo>
                  <a:cubicBezTo>
                    <a:pt x="141" y="30"/>
                    <a:pt x="140" y="32"/>
                    <a:pt x="138" y="33"/>
                  </a:cubicBezTo>
                  <a:cubicBezTo>
                    <a:pt x="136" y="34"/>
                    <a:pt x="133" y="34"/>
                    <a:pt x="132" y="32"/>
                  </a:cubicBezTo>
                  <a:cubicBezTo>
                    <a:pt x="130" y="31"/>
                    <a:pt x="128" y="30"/>
                    <a:pt x="127" y="29"/>
                  </a:cubicBezTo>
                  <a:cubicBezTo>
                    <a:pt x="114" y="20"/>
                    <a:pt x="99" y="14"/>
                    <a:pt x="84" y="13"/>
                  </a:cubicBezTo>
                  <a:cubicBezTo>
                    <a:pt x="69" y="11"/>
                    <a:pt x="56" y="12"/>
                    <a:pt x="42" y="17"/>
                  </a:cubicBezTo>
                  <a:cubicBezTo>
                    <a:pt x="32" y="21"/>
                    <a:pt x="23" y="26"/>
                    <a:pt x="15" y="33"/>
                  </a:cubicBezTo>
                  <a:cubicBezTo>
                    <a:pt x="14" y="34"/>
                    <a:pt x="13" y="36"/>
                    <a:pt x="11" y="37"/>
                  </a:cubicBezTo>
                  <a:cubicBezTo>
                    <a:pt x="9" y="40"/>
                    <a:pt x="6" y="40"/>
                    <a:pt x="3" y="38"/>
                  </a:cubicBezTo>
                  <a:cubicBezTo>
                    <a:pt x="1" y="36"/>
                    <a:pt x="0" y="33"/>
                    <a:pt x="3" y="30"/>
                  </a:cubicBezTo>
                  <a:cubicBezTo>
                    <a:pt x="7" y="25"/>
                    <a:pt x="12" y="21"/>
                    <a:pt x="18" y="17"/>
                  </a:cubicBezTo>
                  <a:cubicBezTo>
                    <a:pt x="30" y="9"/>
                    <a:pt x="43" y="4"/>
                    <a:pt x="58" y="2"/>
                  </a:cubicBezTo>
                  <a:cubicBezTo>
                    <a:pt x="78" y="0"/>
                    <a:pt x="97" y="2"/>
                    <a:pt x="116" y="10"/>
                  </a:cubicBezTo>
                  <a:cubicBezTo>
                    <a:pt x="124" y="13"/>
                    <a:pt x="131" y="18"/>
                    <a:pt x="138" y="23"/>
                  </a:cubicBezTo>
                  <a:cubicBezTo>
                    <a:pt x="140" y="25"/>
                    <a:pt x="141" y="26"/>
                    <a:pt x="141"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1" name="Freeform 12"/>
            <p:cNvSpPr>
              <a:spLocks/>
            </p:cNvSpPr>
            <p:nvPr/>
          </p:nvSpPr>
          <p:spPr bwMode="auto">
            <a:xfrm>
              <a:off x="6169025" y="1462088"/>
              <a:ext cx="93663" cy="96837"/>
            </a:xfrm>
            <a:custGeom>
              <a:avLst/>
              <a:gdLst>
                <a:gd name="T0" fmla="*/ 78 w 78"/>
                <a:gd name="T1" fmla="*/ 6 h 81"/>
                <a:gd name="T2" fmla="*/ 77 w 78"/>
                <a:gd name="T3" fmla="*/ 9 h 81"/>
                <a:gd name="T4" fmla="*/ 63 w 78"/>
                <a:gd name="T5" fmla="*/ 30 h 81"/>
                <a:gd name="T6" fmla="*/ 23 w 78"/>
                <a:gd name="T7" fmla="*/ 68 h 81"/>
                <a:gd name="T8" fmla="*/ 9 w 78"/>
                <a:gd name="T9" fmla="*/ 78 h 81"/>
                <a:gd name="T10" fmla="*/ 0 w 78"/>
                <a:gd name="T11" fmla="*/ 74 h 81"/>
                <a:gd name="T12" fmla="*/ 3 w 78"/>
                <a:gd name="T13" fmla="*/ 69 h 81"/>
                <a:gd name="T14" fmla="*/ 21 w 78"/>
                <a:gd name="T15" fmla="*/ 56 h 81"/>
                <a:gd name="T16" fmla="*/ 56 w 78"/>
                <a:gd name="T17" fmla="*/ 21 h 81"/>
                <a:gd name="T18" fmla="*/ 67 w 78"/>
                <a:gd name="T19" fmla="*/ 4 h 81"/>
                <a:gd name="T20" fmla="*/ 73 w 78"/>
                <a:gd name="T21" fmla="*/ 1 h 81"/>
                <a:gd name="T22" fmla="*/ 78 w 78"/>
                <a:gd name="T23"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81">
                  <a:moveTo>
                    <a:pt x="78" y="6"/>
                  </a:moveTo>
                  <a:cubicBezTo>
                    <a:pt x="77" y="7"/>
                    <a:pt x="77" y="8"/>
                    <a:pt x="77" y="9"/>
                  </a:cubicBezTo>
                  <a:cubicBezTo>
                    <a:pt x="73" y="16"/>
                    <a:pt x="69" y="23"/>
                    <a:pt x="63" y="30"/>
                  </a:cubicBezTo>
                  <a:cubicBezTo>
                    <a:pt x="52" y="44"/>
                    <a:pt x="38" y="57"/>
                    <a:pt x="23" y="68"/>
                  </a:cubicBezTo>
                  <a:cubicBezTo>
                    <a:pt x="19" y="71"/>
                    <a:pt x="14" y="75"/>
                    <a:pt x="9" y="78"/>
                  </a:cubicBezTo>
                  <a:cubicBezTo>
                    <a:pt x="6" y="81"/>
                    <a:pt x="1" y="78"/>
                    <a:pt x="0" y="74"/>
                  </a:cubicBezTo>
                  <a:cubicBezTo>
                    <a:pt x="0" y="72"/>
                    <a:pt x="1" y="70"/>
                    <a:pt x="3" y="69"/>
                  </a:cubicBezTo>
                  <a:cubicBezTo>
                    <a:pt x="9" y="64"/>
                    <a:pt x="15" y="60"/>
                    <a:pt x="21" y="56"/>
                  </a:cubicBezTo>
                  <a:cubicBezTo>
                    <a:pt x="34" y="45"/>
                    <a:pt x="46" y="34"/>
                    <a:pt x="56" y="21"/>
                  </a:cubicBezTo>
                  <a:cubicBezTo>
                    <a:pt x="60" y="15"/>
                    <a:pt x="64" y="10"/>
                    <a:pt x="67" y="4"/>
                  </a:cubicBezTo>
                  <a:cubicBezTo>
                    <a:pt x="68" y="1"/>
                    <a:pt x="70" y="0"/>
                    <a:pt x="73" y="1"/>
                  </a:cubicBezTo>
                  <a:cubicBezTo>
                    <a:pt x="76" y="1"/>
                    <a:pt x="77" y="3"/>
                    <a:pt x="78"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2" name="Freeform 13"/>
            <p:cNvSpPr>
              <a:spLocks/>
            </p:cNvSpPr>
            <p:nvPr/>
          </p:nvSpPr>
          <p:spPr bwMode="auto">
            <a:xfrm>
              <a:off x="6334125" y="1430338"/>
              <a:ext cx="22225" cy="85725"/>
            </a:xfrm>
            <a:custGeom>
              <a:avLst/>
              <a:gdLst>
                <a:gd name="T0" fmla="*/ 18 w 18"/>
                <a:gd name="T1" fmla="*/ 36 h 72"/>
                <a:gd name="T2" fmla="*/ 14 w 18"/>
                <a:gd name="T3" fmla="*/ 68 h 72"/>
                <a:gd name="T4" fmla="*/ 8 w 18"/>
                <a:gd name="T5" fmla="*/ 72 h 72"/>
                <a:gd name="T6" fmla="*/ 3 w 18"/>
                <a:gd name="T7" fmla="*/ 68 h 72"/>
                <a:gd name="T8" fmla="*/ 3 w 18"/>
                <a:gd name="T9" fmla="*/ 65 h 72"/>
                <a:gd name="T10" fmla="*/ 6 w 18"/>
                <a:gd name="T11" fmla="*/ 35 h 72"/>
                <a:gd name="T12" fmla="*/ 2 w 18"/>
                <a:gd name="T13" fmla="*/ 12 h 72"/>
                <a:gd name="T14" fmla="*/ 1 w 18"/>
                <a:gd name="T15" fmla="*/ 9 h 72"/>
                <a:gd name="T16" fmla="*/ 4 w 18"/>
                <a:gd name="T17" fmla="*/ 2 h 72"/>
                <a:gd name="T18" fmla="*/ 12 w 18"/>
                <a:gd name="T19" fmla="*/ 4 h 72"/>
                <a:gd name="T20" fmla="*/ 15 w 18"/>
                <a:gd name="T21" fmla="*/ 16 h 72"/>
                <a:gd name="T22" fmla="*/ 18 w 18"/>
                <a:gd name="T23"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72">
                  <a:moveTo>
                    <a:pt x="18" y="36"/>
                  </a:moveTo>
                  <a:cubicBezTo>
                    <a:pt x="17" y="47"/>
                    <a:pt x="16" y="57"/>
                    <a:pt x="14" y="68"/>
                  </a:cubicBezTo>
                  <a:cubicBezTo>
                    <a:pt x="13" y="70"/>
                    <a:pt x="11" y="72"/>
                    <a:pt x="8" y="72"/>
                  </a:cubicBezTo>
                  <a:cubicBezTo>
                    <a:pt x="6" y="72"/>
                    <a:pt x="3" y="71"/>
                    <a:pt x="3" y="68"/>
                  </a:cubicBezTo>
                  <a:cubicBezTo>
                    <a:pt x="2" y="67"/>
                    <a:pt x="2" y="66"/>
                    <a:pt x="3" y="65"/>
                  </a:cubicBezTo>
                  <a:cubicBezTo>
                    <a:pt x="5" y="55"/>
                    <a:pt x="6" y="45"/>
                    <a:pt x="6" y="35"/>
                  </a:cubicBezTo>
                  <a:cubicBezTo>
                    <a:pt x="6" y="27"/>
                    <a:pt x="5" y="19"/>
                    <a:pt x="2" y="12"/>
                  </a:cubicBezTo>
                  <a:cubicBezTo>
                    <a:pt x="2" y="11"/>
                    <a:pt x="2" y="10"/>
                    <a:pt x="1" y="9"/>
                  </a:cubicBezTo>
                  <a:cubicBezTo>
                    <a:pt x="0" y="6"/>
                    <a:pt x="1" y="3"/>
                    <a:pt x="4" y="2"/>
                  </a:cubicBezTo>
                  <a:cubicBezTo>
                    <a:pt x="7" y="0"/>
                    <a:pt x="11" y="2"/>
                    <a:pt x="12" y="4"/>
                  </a:cubicBezTo>
                  <a:cubicBezTo>
                    <a:pt x="13" y="8"/>
                    <a:pt x="14" y="12"/>
                    <a:pt x="15" y="16"/>
                  </a:cubicBezTo>
                  <a:cubicBezTo>
                    <a:pt x="17" y="23"/>
                    <a:pt x="18" y="29"/>
                    <a:pt x="18"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3" name="Freeform 14"/>
            <p:cNvSpPr>
              <a:spLocks/>
            </p:cNvSpPr>
            <p:nvPr/>
          </p:nvSpPr>
          <p:spPr bwMode="auto">
            <a:xfrm>
              <a:off x="6216650" y="1550988"/>
              <a:ext cx="57150" cy="33337"/>
            </a:xfrm>
            <a:custGeom>
              <a:avLst/>
              <a:gdLst>
                <a:gd name="T0" fmla="*/ 25 w 48"/>
                <a:gd name="T1" fmla="*/ 0 h 28"/>
                <a:gd name="T2" fmla="*/ 42 w 48"/>
                <a:gd name="T3" fmla="*/ 9 h 28"/>
                <a:gd name="T4" fmla="*/ 47 w 48"/>
                <a:gd name="T5" fmla="*/ 21 h 28"/>
                <a:gd name="T6" fmla="*/ 43 w 48"/>
                <a:gd name="T7" fmla="*/ 27 h 28"/>
                <a:gd name="T8" fmla="*/ 36 w 48"/>
                <a:gd name="T9" fmla="*/ 24 h 28"/>
                <a:gd name="T10" fmla="*/ 33 w 48"/>
                <a:gd name="T11" fmla="*/ 16 h 28"/>
                <a:gd name="T12" fmla="*/ 27 w 48"/>
                <a:gd name="T13" fmla="*/ 11 h 28"/>
                <a:gd name="T14" fmla="*/ 23 w 48"/>
                <a:gd name="T15" fmla="*/ 11 h 28"/>
                <a:gd name="T16" fmla="*/ 16 w 48"/>
                <a:gd name="T17" fmla="*/ 16 h 28"/>
                <a:gd name="T18" fmla="*/ 10 w 48"/>
                <a:gd name="T19" fmla="*/ 22 h 28"/>
                <a:gd name="T20" fmla="*/ 3 w 48"/>
                <a:gd name="T21" fmla="*/ 23 h 28"/>
                <a:gd name="T22" fmla="*/ 0 w 48"/>
                <a:gd name="T23" fmla="*/ 18 h 28"/>
                <a:gd name="T24" fmla="*/ 1 w 48"/>
                <a:gd name="T25" fmla="*/ 15 h 28"/>
                <a:gd name="T26" fmla="*/ 18 w 48"/>
                <a:gd name="T27" fmla="*/ 2 h 28"/>
                <a:gd name="T28" fmla="*/ 25 w 48"/>
                <a:gd name="T2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28">
                  <a:moveTo>
                    <a:pt x="25" y="0"/>
                  </a:moveTo>
                  <a:cubicBezTo>
                    <a:pt x="32" y="0"/>
                    <a:pt x="38" y="3"/>
                    <a:pt x="42" y="9"/>
                  </a:cubicBezTo>
                  <a:cubicBezTo>
                    <a:pt x="44" y="12"/>
                    <a:pt x="46" y="16"/>
                    <a:pt x="47" y="21"/>
                  </a:cubicBezTo>
                  <a:cubicBezTo>
                    <a:pt x="48" y="24"/>
                    <a:pt x="46" y="26"/>
                    <a:pt x="43" y="27"/>
                  </a:cubicBezTo>
                  <a:cubicBezTo>
                    <a:pt x="40" y="28"/>
                    <a:pt x="37" y="27"/>
                    <a:pt x="36" y="24"/>
                  </a:cubicBezTo>
                  <a:cubicBezTo>
                    <a:pt x="35" y="21"/>
                    <a:pt x="34" y="18"/>
                    <a:pt x="33" y="16"/>
                  </a:cubicBezTo>
                  <a:cubicBezTo>
                    <a:pt x="31" y="14"/>
                    <a:pt x="30" y="12"/>
                    <a:pt x="27" y="11"/>
                  </a:cubicBezTo>
                  <a:cubicBezTo>
                    <a:pt x="26" y="10"/>
                    <a:pt x="24" y="10"/>
                    <a:pt x="23" y="11"/>
                  </a:cubicBezTo>
                  <a:cubicBezTo>
                    <a:pt x="21" y="13"/>
                    <a:pt x="18" y="14"/>
                    <a:pt x="16" y="16"/>
                  </a:cubicBezTo>
                  <a:cubicBezTo>
                    <a:pt x="14" y="18"/>
                    <a:pt x="12" y="20"/>
                    <a:pt x="10" y="22"/>
                  </a:cubicBezTo>
                  <a:cubicBezTo>
                    <a:pt x="8" y="24"/>
                    <a:pt x="6" y="24"/>
                    <a:pt x="3" y="23"/>
                  </a:cubicBezTo>
                  <a:cubicBezTo>
                    <a:pt x="1" y="22"/>
                    <a:pt x="0" y="20"/>
                    <a:pt x="0" y="18"/>
                  </a:cubicBezTo>
                  <a:cubicBezTo>
                    <a:pt x="0" y="17"/>
                    <a:pt x="0" y="16"/>
                    <a:pt x="1" y="15"/>
                  </a:cubicBezTo>
                  <a:cubicBezTo>
                    <a:pt x="6" y="10"/>
                    <a:pt x="11" y="5"/>
                    <a:pt x="18" y="2"/>
                  </a:cubicBezTo>
                  <a:cubicBezTo>
                    <a:pt x="20" y="0"/>
                    <a:pt x="22" y="0"/>
                    <a:pt x="2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4" name="Freeform 15"/>
            <p:cNvSpPr>
              <a:spLocks/>
            </p:cNvSpPr>
            <p:nvPr/>
          </p:nvSpPr>
          <p:spPr bwMode="auto">
            <a:xfrm>
              <a:off x="6265863" y="1514475"/>
              <a:ext cx="34925" cy="61912"/>
            </a:xfrm>
            <a:custGeom>
              <a:avLst/>
              <a:gdLst>
                <a:gd name="T0" fmla="*/ 24 w 30"/>
                <a:gd name="T1" fmla="*/ 52 h 52"/>
                <a:gd name="T2" fmla="*/ 21 w 30"/>
                <a:gd name="T3" fmla="*/ 51 h 52"/>
                <a:gd name="T4" fmla="*/ 3 w 30"/>
                <a:gd name="T5" fmla="*/ 30 h 52"/>
                <a:gd name="T6" fmla="*/ 4 w 30"/>
                <a:gd name="T7" fmla="*/ 5 h 52"/>
                <a:gd name="T8" fmla="*/ 8 w 30"/>
                <a:gd name="T9" fmla="*/ 1 h 52"/>
                <a:gd name="T10" fmla="*/ 14 w 30"/>
                <a:gd name="T11" fmla="*/ 3 h 52"/>
                <a:gd name="T12" fmla="*/ 15 w 30"/>
                <a:gd name="T13" fmla="*/ 8 h 52"/>
                <a:gd name="T14" fmla="*/ 19 w 30"/>
                <a:gd name="T15" fmla="*/ 34 h 52"/>
                <a:gd name="T16" fmla="*/ 28 w 30"/>
                <a:gd name="T17" fmla="*/ 42 h 52"/>
                <a:gd name="T18" fmla="*/ 30 w 30"/>
                <a:gd name="T19" fmla="*/ 47 h 52"/>
                <a:gd name="T20" fmla="*/ 26 w 30"/>
                <a:gd name="T21" fmla="*/ 52 h 52"/>
                <a:gd name="T22" fmla="*/ 24 w 30"/>
                <a:gd name="T23" fmla="*/ 52 h 52"/>
                <a:gd name="T24" fmla="*/ 24 w 30"/>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52">
                  <a:moveTo>
                    <a:pt x="24" y="52"/>
                  </a:moveTo>
                  <a:cubicBezTo>
                    <a:pt x="23" y="52"/>
                    <a:pt x="22" y="51"/>
                    <a:pt x="21" y="51"/>
                  </a:cubicBezTo>
                  <a:cubicBezTo>
                    <a:pt x="13" y="45"/>
                    <a:pt x="7" y="39"/>
                    <a:pt x="3" y="30"/>
                  </a:cubicBezTo>
                  <a:cubicBezTo>
                    <a:pt x="0" y="21"/>
                    <a:pt x="0" y="13"/>
                    <a:pt x="4" y="5"/>
                  </a:cubicBezTo>
                  <a:cubicBezTo>
                    <a:pt x="4" y="3"/>
                    <a:pt x="6" y="1"/>
                    <a:pt x="8" y="1"/>
                  </a:cubicBezTo>
                  <a:cubicBezTo>
                    <a:pt x="10" y="0"/>
                    <a:pt x="12" y="1"/>
                    <a:pt x="14" y="3"/>
                  </a:cubicBezTo>
                  <a:cubicBezTo>
                    <a:pt x="15" y="4"/>
                    <a:pt x="16" y="6"/>
                    <a:pt x="15" y="8"/>
                  </a:cubicBezTo>
                  <a:cubicBezTo>
                    <a:pt x="10" y="18"/>
                    <a:pt x="12" y="27"/>
                    <a:pt x="19" y="34"/>
                  </a:cubicBezTo>
                  <a:cubicBezTo>
                    <a:pt x="22" y="37"/>
                    <a:pt x="25" y="39"/>
                    <a:pt x="28" y="42"/>
                  </a:cubicBezTo>
                  <a:cubicBezTo>
                    <a:pt x="30" y="43"/>
                    <a:pt x="30" y="45"/>
                    <a:pt x="30" y="47"/>
                  </a:cubicBezTo>
                  <a:cubicBezTo>
                    <a:pt x="29" y="50"/>
                    <a:pt x="28" y="51"/>
                    <a:pt x="26" y="52"/>
                  </a:cubicBezTo>
                  <a:cubicBezTo>
                    <a:pt x="25" y="52"/>
                    <a:pt x="25" y="52"/>
                    <a:pt x="24" y="52"/>
                  </a:cubicBezTo>
                  <a:cubicBezTo>
                    <a:pt x="24" y="52"/>
                    <a:pt x="24" y="52"/>
                    <a:pt x="24"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spTree>
    <p:extLst>
      <p:ext uri="{BB962C8B-B14F-4D97-AF65-F5344CB8AC3E}">
        <p14:creationId xmlns:p14="http://schemas.microsoft.com/office/powerpoint/2010/main" val="3718965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5"/>
                                        </p:tgtEl>
                                        <p:attrNameLst>
                                          <p:attrName>style.visibility</p:attrName>
                                        </p:attrNameLst>
                                      </p:cBhvr>
                                      <p:to>
                                        <p:strVal val="visible"/>
                                      </p:to>
                                    </p:set>
                                    <p:animEffect transition="in" filter="fade">
                                      <p:cBhvr>
                                        <p:cTn id="17" dur="500"/>
                                        <p:tgtEl>
                                          <p:spTgt spid="185"/>
                                        </p:tgtEl>
                                      </p:cBhvr>
                                    </p:animEffect>
                                  </p:childTnLst>
                                </p:cTn>
                              </p:par>
                              <p:par>
                                <p:cTn id="18" presetID="16" presetClass="entr" presetSubtype="37" fill="hold" nodeType="withEffect">
                                  <p:stCondLst>
                                    <p:cond delay="0"/>
                                  </p:stCondLst>
                                  <p:childTnLst>
                                    <p:set>
                                      <p:cBhvr>
                                        <p:cTn id="19" dur="1" fill="hold">
                                          <p:stCondLst>
                                            <p:cond delay="0"/>
                                          </p:stCondLst>
                                        </p:cTn>
                                        <p:tgtEl>
                                          <p:spTgt spid="265"/>
                                        </p:tgtEl>
                                        <p:attrNameLst>
                                          <p:attrName>style.visibility</p:attrName>
                                        </p:attrNameLst>
                                      </p:cBhvr>
                                      <p:to>
                                        <p:strVal val="visible"/>
                                      </p:to>
                                    </p:set>
                                    <p:animEffect transition="in" filter="barn(outVertical)">
                                      <p:cBhvr>
                                        <p:cTn id="20" dur="500"/>
                                        <p:tgtEl>
                                          <p:spTgt spid="265"/>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67"/>
                                        </p:tgtEl>
                                        <p:attrNameLst>
                                          <p:attrName>style.visibility</p:attrName>
                                        </p:attrNameLst>
                                      </p:cBhvr>
                                      <p:to>
                                        <p:strVal val="visible"/>
                                      </p:to>
                                    </p:set>
                                    <p:animEffect transition="in" filter="wipe(left)">
                                      <p:cBhvr>
                                        <p:cTn id="28" dur="500"/>
                                        <p:tgtEl>
                                          <p:spTgt spid="267"/>
                                        </p:tgtEl>
                                      </p:cBhvr>
                                    </p:animEffect>
                                  </p:childTnLst>
                                </p:cTn>
                              </p:par>
                              <p:par>
                                <p:cTn id="29" presetID="22" presetClass="entr" presetSubtype="2" fill="hold" nodeType="withEffect">
                                  <p:stCondLst>
                                    <p:cond delay="0"/>
                                  </p:stCondLst>
                                  <p:childTnLst>
                                    <p:set>
                                      <p:cBhvr>
                                        <p:cTn id="30" dur="1" fill="hold">
                                          <p:stCondLst>
                                            <p:cond delay="0"/>
                                          </p:stCondLst>
                                        </p:cTn>
                                        <p:tgtEl>
                                          <p:spTgt spid="266"/>
                                        </p:tgtEl>
                                        <p:attrNameLst>
                                          <p:attrName>style.visibility</p:attrName>
                                        </p:attrNameLst>
                                      </p:cBhvr>
                                      <p:to>
                                        <p:strVal val="visible"/>
                                      </p:to>
                                    </p:set>
                                    <p:animEffect transition="in" filter="wipe(right)">
                                      <p:cBhvr>
                                        <p:cTn id="31" dur="500"/>
                                        <p:tgtEl>
                                          <p:spTgt spid="266"/>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68"/>
                                        </p:tgtEl>
                                        <p:attrNameLst>
                                          <p:attrName>style.visibility</p:attrName>
                                        </p:attrNameLst>
                                      </p:cBhvr>
                                      <p:to>
                                        <p:strVal val="visible"/>
                                      </p:to>
                                    </p:set>
                                    <p:animEffect transition="in" filter="wipe(right)">
                                      <p:cBhvr>
                                        <p:cTn id="39" dur="500"/>
                                        <p:tgtEl>
                                          <p:spTgt spid="268"/>
                                        </p:tgtEl>
                                      </p:cBhvr>
                                    </p:animEffect>
                                  </p:childTnLst>
                                </p:cTn>
                              </p:par>
                              <p:par>
                                <p:cTn id="40" presetID="10" presetClass="entr" presetSubtype="0" fill="hold" nodeType="withEffect">
                                  <p:stCondLst>
                                    <p:cond delay="0"/>
                                  </p:stCondLst>
                                  <p:childTnLst>
                                    <p:set>
                                      <p:cBhvr>
                                        <p:cTn id="41" dur="1" fill="hold">
                                          <p:stCondLst>
                                            <p:cond delay="0"/>
                                          </p:stCondLst>
                                        </p:cTn>
                                        <p:tgtEl>
                                          <p:spTgt spid="351"/>
                                        </p:tgtEl>
                                        <p:attrNameLst>
                                          <p:attrName>style.visibility</p:attrName>
                                        </p:attrNameLst>
                                      </p:cBhvr>
                                      <p:to>
                                        <p:strVal val="visible"/>
                                      </p:to>
                                    </p:set>
                                    <p:animEffect transition="in" filter="fade">
                                      <p:cBhvr>
                                        <p:cTn id="42" dur="500"/>
                                        <p:tgtEl>
                                          <p:spTgt spid="351"/>
                                        </p:tgtEl>
                                      </p:cBhvr>
                                    </p:animEffect>
                                  </p:childTnLst>
                                </p:cTn>
                              </p:par>
                              <p:par>
                                <p:cTn id="43" presetID="10"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OAuth Flows</a:t>
            </a:r>
          </a:p>
        </p:txBody>
      </p:sp>
    </p:spTree>
    <p:extLst>
      <p:ext uri="{BB962C8B-B14F-4D97-AF65-F5344CB8AC3E}">
        <p14:creationId xmlns:p14="http://schemas.microsoft.com/office/powerpoint/2010/main" val="138001359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325923"/>
          </a:xfrm>
        </p:spPr>
        <p:txBody>
          <a:bodyPr/>
          <a:lstStyle/>
          <a:p>
            <a:r>
              <a:rPr lang="en-US" dirty="0"/>
              <a:t>User provides app username &amp; password</a:t>
            </a:r>
          </a:p>
          <a:p>
            <a:r>
              <a:rPr lang="en-US" dirty="0"/>
              <a:t>App authenticates as the user</a:t>
            </a:r>
          </a:p>
          <a:p>
            <a:r>
              <a:rPr lang="en-US" dirty="0"/>
              <a:t>Enables: user + app authentication</a:t>
            </a:r>
          </a:p>
          <a:p>
            <a:endParaRPr lang="en-US" dirty="0"/>
          </a:p>
          <a:p>
            <a:r>
              <a:rPr lang="en-US" dirty="0"/>
              <a:t>Scenarios: native applications with interactive session</a:t>
            </a:r>
          </a:p>
          <a:p>
            <a:r>
              <a:rPr lang="en-US" dirty="0"/>
              <a:t>Spec: </a:t>
            </a:r>
            <a:r>
              <a:rPr lang="en-US" dirty="0">
                <a:hlinkClick r:id="rId3"/>
              </a:rPr>
              <a:t>https://tools.ietf.org/html/rfc6749-section-1.3.3</a:t>
            </a:r>
            <a:r>
              <a:rPr lang="en-US" dirty="0"/>
              <a:t>  </a:t>
            </a:r>
          </a:p>
        </p:txBody>
      </p:sp>
      <p:sp>
        <p:nvSpPr>
          <p:cNvPr id="3" name="Title 2"/>
          <p:cNvSpPr>
            <a:spLocks noGrp="1"/>
          </p:cNvSpPr>
          <p:nvPr>
            <p:ph type="title"/>
          </p:nvPr>
        </p:nvSpPr>
        <p:spPr/>
        <p:txBody>
          <a:bodyPr/>
          <a:lstStyle/>
          <a:p>
            <a:r>
              <a:rPr lang="en-US" dirty="0"/>
              <a:t>Resource Owner Password Credentials Flow</a:t>
            </a:r>
          </a:p>
        </p:txBody>
      </p:sp>
    </p:spTree>
    <p:extLst>
      <p:ext uri="{BB962C8B-B14F-4D97-AF65-F5344CB8AC3E}">
        <p14:creationId xmlns:p14="http://schemas.microsoft.com/office/powerpoint/2010/main" val="390452332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 Owner Password Credentials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676661" y="1488170"/>
            <a:ext cx="2708186"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340892" y="1525541"/>
            <a:ext cx="2259135" cy="1133195"/>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57594" y="1514990"/>
            <a:ext cx="268927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2"/>
            <a:ext cx="1841569" cy="362072"/>
          </a:xfrm>
          <a:prstGeom prst="rect">
            <a:avLst/>
          </a:prstGeom>
          <a:noFill/>
        </p:spPr>
        <p:txBody>
          <a:bodyPr wrap="square" rtlCol="0">
            <a:spAutoFit/>
          </a:bodyPr>
          <a:lstStyle/>
          <a:p>
            <a:pPr algn="ctr"/>
            <a:r>
              <a:rPr lang="en-US" sz="1765" dirty="0"/>
              <a:t>App</a:t>
            </a:r>
          </a:p>
        </p:txBody>
      </p:sp>
      <p:cxnSp>
        <p:nvCxnSpPr>
          <p:cNvPr id="29" name="Straight Arrow Connector 28"/>
          <p:cNvCxnSpPr/>
          <p:nvPr/>
        </p:nvCxnSpPr>
        <p:spPr>
          <a:xfrm flipV="1">
            <a:off x="1380504" y="3327691"/>
            <a:ext cx="7041338" cy="11624"/>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Username, Password, resource=“https://graph.microsoft.com”)</a:t>
            </a:r>
          </a:p>
        </p:txBody>
      </p:sp>
      <p:cxnSp>
        <p:nvCxnSpPr>
          <p:cNvPr id="38" name="Straight Arrow Connector 37"/>
          <p:cNvCxnSpPr/>
          <p:nvPr/>
        </p:nvCxnSpPr>
        <p:spPr>
          <a:xfrm flipH="1">
            <a:off x="1383610" y="4005433"/>
            <a:ext cx="7038232" cy="1850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50188"/>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Returns AAD Access Token(JWT)</a:t>
            </a:r>
          </a:p>
        </p:txBody>
      </p:sp>
      <p:cxnSp>
        <p:nvCxnSpPr>
          <p:cNvPr id="40" name="Straight Arrow Connector 39"/>
          <p:cNvCxnSpPr/>
          <p:nvPr/>
        </p:nvCxnSpPr>
        <p:spPr>
          <a:xfrm flipV="1">
            <a:off x="1383609" y="4648840"/>
            <a:ext cx="7107248" cy="662"/>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1" name="TextBox 40"/>
          <p:cNvSpPr txBox="1"/>
          <p:nvPr/>
        </p:nvSpPr>
        <p:spPr>
          <a:xfrm>
            <a:off x="1393352" y="4269859"/>
            <a:ext cx="866185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Request token + AAD Access Token in Authorization Header (Client ID)</a:t>
            </a:r>
          </a:p>
        </p:txBody>
      </p:sp>
      <p:cxnSp>
        <p:nvCxnSpPr>
          <p:cNvPr id="42" name="Straight Arrow Connector 41"/>
          <p:cNvCxnSpPr/>
          <p:nvPr/>
        </p:nvCxnSpPr>
        <p:spPr>
          <a:xfrm flipH="1" flipV="1">
            <a:off x="1383611" y="5333581"/>
            <a:ext cx="7038230" cy="6822"/>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Access Token(JWT)</a:t>
            </a:r>
          </a:p>
        </p:txBody>
      </p:sp>
      <p:cxnSp>
        <p:nvCxnSpPr>
          <p:cNvPr id="44" name="Straight Arrow Connector 43"/>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5" name="TextBox 44"/>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Issue query with Access Token in Authorization Header</a:t>
            </a:r>
          </a:p>
        </p:txBody>
      </p:sp>
    </p:spTree>
    <p:extLst>
      <p:ext uri="{BB962C8B-B14F-4D97-AF65-F5344CB8AC3E}">
        <p14:creationId xmlns:p14="http://schemas.microsoft.com/office/powerpoint/2010/main" val="127002650"/>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Credentials Flow</a:t>
            </a:r>
          </a:p>
        </p:txBody>
      </p:sp>
    </p:spTree>
    <p:extLst>
      <p:ext uri="{BB962C8B-B14F-4D97-AF65-F5344CB8AC3E}">
        <p14:creationId xmlns:p14="http://schemas.microsoft.com/office/powerpoint/2010/main" val="19899657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No user involvement required</a:t>
            </a:r>
          </a:p>
          <a:p>
            <a:r>
              <a:rPr lang="en-US" dirty="0"/>
              <a:t>App authenticates as the app; no user context</a:t>
            </a:r>
          </a:p>
          <a:p>
            <a:endParaRPr lang="en-US" dirty="0"/>
          </a:p>
          <a:p>
            <a:r>
              <a:rPr lang="en-US" dirty="0"/>
              <a:t>Enables: app-only authentication</a:t>
            </a:r>
          </a:p>
          <a:p>
            <a:r>
              <a:rPr lang="en-US" dirty="0"/>
              <a:t>Scenarios: services, daemons, apps with no user identity / interaction</a:t>
            </a:r>
          </a:p>
          <a:p>
            <a:r>
              <a:rPr lang="en-US" dirty="0"/>
              <a:t>Spec: </a:t>
            </a:r>
            <a:r>
              <a:rPr lang="en-US" dirty="0">
                <a:hlinkClick r:id="rId3"/>
              </a:rPr>
              <a:t>https://tools.ietf.org/html/rfc6749-section-1.3.4</a:t>
            </a:r>
            <a:r>
              <a:rPr lang="en-US" dirty="0"/>
              <a:t>  </a:t>
            </a:r>
          </a:p>
        </p:txBody>
      </p:sp>
      <p:sp>
        <p:nvSpPr>
          <p:cNvPr id="3" name="Title 2"/>
          <p:cNvSpPr>
            <a:spLocks noGrp="1"/>
          </p:cNvSpPr>
          <p:nvPr>
            <p:ph type="title"/>
          </p:nvPr>
        </p:nvSpPr>
        <p:spPr/>
        <p:txBody>
          <a:bodyPr/>
          <a:lstStyle/>
          <a:p>
            <a:r>
              <a:rPr lang="en-US" dirty="0"/>
              <a:t>Client Credentials Flow</a:t>
            </a:r>
          </a:p>
        </p:txBody>
      </p:sp>
    </p:spTree>
    <p:extLst>
      <p:ext uri="{BB962C8B-B14F-4D97-AF65-F5344CB8AC3E}">
        <p14:creationId xmlns:p14="http://schemas.microsoft.com/office/powerpoint/2010/main" val="31722162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Client Credentials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431370" y="1488170"/>
            <a:ext cx="2953478"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067127" y="1525541"/>
            <a:ext cx="2435663"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34282" y="1514990"/>
            <a:ext cx="258858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2"/>
            <a:ext cx="1841569" cy="362072"/>
          </a:xfrm>
          <a:prstGeom prst="rect">
            <a:avLst/>
          </a:prstGeom>
          <a:noFill/>
        </p:spPr>
        <p:txBody>
          <a:bodyPr wrap="square" rtlCol="0">
            <a:spAutoFit/>
          </a:bodyPr>
          <a:lstStyle/>
          <a:p>
            <a:pPr algn="ctr"/>
            <a:r>
              <a:rPr lang="en-US" sz="1765" dirty="0"/>
              <a:t>App</a:t>
            </a:r>
          </a:p>
        </p:txBody>
      </p:sp>
      <p:cxnSp>
        <p:nvCxnSpPr>
          <p:cNvPr id="29" name="Straight Arrow Connector 28"/>
          <p:cNvCxnSpPr/>
          <p:nvPr/>
        </p:nvCxnSpPr>
        <p:spPr>
          <a:xfrm flipV="1">
            <a:off x="1380504" y="3327691"/>
            <a:ext cx="7041338" cy="11624"/>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Client Credential, resource=“https://graph.microsoft.com”)</a:t>
            </a:r>
          </a:p>
        </p:txBody>
      </p:sp>
      <p:cxnSp>
        <p:nvCxnSpPr>
          <p:cNvPr id="38" name="Straight Arrow Connector 37"/>
          <p:cNvCxnSpPr/>
          <p:nvPr/>
        </p:nvCxnSpPr>
        <p:spPr>
          <a:xfrm flipH="1">
            <a:off x="1383610" y="4005433"/>
            <a:ext cx="7038232" cy="1850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50188"/>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Returns AAD Access Token(JWT)</a:t>
            </a:r>
          </a:p>
        </p:txBody>
      </p:sp>
      <p:cxnSp>
        <p:nvCxnSpPr>
          <p:cNvPr id="40" name="Straight Arrow Connector 39"/>
          <p:cNvCxnSpPr/>
          <p:nvPr/>
        </p:nvCxnSpPr>
        <p:spPr>
          <a:xfrm flipV="1">
            <a:off x="1383609" y="4600954"/>
            <a:ext cx="7038232" cy="4854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H="1">
            <a:off x="1383611" y="5284864"/>
            <a:ext cx="7038230" cy="48717"/>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User Access Token(JWT)</a:t>
            </a:r>
          </a:p>
        </p:txBody>
      </p:sp>
      <p:cxnSp>
        <p:nvCxnSpPr>
          <p:cNvPr id="44" name="Straight Arrow Connector 43"/>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5" name="TextBox 44"/>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Issue query with Access Token in Authorization Header</a:t>
            </a:r>
          </a:p>
        </p:txBody>
      </p:sp>
      <p:sp>
        <p:nvSpPr>
          <p:cNvPr id="23" name="TextBox 22"/>
          <p:cNvSpPr txBox="1"/>
          <p:nvPr/>
        </p:nvSpPr>
        <p:spPr>
          <a:xfrm>
            <a:off x="1383609" y="4299227"/>
            <a:ext cx="9184772"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Request token + AAD Access Token in Authorization Header (Client ID)</a:t>
            </a:r>
          </a:p>
        </p:txBody>
      </p:sp>
    </p:spTree>
    <p:extLst>
      <p:ext uri="{BB962C8B-B14F-4D97-AF65-F5344CB8AC3E}">
        <p14:creationId xmlns:p14="http://schemas.microsoft.com/office/powerpoint/2010/main" val="318931756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Code Flow</a:t>
            </a:r>
          </a:p>
        </p:txBody>
      </p:sp>
    </p:spTree>
    <p:extLst>
      <p:ext uri="{BB962C8B-B14F-4D97-AF65-F5344CB8AC3E}">
        <p14:creationId xmlns:p14="http://schemas.microsoft.com/office/powerpoint/2010/main" val="58119877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App does not store / receive user’s credentials</a:t>
            </a:r>
          </a:p>
          <a:p>
            <a:r>
              <a:rPr lang="en-US" dirty="0"/>
              <a:t>User authenticates with AAD independent of app</a:t>
            </a:r>
          </a:p>
          <a:p>
            <a:r>
              <a:rPr lang="en-US" dirty="0"/>
              <a:t>AAD returns code to user; code given to app</a:t>
            </a:r>
          </a:p>
          <a:p>
            <a:r>
              <a:rPr lang="en-US" dirty="0"/>
              <a:t>App uses code to obtain token on user’s behalf</a:t>
            </a:r>
          </a:p>
          <a:p>
            <a:endParaRPr lang="en-US" dirty="0"/>
          </a:p>
          <a:p>
            <a:r>
              <a:rPr lang="en-US" dirty="0"/>
              <a:t>Enables: user + app authentication</a:t>
            </a:r>
          </a:p>
          <a:p>
            <a:r>
              <a:rPr lang="en-US" dirty="0"/>
              <a:t>Scenarios: web apps with interactive sessions</a:t>
            </a:r>
          </a:p>
          <a:p>
            <a:r>
              <a:rPr lang="en-US" dirty="0"/>
              <a:t>Spec: </a:t>
            </a:r>
            <a:r>
              <a:rPr lang="en-US" dirty="0">
                <a:hlinkClick r:id="rId3"/>
              </a:rPr>
              <a:t>https://tools.ietf.org/html/rfc6749-section-1.3.1</a:t>
            </a:r>
            <a:r>
              <a:rPr lang="en-US" dirty="0"/>
              <a:t>  </a:t>
            </a:r>
          </a:p>
        </p:txBody>
      </p:sp>
      <p:sp>
        <p:nvSpPr>
          <p:cNvPr id="3" name="Title 2"/>
          <p:cNvSpPr>
            <a:spLocks noGrp="1"/>
          </p:cNvSpPr>
          <p:nvPr>
            <p:ph type="title"/>
          </p:nvPr>
        </p:nvSpPr>
        <p:spPr/>
        <p:txBody>
          <a:bodyPr/>
          <a:lstStyle/>
          <a:p>
            <a:r>
              <a:rPr lang="en-US" dirty="0"/>
              <a:t>Authorization Code Flow</a:t>
            </a:r>
          </a:p>
        </p:txBody>
      </p:sp>
    </p:spTree>
    <p:extLst>
      <p:ext uri="{BB962C8B-B14F-4D97-AF65-F5344CB8AC3E}">
        <p14:creationId xmlns:p14="http://schemas.microsoft.com/office/powerpoint/2010/main" val="122028931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Authorization Code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5" name="Straight Connector 4"/>
          <p:cNvCxnSpPr/>
          <p:nvPr/>
        </p:nvCxnSpPr>
        <p:spPr>
          <a:xfrm>
            <a:off x="3702619"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631525" y="1488170"/>
            <a:ext cx="2753322"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141829" y="1525541"/>
            <a:ext cx="2458197"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57594" y="1514990"/>
            <a:ext cx="268927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2" name="TextBox 11"/>
          <p:cNvSpPr txBox="1"/>
          <p:nvPr/>
        </p:nvSpPr>
        <p:spPr>
          <a:xfrm>
            <a:off x="2789956" y="1716374"/>
            <a:ext cx="1841569" cy="905179"/>
          </a:xfrm>
          <a:prstGeom prst="rect">
            <a:avLst/>
          </a:prstGeom>
          <a:noFill/>
        </p:spPr>
        <p:txBody>
          <a:bodyPr wrap="square" rtlCol="0">
            <a:spAutoFit/>
          </a:bodyPr>
          <a:lstStyle/>
          <a:p>
            <a:pPr algn="ctr"/>
            <a:r>
              <a:rPr lang="en-US" sz="1765" dirty="0"/>
              <a:t>Web App</a:t>
            </a:r>
          </a:p>
          <a:p>
            <a:pPr algn="ctr"/>
            <a:r>
              <a:rPr lang="en-US" sz="1765" dirty="0"/>
              <a:t>(Confidential Client)</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a:t>
            </a:r>
          </a:p>
          <a:p>
            <a:pPr algn="ctr"/>
            <a:r>
              <a:rPr lang="en-US" sz="1765" dirty="0"/>
              <a:t>(Browser)</a:t>
            </a:r>
          </a:p>
        </p:txBody>
      </p:sp>
      <p:cxnSp>
        <p:nvCxnSpPr>
          <p:cNvPr id="16" name="Straight Arrow Connector 15"/>
          <p:cNvCxnSpPr/>
          <p:nvPr/>
        </p:nvCxnSpPr>
        <p:spPr>
          <a:xfrm>
            <a:off x="1383614" y="3021049"/>
            <a:ext cx="2319006"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17" name="TextBox 16"/>
          <p:cNvSpPr txBox="1"/>
          <p:nvPr/>
        </p:nvSpPr>
        <p:spPr>
          <a:xfrm>
            <a:off x="1383613" y="2655364"/>
            <a:ext cx="3468777" cy="307354"/>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Navigate to site</a:t>
            </a:r>
          </a:p>
        </p:txBody>
      </p:sp>
      <p:cxnSp>
        <p:nvCxnSpPr>
          <p:cNvPr id="18" name="Straight Arrow Connector 17"/>
          <p:cNvCxnSpPr/>
          <p:nvPr/>
        </p:nvCxnSpPr>
        <p:spPr>
          <a:xfrm flipH="1">
            <a:off x="1377119" y="3569947"/>
            <a:ext cx="2319006"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19" name="TextBox 18"/>
          <p:cNvSpPr txBox="1"/>
          <p:nvPr/>
        </p:nvSpPr>
        <p:spPr>
          <a:xfrm>
            <a:off x="1367374" y="3204262"/>
            <a:ext cx="7674825"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Redirects to sign-in and request for auth code (Client ID, Redirect URI)</a:t>
            </a:r>
          </a:p>
        </p:txBody>
      </p:sp>
      <p:cxnSp>
        <p:nvCxnSpPr>
          <p:cNvPr id="20" name="Straight Arrow Connector 19"/>
          <p:cNvCxnSpPr/>
          <p:nvPr/>
        </p:nvCxnSpPr>
        <p:spPr>
          <a:xfrm>
            <a:off x="1386862" y="4125344"/>
            <a:ext cx="4715969"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21" name="TextBox 20"/>
          <p:cNvSpPr txBox="1"/>
          <p:nvPr/>
        </p:nvSpPr>
        <p:spPr>
          <a:xfrm>
            <a:off x="1386861" y="3759659"/>
            <a:ext cx="3468777" cy="307354"/>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Sign in</a:t>
            </a:r>
          </a:p>
        </p:txBody>
      </p:sp>
      <p:cxnSp>
        <p:nvCxnSpPr>
          <p:cNvPr id="22" name="Straight Arrow Connector 21"/>
          <p:cNvCxnSpPr/>
          <p:nvPr/>
        </p:nvCxnSpPr>
        <p:spPr>
          <a:xfrm flipH="1">
            <a:off x="1380367" y="4664494"/>
            <a:ext cx="4715969"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3" name="TextBox 22"/>
          <p:cNvSpPr txBox="1"/>
          <p:nvPr/>
        </p:nvSpPr>
        <p:spPr>
          <a:xfrm>
            <a:off x="1380367" y="4298809"/>
            <a:ext cx="4959558"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Auth Code and ID Token to Redirect URI</a:t>
            </a:r>
          </a:p>
        </p:txBody>
      </p:sp>
      <p:sp>
        <p:nvSpPr>
          <p:cNvPr id="24" name="Right Brace 23"/>
          <p:cNvSpPr/>
          <p:nvPr/>
        </p:nvSpPr>
        <p:spPr>
          <a:xfrm>
            <a:off x="6237421" y="4099259"/>
            <a:ext cx="181004" cy="59175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30" dirty="0"/>
          </a:p>
        </p:txBody>
      </p:sp>
      <p:sp>
        <p:nvSpPr>
          <p:cNvPr id="25" name="TextBox 24"/>
          <p:cNvSpPr txBox="1"/>
          <p:nvPr/>
        </p:nvSpPr>
        <p:spPr>
          <a:xfrm>
            <a:off x="6481009" y="4162740"/>
            <a:ext cx="1406799" cy="504511"/>
          </a:xfrm>
          <a:prstGeom prst="rect">
            <a:avLst/>
          </a:prstGeom>
          <a:noFill/>
        </p:spPr>
        <p:txBody>
          <a:bodyPr wrap="none" rtlCol="0">
            <a:spAutoFit/>
          </a:bodyPr>
          <a:lstStyle/>
          <a:p>
            <a:r>
              <a:rPr lang="en-US" sz="1345" dirty="0">
                <a:latin typeface="Consolas" panose="020B0609020204030204" pitchFamily="49" charset="0"/>
                <a:cs typeface="Consolas" panose="020B0609020204030204" pitchFamily="49" charset="0"/>
              </a:rPr>
              <a:t>Might require</a:t>
            </a:r>
          </a:p>
          <a:p>
            <a:r>
              <a:rPr lang="en-US" sz="1345" dirty="0">
                <a:latin typeface="Consolas" panose="020B0609020204030204" pitchFamily="49" charset="0"/>
                <a:cs typeface="Consolas" panose="020B0609020204030204" pitchFamily="49" charset="0"/>
              </a:rPr>
              <a:t>user consent</a:t>
            </a:r>
          </a:p>
        </p:txBody>
      </p:sp>
      <p:cxnSp>
        <p:nvCxnSpPr>
          <p:cNvPr id="26" name="Straight Arrow Connector 25"/>
          <p:cNvCxnSpPr/>
          <p:nvPr/>
        </p:nvCxnSpPr>
        <p:spPr>
          <a:xfrm>
            <a:off x="1386861" y="4940565"/>
            <a:ext cx="232875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27" name="Straight Arrow Connector 26"/>
          <p:cNvCxnSpPr/>
          <p:nvPr/>
        </p:nvCxnSpPr>
        <p:spPr>
          <a:xfrm flipH="1">
            <a:off x="1380368" y="5629124"/>
            <a:ext cx="2319006"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8" name="TextBox 27"/>
          <p:cNvSpPr txBox="1"/>
          <p:nvPr/>
        </p:nvSpPr>
        <p:spPr>
          <a:xfrm>
            <a:off x="1360880" y="5263440"/>
            <a:ext cx="2341740"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Set session</a:t>
            </a:r>
          </a:p>
        </p:txBody>
      </p:sp>
    </p:spTree>
    <p:extLst>
      <p:ext uri="{BB962C8B-B14F-4D97-AF65-F5344CB8AC3E}">
        <p14:creationId xmlns:p14="http://schemas.microsoft.com/office/powerpoint/2010/main" val="2646457971"/>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Authorization Code Flow (Cont’d)</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5" name="Straight Connector 4"/>
          <p:cNvCxnSpPr/>
          <p:nvPr/>
        </p:nvCxnSpPr>
        <p:spPr>
          <a:xfrm>
            <a:off x="3702619"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216531" y="1525541"/>
            <a:ext cx="2286259"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600026" y="1514990"/>
            <a:ext cx="2591975"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2" name="TextBox 11"/>
          <p:cNvSpPr txBox="1"/>
          <p:nvPr/>
        </p:nvSpPr>
        <p:spPr>
          <a:xfrm>
            <a:off x="2789956" y="1716374"/>
            <a:ext cx="1841569" cy="905179"/>
          </a:xfrm>
          <a:prstGeom prst="rect">
            <a:avLst/>
          </a:prstGeom>
          <a:noFill/>
        </p:spPr>
        <p:txBody>
          <a:bodyPr wrap="square" rtlCol="0">
            <a:spAutoFit/>
          </a:bodyPr>
          <a:lstStyle/>
          <a:p>
            <a:pPr algn="ctr"/>
            <a:r>
              <a:rPr lang="en-US" sz="1765" dirty="0"/>
              <a:t>Web App</a:t>
            </a:r>
          </a:p>
          <a:p>
            <a:pPr algn="ctr"/>
            <a:r>
              <a:rPr lang="en-US" sz="1765" dirty="0"/>
              <a:t>(Confidential Client)</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a:t>
            </a:r>
          </a:p>
          <a:p>
            <a:pPr algn="ctr"/>
            <a:r>
              <a:rPr lang="en-US" sz="1765" dirty="0"/>
              <a:t>(Browser)</a:t>
            </a:r>
          </a:p>
        </p:txBody>
      </p:sp>
      <p:cxnSp>
        <p:nvCxnSpPr>
          <p:cNvPr id="29" name="Straight Arrow Connector 28"/>
          <p:cNvCxnSpPr/>
          <p:nvPr/>
        </p:nvCxnSpPr>
        <p:spPr>
          <a:xfrm>
            <a:off x="3702620" y="3391307"/>
            <a:ext cx="471922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3722104" y="2869723"/>
            <a:ext cx="7444230" cy="512935"/>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6. Redeem Auth Code (Auth Code, Client ID, Client Credential, Redirect URI, resource=“https://graph.microsoft.com”)</a:t>
            </a:r>
          </a:p>
        </p:txBody>
      </p:sp>
      <p:cxnSp>
        <p:nvCxnSpPr>
          <p:cNvPr id="31" name="Straight Arrow Connector 30"/>
          <p:cNvCxnSpPr/>
          <p:nvPr/>
        </p:nvCxnSpPr>
        <p:spPr>
          <a:xfrm flipH="1">
            <a:off x="3702619" y="3998667"/>
            <a:ext cx="4719222"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2" name="TextBox 31"/>
          <p:cNvSpPr txBox="1"/>
          <p:nvPr/>
        </p:nvSpPr>
        <p:spPr>
          <a:xfrm>
            <a:off x="3718855" y="3648223"/>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AAD Access Token(JWT), AAD Refresh Token (JWT)</a:t>
            </a:r>
          </a:p>
        </p:txBody>
      </p:sp>
      <p:cxnSp>
        <p:nvCxnSpPr>
          <p:cNvPr id="33" name="Straight Arrow Connector 32"/>
          <p:cNvCxnSpPr/>
          <p:nvPr/>
        </p:nvCxnSpPr>
        <p:spPr>
          <a:xfrm>
            <a:off x="3702620" y="4624233"/>
            <a:ext cx="4719221" cy="9239"/>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4" name="TextBox 33"/>
          <p:cNvSpPr txBox="1"/>
          <p:nvPr/>
        </p:nvSpPr>
        <p:spPr>
          <a:xfrm>
            <a:off x="3712363" y="4244590"/>
            <a:ext cx="8479638"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8. Request token + AAD Access Token in Authorization Header (Client ID)</a:t>
            </a:r>
          </a:p>
        </p:txBody>
      </p:sp>
      <p:cxnSp>
        <p:nvCxnSpPr>
          <p:cNvPr id="35" name="Straight Arrow Connector 34"/>
          <p:cNvCxnSpPr/>
          <p:nvPr/>
        </p:nvCxnSpPr>
        <p:spPr>
          <a:xfrm flipH="1">
            <a:off x="3666726" y="5327064"/>
            <a:ext cx="4755115" cy="16386"/>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6" name="TextBox 35"/>
          <p:cNvSpPr txBox="1"/>
          <p:nvPr/>
        </p:nvSpPr>
        <p:spPr>
          <a:xfrm>
            <a:off x="3702620" y="495786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Access Token(JWT)</a:t>
            </a:r>
          </a:p>
        </p:txBody>
      </p:sp>
      <p:cxnSp>
        <p:nvCxnSpPr>
          <p:cNvPr id="39" name="Straight Arrow Connector 38"/>
          <p:cNvCxnSpPr/>
          <p:nvPr/>
        </p:nvCxnSpPr>
        <p:spPr>
          <a:xfrm>
            <a:off x="3718855" y="6192977"/>
            <a:ext cx="709961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0" name="TextBox 39"/>
          <p:cNvSpPr txBox="1"/>
          <p:nvPr/>
        </p:nvSpPr>
        <p:spPr>
          <a:xfrm>
            <a:off x="3724965" y="5646046"/>
            <a:ext cx="7836888" cy="303481"/>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9. Issue query to with Access Token in Authorization Header</a:t>
            </a:r>
          </a:p>
        </p:txBody>
      </p:sp>
    </p:spTree>
    <p:extLst>
      <p:ext uri="{BB962C8B-B14F-4D97-AF65-F5344CB8AC3E}">
        <p14:creationId xmlns:p14="http://schemas.microsoft.com/office/powerpoint/2010/main" val="69527061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64696" y="1457031"/>
            <a:ext cx="4640973" cy="41420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b" anchorCtr="0" forceAA="0" compatLnSpc="1">
            <a:prstTxWarp prst="textNoShape">
              <a:avLst/>
            </a:prstTxWarp>
            <a:noAutofit/>
          </a:bodyPr>
          <a:lstStyle/>
          <a:p>
            <a:pPr defTabSz="671806" fontAlgn="base">
              <a:spcBef>
                <a:spcPct val="0"/>
              </a:spcBef>
              <a:spcAft>
                <a:spcPct val="0"/>
              </a:spcAft>
              <a:defRPr/>
            </a:pPr>
            <a:endParaRPr lang="en-US" sz="1050" kern="0" dirty="0">
              <a:solidFill>
                <a:srgbClr val="FFFFFF"/>
              </a:solidFill>
              <a:latin typeface="Segoe UI"/>
            </a:endParaRPr>
          </a:p>
        </p:txBody>
      </p:sp>
      <p:sp>
        <p:nvSpPr>
          <p:cNvPr id="3" name="Title 2"/>
          <p:cNvSpPr>
            <a:spLocks noGrp="1"/>
          </p:cNvSpPr>
          <p:nvPr>
            <p:ph type="title"/>
          </p:nvPr>
        </p:nvSpPr>
        <p:spPr/>
        <p:txBody>
          <a:bodyPr/>
          <a:lstStyle/>
          <a:p>
            <a:r>
              <a:rPr lang="en-US" dirty="0"/>
              <a:t>Azure Active Directory</a:t>
            </a:r>
          </a:p>
        </p:txBody>
      </p:sp>
      <p:sp>
        <p:nvSpPr>
          <p:cNvPr id="47" name="Text Placeholder 11"/>
          <p:cNvSpPr>
            <a:spLocks noGrp="1"/>
          </p:cNvSpPr>
          <p:nvPr>
            <p:ph type="body" sz="quarter" idx="10"/>
          </p:nvPr>
        </p:nvSpPr>
        <p:spPr>
          <a:xfrm>
            <a:off x="269241" y="1457031"/>
            <a:ext cx="4792298" cy="4150556"/>
          </a:xfrm>
        </p:spPr>
        <p:txBody>
          <a:bodyPr>
            <a:normAutofit fontScale="92500" lnSpcReduction="10000"/>
          </a:bodyPr>
          <a:lstStyle/>
          <a:p>
            <a:r>
              <a:rPr lang="en-US" sz="1600" dirty="0"/>
              <a:t>Microsoft “Identity Management as a Service (IDaaS)” for organizations.</a:t>
            </a:r>
          </a:p>
          <a:p>
            <a:endParaRPr lang="en-US" sz="1600" dirty="0"/>
          </a:p>
          <a:p>
            <a:r>
              <a:rPr lang="en-US" sz="1600" dirty="0"/>
              <a:t>Millions of independent identity systems controlled by enterprise and government “tenants.”</a:t>
            </a:r>
          </a:p>
          <a:p>
            <a:endParaRPr lang="en-US" sz="1600" dirty="0"/>
          </a:p>
          <a:p>
            <a:r>
              <a:rPr lang="en-US" sz="1600" dirty="0"/>
              <a:t>Information is owned and used by the controlling organization—not by Microsoft.</a:t>
            </a:r>
          </a:p>
          <a:p>
            <a:endParaRPr lang="en-US" sz="1600" dirty="0"/>
          </a:p>
          <a:p>
            <a:r>
              <a:rPr lang="en-US" sz="1600" dirty="0"/>
              <a:t>Born-as-a-cloud directory for Office 365. Extended to manage across many clouds.</a:t>
            </a:r>
          </a:p>
          <a:p>
            <a:endParaRPr lang="en-US" sz="1600" dirty="0"/>
          </a:p>
          <a:p>
            <a:r>
              <a:rPr lang="en-US" sz="1600" dirty="0"/>
              <a:t>Evolved to manage an organization’s relationships with its customers/citizens and partners (B2C and B2B).</a:t>
            </a:r>
          </a:p>
        </p:txBody>
      </p:sp>
      <p:sp>
        <p:nvSpPr>
          <p:cNvPr id="5" name="Text Placeholder 4"/>
          <p:cNvSpPr>
            <a:spLocks noGrp="1"/>
          </p:cNvSpPr>
          <p:nvPr>
            <p:ph type="body" sz="quarter" idx="11"/>
          </p:nvPr>
        </p:nvSpPr>
        <p:spPr/>
        <p:txBody>
          <a:bodyPr/>
          <a:lstStyle/>
          <a:p>
            <a:endParaRPr lang="en-US" dirty="0"/>
          </a:p>
        </p:txBody>
      </p:sp>
      <p:sp>
        <p:nvSpPr>
          <p:cNvPr id="6" name="Rectangle 5"/>
          <p:cNvSpPr/>
          <p:nvPr/>
        </p:nvSpPr>
        <p:spPr bwMode="auto">
          <a:xfrm>
            <a:off x="5063857" y="3547193"/>
            <a:ext cx="2065845" cy="205503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sz="3800" kern="0" dirty="0">
                <a:solidFill>
                  <a:srgbClr val="FFFFFF"/>
                </a:solidFill>
                <a:latin typeface="Segoe UI Light"/>
              </a:rPr>
              <a:t>33,000</a:t>
            </a:r>
          </a:p>
          <a:p>
            <a:pPr defTabSz="671806" fontAlgn="base">
              <a:spcBef>
                <a:spcPct val="0"/>
              </a:spcBef>
              <a:spcAft>
                <a:spcPct val="0"/>
              </a:spcAft>
              <a:defRPr/>
            </a:pPr>
            <a:r>
              <a:rPr lang="en-US" sz="1371" kern="0" dirty="0">
                <a:solidFill>
                  <a:srgbClr val="FFFFFF"/>
                </a:solidFill>
                <a:latin typeface="Segoe UI Light"/>
              </a:rPr>
              <a:t>Enterprise Mobility + Security | Azure AD Premium enterprise customers</a:t>
            </a:r>
            <a:endParaRPr lang="en-US" sz="1371" i="1" kern="0" dirty="0">
              <a:solidFill>
                <a:srgbClr val="FFFFFF"/>
              </a:solidFill>
              <a:latin typeface="Segoe UI Light"/>
            </a:endParaRPr>
          </a:p>
        </p:txBody>
      </p:sp>
      <p:sp>
        <p:nvSpPr>
          <p:cNvPr id="7" name="Rectangle 6"/>
          <p:cNvSpPr/>
          <p:nvPr/>
        </p:nvSpPr>
        <p:spPr bwMode="auto">
          <a:xfrm>
            <a:off x="7162125" y="3547191"/>
            <a:ext cx="2065845" cy="206039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58698" fontAlgn="base">
              <a:spcBef>
                <a:spcPct val="0"/>
              </a:spcBef>
              <a:spcAft>
                <a:spcPct val="0"/>
              </a:spcAft>
              <a:defRPr/>
            </a:pPr>
            <a:r>
              <a:rPr lang="en-US" sz="3918" kern="0" dirty="0">
                <a:solidFill>
                  <a:srgbClr val="FFFFFF"/>
                </a:solidFill>
                <a:latin typeface="Segoe UI Light"/>
              </a:rPr>
              <a:t>&gt;110k</a:t>
            </a:r>
            <a:br>
              <a:rPr lang="en-US" sz="3918" kern="0" dirty="0">
                <a:solidFill>
                  <a:srgbClr val="FFFFFF"/>
                </a:solidFill>
                <a:latin typeface="Segoe UI Light"/>
              </a:rPr>
            </a:br>
            <a:r>
              <a:rPr lang="en-US" sz="1765" kern="0" dirty="0">
                <a:solidFill>
                  <a:srgbClr val="FFFFFF"/>
                </a:solidFill>
                <a:latin typeface="Segoe UI Light"/>
              </a:rPr>
              <a:t>third-party applications used with Azure AD each month</a:t>
            </a:r>
            <a:endParaRPr lang="en-US" sz="784" kern="0" dirty="0">
              <a:solidFill>
                <a:srgbClr val="FFFFFF"/>
              </a:solidFill>
              <a:latin typeface="Segoe UI"/>
            </a:endParaRPr>
          </a:p>
        </p:txBody>
      </p:sp>
      <p:sp>
        <p:nvSpPr>
          <p:cNvPr id="8" name="Rectangle 7"/>
          <p:cNvSpPr/>
          <p:nvPr/>
        </p:nvSpPr>
        <p:spPr bwMode="auto">
          <a:xfrm>
            <a:off x="9268902" y="3549514"/>
            <a:ext cx="2065845" cy="205271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sz="3600" kern="0" spc="-100" dirty="0">
                <a:solidFill>
                  <a:srgbClr val="FFFFFF"/>
                </a:solidFill>
                <a:latin typeface="Segoe UI Light"/>
              </a:rPr>
              <a:t>&gt;1.3 billion </a:t>
            </a:r>
            <a:r>
              <a:rPr lang="en-US" sz="1600" kern="0" spc="-100" dirty="0">
                <a:solidFill>
                  <a:srgbClr val="FFFFFF"/>
                </a:solidFill>
                <a:latin typeface="Segoe UI Light"/>
              </a:rPr>
              <a:t>authentications every day on Azure AD</a:t>
            </a:r>
            <a:endParaRPr lang="en-US" sz="1600" kern="0" dirty="0">
              <a:solidFill>
                <a:srgbClr val="FFFFFF"/>
              </a:solidFill>
              <a:latin typeface="Segoe UI"/>
            </a:endParaRPr>
          </a:p>
        </p:txBody>
      </p:sp>
      <p:sp>
        <p:nvSpPr>
          <p:cNvPr id="9" name="Rectangle 8"/>
          <p:cNvSpPr/>
          <p:nvPr/>
        </p:nvSpPr>
        <p:spPr bwMode="auto">
          <a:xfrm>
            <a:off x="9268902" y="1450860"/>
            <a:ext cx="2065845" cy="20665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t" anchorCtr="0" forceAA="0" compatLnSpc="1">
            <a:prstTxWarp prst="textNoShape">
              <a:avLst/>
            </a:prstTxWarp>
            <a:noAutofit/>
          </a:bodyPr>
          <a:lstStyle/>
          <a:p>
            <a:pPr defTabSz="658698" fontAlgn="base">
              <a:spcBef>
                <a:spcPct val="0"/>
              </a:spcBef>
              <a:spcAft>
                <a:spcPct val="0"/>
              </a:spcAft>
              <a:defRPr/>
            </a:pPr>
            <a:r>
              <a:rPr lang="en-US" sz="1765" kern="0" dirty="0">
                <a:solidFill>
                  <a:srgbClr val="FFFFFF"/>
                </a:solidFill>
                <a:latin typeface="Segoe UI Light"/>
              </a:rPr>
              <a:t>More than </a:t>
            </a:r>
          </a:p>
          <a:p>
            <a:pPr defTabSz="658698" fontAlgn="base">
              <a:spcBef>
                <a:spcPct val="0"/>
              </a:spcBef>
              <a:spcAft>
                <a:spcPct val="0"/>
              </a:spcAft>
              <a:defRPr/>
            </a:pPr>
            <a:r>
              <a:rPr lang="en-US" sz="3918" kern="0" dirty="0">
                <a:solidFill>
                  <a:srgbClr val="FFFFFF"/>
                </a:solidFill>
                <a:latin typeface="Segoe UI Light"/>
              </a:rPr>
              <a:t>750 M</a:t>
            </a:r>
            <a:r>
              <a:rPr lang="en-US" sz="1369" kern="0" dirty="0">
                <a:solidFill>
                  <a:srgbClr val="FFFFFF"/>
                </a:solidFill>
                <a:latin typeface="Segoe UI Light"/>
              </a:rPr>
              <a:t> </a:t>
            </a:r>
            <a:r>
              <a:rPr lang="en-US" sz="1600" kern="0" dirty="0">
                <a:solidFill>
                  <a:srgbClr val="FFFFFF"/>
                </a:solidFill>
                <a:latin typeface="Segoe UI Light"/>
              </a:rPr>
              <a:t>user accounts on Azure AD</a:t>
            </a:r>
          </a:p>
        </p:txBody>
      </p:sp>
      <p:sp>
        <p:nvSpPr>
          <p:cNvPr id="11" name="Rectangle 10"/>
          <p:cNvSpPr/>
          <p:nvPr/>
        </p:nvSpPr>
        <p:spPr bwMode="auto">
          <a:xfrm>
            <a:off x="7162125" y="1457031"/>
            <a:ext cx="2065845" cy="2060397"/>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kern="0" dirty="0">
                <a:solidFill>
                  <a:srgbClr val="FFFFFF"/>
                </a:solidFill>
                <a:latin typeface="Segoe UI Light"/>
              </a:rPr>
              <a:t>Azure AD Directories</a:t>
            </a:r>
          </a:p>
          <a:p>
            <a:pPr defTabSz="671806" fontAlgn="base">
              <a:spcBef>
                <a:spcPct val="0"/>
              </a:spcBef>
              <a:spcAft>
                <a:spcPct val="0"/>
              </a:spcAft>
              <a:defRPr/>
            </a:pPr>
            <a:r>
              <a:rPr lang="en-US" sz="3200" kern="0" dirty="0">
                <a:solidFill>
                  <a:srgbClr val="FFFFFF"/>
                </a:solidFill>
                <a:latin typeface="Segoe UI Light"/>
              </a:rPr>
              <a:t>&gt;10 M</a:t>
            </a:r>
            <a:endParaRPr lang="en-US" sz="1400" kern="0" dirty="0">
              <a:solidFill>
                <a:srgbClr val="FFFFFF"/>
              </a:solidFill>
              <a:latin typeface="Segoe UI Light"/>
            </a:endParaRPr>
          </a:p>
        </p:txBody>
      </p:sp>
      <p:sp>
        <p:nvSpPr>
          <p:cNvPr id="13" name="Rectangle 12"/>
          <p:cNvSpPr/>
          <p:nvPr/>
        </p:nvSpPr>
        <p:spPr bwMode="auto">
          <a:xfrm>
            <a:off x="5063857" y="1457031"/>
            <a:ext cx="2065845" cy="206039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b" anchorCtr="0" forceAA="0" compatLnSpc="1">
            <a:prstTxWarp prst="textNoShape">
              <a:avLst/>
            </a:prstTxWarp>
            <a:noAutofit/>
          </a:bodyPr>
          <a:lstStyle/>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r>
              <a:rPr lang="en-US" sz="4000" kern="0" dirty="0">
                <a:solidFill>
                  <a:srgbClr val="FFFFFF"/>
                </a:solidFill>
                <a:latin typeface="Segoe UI Light"/>
              </a:rPr>
              <a:t>90% </a:t>
            </a:r>
          </a:p>
          <a:p>
            <a:pPr defTabSz="671806" fontAlgn="base">
              <a:spcBef>
                <a:spcPct val="0"/>
              </a:spcBef>
              <a:spcAft>
                <a:spcPct val="0"/>
              </a:spcAft>
              <a:defRPr/>
            </a:pPr>
            <a:r>
              <a:rPr lang="en-US" sz="1369" kern="0" dirty="0">
                <a:solidFill>
                  <a:srgbClr val="FFFFFF"/>
                </a:solidFill>
                <a:latin typeface="Segoe UI Light"/>
              </a:rPr>
              <a:t>of Fortune 500 companies use Microsoft Cloud (Azure, O365, CRM Online, and PowerBI</a:t>
            </a:r>
            <a:r>
              <a:rPr lang="en-US" sz="1369" kern="0" dirty="0">
                <a:solidFill>
                  <a:srgbClr val="FFFFFF"/>
                </a:solidFill>
                <a:latin typeface="Calibri" panose="020F0502020204030204"/>
              </a:rPr>
              <a:t>)</a:t>
            </a:r>
          </a:p>
          <a:p>
            <a:pPr defTabSz="671806" fontAlgn="base">
              <a:spcBef>
                <a:spcPct val="0"/>
              </a:spcBef>
              <a:spcAft>
                <a:spcPct val="0"/>
              </a:spcAft>
              <a:defRPr/>
            </a:pPr>
            <a:endParaRPr lang="en-US" sz="1050" kern="0" dirty="0">
              <a:solidFill>
                <a:srgbClr val="FFFFFF"/>
              </a:solidFill>
              <a:latin typeface="Segoe UI"/>
            </a:endParaRPr>
          </a:p>
        </p:txBody>
      </p:sp>
      <p:sp>
        <p:nvSpPr>
          <p:cNvPr id="46" name="TextBox 45"/>
          <p:cNvSpPr txBox="1"/>
          <p:nvPr/>
        </p:nvSpPr>
        <p:spPr>
          <a:xfrm>
            <a:off x="364696" y="5860095"/>
            <a:ext cx="10983494" cy="621931"/>
          </a:xfrm>
          <a:prstGeom prst="rect">
            <a:avLst/>
          </a:prstGeom>
          <a:noFill/>
        </p:spPr>
        <p:txBody>
          <a:bodyPr wrap="square" lIns="179208" tIns="143366" rIns="179208" bIns="143366" rtlCol="0">
            <a:spAutoFit/>
          </a:bodyPr>
          <a:lstStyle/>
          <a:p>
            <a:pPr algn="ctr" defTabSz="913841">
              <a:lnSpc>
                <a:spcPct val="90000"/>
              </a:lnSpc>
              <a:spcAft>
                <a:spcPts val="588"/>
              </a:spcAft>
              <a:defRPr/>
            </a:pPr>
            <a:r>
              <a:rPr lang="en-US" sz="2400" dirty="0">
                <a:solidFill>
                  <a:schemeClr val="tx2"/>
                </a:solidFill>
              </a:rPr>
              <a:t>Every Office 365 and Microsoft Azure customer uses Azure Active Directory</a:t>
            </a:r>
          </a:p>
        </p:txBody>
      </p:sp>
    </p:spTree>
    <p:extLst>
      <p:ext uri="{BB962C8B-B14F-4D97-AF65-F5344CB8AC3E}">
        <p14:creationId xmlns:p14="http://schemas.microsoft.com/office/powerpoint/2010/main" val="319558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Flow</a:t>
            </a:r>
          </a:p>
        </p:txBody>
      </p:sp>
    </p:spTree>
    <p:extLst>
      <p:ext uri="{BB962C8B-B14F-4D97-AF65-F5344CB8AC3E}">
        <p14:creationId xmlns:p14="http://schemas.microsoft.com/office/powerpoint/2010/main" val="99293091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325924"/>
          </a:xfrm>
        </p:spPr>
        <p:txBody>
          <a:bodyPr>
            <a:normAutofit fontScale="92500" lnSpcReduction="10000"/>
          </a:bodyPr>
          <a:lstStyle/>
          <a:p>
            <a:r>
              <a:rPr lang="en-US" dirty="0"/>
              <a:t>User involvement required</a:t>
            </a:r>
          </a:p>
          <a:p>
            <a:endParaRPr lang="en-US" dirty="0"/>
          </a:p>
          <a:p>
            <a:r>
              <a:rPr lang="en-US" dirty="0"/>
              <a:t>App authenticates as the app; no user context</a:t>
            </a:r>
          </a:p>
          <a:p>
            <a:endParaRPr lang="en-US" dirty="0"/>
          </a:p>
          <a:p>
            <a:r>
              <a:rPr lang="en-US" dirty="0"/>
              <a:t>Slightly less secure (</a:t>
            </a:r>
            <a:r>
              <a:rPr lang="en-US" i="1" dirty="0"/>
              <a:t>see cautions in spec</a:t>
            </a:r>
            <a:r>
              <a:rPr lang="en-US" dirty="0"/>
              <a:t>)</a:t>
            </a:r>
          </a:p>
          <a:p>
            <a:endParaRPr lang="en-US" dirty="0"/>
          </a:p>
          <a:p>
            <a:r>
              <a:rPr lang="en-US" dirty="0"/>
              <a:t>Enables: user + app authentication</a:t>
            </a:r>
          </a:p>
          <a:p>
            <a:endParaRPr lang="en-US" dirty="0"/>
          </a:p>
          <a:p>
            <a:r>
              <a:rPr lang="en-US" dirty="0"/>
              <a:t>Scenarios: interactive apps, PowerShell</a:t>
            </a:r>
          </a:p>
          <a:p>
            <a:r>
              <a:rPr lang="en-US" dirty="0"/>
              <a:t>Spec: </a:t>
            </a:r>
            <a:r>
              <a:rPr lang="en-US" dirty="0">
                <a:hlinkClick r:id="rId3"/>
              </a:rPr>
              <a:t>https://tools.ietf.org/html/rfc6749-section-1.3.2</a:t>
            </a:r>
            <a:r>
              <a:rPr lang="en-US" dirty="0"/>
              <a:t>  </a:t>
            </a:r>
          </a:p>
        </p:txBody>
      </p:sp>
      <p:sp>
        <p:nvSpPr>
          <p:cNvPr id="3" name="Title 2"/>
          <p:cNvSpPr>
            <a:spLocks noGrp="1"/>
          </p:cNvSpPr>
          <p:nvPr>
            <p:ph type="title"/>
          </p:nvPr>
        </p:nvSpPr>
        <p:spPr/>
        <p:txBody>
          <a:bodyPr/>
          <a:lstStyle/>
          <a:p>
            <a:r>
              <a:rPr lang="en-US" dirty="0"/>
              <a:t>Implicit Flow</a:t>
            </a:r>
          </a:p>
        </p:txBody>
      </p:sp>
    </p:spTree>
    <p:extLst>
      <p:ext uri="{BB962C8B-B14F-4D97-AF65-F5344CB8AC3E}">
        <p14:creationId xmlns:p14="http://schemas.microsoft.com/office/powerpoint/2010/main" val="145006136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Implicit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141829" y="1525541"/>
            <a:ext cx="2360961"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502790" y="1514990"/>
            <a:ext cx="2644078"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 + Native Application</a:t>
            </a:r>
          </a:p>
        </p:txBody>
      </p:sp>
      <p:cxnSp>
        <p:nvCxnSpPr>
          <p:cNvPr id="29" name="Straight Arrow Connector 28"/>
          <p:cNvCxnSpPr/>
          <p:nvPr/>
        </p:nvCxnSpPr>
        <p:spPr>
          <a:xfrm>
            <a:off x="1380504" y="3339314"/>
            <a:ext cx="4720533" cy="16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resource=“https://graph.microsoft.com”)</a:t>
            </a:r>
          </a:p>
        </p:txBody>
      </p:sp>
      <p:cxnSp>
        <p:nvCxnSpPr>
          <p:cNvPr id="38" name="Straight Arrow Connector 37"/>
          <p:cNvCxnSpPr/>
          <p:nvPr/>
        </p:nvCxnSpPr>
        <p:spPr>
          <a:xfrm flipH="1">
            <a:off x="1383610" y="4015807"/>
            <a:ext cx="4707758" cy="8129"/>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71756"/>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Sign in</a:t>
            </a:r>
          </a:p>
        </p:txBody>
      </p:sp>
      <p:cxnSp>
        <p:nvCxnSpPr>
          <p:cNvPr id="40" name="Straight Arrow Connector 39"/>
          <p:cNvCxnSpPr/>
          <p:nvPr/>
        </p:nvCxnSpPr>
        <p:spPr>
          <a:xfrm flipV="1">
            <a:off x="1383609" y="4325426"/>
            <a:ext cx="4717428" cy="2922"/>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H="1" flipV="1">
            <a:off x="1383615" y="5217975"/>
            <a:ext cx="4717423" cy="3875"/>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773638"/>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Returns Auth Code to Redirect URI</a:t>
            </a:r>
          </a:p>
        </p:txBody>
      </p:sp>
      <p:pic>
        <p:nvPicPr>
          <p:cNvPr id="31" name="Picture 30"/>
          <p:cNvPicPr>
            <a:picLocks noChangeAspect="1"/>
          </p:cNvPicPr>
          <p:nvPr/>
        </p:nvPicPr>
        <p:blipFill>
          <a:blip r:embed="rId3"/>
          <a:stretch>
            <a:fillRect/>
          </a:stretch>
        </p:blipFill>
        <p:spPr>
          <a:xfrm>
            <a:off x="7440638" y="3537088"/>
            <a:ext cx="1298580" cy="1983570"/>
          </a:xfrm>
          <a:prstGeom prst="rect">
            <a:avLst/>
          </a:prstGeom>
        </p:spPr>
      </p:pic>
      <p:sp>
        <p:nvSpPr>
          <p:cNvPr id="32" name="Right Brace 31"/>
          <p:cNvSpPr/>
          <p:nvPr/>
        </p:nvSpPr>
        <p:spPr>
          <a:xfrm>
            <a:off x="6178168" y="3807902"/>
            <a:ext cx="162741" cy="69742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30" dirty="0"/>
          </a:p>
        </p:txBody>
      </p:sp>
      <p:sp>
        <p:nvSpPr>
          <p:cNvPr id="33" name="TextBox 32"/>
          <p:cNvSpPr txBox="1"/>
          <p:nvPr/>
        </p:nvSpPr>
        <p:spPr>
          <a:xfrm>
            <a:off x="6430130" y="3905188"/>
            <a:ext cx="1094339" cy="506292"/>
          </a:xfrm>
          <a:prstGeom prst="rect">
            <a:avLst/>
          </a:prstGeom>
          <a:noFill/>
        </p:spPr>
        <p:txBody>
          <a:bodyPr wrap="none" rtlCol="0">
            <a:spAutoFit/>
          </a:bodyPr>
          <a:lstStyle/>
          <a:p>
            <a:r>
              <a:rPr lang="en-US" sz="1345" dirty="0"/>
              <a:t>User sees</a:t>
            </a:r>
            <a:br>
              <a:rPr lang="en-US" sz="1345" dirty="0"/>
            </a:br>
            <a:r>
              <a:rPr lang="en-US" sz="1345" dirty="0"/>
              <a:t>web pop up</a:t>
            </a:r>
          </a:p>
        </p:txBody>
      </p:sp>
    </p:spTree>
    <p:extLst>
      <p:ext uri="{BB962C8B-B14F-4D97-AF65-F5344CB8AC3E}">
        <p14:creationId xmlns:p14="http://schemas.microsoft.com/office/powerpoint/2010/main" val="2376674286"/>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Implicit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216531" y="1525541"/>
            <a:ext cx="2435663"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502790" y="1514990"/>
            <a:ext cx="2644078"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 + Native Application</a:t>
            </a:r>
          </a:p>
        </p:txBody>
      </p:sp>
      <p:cxnSp>
        <p:nvCxnSpPr>
          <p:cNvPr id="23" name="Straight Arrow Connector 22"/>
          <p:cNvCxnSpPr/>
          <p:nvPr/>
        </p:nvCxnSpPr>
        <p:spPr>
          <a:xfrm>
            <a:off x="1377116" y="3265448"/>
            <a:ext cx="7044725" cy="1414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24" name="TextBox 23"/>
          <p:cNvSpPr txBox="1"/>
          <p:nvPr/>
        </p:nvSpPr>
        <p:spPr>
          <a:xfrm>
            <a:off x="1377115" y="2899763"/>
            <a:ext cx="10645751"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Redeem Auth Code (Auth Code, Client ID, Redirect URI, resource=“https://graph.microsoft.com”)</a:t>
            </a:r>
          </a:p>
        </p:txBody>
      </p:sp>
      <p:cxnSp>
        <p:nvCxnSpPr>
          <p:cNvPr id="25" name="Straight Arrow Connector 24"/>
          <p:cNvCxnSpPr/>
          <p:nvPr/>
        </p:nvCxnSpPr>
        <p:spPr>
          <a:xfrm flipH="1" flipV="1">
            <a:off x="1377118" y="3928849"/>
            <a:ext cx="7044724" cy="13991"/>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1403100" y="3578405"/>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Returns Access Token(JWT), Refresh Token (JWT)</a:t>
            </a:r>
          </a:p>
        </p:txBody>
      </p:sp>
      <p:cxnSp>
        <p:nvCxnSpPr>
          <p:cNvPr id="34" name="Straight Arrow Connector 33"/>
          <p:cNvCxnSpPr/>
          <p:nvPr/>
        </p:nvCxnSpPr>
        <p:spPr>
          <a:xfrm>
            <a:off x="1383609" y="4649502"/>
            <a:ext cx="7107248" cy="7022"/>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5" name="TextBox 34"/>
          <p:cNvSpPr txBox="1"/>
          <p:nvPr/>
        </p:nvSpPr>
        <p:spPr>
          <a:xfrm>
            <a:off x="1393352" y="4269859"/>
            <a:ext cx="9184772"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6. Request token + AAD Access Token in Authorization Header (Client ID)</a:t>
            </a:r>
          </a:p>
        </p:txBody>
      </p:sp>
      <p:cxnSp>
        <p:nvCxnSpPr>
          <p:cNvPr id="36" name="Straight Arrow Connector 35"/>
          <p:cNvCxnSpPr/>
          <p:nvPr/>
        </p:nvCxnSpPr>
        <p:spPr>
          <a:xfrm flipH="1" flipV="1">
            <a:off x="1383611" y="5333581"/>
            <a:ext cx="7038230" cy="14506"/>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7" name="TextBox 36"/>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Access Token(JWT)</a:t>
            </a:r>
          </a:p>
        </p:txBody>
      </p:sp>
      <p:cxnSp>
        <p:nvCxnSpPr>
          <p:cNvPr id="41" name="Straight Arrow Connector 40"/>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4" name="TextBox 43"/>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8. Issue query with Access Token in Authorization Header</a:t>
            </a:r>
          </a:p>
        </p:txBody>
      </p:sp>
    </p:spTree>
    <p:extLst>
      <p:ext uri="{BB962C8B-B14F-4D97-AF65-F5344CB8AC3E}">
        <p14:creationId xmlns:p14="http://schemas.microsoft.com/office/powerpoint/2010/main" val="284781595"/>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Different OAuth Flows</a:t>
            </a:r>
          </a:p>
        </p:txBody>
      </p:sp>
      <p:graphicFrame>
        <p:nvGraphicFramePr>
          <p:cNvPr id="3" name="Table 2"/>
          <p:cNvGraphicFramePr>
            <a:graphicFrameLocks noGrp="1"/>
          </p:cNvGraphicFramePr>
          <p:nvPr>
            <p:extLst>
              <p:ext uri="{D42A27DB-BD31-4B8C-83A1-F6EECF244321}">
                <p14:modId xmlns:p14="http://schemas.microsoft.com/office/powerpoint/2010/main" val="1396529429"/>
              </p:ext>
            </p:extLst>
          </p:nvPr>
        </p:nvGraphicFramePr>
        <p:xfrm>
          <a:off x="1720968" y="1934960"/>
          <a:ext cx="8750066" cy="2988082"/>
        </p:xfrm>
        <a:graphic>
          <a:graphicData uri="http://schemas.openxmlformats.org/drawingml/2006/table">
            <a:tbl>
              <a:tblPr firstRow="1" bandRow="1">
                <a:tableStyleId>{5C22544A-7EE6-4342-B048-85BDC9FD1C3A}</a:tableStyleId>
              </a:tblPr>
              <a:tblGrid>
                <a:gridCol w="2923305">
                  <a:extLst>
                    <a:ext uri="{9D8B030D-6E8A-4147-A177-3AD203B41FA5}">
                      <a16:colId xmlns:a16="http://schemas.microsoft.com/office/drawing/2014/main" val="20000"/>
                    </a:ext>
                  </a:extLst>
                </a:gridCol>
                <a:gridCol w="2091658">
                  <a:extLst>
                    <a:ext uri="{9D8B030D-6E8A-4147-A177-3AD203B41FA5}">
                      <a16:colId xmlns:a16="http://schemas.microsoft.com/office/drawing/2014/main" val="20001"/>
                    </a:ext>
                  </a:extLst>
                </a:gridCol>
                <a:gridCol w="2091658">
                  <a:extLst>
                    <a:ext uri="{9D8B030D-6E8A-4147-A177-3AD203B41FA5}">
                      <a16:colId xmlns:a16="http://schemas.microsoft.com/office/drawing/2014/main" val="20002"/>
                    </a:ext>
                  </a:extLst>
                </a:gridCol>
                <a:gridCol w="1643445">
                  <a:extLst>
                    <a:ext uri="{9D8B030D-6E8A-4147-A177-3AD203B41FA5}">
                      <a16:colId xmlns:a16="http://schemas.microsoft.com/office/drawing/2014/main" val="20003"/>
                    </a:ext>
                  </a:extLst>
                </a:gridCol>
              </a:tblGrid>
              <a:tr h="900714">
                <a:tc>
                  <a:txBody>
                    <a:bodyPr/>
                    <a:lstStyle/>
                    <a:p>
                      <a:pPr algn="l"/>
                      <a:r>
                        <a:rPr lang="en-US" sz="1700" dirty="0"/>
                        <a:t>OAuth Flow</a:t>
                      </a:r>
                    </a:p>
                  </a:txBody>
                  <a:tcPr marL="89642" marR="89642" marT="44821" marB="44821" anchor="ctr"/>
                </a:tc>
                <a:tc>
                  <a:txBody>
                    <a:bodyPr/>
                    <a:lstStyle/>
                    <a:p>
                      <a:pPr algn="ctr"/>
                      <a:r>
                        <a:rPr lang="en-US" sz="1700" dirty="0"/>
                        <a:t>Supports</a:t>
                      </a:r>
                      <a:r>
                        <a:rPr lang="en-US" sz="1700" baseline="0" dirty="0"/>
                        <a:t> </a:t>
                      </a:r>
                      <a:r>
                        <a:rPr lang="en-US" sz="1700" dirty="0"/>
                        <a:t>App-Only</a:t>
                      </a:r>
                    </a:p>
                  </a:txBody>
                  <a:tcPr marL="89642" marR="89642" marT="44821" marB="44821" anchor="ctr"/>
                </a:tc>
                <a:tc>
                  <a:txBody>
                    <a:bodyPr/>
                    <a:lstStyle/>
                    <a:p>
                      <a:pPr algn="ctr"/>
                      <a:r>
                        <a:rPr lang="en-US" sz="1700" dirty="0"/>
                        <a:t>Supports</a:t>
                      </a:r>
                      <a:r>
                        <a:rPr lang="en-US" sz="1700" baseline="0" dirty="0"/>
                        <a:t> </a:t>
                      </a:r>
                      <a:r>
                        <a:rPr lang="en-US" sz="1700" dirty="0"/>
                        <a:t>User+App</a:t>
                      </a:r>
                    </a:p>
                  </a:txBody>
                  <a:tcPr marL="89642" marR="89642" marT="44821" marB="44821" anchor="ctr"/>
                </a:tc>
                <a:tc>
                  <a:txBody>
                    <a:bodyPr/>
                    <a:lstStyle/>
                    <a:p>
                      <a:pPr algn="ctr"/>
                      <a:r>
                        <a:rPr lang="en-US" sz="1700" dirty="0"/>
                        <a:t>Requires User Involvement</a:t>
                      </a:r>
                    </a:p>
                  </a:txBody>
                  <a:tcPr marL="89642" marR="89642" marT="44821" marB="44821" anchor="ctr"/>
                </a:tc>
                <a:extLst>
                  <a:ext uri="{0D108BD9-81ED-4DB2-BD59-A6C34878D82A}">
                    <a16:rowId xmlns:a16="http://schemas.microsoft.com/office/drawing/2014/main" val="10000"/>
                  </a:ext>
                </a:extLst>
              </a:tr>
              <a:tr h="521842">
                <a:tc>
                  <a:txBody>
                    <a:bodyPr/>
                    <a:lstStyle/>
                    <a:p>
                      <a:pPr algn="l"/>
                      <a:r>
                        <a:rPr lang="en-US" sz="1700" dirty="0"/>
                        <a:t>Resource Owner</a:t>
                      </a:r>
                      <a:r>
                        <a:rPr lang="en-US" sz="1700" baseline="0" dirty="0"/>
                        <a:t> Password</a:t>
                      </a:r>
                      <a:endParaRPr lang="en-US" sz="1700" dirty="0"/>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a:t>
                      </a:r>
                    </a:p>
                  </a:txBody>
                  <a:tcPr marL="89642" marR="89642" marT="44821" marB="44821" anchor="ctr"/>
                </a:tc>
                <a:extLst>
                  <a:ext uri="{0D108BD9-81ED-4DB2-BD59-A6C34878D82A}">
                    <a16:rowId xmlns:a16="http://schemas.microsoft.com/office/drawing/2014/main" val="10001"/>
                  </a:ext>
                </a:extLst>
              </a:tr>
              <a:tr h="521842">
                <a:tc>
                  <a:txBody>
                    <a:bodyPr/>
                    <a:lstStyle/>
                    <a:p>
                      <a:pPr algn="l"/>
                      <a:r>
                        <a:rPr lang="en-US" sz="1700" dirty="0"/>
                        <a:t>Client Credentials</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a:t>
                      </a:r>
                    </a:p>
                  </a:txBody>
                  <a:tcPr marL="89642" marR="89642" marT="44821" marB="44821" anchor="ctr"/>
                </a:tc>
                <a:extLst>
                  <a:ext uri="{0D108BD9-81ED-4DB2-BD59-A6C34878D82A}">
                    <a16:rowId xmlns:a16="http://schemas.microsoft.com/office/drawing/2014/main" val="10002"/>
                  </a:ext>
                </a:extLst>
              </a:tr>
              <a:tr h="521842">
                <a:tc>
                  <a:txBody>
                    <a:bodyPr/>
                    <a:lstStyle/>
                    <a:p>
                      <a:pPr algn="l"/>
                      <a:r>
                        <a:rPr lang="en-US" sz="1700" dirty="0"/>
                        <a:t>Auth Code</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yes</a:t>
                      </a:r>
                    </a:p>
                  </a:txBody>
                  <a:tcPr marL="89642" marR="89642" marT="44821" marB="44821" anchor="ctr"/>
                </a:tc>
                <a:extLst>
                  <a:ext uri="{0D108BD9-81ED-4DB2-BD59-A6C34878D82A}">
                    <a16:rowId xmlns:a16="http://schemas.microsoft.com/office/drawing/2014/main" val="10003"/>
                  </a:ext>
                </a:extLst>
              </a:tr>
              <a:tr h="521842">
                <a:tc>
                  <a:txBody>
                    <a:bodyPr/>
                    <a:lstStyle/>
                    <a:p>
                      <a:pPr algn="l"/>
                      <a:r>
                        <a:rPr lang="en-US" sz="1700" dirty="0"/>
                        <a:t>Implicit</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yes</a:t>
                      </a:r>
                    </a:p>
                  </a:txBody>
                  <a:tcPr marL="89642" marR="89642" marT="44821" marB="44821"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5950190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p:txBody>
          <a:bodyPr/>
          <a:lstStyle/>
          <a:p>
            <a:r>
              <a:rPr lang="en-US" dirty="0"/>
              <a:t>OAuth Sandbox</a:t>
            </a:r>
          </a:p>
          <a:p>
            <a:endParaRPr lang="en-US" dirty="0"/>
          </a:p>
          <a:p>
            <a:r>
              <a:rPr lang="en-US" dirty="0"/>
              <a:t>https://oauthplay.azurewebsites.net/ </a:t>
            </a:r>
          </a:p>
        </p:txBody>
      </p:sp>
    </p:spTree>
    <p:extLst>
      <p:ext uri="{BB962C8B-B14F-4D97-AF65-F5344CB8AC3E}">
        <p14:creationId xmlns:p14="http://schemas.microsoft.com/office/powerpoint/2010/main" val="1085295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The Microsoft Graph</a:t>
            </a:r>
            <a:endParaRPr lang="en-US" dirty="0"/>
          </a:p>
        </p:txBody>
      </p:sp>
    </p:spTree>
    <p:extLst>
      <p:ext uri="{BB962C8B-B14F-4D97-AF65-F5344CB8AC3E}">
        <p14:creationId xmlns:p14="http://schemas.microsoft.com/office/powerpoint/2010/main" val="104211121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bwMode="auto">
          <a:xfrm>
            <a:off x="5964330" y="1486749"/>
            <a:ext cx="5339338" cy="312485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2" name="Text Placeholder 31"/>
          <p:cNvSpPr>
            <a:spLocks noGrp="1"/>
          </p:cNvSpPr>
          <p:nvPr>
            <p:ph type="body" sz="quarter" idx="10"/>
          </p:nvPr>
        </p:nvSpPr>
        <p:spPr>
          <a:xfrm>
            <a:off x="325752" y="4840503"/>
            <a:ext cx="11653523" cy="1405641"/>
          </a:xfrm>
        </p:spPr>
        <p:txBody>
          <a:bodyPr/>
          <a:lstStyle/>
          <a:p>
            <a:r>
              <a:rPr lang="en-US" sz="3967" dirty="0"/>
              <a:t>Many different APIs to access data</a:t>
            </a:r>
          </a:p>
          <a:p>
            <a:r>
              <a:rPr lang="en-US" sz="3967" dirty="0"/>
              <a:t>Separate auth stacks for work and personal</a:t>
            </a:r>
          </a:p>
        </p:txBody>
      </p:sp>
      <p:sp>
        <p:nvSpPr>
          <p:cNvPr id="13" name="Title 12"/>
          <p:cNvSpPr>
            <a:spLocks noGrp="1"/>
          </p:cNvSpPr>
          <p:nvPr>
            <p:ph type="title"/>
          </p:nvPr>
        </p:nvSpPr>
        <p:spPr/>
        <p:txBody>
          <a:bodyPr/>
          <a:lstStyle/>
          <a:p>
            <a:r>
              <a:rPr lang="en-US" sz="4800" dirty="0"/>
              <a:t>State of the world </a:t>
            </a:r>
            <a:r>
              <a:rPr lang="en-US" sz="4800" b="1" u="sng" dirty="0"/>
              <a:t>before</a:t>
            </a:r>
            <a:r>
              <a:rPr lang="en-US" sz="4800" dirty="0"/>
              <a:t> Microsoft Graph</a:t>
            </a:r>
            <a:br>
              <a:rPr lang="en-US" sz="4800" dirty="0"/>
            </a:br>
            <a:endParaRPr lang="en-US" dirty="0"/>
          </a:p>
        </p:txBody>
      </p:sp>
      <p:sp>
        <p:nvSpPr>
          <p:cNvPr id="2" name="Rectangle 1"/>
          <p:cNvSpPr/>
          <p:nvPr/>
        </p:nvSpPr>
        <p:spPr bwMode="auto">
          <a:xfrm>
            <a:off x="486071" y="1486746"/>
            <a:ext cx="5339503" cy="312485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56" name="Freeform 7"/>
          <p:cNvSpPr>
            <a:spLocks noEditPoints="1"/>
          </p:cNvSpPr>
          <p:nvPr/>
        </p:nvSpPr>
        <p:spPr bwMode="auto">
          <a:xfrm>
            <a:off x="6041578" y="1633082"/>
            <a:ext cx="504719" cy="543785"/>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000000"/>
              </a:solidFill>
              <a:latin typeface="Segoe UI"/>
            </a:endParaRPr>
          </a:p>
        </p:txBody>
      </p:sp>
      <p:sp>
        <p:nvSpPr>
          <p:cNvPr id="58" name="Freeform 41"/>
          <p:cNvSpPr>
            <a:spLocks noEditPoints="1"/>
          </p:cNvSpPr>
          <p:nvPr/>
        </p:nvSpPr>
        <p:spPr bwMode="auto">
          <a:xfrm>
            <a:off x="648668" y="1625301"/>
            <a:ext cx="573361" cy="553530"/>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000000"/>
              </a:solidFill>
              <a:latin typeface="Segoe UI"/>
            </a:endParaRPr>
          </a:p>
        </p:txBody>
      </p:sp>
      <p:sp>
        <p:nvSpPr>
          <p:cNvPr id="14" name="TextBox 13"/>
          <p:cNvSpPr txBox="1"/>
          <p:nvPr/>
        </p:nvSpPr>
        <p:spPr>
          <a:xfrm>
            <a:off x="1222030" y="1594347"/>
            <a:ext cx="2657195" cy="621968"/>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2353" kern="0" dirty="0">
                <a:solidFill>
                  <a:srgbClr val="FFFFFF"/>
                </a:solidFill>
                <a:latin typeface="Segoe UI"/>
              </a:rPr>
              <a:t>Work and school</a:t>
            </a:r>
          </a:p>
        </p:txBody>
      </p:sp>
      <p:sp>
        <p:nvSpPr>
          <p:cNvPr id="80" name="TextBox 79"/>
          <p:cNvSpPr txBox="1"/>
          <p:nvPr/>
        </p:nvSpPr>
        <p:spPr>
          <a:xfrm>
            <a:off x="6487676" y="1594347"/>
            <a:ext cx="1520827" cy="621968"/>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2353" kern="0" dirty="0">
                <a:solidFill>
                  <a:srgbClr val="FFFFFF"/>
                </a:solidFill>
                <a:latin typeface="Segoe UI"/>
              </a:rPr>
              <a:t>Personal</a:t>
            </a:r>
          </a:p>
        </p:txBody>
      </p:sp>
      <p:sp>
        <p:nvSpPr>
          <p:cNvPr id="81" name="Title 12"/>
          <p:cNvSpPr txBox="1">
            <a:spLocks/>
          </p:cNvSpPr>
          <p:nvPr/>
        </p:nvSpPr>
        <p:spPr>
          <a:xfrm>
            <a:off x="486072" y="3860790"/>
            <a:ext cx="7738937" cy="899409"/>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pPr defTabSz="932563">
              <a:defRPr/>
            </a:pPr>
            <a:endParaRPr lang="en-US" sz="4704" dirty="0">
              <a:latin typeface="Segoe UI Light"/>
            </a:endParaRPr>
          </a:p>
        </p:txBody>
      </p:sp>
      <p:grpSp>
        <p:nvGrpSpPr>
          <p:cNvPr id="3" name="Group 2"/>
          <p:cNvGrpSpPr/>
          <p:nvPr/>
        </p:nvGrpSpPr>
        <p:grpSpPr>
          <a:xfrm>
            <a:off x="3766649" y="2600763"/>
            <a:ext cx="914270" cy="914270"/>
            <a:chOff x="2313989" y="1263988"/>
            <a:chExt cx="914400" cy="914400"/>
          </a:xfrm>
        </p:grpSpPr>
        <p:sp>
          <p:nvSpPr>
            <p:cNvPr id="36" name="Rectangle 35"/>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7" name="Picture 36"/>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4" name="Group 3"/>
          <p:cNvGrpSpPr/>
          <p:nvPr/>
        </p:nvGrpSpPr>
        <p:grpSpPr>
          <a:xfrm>
            <a:off x="1678996" y="2600763"/>
            <a:ext cx="914270" cy="914270"/>
            <a:chOff x="9194761" y="1161572"/>
            <a:chExt cx="914400" cy="914400"/>
          </a:xfrm>
        </p:grpSpPr>
        <p:sp>
          <p:nvSpPr>
            <p:cNvPr id="30" name="Rectangle 29"/>
            <p:cNvSpPr/>
            <p:nvPr/>
          </p:nvSpPr>
          <p:spPr bwMode="auto">
            <a:xfrm>
              <a:off x="9194761" y="1161572"/>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8" name="Picture 37"/>
            <p:cNvPicPr>
              <a:picLocks noChangeAspect="1"/>
            </p:cNvPicPr>
            <p:nvPr/>
          </p:nvPicPr>
          <p:blipFill rotWithShape="1">
            <a:blip r:embed="rId5" cstate="print">
              <a:extLst>
                <a:ext uri="{28A0092B-C50C-407E-A947-70E740481C1C}">
                  <a14:useLocalDpi xmlns:a14="http://schemas.microsoft.com/office/drawing/2010/main" val="0"/>
                </a:ext>
              </a:extLst>
            </a:blip>
            <a:srcRect r="79655"/>
            <a:stretch/>
          </p:blipFill>
          <p:spPr>
            <a:xfrm>
              <a:off x="9324759" y="1296622"/>
              <a:ext cx="654404" cy="642794"/>
            </a:xfrm>
            <a:prstGeom prst="rect">
              <a:avLst/>
            </a:prstGeom>
          </p:spPr>
        </p:pic>
      </p:grpSp>
      <p:grpSp>
        <p:nvGrpSpPr>
          <p:cNvPr id="5" name="Group 4"/>
          <p:cNvGrpSpPr/>
          <p:nvPr/>
        </p:nvGrpSpPr>
        <p:grpSpPr>
          <a:xfrm>
            <a:off x="2722822" y="2600763"/>
            <a:ext cx="914270" cy="914270"/>
            <a:chOff x="1790511" y="1189176"/>
            <a:chExt cx="914400" cy="914400"/>
          </a:xfrm>
        </p:grpSpPr>
        <p:sp>
          <p:nvSpPr>
            <p:cNvPr id="42" name="Rectangle 41"/>
            <p:cNvSpPr/>
            <p:nvPr/>
          </p:nvSpPr>
          <p:spPr bwMode="auto">
            <a:xfrm>
              <a:off x="1790511" y="118917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0" name="Picture 39"/>
            <p:cNvPicPr>
              <a:picLocks noChangeAspect="1"/>
            </p:cNvPicPr>
            <p:nvPr/>
          </p:nvPicPr>
          <p:blipFill rotWithShape="1">
            <a:blip r:embed="rId6">
              <a:extLst>
                <a:ext uri="{28A0092B-C50C-407E-A947-70E740481C1C}">
                  <a14:useLocalDpi xmlns:a14="http://schemas.microsoft.com/office/drawing/2010/main" val="0"/>
                </a:ext>
              </a:extLst>
            </a:blip>
            <a:srcRect l="5466" t="14899" r="67704" b="14268"/>
            <a:stretch/>
          </p:blipFill>
          <p:spPr>
            <a:xfrm>
              <a:off x="1923256" y="1321808"/>
              <a:ext cx="640080" cy="640080"/>
            </a:xfrm>
            <a:prstGeom prst="rect">
              <a:avLst/>
            </a:prstGeom>
          </p:spPr>
        </p:pic>
      </p:grpSp>
      <p:grpSp>
        <p:nvGrpSpPr>
          <p:cNvPr id="6" name="Group 5"/>
          <p:cNvGrpSpPr/>
          <p:nvPr/>
        </p:nvGrpSpPr>
        <p:grpSpPr>
          <a:xfrm>
            <a:off x="4810476" y="2600763"/>
            <a:ext cx="914270" cy="914270"/>
            <a:chOff x="10822811" y="4697633"/>
            <a:chExt cx="914400" cy="914400"/>
          </a:xfrm>
        </p:grpSpPr>
        <p:sp>
          <p:nvSpPr>
            <p:cNvPr id="46" name="Rectangle 45"/>
            <p:cNvSpPr/>
            <p:nvPr/>
          </p:nvSpPr>
          <p:spPr bwMode="auto">
            <a:xfrm>
              <a:off x="10822811" y="4697633"/>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8" name="Picture 47"/>
            <p:cNvPicPr>
              <a:picLocks noChangeAspect="1"/>
            </p:cNvPicPr>
            <p:nvPr/>
          </p:nvPicPr>
          <p:blipFill rotWithShape="1">
            <a:blip r:embed="rId7">
              <a:extLst>
                <a:ext uri="{28A0092B-C50C-407E-A947-70E740481C1C}">
                  <a14:useLocalDpi xmlns:a14="http://schemas.microsoft.com/office/drawing/2010/main" val="0"/>
                </a:ext>
              </a:extLst>
            </a:blip>
            <a:srcRect l="6757" t="25033" r="80714" b="25940"/>
            <a:stretch/>
          </p:blipFill>
          <p:spPr>
            <a:xfrm>
              <a:off x="10970823" y="4849883"/>
              <a:ext cx="618376" cy="622492"/>
            </a:xfrm>
            <a:prstGeom prst="rect">
              <a:avLst/>
            </a:prstGeom>
          </p:spPr>
        </p:pic>
      </p:grpSp>
      <p:grpSp>
        <p:nvGrpSpPr>
          <p:cNvPr id="7" name="Group 6"/>
          <p:cNvGrpSpPr/>
          <p:nvPr/>
        </p:nvGrpSpPr>
        <p:grpSpPr>
          <a:xfrm>
            <a:off x="639852" y="2600763"/>
            <a:ext cx="914270" cy="914270"/>
            <a:chOff x="9653150" y="1114825"/>
            <a:chExt cx="914400" cy="914400"/>
          </a:xfrm>
        </p:grpSpPr>
        <p:sp>
          <p:nvSpPr>
            <p:cNvPr id="51" name="Rectangle 50"/>
            <p:cNvSpPr/>
            <p:nvPr/>
          </p:nvSpPr>
          <p:spPr bwMode="auto">
            <a:xfrm>
              <a:off x="9653150" y="1114825"/>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54" name="Picture 53"/>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9788022" y="1249697"/>
              <a:ext cx="644656" cy="644656"/>
            </a:xfrm>
            <a:prstGeom prst="rect">
              <a:avLst/>
            </a:prstGeom>
          </p:spPr>
        </p:pic>
      </p:grpSp>
      <p:grpSp>
        <p:nvGrpSpPr>
          <p:cNvPr id="8" name="Group 7"/>
          <p:cNvGrpSpPr/>
          <p:nvPr/>
        </p:nvGrpSpPr>
        <p:grpSpPr>
          <a:xfrm>
            <a:off x="7018497" y="2600763"/>
            <a:ext cx="914270" cy="914270"/>
            <a:chOff x="7921912" y="5340726"/>
            <a:chExt cx="914400" cy="914400"/>
          </a:xfrm>
        </p:grpSpPr>
        <p:sp>
          <p:nvSpPr>
            <p:cNvPr id="64" name="Rectangle 63"/>
            <p:cNvSpPr/>
            <p:nvPr/>
          </p:nvSpPr>
          <p:spPr bwMode="auto">
            <a:xfrm>
              <a:off x="7921912" y="534072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5" name="Freeform 33"/>
            <p:cNvSpPr>
              <a:spLocks noChangeAspect="1" noEditPoints="1"/>
            </p:cNvSpPr>
            <p:nvPr/>
          </p:nvSpPr>
          <p:spPr bwMode="black">
            <a:xfrm>
              <a:off x="8068161" y="5497071"/>
              <a:ext cx="621901" cy="601710"/>
            </a:xfrm>
            <a:custGeom>
              <a:avLst/>
              <a:gdLst>
                <a:gd name="T0" fmla="*/ 258 w 364"/>
                <a:gd name="T1" fmla="*/ 185 h 352"/>
                <a:gd name="T2" fmla="*/ 263 w 364"/>
                <a:gd name="T3" fmla="*/ 198 h 352"/>
                <a:gd name="T4" fmla="*/ 216 w 364"/>
                <a:gd name="T5" fmla="*/ 276 h 352"/>
                <a:gd name="T6" fmla="*/ 263 w 364"/>
                <a:gd name="T7" fmla="*/ 198 h 352"/>
                <a:gd name="T8" fmla="*/ 117 w 364"/>
                <a:gd name="T9" fmla="*/ 143 h 352"/>
                <a:gd name="T10" fmla="*/ 96 w 364"/>
                <a:gd name="T11" fmla="*/ 132 h 352"/>
                <a:gd name="T12" fmla="*/ 75 w 364"/>
                <a:gd name="T13" fmla="*/ 145 h 352"/>
                <a:gd name="T14" fmla="*/ 67 w 364"/>
                <a:gd name="T15" fmla="*/ 176 h 352"/>
                <a:gd name="T16" fmla="*/ 75 w 364"/>
                <a:gd name="T17" fmla="*/ 208 h 352"/>
                <a:gd name="T18" fmla="*/ 95 w 364"/>
                <a:gd name="T19" fmla="*/ 220 h 352"/>
                <a:gd name="T20" fmla="*/ 116 w 364"/>
                <a:gd name="T21" fmla="*/ 210 h 352"/>
                <a:gd name="T22" fmla="*/ 125 w 364"/>
                <a:gd name="T23" fmla="*/ 177 h 352"/>
                <a:gd name="T24" fmla="*/ 120 w 364"/>
                <a:gd name="T25" fmla="*/ 149 h 352"/>
                <a:gd name="T26" fmla="*/ 102 w 364"/>
                <a:gd name="T27" fmla="*/ 132 h 352"/>
                <a:gd name="T28" fmla="*/ 79 w 364"/>
                <a:gd name="T29" fmla="*/ 139 h 352"/>
                <a:gd name="T30" fmla="*/ 68 w 364"/>
                <a:gd name="T31" fmla="*/ 167 h 352"/>
                <a:gd name="T32" fmla="*/ 72 w 364"/>
                <a:gd name="T33" fmla="*/ 202 h 352"/>
                <a:gd name="T34" fmla="*/ 89 w 364"/>
                <a:gd name="T35" fmla="*/ 219 h 352"/>
                <a:gd name="T36" fmla="*/ 112 w 364"/>
                <a:gd name="T37" fmla="*/ 215 h 352"/>
                <a:gd name="T38" fmla="*/ 124 w 364"/>
                <a:gd name="T39" fmla="*/ 187 h 352"/>
                <a:gd name="T40" fmla="*/ 123 w 364"/>
                <a:gd name="T41" fmla="*/ 157 h 352"/>
                <a:gd name="T42" fmla="*/ 108 w 364"/>
                <a:gd name="T43" fmla="*/ 134 h 352"/>
                <a:gd name="T44" fmla="*/ 84 w 364"/>
                <a:gd name="T45" fmla="*/ 135 h 352"/>
                <a:gd name="T46" fmla="*/ 69 w 364"/>
                <a:gd name="T47" fmla="*/ 159 h 352"/>
                <a:gd name="T48" fmla="*/ 69 w 364"/>
                <a:gd name="T49" fmla="*/ 194 h 352"/>
                <a:gd name="T50" fmla="*/ 84 w 364"/>
                <a:gd name="T51" fmla="*/ 217 h 352"/>
                <a:gd name="T52" fmla="*/ 107 w 364"/>
                <a:gd name="T53" fmla="*/ 218 h 352"/>
                <a:gd name="T54" fmla="*/ 123 w 364"/>
                <a:gd name="T55" fmla="*/ 196 h 352"/>
                <a:gd name="T56" fmla="*/ 0 w 364"/>
                <a:gd name="T57" fmla="*/ 35 h 352"/>
                <a:gd name="T58" fmla="*/ 0 w 364"/>
                <a:gd name="T59" fmla="*/ 35 h 352"/>
                <a:gd name="T60" fmla="*/ 137 w 364"/>
                <a:gd name="T61" fmla="*/ 229 h 352"/>
                <a:gd name="T62" fmla="*/ 95 w 364"/>
                <a:gd name="T63" fmla="*/ 247 h 352"/>
                <a:gd name="T64" fmla="*/ 57 w 364"/>
                <a:gd name="T65" fmla="*/ 226 h 352"/>
                <a:gd name="T66" fmla="*/ 42 w 364"/>
                <a:gd name="T67" fmla="*/ 178 h 352"/>
                <a:gd name="T68" fmla="*/ 56 w 364"/>
                <a:gd name="T69" fmla="*/ 127 h 352"/>
                <a:gd name="T70" fmla="*/ 97 w 364"/>
                <a:gd name="T71" fmla="*/ 105 h 352"/>
                <a:gd name="T72" fmla="*/ 137 w 364"/>
                <a:gd name="T73" fmla="*/ 122 h 352"/>
                <a:gd name="T74" fmla="*/ 154 w 364"/>
                <a:gd name="T75" fmla="*/ 175 h 352"/>
                <a:gd name="T76" fmla="*/ 117 w 364"/>
                <a:gd name="T77" fmla="*/ 143 h 352"/>
                <a:gd name="T78" fmla="*/ 96 w 364"/>
                <a:gd name="T79" fmla="*/ 132 h 352"/>
                <a:gd name="T80" fmla="*/ 75 w 364"/>
                <a:gd name="T81" fmla="*/ 145 h 352"/>
                <a:gd name="T82" fmla="*/ 67 w 364"/>
                <a:gd name="T83" fmla="*/ 176 h 352"/>
                <a:gd name="T84" fmla="*/ 75 w 364"/>
                <a:gd name="T85" fmla="*/ 208 h 352"/>
                <a:gd name="T86" fmla="*/ 95 w 364"/>
                <a:gd name="T87" fmla="*/ 220 h 352"/>
                <a:gd name="T88" fmla="*/ 116 w 364"/>
                <a:gd name="T89" fmla="*/ 210 h 352"/>
                <a:gd name="T90" fmla="*/ 125 w 364"/>
                <a:gd name="T91" fmla="*/ 177 h 352"/>
                <a:gd name="T92" fmla="*/ 123 w 364"/>
                <a:gd name="T93" fmla="*/ 157 h 352"/>
                <a:gd name="T94" fmla="*/ 108 w 364"/>
                <a:gd name="T95" fmla="*/ 134 h 352"/>
                <a:gd name="T96" fmla="*/ 84 w 364"/>
                <a:gd name="T97" fmla="*/ 135 h 352"/>
                <a:gd name="T98" fmla="*/ 69 w 364"/>
                <a:gd name="T99" fmla="*/ 159 h 352"/>
                <a:gd name="T100" fmla="*/ 69 w 364"/>
                <a:gd name="T101" fmla="*/ 194 h 352"/>
                <a:gd name="T102" fmla="*/ 84 w 364"/>
                <a:gd name="T103" fmla="*/ 217 h 352"/>
                <a:gd name="T104" fmla="*/ 107 w 364"/>
                <a:gd name="T105" fmla="*/ 218 h 352"/>
                <a:gd name="T106" fmla="*/ 123 w 364"/>
                <a:gd name="T107" fmla="*/ 19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4" h="352">
                  <a:moveTo>
                    <a:pt x="356" y="76"/>
                  </a:moveTo>
                  <a:cubicBezTo>
                    <a:pt x="216" y="76"/>
                    <a:pt x="216" y="76"/>
                    <a:pt x="216" y="76"/>
                  </a:cubicBezTo>
                  <a:cubicBezTo>
                    <a:pt x="216" y="151"/>
                    <a:pt x="216" y="151"/>
                    <a:pt x="216" y="151"/>
                  </a:cubicBezTo>
                  <a:cubicBezTo>
                    <a:pt x="258" y="185"/>
                    <a:pt x="258" y="185"/>
                    <a:pt x="258" y="185"/>
                  </a:cubicBezTo>
                  <a:cubicBezTo>
                    <a:pt x="364" y="96"/>
                    <a:pt x="364" y="96"/>
                    <a:pt x="364" y="96"/>
                  </a:cubicBezTo>
                  <a:cubicBezTo>
                    <a:pt x="364" y="84"/>
                    <a:pt x="364" y="84"/>
                    <a:pt x="364" y="84"/>
                  </a:cubicBezTo>
                  <a:cubicBezTo>
                    <a:pt x="364" y="78"/>
                    <a:pt x="362" y="76"/>
                    <a:pt x="356" y="76"/>
                  </a:cubicBezTo>
                  <a:close/>
                  <a:moveTo>
                    <a:pt x="263" y="198"/>
                  </a:moveTo>
                  <a:cubicBezTo>
                    <a:pt x="262" y="199"/>
                    <a:pt x="260" y="200"/>
                    <a:pt x="258" y="200"/>
                  </a:cubicBezTo>
                  <a:cubicBezTo>
                    <a:pt x="256" y="200"/>
                    <a:pt x="255" y="199"/>
                    <a:pt x="253" y="198"/>
                  </a:cubicBezTo>
                  <a:cubicBezTo>
                    <a:pt x="216" y="168"/>
                    <a:pt x="216" y="168"/>
                    <a:pt x="216" y="168"/>
                  </a:cubicBezTo>
                  <a:cubicBezTo>
                    <a:pt x="216" y="276"/>
                    <a:pt x="216" y="276"/>
                    <a:pt x="216" y="276"/>
                  </a:cubicBezTo>
                  <a:cubicBezTo>
                    <a:pt x="356" y="276"/>
                    <a:pt x="356" y="276"/>
                    <a:pt x="356" y="276"/>
                  </a:cubicBezTo>
                  <a:cubicBezTo>
                    <a:pt x="362" y="276"/>
                    <a:pt x="364" y="274"/>
                    <a:pt x="364" y="268"/>
                  </a:cubicBezTo>
                  <a:cubicBezTo>
                    <a:pt x="364" y="113"/>
                    <a:pt x="364" y="113"/>
                    <a:pt x="364" y="113"/>
                  </a:cubicBezTo>
                  <a:lnTo>
                    <a:pt x="263" y="198"/>
                  </a:ln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0" y="35"/>
                  </a:moveTo>
                  <a:cubicBezTo>
                    <a:pt x="0" y="317"/>
                    <a:pt x="0" y="317"/>
                    <a:pt x="0" y="317"/>
                  </a:cubicBezTo>
                  <a:cubicBezTo>
                    <a:pt x="208" y="352"/>
                    <a:pt x="208" y="352"/>
                    <a:pt x="208" y="352"/>
                  </a:cubicBezTo>
                  <a:cubicBezTo>
                    <a:pt x="208" y="0"/>
                    <a:pt x="208" y="0"/>
                    <a:pt x="208" y="0"/>
                  </a:cubicBezTo>
                  <a:lnTo>
                    <a:pt x="0" y="35"/>
                  </a:lnTo>
                  <a:close/>
                  <a:moveTo>
                    <a:pt x="153" y="191"/>
                  </a:moveTo>
                  <a:cubicBezTo>
                    <a:pt x="152" y="196"/>
                    <a:pt x="151" y="201"/>
                    <a:pt x="149" y="206"/>
                  </a:cubicBezTo>
                  <a:cubicBezTo>
                    <a:pt x="148" y="210"/>
                    <a:pt x="146" y="214"/>
                    <a:pt x="144" y="218"/>
                  </a:cubicBezTo>
                  <a:cubicBezTo>
                    <a:pt x="142" y="222"/>
                    <a:pt x="140" y="226"/>
                    <a:pt x="137" y="229"/>
                  </a:cubicBezTo>
                  <a:cubicBezTo>
                    <a:pt x="134" y="232"/>
                    <a:pt x="131" y="235"/>
                    <a:pt x="128" y="237"/>
                  </a:cubicBezTo>
                  <a:cubicBezTo>
                    <a:pt x="125" y="240"/>
                    <a:pt x="121" y="242"/>
                    <a:pt x="118" y="243"/>
                  </a:cubicBezTo>
                  <a:cubicBezTo>
                    <a:pt x="114" y="245"/>
                    <a:pt x="111" y="246"/>
                    <a:pt x="107" y="246"/>
                  </a:cubicBezTo>
                  <a:cubicBezTo>
                    <a:pt x="103" y="247"/>
                    <a:pt x="99" y="247"/>
                    <a:pt x="95" y="247"/>
                  </a:cubicBezTo>
                  <a:cubicBezTo>
                    <a:pt x="91" y="246"/>
                    <a:pt x="87" y="246"/>
                    <a:pt x="83" y="245"/>
                  </a:cubicBezTo>
                  <a:cubicBezTo>
                    <a:pt x="80" y="244"/>
                    <a:pt x="77" y="242"/>
                    <a:pt x="73" y="241"/>
                  </a:cubicBezTo>
                  <a:cubicBezTo>
                    <a:pt x="70" y="239"/>
                    <a:pt x="67" y="237"/>
                    <a:pt x="64" y="234"/>
                  </a:cubicBezTo>
                  <a:cubicBezTo>
                    <a:pt x="62" y="232"/>
                    <a:pt x="59" y="229"/>
                    <a:pt x="57" y="226"/>
                  </a:cubicBezTo>
                  <a:cubicBezTo>
                    <a:pt x="54" y="223"/>
                    <a:pt x="52" y="219"/>
                    <a:pt x="50" y="216"/>
                  </a:cubicBezTo>
                  <a:cubicBezTo>
                    <a:pt x="49" y="212"/>
                    <a:pt x="47" y="208"/>
                    <a:pt x="46" y="204"/>
                  </a:cubicBezTo>
                  <a:cubicBezTo>
                    <a:pt x="45" y="200"/>
                    <a:pt x="44" y="196"/>
                    <a:pt x="43" y="192"/>
                  </a:cubicBezTo>
                  <a:cubicBezTo>
                    <a:pt x="43" y="187"/>
                    <a:pt x="42" y="183"/>
                    <a:pt x="42" y="178"/>
                  </a:cubicBezTo>
                  <a:cubicBezTo>
                    <a:pt x="42" y="173"/>
                    <a:pt x="43" y="168"/>
                    <a:pt x="43" y="163"/>
                  </a:cubicBezTo>
                  <a:cubicBezTo>
                    <a:pt x="44" y="158"/>
                    <a:pt x="45" y="154"/>
                    <a:pt x="46" y="150"/>
                  </a:cubicBezTo>
                  <a:cubicBezTo>
                    <a:pt x="47" y="146"/>
                    <a:pt x="48" y="142"/>
                    <a:pt x="50" y="138"/>
                  </a:cubicBezTo>
                  <a:cubicBezTo>
                    <a:pt x="52" y="134"/>
                    <a:pt x="54" y="131"/>
                    <a:pt x="56" y="127"/>
                  </a:cubicBezTo>
                  <a:cubicBezTo>
                    <a:pt x="59" y="124"/>
                    <a:pt x="61" y="121"/>
                    <a:pt x="64" y="118"/>
                  </a:cubicBezTo>
                  <a:cubicBezTo>
                    <a:pt x="67" y="116"/>
                    <a:pt x="70" y="113"/>
                    <a:pt x="74" y="112"/>
                  </a:cubicBezTo>
                  <a:cubicBezTo>
                    <a:pt x="77" y="110"/>
                    <a:pt x="81" y="108"/>
                    <a:pt x="84" y="107"/>
                  </a:cubicBezTo>
                  <a:cubicBezTo>
                    <a:pt x="88" y="106"/>
                    <a:pt x="92" y="105"/>
                    <a:pt x="97" y="105"/>
                  </a:cubicBezTo>
                  <a:cubicBezTo>
                    <a:pt x="101" y="105"/>
                    <a:pt x="105" y="105"/>
                    <a:pt x="108" y="106"/>
                  </a:cubicBezTo>
                  <a:cubicBezTo>
                    <a:pt x="112" y="106"/>
                    <a:pt x="116" y="107"/>
                    <a:pt x="119" y="109"/>
                  </a:cubicBezTo>
                  <a:cubicBezTo>
                    <a:pt x="122" y="110"/>
                    <a:pt x="126" y="112"/>
                    <a:pt x="129" y="114"/>
                  </a:cubicBezTo>
                  <a:cubicBezTo>
                    <a:pt x="132" y="116"/>
                    <a:pt x="135" y="119"/>
                    <a:pt x="137" y="122"/>
                  </a:cubicBezTo>
                  <a:cubicBezTo>
                    <a:pt x="140" y="126"/>
                    <a:pt x="142" y="129"/>
                    <a:pt x="144" y="133"/>
                  </a:cubicBezTo>
                  <a:cubicBezTo>
                    <a:pt x="147" y="137"/>
                    <a:pt x="148" y="141"/>
                    <a:pt x="150" y="145"/>
                  </a:cubicBezTo>
                  <a:cubicBezTo>
                    <a:pt x="151" y="149"/>
                    <a:pt x="152" y="154"/>
                    <a:pt x="153" y="159"/>
                  </a:cubicBezTo>
                  <a:cubicBezTo>
                    <a:pt x="153" y="164"/>
                    <a:pt x="154" y="169"/>
                    <a:pt x="154" y="175"/>
                  </a:cubicBezTo>
                  <a:cubicBezTo>
                    <a:pt x="154" y="181"/>
                    <a:pt x="153" y="186"/>
                    <a:pt x="153" y="191"/>
                  </a:cubicBezTo>
                  <a:close/>
                  <a:moveTo>
                    <a:pt x="123" y="157"/>
                  </a:move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ubicBezTo>
                    <a:pt x="124" y="163"/>
                    <a:pt x="123" y="160"/>
                    <a:pt x="123" y="157"/>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FFFFFF"/>
                </a:solidFill>
                <a:latin typeface="Segoe UI"/>
              </a:endParaRPr>
            </a:p>
          </p:txBody>
        </p:sp>
      </p:grpSp>
      <p:grpSp>
        <p:nvGrpSpPr>
          <p:cNvPr id="66" name="Group 65"/>
          <p:cNvGrpSpPr/>
          <p:nvPr/>
        </p:nvGrpSpPr>
        <p:grpSpPr>
          <a:xfrm>
            <a:off x="8073701" y="2600763"/>
            <a:ext cx="914270" cy="914270"/>
            <a:chOff x="2313989" y="1263988"/>
            <a:chExt cx="914400" cy="914400"/>
          </a:xfrm>
        </p:grpSpPr>
        <p:sp>
          <p:nvSpPr>
            <p:cNvPr id="67" name="Rectangle 66"/>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8" name="Picture 67"/>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69" name="Group 68"/>
          <p:cNvGrpSpPr/>
          <p:nvPr/>
        </p:nvGrpSpPr>
        <p:grpSpPr>
          <a:xfrm>
            <a:off x="9117528" y="2600763"/>
            <a:ext cx="914270" cy="914270"/>
            <a:chOff x="10822811" y="4697633"/>
            <a:chExt cx="914400" cy="914400"/>
          </a:xfrm>
        </p:grpSpPr>
        <p:sp>
          <p:nvSpPr>
            <p:cNvPr id="75" name="Rectangle 74"/>
            <p:cNvSpPr/>
            <p:nvPr/>
          </p:nvSpPr>
          <p:spPr bwMode="auto">
            <a:xfrm>
              <a:off x="10822811" y="4697633"/>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76" name="Picture 75"/>
            <p:cNvPicPr>
              <a:picLocks noChangeAspect="1"/>
            </p:cNvPicPr>
            <p:nvPr/>
          </p:nvPicPr>
          <p:blipFill rotWithShape="1">
            <a:blip r:embed="rId7">
              <a:extLst>
                <a:ext uri="{28A0092B-C50C-407E-A947-70E740481C1C}">
                  <a14:useLocalDpi xmlns:a14="http://schemas.microsoft.com/office/drawing/2010/main" val="0"/>
                </a:ext>
              </a:extLst>
            </a:blip>
            <a:srcRect l="6757" t="25033" r="80714" b="25940"/>
            <a:stretch/>
          </p:blipFill>
          <p:spPr>
            <a:xfrm>
              <a:off x="10970823" y="4849883"/>
              <a:ext cx="618376" cy="622492"/>
            </a:xfrm>
            <a:prstGeom prst="rect">
              <a:avLst/>
            </a:prstGeom>
          </p:spPr>
        </p:pic>
      </p:grpSp>
      <p:grpSp>
        <p:nvGrpSpPr>
          <p:cNvPr id="12" name="Group 11"/>
          <p:cNvGrpSpPr/>
          <p:nvPr/>
        </p:nvGrpSpPr>
        <p:grpSpPr>
          <a:xfrm>
            <a:off x="2064766" y="2278220"/>
            <a:ext cx="142728" cy="321038"/>
            <a:chOff x="987488" y="3647121"/>
            <a:chExt cx="142748" cy="321083"/>
          </a:xfrm>
        </p:grpSpPr>
        <p:cxnSp>
          <p:nvCxnSpPr>
            <p:cNvPr id="78"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2" name="Group 81"/>
          <p:cNvGrpSpPr/>
          <p:nvPr/>
        </p:nvGrpSpPr>
        <p:grpSpPr>
          <a:xfrm>
            <a:off x="1019949" y="2279754"/>
            <a:ext cx="142728" cy="321038"/>
            <a:chOff x="987488" y="3647121"/>
            <a:chExt cx="142748" cy="321083"/>
          </a:xfrm>
        </p:grpSpPr>
        <p:cxnSp>
          <p:nvCxnSpPr>
            <p:cNvPr id="83"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5" name="Group 84"/>
          <p:cNvGrpSpPr/>
          <p:nvPr/>
        </p:nvGrpSpPr>
        <p:grpSpPr>
          <a:xfrm>
            <a:off x="3085249" y="2270671"/>
            <a:ext cx="142728" cy="321038"/>
            <a:chOff x="987488" y="3647121"/>
            <a:chExt cx="142748" cy="321083"/>
          </a:xfrm>
        </p:grpSpPr>
        <p:cxnSp>
          <p:nvCxnSpPr>
            <p:cNvPr id="86"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8" name="Group 87"/>
          <p:cNvGrpSpPr/>
          <p:nvPr/>
        </p:nvGrpSpPr>
        <p:grpSpPr>
          <a:xfrm>
            <a:off x="4151430" y="2292187"/>
            <a:ext cx="142728" cy="321038"/>
            <a:chOff x="987488" y="3647121"/>
            <a:chExt cx="142748" cy="321083"/>
          </a:xfrm>
        </p:grpSpPr>
        <p:cxnSp>
          <p:nvCxnSpPr>
            <p:cNvPr id="89"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91" name="Group 90"/>
          <p:cNvGrpSpPr/>
          <p:nvPr/>
        </p:nvGrpSpPr>
        <p:grpSpPr>
          <a:xfrm>
            <a:off x="5196247" y="2278220"/>
            <a:ext cx="142728" cy="321038"/>
            <a:chOff x="987488" y="3647121"/>
            <a:chExt cx="142748" cy="321083"/>
          </a:xfrm>
        </p:grpSpPr>
        <p:cxnSp>
          <p:nvCxnSpPr>
            <p:cNvPr id="92"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97" name="Group 96"/>
          <p:cNvGrpSpPr/>
          <p:nvPr/>
        </p:nvGrpSpPr>
        <p:grpSpPr>
          <a:xfrm>
            <a:off x="7404268" y="2283921"/>
            <a:ext cx="142728" cy="321038"/>
            <a:chOff x="987488" y="3647121"/>
            <a:chExt cx="142748" cy="321083"/>
          </a:xfrm>
        </p:grpSpPr>
        <p:cxnSp>
          <p:nvCxnSpPr>
            <p:cNvPr id="98"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100" name="Group 99"/>
          <p:cNvGrpSpPr/>
          <p:nvPr/>
        </p:nvGrpSpPr>
        <p:grpSpPr>
          <a:xfrm>
            <a:off x="8459554" y="2285680"/>
            <a:ext cx="142728" cy="321038"/>
            <a:chOff x="987488" y="3647121"/>
            <a:chExt cx="142748" cy="321083"/>
          </a:xfrm>
        </p:grpSpPr>
        <p:cxnSp>
          <p:nvCxnSpPr>
            <p:cNvPr id="101"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103" name="Group 102"/>
          <p:cNvGrpSpPr/>
          <p:nvPr/>
        </p:nvGrpSpPr>
        <p:grpSpPr>
          <a:xfrm>
            <a:off x="9503299" y="2280875"/>
            <a:ext cx="142728" cy="321038"/>
            <a:chOff x="987488" y="3647121"/>
            <a:chExt cx="142748" cy="321083"/>
          </a:xfrm>
        </p:grpSpPr>
        <p:cxnSp>
          <p:nvCxnSpPr>
            <p:cNvPr id="104"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sp>
        <p:nvSpPr>
          <p:cNvPr id="107" name="Rectangle 106"/>
          <p:cNvSpPr/>
          <p:nvPr/>
        </p:nvSpPr>
        <p:spPr bwMode="auto">
          <a:xfrm>
            <a:off x="635169" y="3429350"/>
            <a:ext cx="914270" cy="104739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Freeform 24"/>
          <p:cNvSpPr>
            <a:spLocks noEditPoints="1"/>
          </p:cNvSpPr>
          <p:nvPr/>
        </p:nvSpPr>
        <p:spPr bwMode="auto">
          <a:xfrm>
            <a:off x="1119779" y="3780486"/>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0" name="Freeform 41"/>
          <p:cNvSpPr>
            <a:spLocks noEditPoints="1"/>
          </p:cNvSpPr>
          <p:nvPr/>
        </p:nvSpPr>
        <p:spPr bwMode="auto">
          <a:xfrm>
            <a:off x="759470" y="3592765"/>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6" name="Freeform 31"/>
          <p:cNvSpPr>
            <a:spLocks noEditPoints="1"/>
          </p:cNvSpPr>
          <p:nvPr/>
        </p:nvSpPr>
        <p:spPr bwMode="auto">
          <a:xfrm>
            <a:off x="730576" y="4054313"/>
            <a:ext cx="318777" cy="234791"/>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7" name="Rectangle 116"/>
          <p:cNvSpPr/>
          <p:nvPr/>
        </p:nvSpPr>
        <p:spPr bwMode="auto">
          <a:xfrm>
            <a:off x="1682297" y="343656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Freeform 24"/>
          <p:cNvSpPr>
            <a:spLocks noEditPoints="1"/>
          </p:cNvSpPr>
          <p:nvPr/>
        </p:nvSpPr>
        <p:spPr bwMode="auto">
          <a:xfrm>
            <a:off x="2162509"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9" name="Freeform 41"/>
          <p:cNvSpPr>
            <a:spLocks noEditPoints="1"/>
          </p:cNvSpPr>
          <p:nvPr/>
        </p:nvSpPr>
        <p:spPr bwMode="auto">
          <a:xfrm>
            <a:off x="1802199" y="357230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0" name="Rectangle 119"/>
          <p:cNvSpPr/>
          <p:nvPr/>
        </p:nvSpPr>
        <p:spPr bwMode="auto">
          <a:xfrm>
            <a:off x="2722822" y="343656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Rectangle 120"/>
          <p:cNvSpPr/>
          <p:nvPr/>
        </p:nvSpPr>
        <p:spPr bwMode="auto">
          <a:xfrm>
            <a:off x="3766649" y="3438680"/>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Rectangle 121"/>
          <p:cNvSpPr/>
          <p:nvPr/>
        </p:nvSpPr>
        <p:spPr bwMode="auto">
          <a:xfrm>
            <a:off x="4811488" y="3437674"/>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Freeform 122"/>
          <p:cNvSpPr>
            <a:spLocks noEditPoints="1"/>
          </p:cNvSpPr>
          <p:nvPr/>
        </p:nvSpPr>
        <p:spPr bwMode="auto">
          <a:xfrm>
            <a:off x="1748684" y="3975229"/>
            <a:ext cx="302654" cy="313875"/>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4" name="Freeform 68"/>
          <p:cNvSpPr>
            <a:spLocks noChangeAspect="1" noEditPoints="1"/>
          </p:cNvSpPr>
          <p:nvPr/>
        </p:nvSpPr>
        <p:spPr bwMode="auto">
          <a:xfrm>
            <a:off x="2135189" y="4126537"/>
            <a:ext cx="347200" cy="238341"/>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8" name="Freeform 24"/>
          <p:cNvSpPr>
            <a:spLocks noEditPoints="1"/>
          </p:cNvSpPr>
          <p:nvPr/>
        </p:nvSpPr>
        <p:spPr bwMode="auto">
          <a:xfrm>
            <a:off x="3181958"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9" name="Freeform 41"/>
          <p:cNvSpPr>
            <a:spLocks noEditPoints="1"/>
          </p:cNvSpPr>
          <p:nvPr/>
        </p:nvSpPr>
        <p:spPr bwMode="auto">
          <a:xfrm>
            <a:off x="2821649" y="357230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1" name="Freeform 28"/>
          <p:cNvSpPr>
            <a:spLocks noChangeAspect="1" noEditPoints="1"/>
          </p:cNvSpPr>
          <p:nvPr/>
        </p:nvSpPr>
        <p:spPr bwMode="auto">
          <a:xfrm>
            <a:off x="2869674" y="4047067"/>
            <a:ext cx="259944" cy="303458"/>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39 w 96"/>
              <a:gd name="T39" fmla="*/ 96 h 112"/>
              <a:gd name="T40" fmla="*/ 36 w 96"/>
              <a:gd name="T41" fmla="*/ 104 h 112"/>
              <a:gd name="T42" fmla="*/ 24 w 96"/>
              <a:gd name="T43" fmla="*/ 72 h 112"/>
              <a:gd name="T44" fmla="*/ 16 w 96"/>
              <a:gd name="T45" fmla="*/ 72 h 112"/>
              <a:gd name="T46" fmla="*/ 16 w 96"/>
              <a:gd name="T47" fmla="*/ 80 h 112"/>
              <a:gd name="T48" fmla="*/ 24 w 96"/>
              <a:gd name="T49" fmla="*/ 80 h 112"/>
              <a:gd name="T50" fmla="*/ 24 w 96"/>
              <a:gd name="T51" fmla="*/ 72 h 112"/>
              <a:gd name="T52" fmla="*/ 72 w 96"/>
              <a:gd name="T53" fmla="*/ 72 h 112"/>
              <a:gd name="T54" fmla="*/ 32 w 96"/>
              <a:gd name="T55" fmla="*/ 72 h 112"/>
              <a:gd name="T56" fmla="*/ 32 w 96"/>
              <a:gd name="T57" fmla="*/ 80 h 112"/>
              <a:gd name="T58" fmla="*/ 72 w 96"/>
              <a:gd name="T59" fmla="*/ 80 h 112"/>
              <a:gd name="T60" fmla="*/ 72 w 96"/>
              <a:gd name="T61" fmla="*/ 72 h 112"/>
              <a:gd name="T62" fmla="*/ 24 w 96"/>
              <a:gd name="T63" fmla="*/ 48 h 112"/>
              <a:gd name="T64" fmla="*/ 16 w 96"/>
              <a:gd name="T65" fmla="*/ 48 h 112"/>
              <a:gd name="T66" fmla="*/ 16 w 96"/>
              <a:gd name="T67" fmla="*/ 56 h 112"/>
              <a:gd name="T68" fmla="*/ 24 w 96"/>
              <a:gd name="T69" fmla="*/ 56 h 112"/>
              <a:gd name="T70" fmla="*/ 24 w 96"/>
              <a:gd name="T71" fmla="*/ 48 h 112"/>
              <a:gd name="T72" fmla="*/ 72 w 96"/>
              <a:gd name="T73" fmla="*/ 48 h 112"/>
              <a:gd name="T74" fmla="*/ 32 w 96"/>
              <a:gd name="T75" fmla="*/ 48 h 112"/>
              <a:gd name="T76" fmla="*/ 32 w 96"/>
              <a:gd name="T77" fmla="*/ 56 h 112"/>
              <a:gd name="T78" fmla="*/ 72 w 96"/>
              <a:gd name="T79" fmla="*/ 56 h 112"/>
              <a:gd name="T80" fmla="*/ 72 w 96"/>
              <a:gd name="T81" fmla="*/ 48 h 112"/>
              <a:gd name="T82" fmla="*/ 24 w 96"/>
              <a:gd name="T83" fmla="*/ 24 h 112"/>
              <a:gd name="T84" fmla="*/ 16 w 96"/>
              <a:gd name="T85" fmla="*/ 24 h 112"/>
              <a:gd name="T86" fmla="*/ 16 w 96"/>
              <a:gd name="T87" fmla="*/ 32 h 112"/>
              <a:gd name="T88" fmla="*/ 24 w 96"/>
              <a:gd name="T89" fmla="*/ 32 h 112"/>
              <a:gd name="T90" fmla="*/ 24 w 96"/>
              <a:gd name="T91" fmla="*/ 24 h 112"/>
              <a:gd name="T92" fmla="*/ 72 w 96"/>
              <a:gd name="T93" fmla="*/ 24 h 112"/>
              <a:gd name="T94" fmla="*/ 32 w 96"/>
              <a:gd name="T95" fmla="*/ 24 h 112"/>
              <a:gd name="T96" fmla="*/ 32 w 96"/>
              <a:gd name="T97" fmla="*/ 32 h 112"/>
              <a:gd name="T98" fmla="*/ 72 w 96"/>
              <a:gd name="T99" fmla="*/ 32 h 112"/>
              <a:gd name="T100" fmla="*/ 72 w 96"/>
              <a:gd name="T10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6"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5" y="101"/>
                  <a:pt x="87" y="96"/>
                </a:cubicBezTo>
                <a:cubicBezTo>
                  <a:pt x="39" y="96"/>
                  <a:pt x="39" y="96"/>
                  <a:pt x="39" y="96"/>
                </a:cubicBezTo>
                <a:cubicBezTo>
                  <a:pt x="39" y="99"/>
                  <a:pt x="37" y="102"/>
                  <a:pt x="36" y="104"/>
                </a:cubicBezTo>
                <a:close/>
                <a:moveTo>
                  <a:pt x="24" y="72"/>
                </a:moveTo>
                <a:cubicBezTo>
                  <a:pt x="16" y="72"/>
                  <a:pt x="16" y="72"/>
                  <a:pt x="16" y="72"/>
                </a:cubicBezTo>
                <a:cubicBezTo>
                  <a:pt x="16" y="80"/>
                  <a:pt x="16" y="80"/>
                  <a:pt x="16" y="80"/>
                </a:cubicBezTo>
                <a:cubicBezTo>
                  <a:pt x="24" y="80"/>
                  <a:pt x="24" y="80"/>
                  <a:pt x="24" y="80"/>
                </a:cubicBezTo>
                <a:lnTo>
                  <a:pt x="24" y="72"/>
                </a:lnTo>
                <a:close/>
                <a:moveTo>
                  <a:pt x="72" y="72"/>
                </a:moveTo>
                <a:cubicBezTo>
                  <a:pt x="32" y="72"/>
                  <a:pt x="32" y="72"/>
                  <a:pt x="32" y="72"/>
                </a:cubicBezTo>
                <a:cubicBezTo>
                  <a:pt x="32" y="80"/>
                  <a:pt x="32" y="80"/>
                  <a:pt x="32" y="80"/>
                </a:cubicBezTo>
                <a:cubicBezTo>
                  <a:pt x="72" y="80"/>
                  <a:pt x="72" y="80"/>
                  <a:pt x="72" y="80"/>
                </a:cubicBezTo>
                <a:lnTo>
                  <a:pt x="72" y="72"/>
                </a:lnTo>
                <a:close/>
                <a:moveTo>
                  <a:pt x="24" y="48"/>
                </a:moveTo>
                <a:cubicBezTo>
                  <a:pt x="16" y="48"/>
                  <a:pt x="16" y="48"/>
                  <a:pt x="16" y="48"/>
                </a:cubicBezTo>
                <a:cubicBezTo>
                  <a:pt x="16" y="56"/>
                  <a:pt x="16" y="56"/>
                  <a:pt x="16" y="56"/>
                </a:cubicBezTo>
                <a:cubicBezTo>
                  <a:pt x="24" y="56"/>
                  <a:pt x="24" y="56"/>
                  <a:pt x="24" y="56"/>
                </a:cubicBezTo>
                <a:lnTo>
                  <a:pt x="24" y="48"/>
                </a:lnTo>
                <a:close/>
                <a:moveTo>
                  <a:pt x="72" y="48"/>
                </a:moveTo>
                <a:cubicBezTo>
                  <a:pt x="32" y="48"/>
                  <a:pt x="32" y="48"/>
                  <a:pt x="32" y="48"/>
                </a:cubicBezTo>
                <a:cubicBezTo>
                  <a:pt x="32" y="56"/>
                  <a:pt x="32" y="56"/>
                  <a:pt x="32" y="56"/>
                </a:cubicBezTo>
                <a:cubicBezTo>
                  <a:pt x="72" y="56"/>
                  <a:pt x="72" y="56"/>
                  <a:pt x="72" y="56"/>
                </a:cubicBezTo>
                <a:lnTo>
                  <a:pt x="72" y="48"/>
                </a:lnTo>
                <a:close/>
                <a:moveTo>
                  <a:pt x="24" y="24"/>
                </a:moveTo>
                <a:cubicBezTo>
                  <a:pt x="16" y="24"/>
                  <a:pt x="16" y="24"/>
                  <a:pt x="16" y="24"/>
                </a:cubicBezTo>
                <a:cubicBezTo>
                  <a:pt x="16" y="32"/>
                  <a:pt x="16" y="32"/>
                  <a:pt x="16" y="32"/>
                </a:cubicBezTo>
                <a:cubicBezTo>
                  <a:pt x="24" y="32"/>
                  <a:pt x="24" y="32"/>
                  <a:pt x="24" y="32"/>
                </a:cubicBezTo>
                <a:lnTo>
                  <a:pt x="24" y="24"/>
                </a:lnTo>
                <a:close/>
                <a:moveTo>
                  <a:pt x="72" y="24"/>
                </a:moveTo>
                <a:cubicBezTo>
                  <a:pt x="32" y="24"/>
                  <a:pt x="32" y="24"/>
                  <a:pt x="32" y="24"/>
                </a:cubicBezTo>
                <a:cubicBezTo>
                  <a:pt x="32" y="32"/>
                  <a:pt x="32" y="32"/>
                  <a:pt x="32" y="32"/>
                </a:cubicBezTo>
                <a:cubicBezTo>
                  <a:pt x="72" y="32"/>
                  <a:pt x="72" y="32"/>
                  <a:pt x="72" y="32"/>
                </a:cubicBezTo>
                <a:lnTo>
                  <a:pt x="72" y="2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2" name="Freeform 17"/>
          <p:cNvSpPr>
            <a:spLocks noEditPoints="1"/>
          </p:cNvSpPr>
          <p:nvPr/>
        </p:nvSpPr>
        <p:spPr bwMode="auto">
          <a:xfrm>
            <a:off x="3276471" y="4099216"/>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3" name="Freeform 17"/>
          <p:cNvSpPr>
            <a:spLocks noEditPoints="1"/>
          </p:cNvSpPr>
          <p:nvPr/>
        </p:nvSpPr>
        <p:spPr bwMode="auto">
          <a:xfrm>
            <a:off x="3883980" y="3671482"/>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4" name="Freeform 133"/>
          <p:cNvSpPr>
            <a:spLocks noEditPoints="1"/>
          </p:cNvSpPr>
          <p:nvPr/>
        </p:nvSpPr>
        <p:spPr bwMode="auto">
          <a:xfrm>
            <a:off x="4141026" y="3990759"/>
            <a:ext cx="480945" cy="361898"/>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5" name="Rectangle 134"/>
          <p:cNvSpPr/>
          <p:nvPr/>
        </p:nvSpPr>
        <p:spPr bwMode="auto">
          <a:xfrm>
            <a:off x="7014703" y="3456300"/>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6" name="Rectangle 135"/>
          <p:cNvSpPr/>
          <p:nvPr/>
        </p:nvSpPr>
        <p:spPr bwMode="auto">
          <a:xfrm>
            <a:off x="8072967" y="345579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7" name="Rectangle 136"/>
          <p:cNvSpPr/>
          <p:nvPr/>
        </p:nvSpPr>
        <p:spPr bwMode="auto">
          <a:xfrm>
            <a:off x="9118262" y="345579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2" name="Freeform 24"/>
          <p:cNvSpPr>
            <a:spLocks noEditPoints="1"/>
          </p:cNvSpPr>
          <p:nvPr/>
        </p:nvSpPr>
        <p:spPr bwMode="auto">
          <a:xfrm>
            <a:off x="5286554"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3" name="Freeform 41"/>
          <p:cNvSpPr>
            <a:spLocks noEditPoints="1"/>
          </p:cNvSpPr>
          <p:nvPr/>
        </p:nvSpPr>
        <p:spPr bwMode="auto">
          <a:xfrm>
            <a:off x="4926243" y="356297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4" name="Freeform 36"/>
          <p:cNvSpPr>
            <a:spLocks noEditPoints="1"/>
          </p:cNvSpPr>
          <p:nvPr/>
        </p:nvSpPr>
        <p:spPr bwMode="auto">
          <a:xfrm>
            <a:off x="9284090" y="3692195"/>
            <a:ext cx="361937" cy="386192"/>
          </a:xfrm>
          <a:custGeom>
            <a:avLst/>
            <a:gdLst>
              <a:gd name="T0" fmla="*/ 8 w 128"/>
              <a:gd name="T1" fmla="*/ 71 h 128"/>
              <a:gd name="T2" fmla="*/ 16 w 128"/>
              <a:gd name="T3" fmla="*/ 119 h 128"/>
              <a:gd name="T4" fmla="*/ 24 w 128"/>
              <a:gd name="T5" fmla="*/ 128 h 128"/>
              <a:gd name="T6" fmla="*/ 20 w 128"/>
              <a:gd name="T7" fmla="*/ 112 h 128"/>
              <a:gd name="T8" fmla="*/ 16 w 128"/>
              <a:gd name="T9" fmla="*/ 71 h 128"/>
              <a:gd name="T10" fmla="*/ 32 w 128"/>
              <a:gd name="T11" fmla="*/ 52 h 128"/>
              <a:gd name="T12" fmla="*/ 60 w 128"/>
              <a:gd name="T13" fmla="*/ 52 h 128"/>
              <a:gd name="T14" fmla="*/ 64 w 128"/>
              <a:gd name="T15" fmla="*/ 128 h 128"/>
              <a:gd name="T16" fmla="*/ 72 w 128"/>
              <a:gd name="T17" fmla="*/ 56 h 128"/>
              <a:gd name="T18" fmla="*/ 65 w 128"/>
              <a:gd name="T19" fmla="*/ 40 h 128"/>
              <a:gd name="T20" fmla="*/ 96 w 128"/>
              <a:gd name="T21" fmla="*/ 48 h 128"/>
              <a:gd name="T22" fmla="*/ 112 w 128"/>
              <a:gd name="T23" fmla="*/ 44 h 128"/>
              <a:gd name="T24" fmla="*/ 120 w 128"/>
              <a:gd name="T25" fmla="*/ 108 h 128"/>
              <a:gd name="T26" fmla="*/ 112 w 128"/>
              <a:gd name="T27" fmla="*/ 112 h 128"/>
              <a:gd name="T28" fmla="*/ 120 w 128"/>
              <a:gd name="T29" fmla="*/ 128 h 128"/>
              <a:gd name="T30" fmla="*/ 128 w 128"/>
              <a:gd name="T31" fmla="*/ 108 h 128"/>
              <a:gd name="T32" fmla="*/ 117 w 128"/>
              <a:gd name="T33" fmla="*/ 37 h 128"/>
              <a:gd name="T34" fmla="*/ 96 w 128"/>
              <a:gd name="T35" fmla="*/ 0 h 128"/>
              <a:gd name="T36" fmla="*/ 74 w 128"/>
              <a:gd name="T37" fmla="*/ 32 h 128"/>
              <a:gd name="T38" fmla="*/ 68 w 128"/>
              <a:gd name="T39" fmla="*/ 28 h 128"/>
              <a:gd name="T40" fmla="*/ 20 w 128"/>
              <a:gd name="T41" fmla="*/ 28 h 128"/>
              <a:gd name="T42" fmla="*/ 0 w 128"/>
              <a:gd name="T43" fmla="*/ 60 h 128"/>
              <a:gd name="T44" fmla="*/ 112 w 128"/>
              <a:gd name="T45" fmla="*/ 24 h 128"/>
              <a:gd name="T46" fmla="*/ 80 w 128"/>
              <a:gd name="T47" fmla="*/ 24 h 128"/>
              <a:gd name="T48" fmla="*/ 44 w 128"/>
              <a:gd name="T49" fmla="*/ 12 h 128"/>
              <a:gd name="T50" fmla="*/ 44 w 128"/>
              <a:gd name="T51" fmla="*/ 44 h 128"/>
              <a:gd name="T52" fmla="*/ 44 w 128"/>
              <a:gd name="T53" fmla="*/ 12 h 128"/>
              <a:gd name="T54" fmla="*/ 27 w 128"/>
              <a:gd name="T55" fmla="*/ 45 h 128"/>
              <a:gd name="T56" fmla="*/ 12 w 128"/>
              <a:gd name="T57" fmla="*/ 64 h 128"/>
              <a:gd name="T58" fmla="*/ 23 w 128"/>
              <a:gd name="T59" fmla="*/ 38 h 128"/>
              <a:gd name="T60" fmla="*/ 48 w 128"/>
              <a:gd name="T61" fmla="*/ 120 h 128"/>
              <a:gd name="T62" fmla="*/ 40 w 128"/>
              <a:gd name="T63" fmla="*/ 128 h 128"/>
              <a:gd name="T64" fmla="*/ 88 w 128"/>
              <a:gd name="T65" fmla="*/ 128 h 128"/>
              <a:gd name="T66" fmla="*/ 96 w 128"/>
              <a:gd name="T67" fmla="*/ 120 h 128"/>
              <a:gd name="T68" fmla="*/ 88 w 128"/>
              <a:gd name="T69"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8">
                <a:moveTo>
                  <a:pt x="0" y="60"/>
                </a:moveTo>
                <a:cubicBezTo>
                  <a:pt x="0" y="65"/>
                  <a:pt x="4" y="70"/>
                  <a:pt x="8" y="71"/>
                </a:cubicBezTo>
                <a:cubicBezTo>
                  <a:pt x="8" y="108"/>
                  <a:pt x="8" y="108"/>
                  <a:pt x="8" y="108"/>
                </a:cubicBezTo>
                <a:cubicBezTo>
                  <a:pt x="8" y="113"/>
                  <a:pt x="12" y="118"/>
                  <a:pt x="16" y="119"/>
                </a:cubicBezTo>
                <a:cubicBezTo>
                  <a:pt x="16" y="128"/>
                  <a:pt x="16" y="128"/>
                  <a:pt x="16" y="128"/>
                </a:cubicBezTo>
                <a:cubicBezTo>
                  <a:pt x="24" y="128"/>
                  <a:pt x="24" y="128"/>
                  <a:pt x="24" y="128"/>
                </a:cubicBezTo>
                <a:cubicBezTo>
                  <a:pt x="24" y="112"/>
                  <a:pt x="24" y="112"/>
                  <a:pt x="24" y="112"/>
                </a:cubicBezTo>
                <a:cubicBezTo>
                  <a:pt x="20" y="112"/>
                  <a:pt x="20" y="112"/>
                  <a:pt x="20" y="112"/>
                </a:cubicBezTo>
                <a:cubicBezTo>
                  <a:pt x="18" y="112"/>
                  <a:pt x="16" y="110"/>
                  <a:pt x="16" y="108"/>
                </a:cubicBezTo>
                <a:cubicBezTo>
                  <a:pt x="16" y="71"/>
                  <a:pt x="16" y="71"/>
                  <a:pt x="16" y="71"/>
                </a:cubicBezTo>
                <a:cubicBezTo>
                  <a:pt x="21" y="70"/>
                  <a:pt x="24" y="65"/>
                  <a:pt x="24" y="60"/>
                </a:cubicBezTo>
                <a:cubicBezTo>
                  <a:pt x="24" y="56"/>
                  <a:pt x="28" y="52"/>
                  <a:pt x="32" y="52"/>
                </a:cubicBezTo>
                <a:cubicBezTo>
                  <a:pt x="44" y="52"/>
                  <a:pt x="44" y="52"/>
                  <a:pt x="44" y="52"/>
                </a:cubicBezTo>
                <a:cubicBezTo>
                  <a:pt x="60" y="52"/>
                  <a:pt x="60" y="52"/>
                  <a:pt x="60" y="52"/>
                </a:cubicBezTo>
                <a:cubicBezTo>
                  <a:pt x="63" y="52"/>
                  <a:pt x="64" y="54"/>
                  <a:pt x="64" y="56"/>
                </a:cubicBezTo>
                <a:cubicBezTo>
                  <a:pt x="64" y="128"/>
                  <a:pt x="64" y="128"/>
                  <a:pt x="64" y="128"/>
                </a:cubicBezTo>
                <a:cubicBezTo>
                  <a:pt x="72" y="128"/>
                  <a:pt x="72" y="128"/>
                  <a:pt x="72" y="128"/>
                </a:cubicBezTo>
                <a:cubicBezTo>
                  <a:pt x="72" y="56"/>
                  <a:pt x="72" y="56"/>
                  <a:pt x="72" y="56"/>
                </a:cubicBezTo>
                <a:cubicBezTo>
                  <a:pt x="72" y="50"/>
                  <a:pt x="68" y="45"/>
                  <a:pt x="62" y="44"/>
                </a:cubicBezTo>
                <a:cubicBezTo>
                  <a:pt x="63" y="43"/>
                  <a:pt x="64" y="41"/>
                  <a:pt x="65" y="40"/>
                </a:cubicBezTo>
                <a:cubicBezTo>
                  <a:pt x="79" y="40"/>
                  <a:pt x="79" y="40"/>
                  <a:pt x="79" y="40"/>
                </a:cubicBezTo>
                <a:cubicBezTo>
                  <a:pt x="83" y="45"/>
                  <a:pt x="89" y="48"/>
                  <a:pt x="96" y="48"/>
                </a:cubicBezTo>
                <a:cubicBezTo>
                  <a:pt x="101" y="48"/>
                  <a:pt x="106" y="47"/>
                  <a:pt x="110" y="44"/>
                </a:cubicBezTo>
                <a:cubicBezTo>
                  <a:pt x="112" y="44"/>
                  <a:pt x="112" y="44"/>
                  <a:pt x="112" y="44"/>
                </a:cubicBezTo>
                <a:cubicBezTo>
                  <a:pt x="117" y="44"/>
                  <a:pt x="120" y="48"/>
                  <a:pt x="120" y="52"/>
                </a:cubicBezTo>
                <a:cubicBezTo>
                  <a:pt x="120" y="108"/>
                  <a:pt x="120" y="108"/>
                  <a:pt x="120" y="108"/>
                </a:cubicBezTo>
                <a:cubicBezTo>
                  <a:pt x="120" y="110"/>
                  <a:pt x="119" y="112"/>
                  <a:pt x="116" y="112"/>
                </a:cubicBezTo>
                <a:cubicBezTo>
                  <a:pt x="112" y="112"/>
                  <a:pt x="112" y="112"/>
                  <a:pt x="112" y="112"/>
                </a:cubicBezTo>
                <a:cubicBezTo>
                  <a:pt x="112" y="128"/>
                  <a:pt x="112" y="128"/>
                  <a:pt x="112" y="128"/>
                </a:cubicBezTo>
                <a:cubicBezTo>
                  <a:pt x="120" y="128"/>
                  <a:pt x="120" y="128"/>
                  <a:pt x="120" y="128"/>
                </a:cubicBezTo>
                <a:cubicBezTo>
                  <a:pt x="120" y="119"/>
                  <a:pt x="120" y="119"/>
                  <a:pt x="120" y="119"/>
                </a:cubicBezTo>
                <a:cubicBezTo>
                  <a:pt x="125" y="118"/>
                  <a:pt x="128" y="113"/>
                  <a:pt x="128" y="108"/>
                </a:cubicBezTo>
                <a:cubicBezTo>
                  <a:pt x="128" y="52"/>
                  <a:pt x="128" y="52"/>
                  <a:pt x="128" y="52"/>
                </a:cubicBezTo>
                <a:cubicBezTo>
                  <a:pt x="128" y="45"/>
                  <a:pt x="124" y="39"/>
                  <a:pt x="117" y="37"/>
                </a:cubicBezTo>
                <a:cubicBezTo>
                  <a:pt x="119" y="33"/>
                  <a:pt x="120" y="29"/>
                  <a:pt x="120" y="24"/>
                </a:cubicBezTo>
                <a:cubicBezTo>
                  <a:pt x="120" y="11"/>
                  <a:pt x="110" y="0"/>
                  <a:pt x="96" y="0"/>
                </a:cubicBezTo>
                <a:cubicBezTo>
                  <a:pt x="83" y="0"/>
                  <a:pt x="72" y="11"/>
                  <a:pt x="72" y="24"/>
                </a:cubicBezTo>
                <a:cubicBezTo>
                  <a:pt x="72" y="27"/>
                  <a:pt x="73" y="29"/>
                  <a:pt x="74" y="32"/>
                </a:cubicBezTo>
                <a:cubicBezTo>
                  <a:pt x="68" y="32"/>
                  <a:pt x="68" y="32"/>
                  <a:pt x="68" y="32"/>
                </a:cubicBezTo>
                <a:cubicBezTo>
                  <a:pt x="68" y="31"/>
                  <a:pt x="68" y="29"/>
                  <a:pt x="68" y="28"/>
                </a:cubicBezTo>
                <a:cubicBezTo>
                  <a:pt x="68" y="15"/>
                  <a:pt x="58" y="4"/>
                  <a:pt x="44" y="4"/>
                </a:cubicBezTo>
                <a:cubicBezTo>
                  <a:pt x="31" y="4"/>
                  <a:pt x="20" y="15"/>
                  <a:pt x="20" y="28"/>
                </a:cubicBezTo>
                <a:cubicBezTo>
                  <a:pt x="20" y="29"/>
                  <a:pt x="21" y="30"/>
                  <a:pt x="21" y="30"/>
                </a:cubicBezTo>
                <a:cubicBezTo>
                  <a:pt x="9" y="35"/>
                  <a:pt x="0" y="47"/>
                  <a:pt x="0" y="60"/>
                </a:cubicBezTo>
                <a:close/>
                <a:moveTo>
                  <a:pt x="96" y="8"/>
                </a:moveTo>
                <a:cubicBezTo>
                  <a:pt x="105" y="8"/>
                  <a:pt x="112" y="15"/>
                  <a:pt x="112" y="24"/>
                </a:cubicBezTo>
                <a:cubicBezTo>
                  <a:pt x="112" y="33"/>
                  <a:pt x="105" y="40"/>
                  <a:pt x="96" y="40"/>
                </a:cubicBezTo>
                <a:cubicBezTo>
                  <a:pt x="88" y="40"/>
                  <a:pt x="80" y="33"/>
                  <a:pt x="80" y="24"/>
                </a:cubicBezTo>
                <a:cubicBezTo>
                  <a:pt x="80" y="15"/>
                  <a:pt x="88" y="8"/>
                  <a:pt x="96" y="8"/>
                </a:cubicBezTo>
                <a:close/>
                <a:moveTo>
                  <a:pt x="44" y="12"/>
                </a:moveTo>
                <a:cubicBezTo>
                  <a:pt x="53" y="12"/>
                  <a:pt x="60" y="19"/>
                  <a:pt x="60" y="28"/>
                </a:cubicBezTo>
                <a:cubicBezTo>
                  <a:pt x="60" y="37"/>
                  <a:pt x="53" y="44"/>
                  <a:pt x="44" y="44"/>
                </a:cubicBezTo>
                <a:cubicBezTo>
                  <a:pt x="36" y="44"/>
                  <a:pt x="28" y="37"/>
                  <a:pt x="28" y="28"/>
                </a:cubicBezTo>
                <a:cubicBezTo>
                  <a:pt x="28" y="19"/>
                  <a:pt x="36" y="12"/>
                  <a:pt x="44" y="12"/>
                </a:cubicBezTo>
                <a:close/>
                <a:moveTo>
                  <a:pt x="23" y="38"/>
                </a:moveTo>
                <a:cubicBezTo>
                  <a:pt x="24" y="41"/>
                  <a:pt x="26" y="43"/>
                  <a:pt x="27" y="45"/>
                </a:cubicBezTo>
                <a:cubicBezTo>
                  <a:pt x="21" y="47"/>
                  <a:pt x="16" y="53"/>
                  <a:pt x="16" y="60"/>
                </a:cubicBezTo>
                <a:cubicBezTo>
                  <a:pt x="16" y="62"/>
                  <a:pt x="15" y="64"/>
                  <a:pt x="12" y="64"/>
                </a:cubicBezTo>
                <a:cubicBezTo>
                  <a:pt x="10" y="64"/>
                  <a:pt x="8" y="62"/>
                  <a:pt x="8" y="60"/>
                </a:cubicBezTo>
                <a:cubicBezTo>
                  <a:pt x="8" y="51"/>
                  <a:pt x="14" y="42"/>
                  <a:pt x="23" y="38"/>
                </a:cubicBezTo>
                <a:close/>
                <a:moveTo>
                  <a:pt x="40" y="120"/>
                </a:moveTo>
                <a:cubicBezTo>
                  <a:pt x="48" y="120"/>
                  <a:pt x="48" y="120"/>
                  <a:pt x="48" y="120"/>
                </a:cubicBezTo>
                <a:cubicBezTo>
                  <a:pt x="48" y="128"/>
                  <a:pt x="48" y="128"/>
                  <a:pt x="48" y="128"/>
                </a:cubicBezTo>
                <a:cubicBezTo>
                  <a:pt x="40" y="128"/>
                  <a:pt x="40" y="128"/>
                  <a:pt x="40" y="128"/>
                </a:cubicBezTo>
                <a:lnTo>
                  <a:pt x="40" y="120"/>
                </a:lnTo>
                <a:close/>
                <a:moveTo>
                  <a:pt x="88" y="128"/>
                </a:moveTo>
                <a:cubicBezTo>
                  <a:pt x="88" y="120"/>
                  <a:pt x="88" y="120"/>
                  <a:pt x="88" y="120"/>
                </a:cubicBezTo>
                <a:cubicBezTo>
                  <a:pt x="96" y="120"/>
                  <a:pt x="96" y="120"/>
                  <a:pt x="96" y="120"/>
                </a:cubicBezTo>
                <a:cubicBezTo>
                  <a:pt x="96" y="128"/>
                  <a:pt x="96" y="128"/>
                  <a:pt x="96" y="128"/>
                </a:cubicBezTo>
                <a:lnTo>
                  <a:pt x="88" y="12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5" name="Freeform 29"/>
          <p:cNvSpPr>
            <a:spLocks noChangeAspect="1" noEditPoints="1"/>
          </p:cNvSpPr>
          <p:nvPr/>
        </p:nvSpPr>
        <p:spPr bwMode="auto">
          <a:xfrm>
            <a:off x="4924654" y="4061839"/>
            <a:ext cx="353321" cy="310034"/>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7" name="Freeform 29"/>
          <p:cNvSpPr>
            <a:spLocks noChangeAspect="1" noEditPoints="1"/>
          </p:cNvSpPr>
          <p:nvPr/>
        </p:nvSpPr>
        <p:spPr bwMode="auto">
          <a:xfrm>
            <a:off x="9587677" y="4131135"/>
            <a:ext cx="353321" cy="310034"/>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2" name="Freeform 17"/>
          <p:cNvSpPr>
            <a:spLocks noEditPoints="1"/>
          </p:cNvSpPr>
          <p:nvPr/>
        </p:nvSpPr>
        <p:spPr bwMode="auto">
          <a:xfrm>
            <a:off x="8155347" y="3649886"/>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3" name="Freeform 152"/>
          <p:cNvSpPr>
            <a:spLocks noEditPoints="1"/>
          </p:cNvSpPr>
          <p:nvPr/>
        </p:nvSpPr>
        <p:spPr bwMode="auto">
          <a:xfrm>
            <a:off x="8412393" y="3969163"/>
            <a:ext cx="480945" cy="361898"/>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4" name="Freeform 153"/>
          <p:cNvSpPr>
            <a:spLocks noEditPoints="1"/>
          </p:cNvSpPr>
          <p:nvPr/>
        </p:nvSpPr>
        <p:spPr bwMode="auto">
          <a:xfrm>
            <a:off x="7117534" y="3811406"/>
            <a:ext cx="302654" cy="313875"/>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5" name="Freeform 68"/>
          <p:cNvSpPr>
            <a:spLocks noChangeAspect="1" noEditPoints="1"/>
          </p:cNvSpPr>
          <p:nvPr/>
        </p:nvSpPr>
        <p:spPr bwMode="auto">
          <a:xfrm>
            <a:off x="7504039" y="3962714"/>
            <a:ext cx="347200" cy="238341"/>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Tree>
    <p:custDataLst>
      <p:tags r:id="rId1"/>
    </p:custDataLst>
    <p:extLst>
      <p:ext uri="{BB962C8B-B14F-4D97-AF65-F5344CB8AC3E}">
        <p14:creationId xmlns:p14="http://schemas.microsoft.com/office/powerpoint/2010/main" val="14862985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Diverse API styles and endpoints</a:t>
            </a:r>
          </a:p>
        </p:txBody>
      </p:sp>
      <p:sp>
        <p:nvSpPr>
          <p:cNvPr id="68" name="TextBox 51"/>
          <p:cNvSpPr txBox="1"/>
          <p:nvPr/>
        </p:nvSpPr>
        <p:spPr>
          <a:xfrm>
            <a:off x="613411" y="1305137"/>
            <a:ext cx="4567404" cy="1176733"/>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Azure Active Directory Graph API </a:t>
            </a:r>
          </a:p>
          <a:p>
            <a:pPr defTabSz="914367">
              <a:defRPr/>
            </a:pPr>
            <a:r>
              <a:rPr lang="en-US" sz="1568" dirty="0">
                <a:solidFill>
                  <a:srgbClr val="FF0000"/>
                </a:solidFill>
                <a:latin typeface="Segoe UI"/>
              </a:rPr>
              <a:t>https://graph.windows.net/contoso.com/users</a:t>
            </a:r>
          </a:p>
          <a:p>
            <a:pPr defTabSz="914367">
              <a:defRPr/>
            </a:pPr>
            <a:r>
              <a:rPr lang="en-US" sz="1568" dirty="0">
                <a:solidFill>
                  <a:srgbClr val="FF0000"/>
                </a:solidFill>
                <a:latin typeface="Segoe UI"/>
              </a:rPr>
              <a:t>https://graph.windows.net/contoso.com/groups</a:t>
            </a:r>
            <a:r>
              <a:rPr lang="en-US" sz="1568" dirty="0">
                <a:solidFill>
                  <a:srgbClr val="5C2D91"/>
                </a:solidFill>
                <a:latin typeface="Segoe UI"/>
              </a:rPr>
              <a:t> </a:t>
            </a:r>
          </a:p>
          <a:p>
            <a:pPr defTabSz="914367">
              <a:defRPr/>
            </a:pPr>
            <a:endParaRPr lang="en-US" sz="1961" dirty="0">
              <a:gradFill>
                <a:gsLst>
                  <a:gs pos="0">
                    <a:srgbClr val="404040"/>
                  </a:gs>
                  <a:gs pos="55000">
                    <a:srgbClr val="404040"/>
                  </a:gs>
                </a:gsLst>
                <a:lin ang="5400000" scaled="0"/>
              </a:gradFill>
              <a:latin typeface="Segoe UI"/>
            </a:endParaRPr>
          </a:p>
        </p:txBody>
      </p:sp>
      <p:grpSp>
        <p:nvGrpSpPr>
          <p:cNvPr id="69" name="Group 68"/>
          <p:cNvGrpSpPr/>
          <p:nvPr/>
        </p:nvGrpSpPr>
        <p:grpSpPr>
          <a:xfrm>
            <a:off x="269241" y="1420738"/>
            <a:ext cx="394728" cy="394366"/>
            <a:chOff x="446049" y="1441577"/>
            <a:chExt cx="786384" cy="788667"/>
          </a:xfrm>
        </p:grpSpPr>
        <p:sp>
          <p:nvSpPr>
            <p:cNvPr id="70" name="Rectangle 69"/>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1"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72" name="TextBox 51"/>
          <p:cNvSpPr txBox="1"/>
          <p:nvPr/>
        </p:nvSpPr>
        <p:spPr>
          <a:xfrm>
            <a:off x="5801440" y="1353608"/>
            <a:ext cx="3085110" cy="935351"/>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Windows Live profile API </a:t>
            </a:r>
          </a:p>
          <a:p>
            <a:pPr defTabSz="914367">
              <a:defRPr/>
            </a:pPr>
            <a:r>
              <a:rPr lang="en-US" sz="1568" dirty="0">
                <a:solidFill>
                  <a:srgbClr val="FF0000"/>
                </a:solidFill>
                <a:latin typeface="Segoe UI"/>
              </a:rPr>
              <a:t>https://apis.live.net/v5.0/me</a:t>
            </a:r>
          </a:p>
          <a:p>
            <a:pPr defTabSz="914367">
              <a:defRPr/>
            </a:pPr>
            <a:endParaRPr lang="en-US" sz="1961" dirty="0">
              <a:gradFill>
                <a:gsLst>
                  <a:gs pos="0">
                    <a:srgbClr val="404040"/>
                  </a:gs>
                  <a:gs pos="55000">
                    <a:srgbClr val="404040"/>
                  </a:gs>
                </a:gsLst>
                <a:lin ang="5400000" scaled="0"/>
              </a:gradFill>
              <a:latin typeface="Segoe UI"/>
            </a:endParaRPr>
          </a:p>
        </p:txBody>
      </p:sp>
      <p:grpSp>
        <p:nvGrpSpPr>
          <p:cNvPr id="73" name="Group 72"/>
          <p:cNvGrpSpPr/>
          <p:nvPr/>
        </p:nvGrpSpPr>
        <p:grpSpPr>
          <a:xfrm>
            <a:off x="5448967" y="1469147"/>
            <a:ext cx="394427" cy="394427"/>
            <a:chOff x="1422289" y="1435556"/>
            <a:chExt cx="786384" cy="788667"/>
          </a:xfrm>
        </p:grpSpPr>
        <p:sp>
          <p:nvSpPr>
            <p:cNvPr id="74" name="Rectangle 73"/>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5"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76" name="TextBox 51"/>
          <p:cNvSpPr txBox="1"/>
          <p:nvPr/>
        </p:nvSpPr>
        <p:spPr>
          <a:xfrm>
            <a:off x="4348226" y="2203986"/>
            <a:ext cx="7843775" cy="1418114"/>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SharePoint User Profile API</a:t>
            </a:r>
          </a:p>
          <a:p>
            <a:pPr defTabSz="914367">
              <a:defRPr/>
            </a:pPr>
            <a:r>
              <a:rPr lang="en-US" sz="1568" dirty="0">
                <a:solidFill>
                  <a:srgbClr val="FF0000"/>
                </a:solidFill>
                <a:latin typeface="Segoe UI"/>
              </a:rPr>
              <a:t>https://contoso.sharepoint.com/_api/SP.UserProfiles.PeopleManager/GetMyProperties</a:t>
            </a:r>
          </a:p>
          <a:p>
            <a:pPr defTabSz="914367">
              <a:defRPr/>
            </a:pPr>
            <a:r>
              <a:rPr lang="en-US" sz="1961" dirty="0">
                <a:gradFill>
                  <a:gsLst>
                    <a:gs pos="0">
                      <a:srgbClr val="404040"/>
                    </a:gs>
                    <a:gs pos="55000">
                      <a:srgbClr val="404040"/>
                    </a:gs>
                  </a:gsLst>
                  <a:lin ang="5400000" scaled="0"/>
                </a:gradFill>
                <a:latin typeface="Segoe UI"/>
              </a:rPr>
              <a:t>Exchange HD Picture API</a:t>
            </a:r>
          </a:p>
          <a:p>
            <a:pPr defTabSz="914367">
              <a:defRPr/>
            </a:pPr>
            <a:r>
              <a:rPr lang="en-US" sz="1568" dirty="0">
                <a:solidFill>
                  <a:srgbClr val="FF0000"/>
                </a:solidFill>
                <a:latin typeface="Segoe UI"/>
              </a:rPr>
              <a:t>https://graph.microsoft.com/v1.0/me/photo</a:t>
            </a:r>
          </a:p>
          <a:p>
            <a:pPr defTabSz="914367">
              <a:defRPr/>
            </a:pPr>
            <a:r>
              <a:rPr lang="en-US" sz="1568" dirty="0">
                <a:solidFill>
                  <a:srgbClr val="FF0000"/>
                </a:solidFill>
                <a:latin typeface="Segoe UI"/>
              </a:rPr>
              <a:t> </a:t>
            </a:r>
          </a:p>
        </p:txBody>
      </p:sp>
      <p:grpSp>
        <p:nvGrpSpPr>
          <p:cNvPr id="77" name="Group 76"/>
          <p:cNvGrpSpPr/>
          <p:nvPr/>
        </p:nvGrpSpPr>
        <p:grpSpPr>
          <a:xfrm>
            <a:off x="3953498" y="2534886"/>
            <a:ext cx="394728" cy="394366"/>
            <a:chOff x="446049" y="1441577"/>
            <a:chExt cx="786384" cy="788667"/>
          </a:xfrm>
        </p:grpSpPr>
        <p:sp>
          <p:nvSpPr>
            <p:cNvPr id="78" name="Rectangle 77"/>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9"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80" name="TextBox 51"/>
          <p:cNvSpPr txBox="1"/>
          <p:nvPr/>
        </p:nvSpPr>
        <p:spPr>
          <a:xfrm>
            <a:off x="592469" y="3231802"/>
            <a:ext cx="4660876" cy="875006"/>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Outlook REST API </a:t>
            </a:r>
          </a:p>
          <a:p>
            <a:pPr defTabSz="914367">
              <a:defRPr/>
            </a:pPr>
            <a:r>
              <a:rPr lang="en-US" sz="1568" dirty="0">
                <a:solidFill>
                  <a:srgbClr val="FF0000"/>
                </a:solidFill>
                <a:latin typeface="Segoe UI"/>
              </a:rPr>
              <a:t>https://outlook.office.com/api/v2.0/me/Messages</a:t>
            </a:r>
          </a:p>
          <a:p>
            <a:pPr defTabSz="914367">
              <a:defRPr/>
            </a:pPr>
            <a:r>
              <a:rPr lang="en-US" sz="1568" dirty="0">
                <a:solidFill>
                  <a:srgbClr val="FF0000"/>
                </a:solidFill>
                <a:latin typeface="Segoe UI"/>
              </a:rPr>
              <a:t>https://outlook.office.com/api/v2.0/me/Events </a:t>
            </a:r>
          </a:p>
        </p:txBody>
      </p:sp>
      <p:grpSp>
        <p:nvGrpSpPr>
          <p:cNvPr id="81" name="Group 80"/>
          <p:cNvGrpSpPr/>
          <p:nvPr/>
        </p:nvGrpSpPr>
        <p:grpSpPr>
          <a:xfrm>
            <a:off x="227358" y="3359049"/>
            <a:ext cx="394728" cy="394366"/>
            <a:chOff x="446049" y="1441577"/>
            <a:chExt cx="786384" cy="788667"/>
          </a:xfrm>
        </p:grpSpPr>
        <p:sp>
          <p:nvSpPr>
            <p:cNvPr id="82" name="Rectangle 81"/>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83"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grpSp>
        <p:nvGrpSpPr>
          <p:cNvPr id="84" name="Group 83"/>
          <p:cNvGrpSpPr/>
          <p:nvPr/>
        </p:nvGrpSpPr>
        <p:grpSpPr>
          <a:xfrm>
            <a:off x="227357" y="3819930"/>
            <a:ext cx="394427" cy="394427"/>
            <a:chOff x="1422289" y="1435556"/>
            <a:chExt cx="786384" cy="788667"/>
          </a:xfrm>
        </p:grpSpPr>
        <p:sp>
          <p:nvSpPr>
            <p:cNvPr id="85" name="Rectangle 84"/>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86"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87" name="TextBox 51"/>
          <p:cNvSpPr txBox="1"/>
          <p:nvPr/>
        </p:nvSpPr>
        <p:spPr>
          <a:xfrm>
            <a:off x="597610" y="4971869"/>
            <a:ext cx="4583205" cy="1357769"/>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OneDrive for Business API </a:t>
            </a:r>
          </a:p>
          <a:p>
            <a:pPr defTabSz="914367">
              <a:defRPr/>
            </a:pPr>
            <a:r>
              <a:rPr lang="en-US" sz="1568" dirty="0">
                <a:solidFill>
                  <a:srgbClr val="FF0000"/>
                </a:solidFill>
                <a:latin typeface="Segoe UI"/>
              </a:rPr>
              <a:t>https://contoso-my.sharepoint.com/personal</a:t>
            </a:r>
          </a:p>
          <a:p>
            <a:pPr defTabSz="914367">
              <a:defRPr/>
            </a:pPr>
            <a:r>
              <a:rPr lang="en-US" sz="1568" dirty="0">
                <a:solidFill>
                  <a:srgbClr val="FF0000"/>
                </a:solidFill>
                <a:latin typeface="Segoe UI"/>
              </a:rPr>
              <a:t>	/yina_contoso_com/_api/v2.0/drive</a:t>
            </a:r>
          </a:p>
          <a:p>
            <a:pPr defTabSz="914367">
              <a:defRPr/>
            </a:pPr>
            <a:r>
              <a:rPr lang="en-US" sz="1568" dirty="0">
                <a:solidFill>
                  <a:srgbClr val="FF0000"/>
                </a:solidFill>
                <a:latin typeface="Segoe UI"/>
              </a:rPr>
              <a:t>https://contoso.sharepoint.com/sites</a:t>
            </a:r>
          </a:p>
          <a:p>
            <a:pPr defTabSz="914367">
              <a:defRPr/>
            </a:pPr>
            <a:r>
              <a:rPr lang="en-US" sz="1568" dirty="0">
                <a:solidFill>
                  <a:srgbClr val="FF0000"/>
                </a:solidFill>
                <a:latin typeface="Segoe UI"/>
              </a:rPr>
              <a:t>	/designCouncil/_api/v2./drive</a:t>
            </a:r>
          </a:p>
        </p:txBody>
      </p:sp>
      <p:grpSp>
        <p:nvGrpSpPr>
          <p:cNvPr id="88" name="Group 87"/>
          <p:cNvGrpSpPr/>
          <p:nvPr/>
        </p:nvGrpSpPr>
        <p:grpSpPr>
          <a:xfrm>
            <a:off x="232498" y="5099115"/>
            <a:ext cx="394728" cy="394366"/>
            <a:chOff x="446049" y="1441577"/>
            <a:chExt cx="786384" cy="788667"/>
          </a:xfrm>
        </p:grpSpPr>
        <p:sp>
          <p:nvSpPr>
            <p:cNvPr id="89" name="Rectangle 88"/>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0"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91" name="TextBox 90"/>
          <p:cNvSpPr txBox="1"/>
          <p:nvPr/>
        </p:nvSpPr>
        <p:spPr>
          <a:xfrm>
            <a:off x="6988604" y="5493482"/>
            <a:ext cx="4343516" cy="633625"/>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OneDrive API </a:t>
            </a:r>
          </a:p>
          <a:p>
            <a:pPr defTabSz="914367">
              <a:defRPr/>
            </a:pPr>
            <a:r>
              <a:rPr lang="en-US" sz="1568" dirty="0">
                <a:solidFill>
                  <a:srgbClr val="FF0000"/>
                </a:solidFill>
                <a:latin typeface="Segoe UI"/>
              </a:rPr>
              <a:t>https://api.onedrive.com/v1.0/drive</a:t>
            </a:r>
          </a:p>
        </p:txBody>
      </p:sp>
      <p:grpSp>
        <p:nvGrpSpPr>
          <p:cNvPr id="92" name="Group 91"/>
          <p:cNvGrpSpPr/>
          <p:nvPr/>
        </p:nvGrpSpPr>
        <p:grpSpPr>
          <a:xfrm>
            <a:off x="6623792" y="5620727"/>
            <a:ext cx="394427" cy="394427"/>
            <a:chOff x="1422289" y="1435556"/>
            <a:chExt cx="786384" cy="788667"/>
          </a:xfrm>
        </p:grpSpPr>
        <p:sp>
          <p:nvSpPr>
            <p:cNvPr id="93" name="Rectangle 92"/>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4"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95" name="TextBox 51"/>
          <p:cNvSpPr txBox="1"/>
          <p:nvPr/>
        </p:nvSpPr>
        <p:spPr>
          <a:xfrm>
            <a:off x="5428090" y="3971032"/>
            <a:ext cx="6589166" cy="1357769"/>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Office Graph in SharePoint Online </a:t>
            </a:r>
          </a:p>
          <a:p>
            <a:pPr defTabSz="914367">
              <a:defRPr/>
            </a:pPr>
            <a:r>
              <a:rPr lang="en-US" sz="1568" dirty="0">
                <a:solidFill>
                  <a:srgbClr val="FF0000"/>
                </a:solidFill>
                <a:latin typeface="Segoe UI"/>
              </a:rPr>
              <a:t>https://contoso.sharepoint.com/_api/search/query?Querytext='*'&amp;Properties='GraphQuery:actor(ME,action\:1020,or(action\:1020\,action\:1003,action\:1001,action\:1024,action\:1005,action\:1037,action\:1039,action\:1036)'&amp;SelectProperties='Docid,Title</a:t>
            </a:r>
            <a:endParaRPr lang="en-US" sz="1372" dirty="0">
              <a:solidFill>
                <a:srgbClr val="FF0000"/>
              </a:solidFill>
              <a:latin typeface="Segoe UI"/>
            </a:endParaRPr>
          </a:p>
        </p:txBody>
      </p:sp>
      <p:grpSp>
        <p:nvGrpSpPr>
          <p:cNvPr id="96" name="Group 95"/>
          <p:cNvGrpSpPr/>
          <p:nvPr/>
        </p:nvGrpSpPr>
        <p:grpSpPr>
          <a:xfrm>
            <a:off x="5180816" y="4151825"/>
            <a:ext cx="394728" cy="394366"/>
            <a:chOff x="446049" y="1441577"/>
            <a:chExt cx="786384" cy="788667"/>
          </a:xfrm>
        </p:grpSpPr>
        <p:sp>
          <p:nvSpPr>
            <p:cNvPr id="97" name="Rectangle 96"/>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8"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Tree>
    <p:extLst>
      <p:ext uri="{BB962C8B-B14F-4D97-AF65-F5344CB8AC3E}">
        <p14:creationId xmlns:p14="http://schemas.microsoft.com/office/powerpoint/2010/main" val="103438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ectangle 138"/>
          <p:cNvSpPr/>
          <p:nvPr/>
        </p:nvSpPr>
        <p:spPr bwMode="auto">
          <a:xfrm>
            <a:off x="269241" y="2831302"/>
            <a:ext cx="11655840" cy="3038472"/>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4821" rIns="0" bIns="44821"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spcBef>
                <a:spcPct val="0"/>
              </a:spcBef>
              <a:spcAft>
                <a:spcPct val="0"/>
              </a:spcAft>
              <a:defRPr/>
            </a:pPr>
            <a:endParaRPr lang="en-US" sz="1922" dirty="0">
              <a:gradFill>
                <a:gsLst>
                  <a:gs pos="0">
                    <a:srgbClr val="FFFFFF"/>
                  </a:gs>
                  <a:gs pos="100000">
                    <a:srgbClr val="FFFFFF"/>
                  </a:gs>
                </a:gsLst>
                <a:lin ang="5400000" scaled="0"/>
              </a:gradFill>
              <a:latin typeface="Segoe UI"/>
            </a:endParaRPr>
          </a:p>
        </p:txBody>
      </p:sp>
      <p:sp>
        <p:nvSpPr>
          <p:cNvPr id="13" name="Title 12"/>
          <p:cNvSpPr>
            <a:spLocks noGrp="1"/>
          </p:cNvSpPr>
          <p:nvPr>
            <p:ph type="title"/>
          </p:nvPr>
        </p:nvSpPr>
        <p:spPr>
          <a:xfrm>
            <a:off x="269241" y="289957"/>
            <a:ext cx="11655840" cy="899537"/>
          </a:xfrm>
        </p:spPr>
        <p:txBody>
          <a:bodyPr/>
          <a:lstStyle/>
          <a:p>
            <a:r>
              <a:rPr lang="en-US" sz="4800" dirty="0"/>
              <a:t>Today’s world with Microsoft Graph</a:t>
            </a:r>
            <a:br>
              <a:rPr lang="en-US" sz="4800" dirty="0"/>
            </a:br>
            <a:endParaRPr lang="en-US" dirty="0"/>
          </a:p>
        </p:txBody>
      </p:sp>
      <p:sp>
        <p:nvSpPr>
          <p:cNvPr id="94" name="Rectangle 93"/>
          <p:cNvSpPr/>
          <p:nvPr/>
        </p:nvSpPr>
        <p:spPr bwMode="auto">
          <a:xfrm>
            <a:off x="1730339" y="2775065"/>
            <a:ext cx="8732279" cy="1824774"/>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89642" tIns="89642" rIns="33620" bIns="33620" rtlCol="0" anchor="b"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Rectangle 94"/>
          <p:cNvSpPr/>
          <p:nvPr/>
        </p:nvSpPr>
        <p:spPr>
          <a:xfrm>
            <a:off x="269241" y="1710852"/>
            <a:ext cx="11655840" cy="1064152"/>
          </a:xfrm>
          <a:prstGeom prst="rect">
            <a:avLst/>
          </a:prstGeom>
          <a:solidFill>
            <a:srgbClr val="0078D7"/>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386">
              <a:defRPr/>
            </a:pPr>
            <a:r>
              <a:rPr lang="en-US" sz="3137" dirty="0">
                <a:solidFill>
                  <a:srgbClr val="FFFFFF"/>
                </a:solidFill>
                <a:latin typeface="Segoe UI"/>
              </a:rPr>
              <a:t>Microsoft Graph </a:t>
            </a:r>
          </a:p>
          <a:p>
            <a:pPr algn="ctr" defTabSz="896386">
              <a:defRPr/>
            </a:pPr>
            <a:r>
              <a:rPr lang="en-US" sz="3137" dirty="0">
                <a:solidFill>
                  <a:srgbClr val="FFFFFF"/>
                </a:solidFill>
                <a:latin typeface="Segoe UI"/>
              </a:rPr>
              <a:t>https://graph.microsoft.com</a:t>
            </a:r>
          </a:p>
        </p:txBody>
      </p:sp>
      <p:sp>
        <p:nvSpPr>
          <p:cNvPr id="106" name="Rectangle 105"/>
          <p:cNvSpPr/>
          <p:nvPr/>
        </p:nvSpPr>
        <p:spPr bwMode="auto">
          <a:xfrm>
            <a:off x="792153" y="3724146"/>
            <a:ext cx="10607694" cy="1996224"/>
          </a:xfrm>
          <a:prstGeom prst="rect">
            <a:avLst/>
          </a:prstGeom>
          <a:solidFill>
            <a:schemeClr val="dk1"/>
          </a:solidFill>
          <a:ln>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lIns="89642" tIns="89642" rIns="33620" bIns="33620"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Freeform 107"/>
          <p:cNvSpPr>
            <a:spLocks noEditPoints="1"/>
          </p:cNvSpPr>
          <p:nvPr/>
        </p:nvSpPr>
        <p:spPr bwMode="auto">
          <a:xfrm>
            <a:off x="2286195" y="4035155"/>
            <a:ext cx="352219" cy="280434"/>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1" name="Freeform 110"/>
          <p:cNvSpPr>
            <a:spLocks noEditPoints="1"/>
          </p:cNvSpPr>
          <p:nvPr/>
        </p:nvSpPr>
        <p:spPr bwMode="auto">
          <a:xfrm>
            <a:off x="3033216" y="4043952"/>
            <a:ext cx="255396" cy="26283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2" name="Freeform 111"/>
          <p:cNvSpPr>
            <a:spLocks noEditPoints="1"/>
          </p:cNvSpPr>
          <p:nvPr/>
        </p:nvSpPr>
        <p:spPr bwMode="auto">
          <a:xfrm>
            <a:off x="3705534" y="4060267"/>
            <a:ext cx="312555" cy="230208"/>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3" name="Freeform 112"/>
          <p:cNvSpPr>
            <a:spLocks noEditPoints="1"/>
          </p:cNvSpPr>
          <p:nvPr/>
        </p:nvSpPr>
        <p:spPr bwMode="auto">
          <a:xfrm>
            <a:off x="4454616" y="4021496"/>
            <a:ext cx="296747" cy="307749"/>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4" name="Freeform 113"/>
          <p:cNvSpPr>
            <a:spLocks noChangeAspect="1" noEditPoints="1"/>
          </p:cNvSpPr>
          <p:nvPr/>
        </p:nvSpPr>
        <p:spPr bwMode="auto">
          <a:xfrm>
            <a:off x="5124874" y="4058527"/>
            <a:ext cx="340423" cy="233689"/>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5" name="Freeform 114"/>
          <p:cNvSpPr>
            <a:spLocks noChangeAspect="1" noEditPoints="1"/>
          </p:cNvSpPr>
          <p:nvPr/>
        </p:nvSpPr>
        <p:spPr bwMode="auto">
          <a:xfrm>
            <a:off x="5864771" y="4026604"/>
            <a:ext cx="254869" cy="297535"/>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39 w 96"/>
              <a:gd name="T39" fmla="*/ 96 h 112"/>
              <a:gd name="T40" fmla="*/ 36 w 96"/>
              <a:gd name="T41" fmla="*/ 104 h 112"/>
              <a:gd name="T42" fmla="*/ 24 w 96"/>
              <a:gd name="T43" fmla="*/ 72 h 112"/>
              <a:gd name="T44" fmla="*/ 16 w 96"/>
              <a:gd name="T45" fmla="*/ 72 h 112"/>
              <a:gd name="T46" fmla="*/ 16 w 96"/>
              <a:gd name="T47" fmla="*/ 80 h 112"/>
              <a:gd name="T48" fmla="*/ 24 w 96"/>
              <a:gd name="T49" fmla="*/ 80 h 112"/>
              <a:gd name="T50" fmla="*/ 24 w 96"/>
              <a:gd name="T51" fmla="*/ 72 h 112"/>
              <a:gd name="T52" fmla="*/ 72 w 96"/>
              <a:gd name="T53" fmla="*/ 72 h 112"/>
              <a:gd name="T54" fmla="*/ 32 w 96"/>
              <a:gd name="T55" fmla="*/ 72 h 112"/>
              <a:gd name="T56" fmla="*/ 32 w 96"/>
              <a:gd name="T57" fmla="*/ 80 h 112"/>
              <a:gd name="T58" fmla="*/ 72 w 96"/>
              <a:gd name="T59" fmla="*/ 80 h 112"/>
              <a:gd name="T60" fmla="*/ 72 w 96"/>
              <a:gd name="T61" fmla="*/ 72 h 112"/>
              <a:gd name="T62" fmla="*/ 24 w 96"/>
              <a:gd name="T63" fmla="*/ 48 h 112"/>
              <a:gd name="T64" fmla="*/ 16 w 96"/>
              <a:gd name="T65" fmla="*/ 48 h 112"/>
              <a:gd name="T66" fmla="*/ 16 w 96"/>
              <a:gd name="T67" fmla="*/ 56 h 112"/>
              <a:gd name="T68" fmla="*/ 24 w 96"/>
              <a:gd name="T69" fmla="*/ 56 h 112"/>
              <a:gd name="T70" fmla="*/ 24 w 96"/>
              <a:gd name="T71" fmla="*/ 48 h 112"/>
              <a:gd name="T72" fmla="*/ 72 w 96"/>
              <a:gd name="T73" fmla="*/ 48 h 112"/>
              <a:gd name="T74" fmla="*/ 32 w 96"/>
              <a:gd name="T75" fmla="*/ 48 h 112"/>
              <a:gd name="T76" fmla="*/ 32 w 96"/>
              <a:gd name="T77" fmla="*/ 56 h 112"/>
              <a:gd name="T78" fmla="*/ 72 w 96"/>
              <a:gd name="T79" fmla="*/ 56 h 112"/>
              <a:gd name="T80" fmla="*/ 72 w 96"/>
              <a:gd name="T81" fmla="*/ 48 h 112"/>
              <a:gd name="T82" fmla="*/ 24 w 96"/>
              <a:gd name="T83" fmla="*/ 24 h 112"/>
              <a:gd name="T84" fmla="*/ 16 w 96"/>
              <a:gd name="T85" fmla="*/ 24 h 112"/>
              <a:gd name="T86" fmla="*/ 16 w 96"/>
              <a:gd name="T87" fmla="*/ 32 h 112"/>
              <a:gd name="T88" fmla="*/ 24 w 96"/>
              <a:gd name="T89" fmla="*/ 32 h 112"/>
              <a:gd name="T90" fmla="*/ 24 w 96"/>
              <a:gd name="T91" fmla="*/ 24 h 112"/>
              <a:gd name="T92" fmla="*/ 72 w 96"/>
              <a:gd name="T93" fmla="*/ 24 h 112"/>
              <a:gd name="T94" fmla="*/ 32 w 96"/>
              <a:gd name="T95" fmla="*/ 24 h 112"/>
              <a:gd name="T96" fmla="*/ 32 w 96"/>
              <a:gd name="T97" fmla="*/ 32 h 112"/>
              <a:gd name="T98" fmla="*/ 72 w 96"/>
              <a:gd name="T99" fmla="*/ 32 h 112"/>
              <a:gd name="T100" fmla="*/ 72 w 96"/>
              <a:gd name="T10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6"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5" y="101"/>
                  <a:pt x="87" y="96"/>
                </a:cubicBezTo>
                <a:cubicBezTo>
                  <a:pt x="39" y="96"/>
                  <a:pt x="39" y="96"/>
                  <a:pt x="39" y="96"/>
                </a:cubicBezTo>
                <a:cubicBezTo>
                  <a:pt x="39" y="99"/>
                  <a:pt x="37" y="102"/>
                  <a:pt x="36" y="104"/>
                </a:cubicBezTo>
                <a:close/>
                <a:moveTo>
                  <a:pt x="24" y="72"/>
                </a:moveTo>
                <a:cubicBezTo>
                  <a:pt x="16" y="72"/>
                  <a:pt x="16" y="72"/>
                  <a:pt x="16" y="72"/>
                </a:cubicBezTo>
                <a:cubicBezTo>
                  <a:pt x="16" y="80"/>
                  <a:pt x="16" y="80"/>
                  <a:pt x="16" y="80"/>
                </a:cubicBezTo>
                <a:cubicBezTo>
                  <a:pt x="24" y="80"/>
                  <a:pt x="24" y="80"/>
                  <a:pt x="24" y="80"/>
                </a:cubicBezTo>
                <a:lnTo>
                  <a:pt x="24" y="72"/>
                </a:lnTo>
                <a:close/>
                <a:moveTo>
                  <a:pt x="72" y="72"/>
                </a:moveTo>
                <a:cubicBezTo>
                  <a:pt x="32" y="72"/>
                  <a:pt x="32" y="72"/>
                  <a:pt x="32" y="72"/>
                </a:cubicBezTo>
                <a:cubicBezTo>
                  <a:pt x="32" y="80"/>
                  <a:pt x="32" y="80"/>
                  <a:pt x="32" y="80"/>
                </a:cubicBezTo>
                <a:cubicBezTo>
                  <a:pt x="72" y="80"/>
                  <a:pt x="72" y="80"/>
                  <a:pt x="72" y="80"/>
                </a:cubicBezTo>
                <a:lnTo>
                  <a:pt x="72" y="72"/>
                </a:lnTo>
                <a:close/>
                <a:moveTo>
                  <a:pt x="24" y="48"/>
                </a:moveTo>
                <a:cubicBezTo>
                  <a:pt x="16" y="48"/>
                  <a:pt x="16" y="48"/>
                  <a:pt x="16" y="48"/>
                </a:cubicBezTo>
                <a:cubicBezTo>
                  <a:pt x="16" y="56"/>
                  <a:pt x="16" y="56"/>
                  <a:pt x="16" y="56"/>
                </a:cubicBezTo>
                <a:cubicBezTo>
                  <a:pt x="24" y="56"/>
                  <a:pt x="24" y="56"/>
                  <a:pt x="24" y="56"/>
                </a:cubicBezTo>
                <a:lnTo>
                  <a:pt x="24" y="48"/>
                </a:lnTo>
                <a:close/>
                <a:moveTo>
                  <a:pt x="72" y="48"/>
                </a:moveTo>
                <a:cubicBezTo>
                  <a:pt x="32" y="48"/>
                  <a:pt x="32" y="48"/>
                  <a:pt x="32" y="48"/>
                </a:cubicBezTo>
                <a:cubicBezTo>
                  <a:pt x="32" y="56"/>
                  <a:pt x="32" y="56"/>
                  <a:pt x="32" y="56"/>
                </a:cubicBezTo>
                <a:cubicBezTo>
                  <a:pt x="72" y="56"/>
                  <a:pt x="72" y="56"/>
                  <a:pt x="72" y="56"/>
                </a:cubicBezTo>
                <a:lnTo>
                  <a:pt x="72" y="48"/>
                </a:lnTo>
                <a:close/>
                <a:moveTo>
                  <a:pt x="24" y="24"/>
                </a:moveTo>
                <a:cubicBezTo>
                  <a:pt x="16" y="24"/>
                  <a:pt x="16" y="24"/>
                  <a:pt x="16" y="24"/>
                </a:cubicBezTo>
                <a:cubicBezTo>
                  <a:pt x="16" y="32"/>
                  <a:pt x="16" y="32"/>
                  <a:pt x="16" y="32"/>
                </a:cubicBezTo>
                <a:cubicBezTo>
                  <a:pt x="24" y="32"/>
                  <a:pt x="24" y="32"/>
                  <a:pt x="24" y="32"/>
                </a:cubicBezTo>
                <a:lnTo>
                  <a:pt x="24" y="24"/>
                </a:lnTo>
                <a:close/>
                <a:moveTo>
                  <a:pt x="72" y="24"/>
                </a:moveTo>
                <a:cubicBezTo>
                  <a:pt x="32" y="24"/>
                  <a:pt x="32" y="24"/>
                  <a:pt x="32" y="24"/>
                </a:cubicBezTo>
                <a:cubicBezTo>
                  <a:pt x="32" y="32"/>
                  <a:pt x="32" y="32"/>
                  <a:pt x="32" y="32"/>
                </a:cubicBezTo>
                <a:cubicBezTo>
                  <a:pt x="72" y="32"/>
                  <a:pt x="72" y="32"/>
                  <a:pt x="72" y="32"/>
                </a:cubicBezTo>
                <a:lnTo>
                  <a:pt x="72" y="2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5" name="Freeform 124"/>
          <p:cNvSpPr>
            <a:spLocks noEditPoints="1"/>
          </p:cNvSpPr>
          <p:nvPr/>
        </p:nvSpPr>
        <p:spPr bwMode="auto">
          <a:xfrm>
            <a:off x="6470050" y="4029126"/>
            <a:ext cx="298269" cy="292489"/>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6" name="Freeform 125"/>
          <p:cNvSpPr>
            <a:spLocks noEditPoints="1"/>
          </p:cNvSpPr>
          <p:nvPr/>
        </p:nvSpPr>
        <p:spPr bwMode="auto">
          <a:xfrm>
            <a:off x="7193187" y="3997953"/>
            <a:ext cx="471557" cy="354835"/>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7" name="Freeform 126"/>
          <p:cNvSpPr>
            <a:spLocks noChangeAspect="1" noEditPoints="1"/>
          </p:cNvSpPr>
          <p:nvPr/>
        </p:nvSpPr>
        <p:spPr bwMode="auto">
          <a:xfrm>
            <a:off x="8065340" y="4023379"/>
            <a:ext cx="346424" cy="303983"/>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30" name="Freeform 129"/>
          <p:cNvSpPr>
            <a:spLocks noEditPoints="1"/>
          </p:cNvSpPr>
          <p:nvPr/>
        </p:nvSpPr>
        <p:spPr bwMode="auto">
          <a:xfrm>
            <a:off x="8822768" y="3977039"/>
            <a:ext cx="261315" cy="396664"/>
          </a:xfrm>
          <a:custGeom>
            <a:avLst/>
            <a:gdLst>
              <a:gd name="T0" fmla="*/ 189 w 208"/>
              <a:gd name="T1" fmla="*/ 265 h 284"/>
              <a:gd name="T2" fmla="*/ 208 w 208"/>
              <a:gd name="T3" fmla="*/ 265 h 284"/>
              <a:gd name="T4" fmla="*/ 208 w 208"/>
              <a:gd name="T5" fmla="*/ 246 h 284"/>
              <a:gd name="T6" fmla="*/ 208 w 208"/>
              <a:gd name="T7" fmla="*/ 19 h 284"/>
              <a:gd name="T8" fmla="*/ 208 w 208"/>
              <a:gd name="T9" fmla="*/ 10 h 284"/>
              <a:gd name="T10" fmla="*/ 208 w 208"/>
              <a:gd name="T11" fmla="*/ 0 h 284"/>
              <a:gd name="T12" fmla="*/ 0 w 208"/>
              <a:gd name="T13" fmla="*/ 0 h 284"/>
              <a:gd name="T14" fmla="*/ 0 w 208"/>
              <a:gd name="T15" fmla="*/ 19 h 284"/>
              <a:gd name="T16" fmla="*/ 0 w 208"/>
              <a:gd name="T17" fmla="*/ 199 h 284"/>
              <a:gd name="T18" fmla="*/ 114 w 208"/>
              <a:gd name="T19" fmla="*/ 284 h 284"/>
              <a:gd name="T20" fmla="*/ 114 w 208"/>
              <a:gd name="T21" fmla="*/ 265 h 284"/>
              <a:gd name="T22" fmla="*/ 189 w 208"/>
              <a:gd name="T23" fmla="*/ 265 h 284"/>
              <a:gd name="T24" fmla="*/ 189 w 208"/>
              <a:gd name="T25" fmla="*/ 19 h 284"/>
              <a:gd name="T26" fmla="*/ 189 w 208"/>
              <a:gd name="T27" fmla="*/ 246 h 284"/>
              <a:gd name="T28" fmla="*/ 114 w 208"/>
              <a:gd name="T29" fmla="*/ 246 h 284"/>
              <a:gd name="T30" fmla="*/ 114 w 208"/>
              <a:gd name="T31" fmla="*/ 180 h 284"/>
              <a:gd name="T32" fmla="*/ 132 w 208"/>
              <a:gd name="T33" fmla="*/ 161 h 284"/>
              <a:gd name="T34" fmla="*/ 132 w 208"/>
              <a:gd name="T35" fmla="*/ 86 h 284"/>
              <a:gd name="T36" fmla="*/ 28 w 208"/>
              <a:gd name="T37" fmla="*/ 19 h 284"/>
              <a:gd name="T38" fmla="*/ 189 w 208"/>
              <a:gd name="T39" fmla="*/ 19 h 284"/>
              <a:gd name="T40" fmla="*/ 99 w 208"/>
              <a:gd name="T41" fmla="*/ 166 h 284"/>
              <a:gd name="T42" fmla="*/ 95 w 208"/>
              <a:gd name="T43" fmla="*/ 173 h 284"/>
              <a:gd name="T44" fmla="*/ 95 w 208"/>
              <a:gd name="T45" fmla="*/ 180 h 284"/>
              <a:gd name="T46" fmla="*/ 95 w 208"/>
              <a:gd name="T47" fmla="*/ 246 h 284"/>
              <a:gd name="T48" fmla="*/ 19 w 208"/>
              <a:gd name="T49" fmla="*/ 190 h 284"/>
              <a:gd name="T50" fmla="*/ 19 w 208"/>
              <a:gd name="T51" fmla="*/ 36 h 284"/>
              <a:gd name="T52" fmla="*/ 114 w 208"/>
              <a:gd name="T53" fmla="*/ 95 h 284"/>
              <a:gd name="T54" fmla="*/ 114 w 208"/>
              <a:gd name="T55" fmla="*/ 154 h 284"/>
              <a:gd name="T56" fmla="*/ 99 w 208"/>
              <a:gd name="T57" fmla="*/ 16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8" h="284">
                <a:moveTo>
                  <a:pt x="189" y="265"/>
                </a:moveTo>
                <a:lnTo>
                  <a:pt x="208" y="265"/>
                </a:lnTo>
                <a:lnTo>
                  <a:pt x="208" y="246"/>
                </a:lnTo>
                <a:lnTo>
                  <a:pt x="208" y="19"/>
                </a:lnTo>
                <a:lnTo>
                  <a:pt x="208" y="10"/>
                </a:lnTo>
                <a:lnTo>
                  <a:pt x="208" y="0"/>
                </a:lnTo>
                <a:lnTo>
                  <a:pt x="0" y="0"/>
                </a:lnTo>
                <a:lnTo>
                  <a:pt x="0" y="19"/>
                </a:lnTo>
                <a:lnTo>
                  <a:pt x="0" y="199"/>
                </a:lnTo>
                <a:lnTo>
                  <a:pt x="114" y="284"/>
                </a:lnTo>
                <a:lnTo>
                  <a:pt x="114" y="265"/>
                </a:lnTo>
                <a:lnTo>
                  <a:pt x="189" y="265"/>
                </a:lnTo>
                <a:close/>
                <a:moveTo>
                  <a:pt x="189" y="19"/>
                </a:moveTo>
                <a:lnTo>
                  <a:pt x="189" y="246"/>
                </a:lnTo>
                <a:lnTo>
                  <a:pt x="114" y="246"/>
                </a:lnTo>
                <a:lnTo>
                  <a:pt x="114" y="180"/>
                </a:lnTo>
                <a:lnTo>
                  <a:pt x="132" y="161"/>
                </a:lnTo>
                <a:lnTo>
                  <a:pt x="132" y="86"/>
                </a:lnTo>
                <a:lnTo>
                  <a:pt x="28" y="19"/>
                </a:lnTo>
                <a:lnTo>
                  <a:pt x="189" y="19"/>
                </a:lnTo>
                <a:close/>
                <a:moveTo>
                  <a:pt x="99" y="166"/>
                </a:moveTo>
                <a:lnTo>
                  <a:pt x="95" y="173"/>
                </a:lnTo>
                <a:lnTo>
                  <a:pt x="95" y="180"/>
                </a:lnTo>
                <a:lnTo>
                  <a:pt x="95" y="246"/>
                </a:lnTo>
                <a:lnTo>
                  <a:pt x="19" y="190"/>
                </a:lnTo>
                <a:lnTo>
                  <a:pt x="19" y="36"/>
                </a:lnTo>
                <a:lnTo>
                  <a:pt x="114" y="95"/>
                </a:lnTo>
                <a:lnTo>
                  <a:pt x="114" y="154"/>
                </a:lnTo>
                <a:lnTo>
                  <a:pt x="99" y="16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38" name="Freeform 137"/>
          <p:cNvSpPr>
            <a:spLocks noEditPoints="1"/>
          </p:cNvSpPr>
          <p:nvPr/>
        </p:nvSpPr>
        <p:spPr bwMode="auto">
          <a:xfrm>
            <a:off x="9527226" y="3991778"/>
            <a:ext cx="303878" cy="367185"/>
          </a:xfrm>
          <a:custGeom>
            <a:avLst/>
            <a:gdLst>
              <a:gd name="T0" fmla="*/ 72 w 96"/>
              <a:gd name="T1" fmla="*/ 112 h 112"/>
              <a:gd name="T2" fmla="*/ 84 w 96"/>
              <a:gd name="T3" fmla="*/ 100 h 112"/>
              <a:gd name="T4" fmla="*/ 84 w 96"/>
              <a:gd name="T5" fmla="*/ 93 h 112"/>
              <a:gd name="T6" fmla="*/ 88 w 96"/>
              <a:gd name="T7" fmla="*/ 84 h 112"/>
              <a:gd name="T8" fmla="*/ 88 w 96"/>
              <a:gd name="T9" fmla="*/ 28 h 112"/>
              <a:gd name="T10" fmla="*/ 96 w 96"/>
              <a:gd name="T11" fmla="*/ 28 h 112"/>
              <a:gd name="T12" fmla="*/ 96 w 96"/>
              <a:gd name="T13" fmla="*/ 12 h 112"/>
              <a:gd name="T14" fmla="*/ 88 w 96"/>
              <a:gd name="T15" fmla="*/ 12 h 112"/>
              <a:gd name="T16" fmla="*/ 76 w 96"/>
              <a:gd name="T17" fmla="*/ 0 h 112"/>
              <a:gd name="T18" fmla="*/ 12 w 96"/>
              <a:gd name="T19" fmla="*/ 0 h 112"/>
              <a:gd name="T20" fmla="*/ 0 w 96"/>
              <a:gd name="T21" fmla="*/ 12 h 112"/>
              <a:gd name="T22" fmla="*/ 0 w 96"/>
              <a:gd name="T23" fmla="*/ 100 h 112"/>
              <a:gd name="T24" fmla="*/ 12 w 96"/>
              <a:gd name="T25" fmla="*/ 112 h 112"/>
              <a:gd name="T26" fmla="*/ 72 w 96"/>
              <a:gd name="T27" fmla="*/ 112 h 112"/>
              <a:gd name="T28" fmla="*/ 8 w 96"/>
              <a:gd name="T29" fmla="*/ 12 h 112"/>
              <a:gd name="T30" fmla="*/ 12 w 96"/>
              <a:gd name="T31" fmla="*/ 8 h 112"/>
              <a:gd name="T32" fmla="*/ 76 w 96"/>
              <a:gd name="T33" fmla="*/ 8 h 112"/>
              <a:gd name="T34" fmla="*/ 80 w 96"/>
              <a:gd name="T35" fmla="*/ 12 h 112"/>
              <a:gd name="T36" fmla="*/ 80 w 96"/>
              <a:gd name="T37" fmla="*/ 84 h 112"/>
              <a:gd name="T38" fmla="*/ 76 w 96"/>
              <a:gd name="T39" fmla="*/ 88 h 112"/>
              <a:gd name="T40" fmla="*/ 12 w 96"/>
              <a:gd name="T41" fmla="*/ 88 h 112"/>
              <a:gd name="T42" fmla="*/ 8 w 96"/>
              <a:gd name="T43" fmla="*/ 88 h 112"/>
              <a:gd name="T44" fmla="*/ 8 w 96"/>
              <a:gd name="T45" fmla="*/ 12 h 112"/>
              <a:gd name="T46" fmla="*/ 8 w 96"/>
              <a:gd name="T47" fmla="*/ 100 h 112"/>
              <a:gd name="T48" fmla="*/ 12 w 96"/>
              <a:gd name="T49" fmla="*/ 96 h 112"/>
              <a:gd name="T50" fmla="*/ 76 w 96"/>
              <a:gd name="T51" fmla="*/ 96 h 112"/>
              <a:gd name="T52" fmla="*/ 76 w 96"/>
              <a:gd name="T53" fmla="*/ 100 h 112"/>
              <a:gd name="T54" fmla="*/ 72 w 96"/>
              <a:gd name="T55" fmla="*/ 104 h 112"/>
              <a:gd name="T56" fmla="*/ 12 w 96"/>
              <a:gd name="T57" fmla="*/ 104 h 112"/>
              <a:gd name="T58" fmla="*/ 8 w 96"/>
              <a:gd name="T59" fmla="*/ 100 h 112"/>
              <a:gd name="T60" fmla="*/ 20 w 96"/>
              <a:gd name="T61" fmla="*/ 72 h 112"/>
              <a:gd name="T62" fmla="*/ 28 w 96"/>
              <a:gd name="T63" fmla="*/ 72 h 112"/>
              <a:gd name="T64" fmla="*/ 44 w 96"/>
              <a:gd name="T65" fmla="*/ 56 h 112"/>
              <a:gd name="T66" fmla="*/ 60 w 96"/>
              <a:gd name="T67" fmla="*/ 72 h 112"/>
              <a:gd name="T68" fmla="*/ 68 w 96"/>
              <a:gd name="T69" fmla="*/ 72 h 112"/>
              <a:gd name="T70" fmla="*/ 56 w 96"/>
              <a:gd name="T71" fmla="*/ 51 h 112"/>
              <a:gd name="T72" fmla="*/ 64 w 96"/>
              <a:gd name="T73" fmla="*/ 36 h 112"/>
              <a:gd name="T74" fmla="*/ 44 w 96"/>
              <a:gd name="T75" fmla="*/ 16 h 112"/>
              <a:gd name="T76" fmla="*/ 24 w 96"/>
              <a:gd name="T77" fmla="*/ 36 h 112"/>
              <a:gd name="T78" fmla="*/ 31 w 96"/>
              <a:gd name="T79" fmla="*/ 51 h 112"/>
              <a:gd name="T80" fmla="*/ 20 w 96"/>
              <a:gd name="T81" fmla="*/ 72 h 112"/>
              <a:gd name="T82" fmla="*/ 44 w 96"/>
              <a:gd name="T83" fmla="*/ 24 h 112"/>
              <a:gd name="T84" fmla="*/ 56 w 96"/>
              <a:gd name="T85" fmla="*/ 36 h 112"/>
              <a:gd name="T86" fmla="*/ 44 w 96"/>
              <a:gd name="T87" fmla="*/ 48 h 112"/>
              <a:gd name="T88" fmla="*/ 32 w 96"/>
              <a:gd name="T89" fmla="*/ 36 h 112"/>
              <a:gd name="T90" fmla="*/ 44 w 96"/>
              <a:gd name="T9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12">
                <a:moveTo>
                  <a:pt x="72" y="112"/>
                </a:moveTo>
                <a:cubicBezTo>
                  <a:pt x="78" y="112"/>
                  <a:pt x="84" y="106"/>
                  <a:pt x="84" y="100"/>
                </a:cubicBezTo>
                <a:cubicBezTo>
                  <a:pt x="84" y="93"/>
                  <a:pt x="84" y="93"/>
                  <a:pt x="84" y="93"/>
                </a:cubicBezTo>
                <a:cubicBezTo>
                  <a:pt x="86" y="90"/>
                  <a:pt x="88" y="87"/>
                  <a:pt x="88" y="84"/>
                </a:cubicBezTo>
                <a:cubicBezTo>
                  <a:pt x="88" y="28"/>
                  <a:pt x="88" y="28"/>
                  <a:pt x="88" y="28"/>
                </a:cubicBezTo>
                <a:cubicBezTo>
                  <a:pt x="96" y="28"/>
                  <a:pt x="96" y="28"/>
                  <a:pt x="96" y="28"/>
                </a:cubicBezTo>
                <a:cubicBezTo>
                  <a:pt x="96" y="12"/>
                  <a:pt x="96" y="12"/>
                  <a:pt x="96" y="12"/>
                </a:cubicBezTo>
                <a:cubicBezTo>
                  <a:pt x="88" y="12"/>
                  <a:pt x="88" y="12"/>
                  <a:pt x="88" y="12"/>
                </a:cubicBezTo>
                <a:cubicBezTo>
                  <a:pt x="88" y="5"/>
                  <a:pt x="82" y="0"/>
                  <a:pt x="76" y="0"/>
                </a:cubicBezTo>
                <a:cubicBezTo>
                  <a:pt x="12" y="0"/>
                  <a:pt x="12" y="0"/>
                  <a:pt x="12" y="0"/>
                </a:cubicBezTo>
                <a:cubicBezTo>
                  <a:pt x="5" y="0"/>
                  <a:pt x="0" y="5"/>
                  <a:pt x="0" y="12"/>
                </a:cubicBezTo>
                <a:cubicBezTo>
                  <a:pt x="0" y="100"/>
                  <a:pt x="0" y="100"/>
                  <a:pt x="0" y="100"/>
                </a:cubicBezTo>
                <a:cubicBezTo>
                  <a:pt x="0" y="106"/>
                  <a:pt x="5" y="112"/>
                  <a:pt x="12" y="112"/>
                </a:cubicBezTo>
                <a:lnTo>
                  <a:pt x="72" y="112"/>
                </a:lnTo>
                <a:close/>
                <a:moveTo>
                  <a:pt x="8" y="12"/>
                </a:moveTo>
                <a:cubicBezTo>
                  <a:pt x="8" y="9"/>
                  <a:pt x="10" y="8"/>
                  <a:pt x="12" y="8"/>
                </a:cubicBezTo>
                <a:cubicBezTo>
                  <a:pt x="76" y="8"/>
                  <a:pt x="76" y="8"/>
                  <a:pt x="76" y="8"/>
                </a:cubicBezTo>
                <a:cubicBezTo>
                  <a:pt x="78" y="8"/>
                  <a:pt x="80" y="9"/>
                  <a:pt x="80" y="12"/>
                </a:cubicBezTo>
                <a:cubicBezTo>
                  <a:pt x="80" y="84"/>
                  <a:pt x="80" y="84"/>
                  <a:pt x="80" y="84"/>
                </a:cubicBezTo>
                <a:cubicBezTo>
                  <a:pt x="80" y="86"/>
                  <a:pt x="78" y="88"/>
                  <a:pt x="76" y="88"/>
                </a:cubicBezTo>
                <a:cubicBezTo>
                  <a:pt x="12" y="88"/>
                  <a:pt x="12" y="88"/>
                  <a:pt x="12" y="88"/>
                </a:cubicBezTo>
                <a:cubicBezTo>
                  <a:pt x="10" y="88"/>
                  <a:pt x="9" y="88"/>
                  <a:pt x="8" y="88"/>
                </a:cubicBezTo>
                <a:lnTo>
                  <a:pt x="8" y="12"/>
                </a:lnTo>
                <a:close/>
                <a:moveTo>
                  <a:pt x="8" y="100"/>
                </a:moveTo>
                <a:cubicBezTo>
                  <a:pt x="8" y="97"/>
                  <a:pt x="10" y="96"/>
                  <a:pt x="12" y="96"/>
                </a:cubicBezTo>
                <a:cubicBezTo>
                  <a:pt x="76" y="96"/>
                  <a:pt x="76" y="96"/>
                  <a:pt x="76" y="96"/>
                </a:cubicBezTo>
                <a:cubicBezTo>
                  <a:pt x="76" y="100"/>
                  <a:pt x="76" y="100"/>
                  <a:pt x="76" y="100"/>
                </a:cubicBezTo>
                <a:cubicBezTo>
                  <a:pt x="76" y="102"/>
                  <a:pt x="74" y="104"/>
                  <a:pt x="72" y="104"/>
                </a:cubicBezTo>
                <a:cubicBezTo>
                  <a:pt x="12" y="104"/>
                  <a:pt x="12" y="104"/>
                  <a:pt x="12" y="104"/>
                </a:cubicBezTo>
                <a:cubicBezTo>
                  <a:pt x="10" y="104"/>
                  <a:pt x="8" y="102"/>
                  <a:pt x="8" y="100"/>
                </a:cubicBezTo>
                <a:close/>
                <a:moveTo>
                  <a:pt x="20" y="72"/>
                </a:moveTo>
                <a:cubicBezTo>
                  <a:pt x="28" y="72"/>
                  <a:pt x="28" y="72"/>
                  <a:pt x="28" y="72"/>
                </a:cubicBezTo>
                <a:cubicBezTo>
                  <a:pt x="28" y="63"/>
                  <a:pt x="35" y="56"/>
                  <a:pt x="44" y="56"/>
                </a:cubicBezTo>
                <a:cubicBezTo>
                  <a:pt x="53" y="56"/>
                  <a:pt x="60" y="63"/>
                  <a:pt x="60" y="72"/>
                </a:cubicBezTo>
                <a:cubicBezTo>
                  <a:pt x="68" y="72"/>
                  <a:pt x="68" y="72"/>
                  <a:pt x="68" y="72"/>
                </a:cubicBezTo>
                <a:cubicBezTo>
                  <a:pt x="68" y="63"/>
                  <a:pt x="63" y="55"/>
                  <a:pt x="56" y="51"/>
                </a:cubicBezTo>
                <a:cubicBezTo>
                  <a:pt x="61" y="47"/>
                  <a:pt x="64" y="42"/>
                  <a:pt x="64" y="36"/>
                </a:cubicBezTo>
                <a:cubicBezTo>
                  <a:pt x="64" y="25"/>
                  <a:pt x="55" y="16"/>
                  <a:pt x="44" y="16"/>
                </a:cubicBezTo>
                <a:cubicBezTo>
                  <a:pt x="33" y="16"/>
                  <a:pt x="24" y="25"/>
                  <a:pt x="24" y="36"/>
                </a:cubicBezTo>
                <a:cubicBezTo>
                  <a:pt x="24" y="42"/>
                  <a:pt x="27" y="47"/>
                  <a:pt x="31" y="51"/>
                </a:cubicBezTo>
                <a:cubicBezTo>
                  <a:pt x="24" y="55"/>
                  <a:pt x="20" y="63"/>
                  <a:pt x="20" y="72"/>
                </a:cubicBezTo>
                <a:close/>
                <a:moveTo>
                  <a:pt x="44" y="24"/>
                </a:moveTo>
                <a:cubicBezTo>
                  <a:pt x="50" y="24"/>
                  <a:pt x="56" y="29"/>
                  <a:pt x="56" y="36"/>
                </a:cubicBezTo>
                <a:cubicBezTo>
                  <a:pt x="56" y="42"/>
                  <a:pt x="50" y="48"/>
                  <a:pt x="44" y="48"/>
                </a:cubicBezTo>
                <a:cubicBezTo>
                  <a:pt x="37" y="48"/>
                  <a:pt x="32" y="42"/>
                  <a:pt x="32" y="36"/>
                </a:cubicBezTo>
                <a:cubicBezTo>
                  <a:pt x="32" y="29"/>
                  <a:pt x="37" y="24"/>
                  <a:pt x="44" y="2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40" name="Freeform 139"/>
          <p:cNvSpPr>
            <a:spLocks noEditPoints="1"/>
          </p:cNvSpPr>
          <p:nvPr/>
        </p:nvSpPr>
        <p:spPr bwMode="auto">
          <a:xfrm>
            <a:off x="7280549" y="2999074"/>
            <a:ext cx="305564" cy="340641"/>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30" dirty="0">
              <a:solidFill>
                <a:srgbClr val="000000"/>
              </a:solidFill>
              <a:latin typeface="Segoe UI"/>
            </a:endParaRPr>
          </a:p>
        </p:txBody>
      </p:sp>
      <p:sp>
        <p:nvSpPr>
          <p:cNvPr id="141" name="Freeform 140"/>
          <p:cNvSpPr>
            <a:spLocks noEditPoints="1"/>
          </p:cNvSpPr>
          <p:nvPr/>
        </p:nvSpPr>
        <p:spPr bwMode="auto">
          <a:xfrm>
            <a:off x="2286194" y="3007523"/>
            <a:ext cx="358570" cy="358570"/>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30" dirty="0">
              <a:solidFill>
                <a:srgbClr val="000000"/>
              </a:solidFill>
              <a:latin typeface="Segoe UI"/>
            </a:endParaRPr>
          </a:p>
        </p:txBody>
      </p:sp>
      <p:sp>
        <p:nvSpPr>
          <p:cNvPr id="146" name="TextBox 77"/>
          <p:cNvSpPr txBox="1"/>
          <p:nvPr/>
        </p:nvSpPr>
        <p:spPr>
          <a:xfrm>
            <a:off x="2654668" y="2906508"/>
            <a:ext cx="3287338" cy="664139"/>
          </a:xfrm>
          <a:prstGeom prst="rect">
            <a:avLst/>
          </a:prstGeom>
          <a:noFill/>
        </p:spPr>
        <p:txBody>
          <a:bodyPr wrap="square" lIns="175761" tIns="140609" rIns="175761" bIns="14060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76"/>
              </a:spcAft>
              <a:defRPr/>
            </a:pPr>
            <a:r>
              <a:rPr lang="en-US" sz="2745" dirty="0">
                <a:solidFill>
                  <a:srgbClr val="FFFFFF"/>
                </a:solidFill>
                <a:latin typeface="Segoe UI"/>
              </a:rPr>
              <a:t>Work and school</a:t>
            </a:r>
          </a:p>
        </p:txBody>
      </p:sp>
      <p:sp>
        <p:nvSpPr>
          <p:cNvPr id="148" name="TextBox 78"/>
          <p:cNvSpPr txBox="1"/>
          <p:nvPr/>
        </p:nvSpPr>
        <p:spPr>
          <a:xfrm>
            <a:off x="7632561" y="2906508"/>
            <a:ext cx="3094967" cy="664139"/>
          </a:xfrm>
          <a:prstGeom prst="rect">
            <a:avLst/>
          </a:prstGeom>
          <a:noFill/>
        </p:spPr>
        <p:txBody>
          <a:bodyPr wrap="square" lIns="175761" tIns="140609" rIns="175761" bIns="14060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76"/>
              </a:spcAft>
              <a:defRPr/>
            </a:pPr>
            <a:r>
              <a:rPr lang="en-US" sz="2745" dirty="0">
                <a:solidFill>
                  <a:srgbClr val="FFFFFF"/>
                </a:solidFill>
                <a:latin typeface="Segoe UI"/>
              </a:rPr>
              <a:t>Personal</a:t>
            </a:r>
            <a:endParaRPr lang="en-US" sz="1961" dirty="0">
              <a:solidFill>
                <a:srgbClr val="FFFFFF"/>
              </a:solidFill>
              <a:latin typeface="Segoe UI"/>
            </a:endParaRPr>
          </a:p>
        </p:txBody>
      </p:sp>
      <p:sp>
        <p:nvSpPr>
          <p:cNvPr id="149" name="TextBox 81"/>
          <p:cNvSpPr txBox="1"/>
          <p:nvPr/>
        </p:nvSpPr>
        <p:spPr>
          <a:xfrm>
            <a:off x="6071809" y="2747309"/>
            <a:ext cx="643369" cy="669832"/>
          </a:xfrm>
          <a:prstGeom prst="rect">
            <a:avLst/>
          </a:prstGeom>
          <a:noFill/>
        </p:spPr>
        <p:txBody>
          <a:bodyPr wrap="square" lIns="179285" tIns="143428" rIns="179285" bIns="14342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88"/>
              </a:spcAft>
              <a:defRPr/>
            </a:pPr>
            <a:endParaRPr lang="en-US" sz="2745" dirty="0">
              <a:solidFill>
                <a:srgbClr val="FFFFFF"/>
              </a:solidFill>
              <a:latin typeface="Segoe UI"/>
            </a:endParaRPr>
          </a:p>
        </p:txBody>
      </p:sp>
      <p:grpSp>
        <p:nvGrpSpPr>
          <p:cNvPr id="41" name="Group 40"/>
          <p:cNvGrpSpPr/>
          <p:nvPr/>
        </p:nvGrpSpPr>
        <p:grpSpPr>
          <a:xfrm>
            <a:off x="6778730" y="4596012"/>
            <a:ext cx="914270" cy="914270"/>
            <a:chOff x="2313989" y="1263988"/>
            <a:chExt cx="914400" cy="914400"/>
          </a:xfrm>
        </p:grpSpPr>
        <p:sp>
          <p:nvSpPr>
            <p:cNvPr id="42" name="Rectangle 41"/>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3" name="Picture 42"/>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44" name="Group 43"/>
          <p:cNvGrpSpPr/>
          <p:nvPr/>
        </p:nvGrpSpPr>
        <p:grpSpPr>
          <a:xfrm>
            <a:off x="3406726" y="4596012"/>
            <a:ext cx="914270" cy="914270"/>
            <a:chOff x="9194761" y="1161572"/>
            <a:chExt cx="914400" cy="914400"/>
          </a:xfrm>
        </p:grpSpPr>
        <p:sp>
          <p:nvSpPr>
            <p:cNvPr id="45" name="Rectangle 44"/>
            <p:cNvSpPr/>
            <p:nvPr/>
          </p:nvSpPr>
          <p:spPr bwMode="auto">
            <a:xfrm>
              <a:off x="9194761" y="1161572"/>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6" name="Picture 45"/>
            <p:cNvPicPr>
              <a:picLocks noChangeAspect="1"/>
            </p:cNvPicPr>
            <p:nvPr/>
          </p:nvPicPr>
          <p:blipFill rotWithShape="1">
            <a:blip r:embed="rId5" cstate="print">
              <a:extLst>
                <a:ext uri="{28A0092B-C50C-407E-A947-70E740481C1C}">
                  <a14:useLocalDpi xmlns:a14="http://schemas.microsoft.com/office/drawing/2010/main" val="0"/>
                </a:ext>
              </a:extLst>
            </a:blip>
            <a:srcRect r="79655"/>
            <a:stretch/>
          </p:blipFill>
          <p:spPr>
            <a:xfrm>
              <a:off x="9324759" y="1296622"/>
              <a:ext cx="654404" cy="642794"/>
            </a:xfrm>
            <a:prstGeom prst="rect">
              <a:avLst/>
            </a:prstGeom>
          </p:spPr>
        </p:pic>
      </p:grpSp>
      <p:grpSp>
        <p:nvGrpSpPr>
          <p:cNvPr id="47" name="Group 46"/>
          <p:cNvGrpSpPr/>
          <p:nvPr/>
        </p:nvGrpSpPr>
        <p:grpSpPr>
          <a:xfrm>
            <a:off x="5184069" y="4596012"/>
            <a:ext cx="914270" cy="914270"/>
            <a:chOff x="1790511" y="1189176"/>
            <a:chExt cx="914400" cy="914400"/>
          </a:xfrm>
        </p:grpSpPr>
        <p:sp>
          <p:nvSpPr>
            <p:cNvPr id="48" name="Rectangle 47"/>
            <p:cNvSpPr/>
            <p:nvPr/>
          </p:nvSpPr>
          <p:spPr bwMode="auto">
            <a:xfrm>
              <a:off x="1790511" y="118917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9" name="Picture 48"/>
            <p:cNvPicPr>
              <a:picLocks noChangeAspect="1"/>
            </p:cNvPicPr>
            <p:nvPr/>
          </p:nvPicPr>
          <p:blipFill rotWithShape="1">
            <a:blip r:embed="rId6">
              <a:extLst>
                <a:ext uri="{28A0092B-C50C-407E-A947-70E740481C1C}">
                  <a14:useLocalDpi xmlns:a14="http://schemas.microsoft.com/office/drawing/2010/main" val="0"/>
                </a:ext>
              </a:extLst>
            </a:blip>
            <a:srcRect l="5466" t="14899" r="67704" b="14268"/>
            <a:stretch/>
          </p:blipFill>
          <p:spPr>
            <a:xfrm>
              <a:off x="1923256" y="1321808"/>
              <a:ext cx="640080" cy="640080"/>
            </a:xfrm>
            <a:prstGeom prst="rect">
              <a:avLst/>
            </a:prstGeom>
          </p:spPr>
        </p:pic>
      </p:grpSp>
      <p:grpSp>
        <p:nvGrpSpPr>
          <p:cNvPr id="50" name="Group 49"/>
          <p:cNvGrpSpPr/>
          <p:nvPr/>
        </p:nvGrpSpPr>
        <p:grpSpPr>
          <a:xfrm>
            <a:off x="1613876" y="4596012"/>
            <a:ext cx="914270" cy="914270"/>
            <a:chOff x="9653150" y="1114825"/>
            <a:chExt cx="914400" cy="914400"/>
          </a:xfrm>
        </p:grpSpPr>
        <p:sp>
          <p:nvSpPr>
            <p:cNvPr id="51" name="Rectangle 50"/>
            <p:cNvSpPr/>
            <p:nvPr/>
          </p:nvSpPr>
          <p:spPr bwMode="auto">
            <a:xfrm>
              <a:off x="9653150" y="1114825"/>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52" name="Picture 51"/>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9788022" y="1249697"/>
              <a:ext cx="644656" cy="644656"/>
            </a:xfrm>
            <a:prstGeom prst="rect">
              <a:avLst/>
            </a:prstGeom>
          </p:spPr>
        </p:pic>
      </p:grpSp>
      <p:grpSp>
        <p:nvGrpSpPr>
          <p:cNvPr id="53" name="Group 52"/>
          <p:cNvGrpSpPr/>
          <p:nvPr/>
        </p:nvGrpSpPr>
        <p:grpSpPr>
          <a:xfrm>
            <a:off x="8543324" y="4596012"/>
            <a:ext cx="914270" cy="914270"/>
            <a:chOff x="7921912" y="5340726"/>
            <a:chExt cx="914400" cy="914400"/>
          </a:xfrm>
        </p:grpSpPr>
        <p:sp>
          <p:nvSpPr>
            <p:cNvPr id="54" name="Rectangle 53"/>
            <p:cNvSpPr/>
            <p:nvPr/>
          </p:nvSpPr>
          <p:spPr bwMode="auto">
            <a:xfrm>
              <a:off x="7921912" y="534072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Freeform 33"/>
            <p:cNvSpPr>
              <a:spLocks noChangeAspect="1" noEditPoints="1"/>
            </p:cNvSpPr>
            <p:nvPr/>
          </p:nvSpPr>
          <p:spPr bwMode="black">
            <a:xfrm>
              <a:off x="8068161" y="5497071"/>
              <a:ext cx="621901" cy="601710"/>
            </a:xfrm>
            <a:custGeom>
              <a:avLst/>
              <a:gdLst>
                <a:gd name="T0" fmla="*/ 258 w 364"/>
                <a:gd name="T1" fmla="*/ 185 h 352"/>
                <a:gd name="T2" fmla="*/ 263 w 364"/>
                <a:gd name="T3" fmla="*/ 198 h 352"/>
                <a:gd name="T4" fmla="*/ 216 w 364"/>
                <a:gd name="T5" fmla="*/ 276 h 352"/>
                <a:gd name="T6" fmla="*/ 263 w 364"/>
                <a:gd name="T7" fmla="*/ 198 h 352"/>
                <a:gd name="T8" fmla="*/ 117 w 364"/>
                <a:gd name="T9" fmla="*/ 143 h 352"/>
                <a:gd name="T10" fmla="*/ 96 w 364"/>
                <a:gd name="T11" fmla="*/ 132 h 352"/>
                <a:gd name="T12" fmla="*/ 75 w 364"/>
                <a:gd name="T13" fmla="*/ 145 h 352"/>
                <a:gd name="T14" fmla="*/ 67 w 364"/>
                <a:gd name="T15" fmla="*/ 176 h 352"/>
                <a:gd name="T16" fmla="*/ 75 w 364"/>
                <a:gd name="T17" fmla="*/ 208 h 352"/>
                <a:gd name="T18" fmla="*/ 95 w 364"/>
                <a:gd name="T19" fmla="*/ 220 h 352"/>
                <a:gd name="T20" fmla="*/ 116 w 364"/>
                <a:gd name="T21" fmla="*/ 210 h 352"/>
                <a:gd name="T22" fmla="*/ 125 w 364"/>
                <a:gd name="T23" fmla="*/ 177 h 352"/>
                <a:gd name="T24" fmla="*/ 120 w 364"/>
                <a:gd name="T25" fmla="*/ 149 h 352"/>
                <a:gd name="T26" fmla="*/ 102 w 364"/>
                <a:gd name="T27" fmla="*/ 132 h 352"/>
                <a:gd name="T28" fmla="*/ 79 w 364"/>
                <a:gd name="T29" fmla="*/ 139 h 352"/>
                <a:gd name="T30" fmla="*/ 68 w 364"/>
                <a:gd name="T31" fmla="*/ 167 h 352"/>
                <a:gd name="T32" fmla="*/ 72 w 364"/>
                <a:gd name="T33" fmla="*/ 202 h 352"/>
                <a:gd name="T34" fmla="*/ 89 w 364"/>
                <a:gd name="T35" fmla="*/ 219 h 352"/>
                <a:gd name="T36" fmla="*/ 112 w 364"/>
                <a:gd name="T37" fmla="*/ 215 h 352"/>
                <a:gd name="T38" fmla="*/ 124 w 364"/>
                <a:gd name="T39" fmla="*/ 187 h 352"/>
                <a:gd name="T40" fmla="*/ 123 w 364"/>
                <a:gd name="T41" fmla="*/ 157 h 352"/>
                <a:gd name="T42" fmla="*/ 108 w 364"/>
                <a:gd name="T43" fmla="*/ 134 h 352"/>
                <a:gd name="T44" fmla="*/ 84 w 364"/>
                <a:gd name="T45" fmla="*/ 135 h 352"/>
                <a:gd name="T46" fmla="*/ 69 w 364"/>
                <a:gd name="T47" fmla="*/ 159 h 352"/>
                <a:gd name="T48" fmla="*/ 69 w 364"/>
                <a:gd name="T49" fmla="*/ 194 h 352"/>
                <a:gd name="T50" fmla="*/ 84 w 364"/>
                <a:gd name="T51" fmla="*/ 217 h 352"/>
                <a:gd name="T52" fmla="*/ 107 w 364"/>
                <a:gd name="T53" fmla="*/ 218 h 352"/>
                <a:gd name="T54" fmla="*/ 123 w 364"/>
                <a:gd name="T55" fmla="*/ 196 h 352"/>
                <a:gd name="T56" fmla="*/ 0 w 364"/>
                <a:gd name="T57" fmla="*/ 35 h 352"/>
                <a:gd name="T58" fmla="*/ 0 w 364"/>
                <a:gd name="T59" fmla="*/ 35 h 352"/>
                <a:gd name="T60" fmla="*/ 137 w 364"/>
                <a:gd name="T61" fmla="*/ 229 h 352"/>
                <a:gd name="T62" fmla="*/ 95 w 364"/>
                <a:gd name="T63" fmla="*/ 247 h 352"/>
                <a:gd name="T64" fmla="*/ 57 w 364"/>
                <a:gd name="T65" fmla="*/ 226 h 352"/>
                <a:gd name="T66" fmla="*/ 42 w 364"/>
                <a:gd name="T67" fmla="*/ 178 h 352"/>
                <a:gd name="T68" fmla="*/ 56 w 364"/>
                <a:gd name="T69" fmla="*/ 127 h 352"/>
                <a:gd name="T70" fmla="*/ 97 w 364"/>
                <a:gd name="T71" fmla="*/ 105 h 352"/>
                <a:gd name="T72" fmla="*/ 137 w 364"/>
                <a:gd name="T73" fmla="*/ 122 h 352"/>
                <a:gd name="T74" fmla="*/ 154 w 364"/>
                <a:gd name="T75" fmla="*/ 175 h 352"/>
                <a:gd name="T76" fmla="*/ 117 w 364"/>
                <a:gd name="T77" fmla="*/ 143 h 352"/>
                <a:gd name="T78" fmla="*/ 96 w 364"/>
                <a:gd name="T79" fmla="*/ 132 h 352"/>
                <a:gd name="T80" fmla="*/ 75 w 364"/>
                <a:gd name="T81" fmla="*/ 145 h 352"/>
                <a:gd name="T82" fmla="*/ 67 w 364"/>
                <a:gd name="T83" fmla="*/ 176 h 352"/>
                <a:gd name="T84" fmla="*/ 75 w 364"/>
                <a:gd name="T85" fmla="*/ 208 h 352"/>
                <a:gd name="T86" fmla="*/ 95 w 364"/>
                <a:gd name="T87" fmla="*/ 220 h 352"/>
                <a:gd name="T88" fmla="*/ 116 w 364"/>
                <a:gd name="T89" fmla="*/ 210 h 352"/>
                <a:gd name="T90" fmla="*/ 125 w 364"/>
                <a:gd name="T91" fmla="*/ 177 h 352"/>
                <a:gd name="T92" fmla="*/ 123 w 364"/>
                <a:gd name="T93" fmla="*/ 157 h 352"/>
                <a:gd name="T94" fmla="*/ 108 w 364"/>
                <a:gd name="T95" fmla="*/ 134 h 352"/>
                <a:gd name="T96" fmla="*/ 84 w 364"/>
                <a:gd name="T97" fmla="*/ 135 h 352"/>
                <a:gd name="T98" fmla="*/ 69 w 364"/>
                <a:gd name="T99" fmla="*/ 159 h 352"/>
                <a:gd name="T100" fmla="*/ 69 w 364"/>
                <a:gd name="T101" fmla="*/ 194 h 352"/>
                <a:gd name="T102" fmla="*/ 84 w 364"/>
                <a:gd name="T103" fmla="*/ 217 h 352"/>
                <a:gd name="T104" fmla="*/ 107 w 364"/>
                <a:gd name="T105" fmla="*/ 218 h 352"/>
                <a:gd name="T106" fmla="*/ 123 w 364"/>
                <a:gd name="T107" fmla="*/ 19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4" h="352">
                  <a:moveTo>
                    <a:pt x="356" y="76"/>
                  </a:moveTo>
                  <a:cubicBezTo>
                    <a:pt x="216" y="76"/>
                    <a:pt x="216" y="76"/>
                    <a:pt x="216" y="76"/>
                  </a:cubicBezTo>
                  <a:cubicBezTo>
                    <a:pt x="216" y="151"/>
                    <a:pt x="216" y="151"/>
                    <a:pt x="216" y="151"/>
                  </a:cubicBezTo>
                  <a:cubicBezTo>
                    <a:pt x="258" y="185"/>
                    <a:pt x="258" y="185"/>
                    <a:pt x="258" y="185"/>
                  </a:cubicBezTo>
                  <a:cubicBezTo>
                    <a:pt x="364" y="96"/>
                    <a:pt x="364" y="96"/>
                    <a:pt x="364" y="96"/>
                  </a:cubicBezTo>
                  <a:cubicBezTo>
                    <a:pt x="364" y="84"/>
                    <a:pt x="364" y="84"/>
                    <a:pt x="364" y="84"/>
                  </a:cubicBezTo>
                  <a:cubicBezTo>
                    <a:pt x="364" y="78"/>
                    <a:pt x="362" y="76"/>
                    <a:pt x="356" y="76"/>
                  </a:cubicBezTo>
                  <a:close/>
                  <a:moveTo>
                    <a:pt x="263" y="198"/>
                  </a:moveTo>
                  <a:cubicBezTo>
                    <a:pt x="262" y="199"/>
                    <a:pt x="260" y="200"/>
                    <a:pt x="258" y="200"/>
                  </a:cubicBezTo>
                  <a:cubicBezTo>
                    <a:pt x="256" y="200"/>
                    <a:pt x="255" y="199"/>
                    <a:pt x="253" y="198"/>
                  </a:cubicBezTo>
                  <a:cubicBezTo>
                    <a:pt x="216" y="168"/>
                    <a:pt x="216" y="168"/>
                    <a:pt x="216" y="168"/>
                  </a:cubicBezTo>
                  <a:cubicBezTo>
                    <a:pt x="216" y="276"/>
                    <a:pt x="216" y="276"/>
                    <a:pt x="216" y="276"/>
                  </a:cubicBezTo>
                  <a:cubicBezTo>
                    <a:pt x="356" y="276"/>
                    <a:pt x="356" y="276"/>
                    <a:pt x="356" y="276"/>
                  </a:cubicBezTo>
                  <a:cubicBezTo>
                    <a:pt x="362" y="276"/>
                    <a:pt x="364" y="274"/>
                    <a:pt x="364" y="268"/>
                  </a:cubicBezTo>
                  <a:cubicBezTo>
                    <a:pt x="364" y="113"/>
                    <a:pt x="364" y="113"/>
                    <a:pt x="364" y="113"/>
                  </a:cubicBezTo>
                  <a:lnTo>
                    <a:pt x="263" y="198"/>
                  </a:ln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0" y="35"/>
                  </a:moveTo>
                  <a:cubicBezTo>
                    <a:pt x="0" y="317"/>
                    <a:pt x="0" y="317"/>
                    <a:pt x="0" y="317"/>
                  </a:cubicBezTo>
                  <a:cubicBezTo>
                    <a:pt x="208" y="352"/>
                    <a:pt x="208" y="352"/>
                    <a:pt x="208" y="352"/>
                  </a:cubicBezTo>
                  <a:cubicBezTo>
                    <a:pt x="208" y="0"/>
                    <a:pt x="208" y="0"/>
                    <a:pt x="208" y="0"/>
                  </a:cubicBezTo>
                  <a:lnTo>
                    <a:pt x="0" y="35"/>
                  </a:lnTo>
                  <a:close/>
                  <a:moveTo>
                    <a:pt x="153" y="191"/>
                  </a:moveTo>
                  <a:cubicBezTo>
                    <a:pt x="152" y="196"/>
                    <a:pt x="151" y="201"/>
                    <a:pt x="149" y="206"/>
                  </a:cubicBezTo>
                  <a:cubicBezTo>
                    <a:pt x="148" y="210"/>
                    <a:pt x="146" y="214"/>
                    <a:pt x="144" y="218"/>
                  </a:cubicBezTo>
                  <a:cubicBezTo>
                    <a:pt x="142" y="222"/>
                    <a:pt x="140" y="226"/>
                    <a:pt x="137" y="229"/>
                  </a:cubicBezTo>
                  <a:cubicBezTo>
                    <a:pt x="134" y="232"/>
                    <a:pt x="131" y="235"/>
                    <a:pt x="128" y="237"/>
                  </a:cubicBezTo>
                  <a:cubicBezTo>
                    <a:pt x="125" y="240"/>
                    <a:pt x="121" y="242"/>
                    <a:pt x="118" y="243"/>
                  </a:cubicBezTo>
                  <a:cubicBezTo>
                    <a:pt x="114" y="245"/>
                    <a:pt x="111" y="246"/>
                    <a:pt x="107" y="246"/>
                  </a:cubicBezTo>
                  <a:cubicBezTo>
                    <a:pt x="103" y="247"/>
                    <a:pt x="99" y="247"/>
                    <a:pt x="95" y="247"/>
                  </a:cubicBezTo>
                  <a:cubicBezTo>
                    <a:pt x="91" y="246"/>
                    <a:pt x="87" y="246"/>
                    <a:pt x="83" y="245"/>
                  </a:cubicBezTo>
                  <a:cubicBezTo>
                    <a:pt x="80" y="244"/>
                    <a:pt x="77" y="242"/>
                    <a:pt x="73" y="241"/>
                  </a:cubicBezTo>
                  <a:cubicBezTo>
                    <a:pt x="70" y="239"/>
                    <a:pt x="67" y="237"/>
                    <a:pt x="64" y="234"/>
                  </a:cubicBezTo>
                  <a:cubicBezTo>
                    <a:pt x="62" y="232"/>
                    <a:pt x="59" y="229"/>
                    <a:pt x="57" y="226"/>
                  </a:cubicBezTo>
                  <a:cubicBezTo>
                    <a:pt x="54" y="223"/>
                    <a:pt x="52" y="219"/>
                    <a:pt x="50" y="216"/>
                  </a:cubicBezTo>
                  <a:cubicBezTo>
                    <a:pt x="49" y="212"/>
                    <a:pt x="47" y="208"/>
                    <a:pt x="46" y="204"/>
                  </a:cubicBezTo>
                  <a:cubicBezTo>
                    <a:pt x="45" y="200"/>
                    <a:pt x="44" y="196"/>
                    <a:pt x="43" y="192"/>
                  </a:cubicBezTo>
                  <a:cubicBezTo>
                    <a:pt x="43" y="187"/>
                    <a:pt x="42" y="183"/>
                    <a:pt x="42" y="178"/>
                  </a:cubicBezTo>
                  <a:cubicBezTo>
                    <a:pt x="42" y="173"/>
                    <a:pt x="43" y="168"/>
                    <a:pt x="43" y="163"/>
                  </a:cubicBezTo>
                  <a:cubicBezTo>
                    <a:pt x="44" y="158"/>
                    <a:pt x="45" y="154"/>
                    <a:pt x="46" y="150"/>
                  </a:cubicBezTo>
                  <a:cubicBezTo>
                    <a:pt x="47" y="146"/>
                    <a:pt x="48" y="142"/>
                    <a:pt x="50" y="138"/>
                  </a:cubicBezTo>
                  <a:cubicBezTo>
                    <a:pt x="52" y="134"/>
                    <a:pt x="54" y="131"/>
                    <a:pt x="56" y="127"/>
                  </a:cubicBezTo>
                  <a:cubicBezTo>
                    <a:pt x="59" y="124"/>
                    <a:pt x="61" y="121"/>
                    <a:pt x="64" y="118"/>
                  </a:cubicBezTo>
                  <a:cubicBezTo>
                    <a:pt x="67" y="116"/>
                    <a:pt x="70" y="113"/>
                    <a:pt x="74" y="112"/>
                  </a:cubicBezTo>
                  <a:cubicBezTo>
                    <a:pt x="77" y="110"/>
                    <a:pt x="81" y="108"/>
                    <a:pt x="84" y="107"/>
                  </a:cubicBezTo>
                  <a:cubicBezTo>
                    <a:pt x="88" y="106"/>
                    <a:pt x="92" y="105"/>
                    <a:pt x="97" y="105"/>
                  </a:cubicBezTo>
                  <a:cubicBezTo>
                    <a:pt x="101" y="105"/>
                    <a:pt x="105" y="105"/>
                    <a:pt x="108" y="106"/>
                  </a:cubicBezTo>
                  <a:cubicBezTo>
                    <a:pt x="112" y="106"/>
                    <a:pt x="116" y="107"/>
                    <a:pt x="119" y="109"/>
                  </a:cubicBezTo>
                  <a:cubicBezTo>
                    <a:pt x="122" y="110"/>
                    <a:pt x="126" y="112"/>
                    <a:pt x="129" y="114"/>
                  </a:cubicBezTo>
                  <a:cubicBezTo>
                    <a:pt x="132" y="116"/>
                    <a:pt x="135" y="119"/>
                    <a:pt x="137" y="122"/>
                  </a:cubicBezTo>
                  <a:cubicBezTo>
                    <a:pt x="140" y="126"/>
                    <a:pt x="142" y="129"/>
                    <a:pt x="144" y="133"/>
                  </a:cubicBezTo>
                  <a:cubicBezTo>
                    <a:pt x="147" y="137"/>
                    <a:pt x="148" y="141"/>
                    <a:pt x="150" y="145"/>
                  </a:cubicBezTo>
                  <a:cubicBezTo>
                    <a:pt x="151" y="149"/>
                    <a:pt x="152" y="154"/>
                    <a:pt x="153" y="159"/>
                  </a:cubicBezTo>
                  <a:cubicBezTo>
                    <a:pt x="153" y="164"/>
                    <a:pt x="154" y="169"/>
                    <a:pt x="154" y="175"/>
                  </a:cubicBezTo>
                  <a:cubicBezTo>
                    <a:pt x="154" y="181"/>
                    <a:pt x="153" y="186"/>
                    <a:pt x="153" y="191"/>
                  </a:cubicBezTo>
                  <a:close/>
                  <a:moveTo>
                    <a:pt x="123" y="157"/>
                  </a:move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ubicBezTo>
                    <a:pt x="124" y="163"/>
                    <a:pt x="123" y="160"/>
                    <a:pt x="123" y="157"/>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FFFFFF"/>
                </a:solidFill>
                <a:latin typeface="Segoe UI"/>
              </a:endParaRPr>
            </a:p>
          </p:txBody>
        </p:sp>
      </p:grpSp>
      <p:grpSp>
        <p:nvGrpSpPr>
          <p:cNvPr id="56" name="Group 55"/>
          <p:cNvGrpSpPr/>
          <p:nvPr/>
        </p:nvGrpSpPr>
        <p:grpSpPr>
          <a:xfrm>
            <a:off x="6022348" y="3457079"/>
            <a:ext cx="142728" cy="321038"/>
            <a:chOff x="987488" y="3647121"/>
            <a:chExt cx="142748" cy="321083"/>
          </a:xfrm>
        </p:grpSpPr>
        <p:cxnSp>
          <p:nvCxnSpPr>
            <p:cNvPr id="57"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sp>
        <p:nvSpPr>
          <p:cNvPr id="59" name="TextBox 58"/>
          <p:cNvSpPr txBox="1"/>
          <p:nvPr/>
        </p:nvSpPr>
        <p:spPr>
          <a:xfrm>
            <a:off x="9721146" y="4460817"/>
            <a:ext cx="1006383" cy="1240096"/>
          </a:xfrm>
          <a:prstGeom prst="rect">
            <a:avLst/>
          </a:prstGeom>
          <a:noFill/>
        </p:spPr>
        <p:txBody>
          <a:bodyPr wrap="none" lIns="179285" tIns="143428" rIns="179285" bIns="143428" rtlCol="0">
            <a:spAutoFit/>
          </a:bodyPr>
          <a:lstStyle/>
          <a:p>
            <a:pPr defTabSz="914367">
              <a:lnSpc>
                <a:spcPct val="90000"/>
              </a:lnSpc>
              <a:spcAft>
                <a:spcPts val="588"/>
              </a:spcAft>
              <a:defRPr/>
            </a:pPr>
            <a:r>
              <a:rPr lang="en-US" sz="6862" dirty="0">
                <a:solidFill>
                  <a:srgbClr val="FFFFFF"/>
                </a:solidFill>
                <a:latin typeface="Segoe UI"/>
              </a:rPr>
              <a:t>…</a:t>
            </a:r>
          </a:p>
        </p:txBody>
      </p:sp>
    </p:spTree>
    <p:custDataLst>
      <p:tags r:id="rId1"/>
    </p:custDataLst>
    <p:extLst>
      <p:ext uri="{BB962C8B-B14F-4D97-AF65-F5344CB8AC3E}">
        <p14:creationId xmlns:p14="http://schemas.microsoft.com/office/powerpoint/2010/main" val="34433548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Log into Microsoft Azure subscription as administrator</a:t>
            </a:r>
          </a:p>
          <a:p>
            <a:r>
              <a:rPr lang="en-US" dirty="0"/>
              <a:t>Click on the Active Directory link</a:t>
            </a:r>
          </a:p>
          <a:p>
            <a:r>
              <a:rPr lang="en-US" dirty="0"/>
              <a:t>Click New&gt;Active Directory&gt;Directory&gt;Custom Create</a:t>
            </a:r>
          </a:p>
          <a:p>
            <a:r>
              <a:rPr lang="en-US" dirty="0"/>
              <a:t>Select to Add an Existing Directory</a:t>
            </a:r>
          </a:p>
          <a:p>
            <a:r>
              <a:rPr lang="en-US" dirty="0"/>
              <a:t>Follow the steps to add an existing directory</a:t>
            </a:r>
          </a:p>
          <a:p>
            <a:endParaRPr lang="en-US" dirty="0"/>
          </a:p>
        </p:txBody>
      </p:sp>
      <p:sp>
        <p:nvSpPr>
          <p:cNvPr id="3" name="Title 2"/>
          <p:cNvSpPr>
            <a:spLocks noGrp="1"/>
          </p:cNvSpPr>
          <p:nvPr>
            <p:ph type="title"/>
          </p:nvPr>
        </p:nvSpPr>
        <p:spPr/>
        <p:txBody>
          <a:bodyPr/>
          <a:lstStyle/>
          <a:p>
            <a:r>
              <a:rPr lang="en-US" dirty="0"/>
              <a:t>Linking Office 365 and Azure</a:t>
            </a:r>
          </a:p>
        </p:txBody>
      </p:sp>
    </p:spTree>
    <p:extLst>
      <p:ext uri="{BB962C8B-B14F-4D97-AF65-F5344CB8AC3E}">
        <p14:creationId xmlns:p14="http://schemas.microsoft.com/office/powerpoint/2010/main" val="62256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025551" y="2457873"/>
            <a:ext cx="6899531" cy="3453347"/>
          </a:xfrm>
          <a:prstGeom prst="rect">
            <a:avLst/>
          </a:prstGeom>
        </p:spPr>
      </p:pic>
      <p:sp>
        <p:nvSpPr>
          <p:cNvPr id="4" name="Text Placeholder 3"/>
          <p:cNvSpPr>
            <a:spLocks noGrp="1"/>
          </p:cNvSpPr>
          <p:nvPr>
            <p:ph type="body" sz="quarter" idx="10"/>
          </p:nvPr>
        </p:nvSpPr>
        <p:spPr>
          <a:xfrm>
            <a:off x="275852" y="1192038"/>
            <a:ext cx="5820148" cy="5323062"/>
          </a:xfrm>
        </p:spPr>
        <p:txBody>
          <a:bodyPr>
            <a:normAutofit lnSpcReduction="10000"/>
          </a:bodyPr>
          <a:lstStyle/>
          <a:p>
            <a:pPr marL="0" indent="0">
              <a:buNone/>
            </a:pPr>
            <a:r>
              <a:rPr lang="en-US" dirty="0"/>
              <a:t>Single API for:</a:t>
            </a:r>
          </a:p>
          <a:p>
            <a:pPr marL="0" indent="0">
              <a:buNone/>
            </a:pPr>
            <a:endParaRPr lang="en-US" sz="1567" dirty="0"/>
          </a:p>
          <a:p>
            <a:pPr marL="742950" indent="-742950">
              <a:buFont typeface="+mj-lt"/>
              <a:buAutoNum type="arabicPeriod"/>
            </a:pPr>
            <a:r>
              <a:rPr lang="en-US" dirty="0">
                <a:solidFill>
                  <a:schemeClr val="tx2"/>
                </a:solidFill>
              </a:rPr>
              <a:t>Accessing data</a:t>
            </a:r>
          </a:p>
          <a:p>
            <a:pPr marL="236286" lvl="1" indent="0">
              <a:buNone/>
            </a:pPr>
            <a:r>
              <a:rPr lang="en-US" sz="1961" dirty="0"/>
              <a:t>/me, /users, /groups, /messages, /drive, ….</a:t>
            </a:r>
          </a:p>
          <a:p>
            <a:pPr marL="742950" indent="-742950">
              <a:spcBef>
                <a:spcPts val="2941"/>
              </a:spcBef>
              <a:buFont typeface="+mj-lt"/>
              <a:buAutoNum type="arabicPeriod"/>
            </a:pPr>
            <a:r>
              <a:rPr lang="en-US" dirty="0">
                <a:solidFill>
                  <a:schemeClr val="tx2"/>
                </a:solidFill>
              </a:rPr>
              <a:t>Traversing data</a:t>
            </a:r>
          </a:p>
          <a:p>
            <a:pPr marL="236286" lvl="1" indent="0">
              <a:buNone/>
            </a:pPr>
            <a:r>
              <a:rPr lang="en-US" sz="1961" dirty="0"/>
              <a:t>/drive/items/&lt;id&gt;/lastmodifiedByUser</a:t>
            </a:r>
          </a:p>
          <a:p>
            <a:pPr marL="742950" indent="-742950">
              <a:spcBef>
                <a:spcPts val="2941"/>
              </a:spcBef>
              <a:buFont typeface="+mj-lt"/>
              <a:buAutoNum type="arabicPeriod"/>
            </a:pPr>
            <a:r>
              <a:rPr lang="en-US" dirty="0">
                <a:solidFill>
                  <a:schemeClr val="tx2"/>
                </a:solidFill>
              </a:rPr>
              <a:t>Accessing insights</a:t>
            </a:r>
          </a:p>
          <a:p>
            <a:pPr marL="236286" lvl="1" indent="0">
              <a:buNone/>
            </a:pPr>
            <a:r>
              <a:rPr lang="en-US" sz="1961" dirty="0"/>
              <a:t>/insights/trending</a:t>
            </a:r>
          </a:p>
          <a:p>
            <a:pPr marL="742950" indent="-742950">
              <a:spcBef>
                <a:spcPts val="2941"/>
              </a:spcBef>
              <a:buFont typeface="+mj-lt"/>
              <a:buAutoNum type="arabicPeriod"/>
            </a:pPr>
            <a:r>
              <a:rPr lang="en-US" dirty="0">
                <a:solidFill>
                  <a:schemeClr val="accent1"/>
                </a:solidFill>
              </a:rPr>
              <a:t>Work/School and Personal</a:t>
            </a:r>
          </a:p>
        </p:txBody>
      </p:sp>
      <p:sp>
        <p:nvSpPr>
          <p:cNvPr id="2" name="Title 1"/>
          <p:cNvSpPr>
            <a:spLocks noGrp="1"/>
          </p:cNvSpPr>
          <p:nvPr>
            <p:ph type="title"/>
          </p:nvPr>
        </p:nvSpPr>
        <p:spPr/>
        <p:txBody>
          <a:bodyPr/>
          <a:lstStyle/>
          <a:p>
            <a:r>
              <a:rPr lang="en-US" dirty="0"/>
              <a:t>What is Microsoft Graph?</a:t>
            </a:r>
          </a:p>
        </p:txBody>
      </p:sp>
      <p:sp>
        <p:nvSpPr>
          <p:cNvPr id="8" name="Title 5"/>
          <p:cNvSpPr txBox="1">
            <a:spLocks/>
          </p:cNvSpPr>
          <p:nvPr/>
        </p:nvSpPr>
        <p:spPr>
          <a:xfrm>
            <a:off x="6072251" y="1694775"/>
            <a:ext cx="5336037" cy="605039"/>
          </a:xfrm>
          <a:prstGeom prst="rect">
            <a:avLst/>
          </a:prstGeom>
          <a:solidFill>
            <a:schemeClr val="accent1"/>
          </a:solidFill>
        </p:spPr>
        <p:txBody>
          <a:bodyPr vert="horz" wrap="square" lIns="143208" tIns="89504" rIns="143208" bIns="89504"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3525" spc="-100" dirty="0">
                <a:solidFill>
                  <a:srgbClr val="FFFFFF"/>
                </a:solidFill>
                <a:latin typeface="Segoe UI Light"/>
              </a:rPr>
              <a:t>https://graph.microsoft.com/</a:t>
            </a:r>
          </a:p>
          <a:p>
            <a:pPr defTabSz="914367">
              <a:defRPr/>
            </a:pPr>
            <a:endParaRPr lang="en-US" sz="3525" spc="-100" dirty="0">
              <a:solidFill>
                <a:srgbClr val="FFFFFF"/>
              </a:solidFill>
              <a:latin typeface="Segoe UI Light"/>
            </a:endParaRPr>
          </a:p>
        </p:txBody>
      </p:sp>
    </p:spTree>
    <p:extLst>
      <p:ext uri="{BB962C8B-B14F-4D97-AF65-F5344CB8AC3E}">
        <p14:creationId xmlns:p14="http://schemas.microsoft.com/office/powerpoint/2010/main" val="4483650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anim calcmode="lin" valueType="num">
                                      <p:cBhvr>
                                        <p:cTn id="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500"/>
                                        <p:tgtEl>
                                          <p:spTgt spid="4">
                                            <p:txEl>
                                              <p:pRg st="3" end="3"/>
                                            </p:txEl>
                                          </p:spTgt>
                                        </p:tgtEl>
                                      </p:cBhvr>
                                    </p:animEffect>
                                    <p:anim calcmode="lin" valueType="num">
                                      <p:cBhvr>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anim calcmode="lin" valueType="num">
                                      <p:cBhvr>
                                        <p:cTn id="2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7"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anim calcmode="lin" valueType="num">
                                      <p:cBhvr>
                                        <p:cTn id="3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500"/>
                                        <p:tgtEl>
                                          <p:spTgt spid="4">
                                            <p:txEl>
                                              <p:pRg st="6" end="6"/>
                                            </p:txEl>
                                          </p:spTgt>
                                        </p:tgtEl>
                                      </p:cBhvr>
                                    </p:animEffect>
                                    <p:anim calcmode="lin" valueType="num">
                                      <p:cBhvr>
                                        <p:cTn id="4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fade">
                                      <p:cBhvr>
                                        <p:cTn id="50" dur="500"/>
                                        <p:tgtEl>
                                          <p:spTgt spid="4">
                                            <p:txEl>
                                              <p:pRg st="7" end="7"/>
                                            </p:txEl>
                                          </p:spTgt>
                                        </p:tgtEl>
                                      </p:cBhvr>
                                    </p:animEffect>
                                    <p:anim calcmode="lin" valueType="num">
                                      <p:cBhvr>
                                        <p:cTn id="5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2" dur="5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4">
                                            <p:txEl>
                                              <p:pRg st="8" end="8"/>
                                            </p:txEl>
                                          </p:spTgt>
                                        </p:tgtEl>
                                        <p:attrNameLst>
                                          <p:attrName>style.visibility</p:attrName>
                                        </p:attrNameLst>
                                      </p:cBhvr>
                                      <p:to>
                                        <p:strVal val="visible"/>
                                      </p:to>
                                    </p:set>
                                    <p:animEffect transition="in" filter="fade">
                                      <p:cBhvr>
                                        <p:cTn id="61" dur="500"/>
                                        <p:tgtEl>
                                          <p:spTgt spid="4">
                                            <p:txEl>
                                              <p:pRg st="8" end="8"/>
                                            </p:txEl>
                                          </p:spTgt>
                                        </p:tgtEl>
                                      </p:cBhvr>
                                    </p:animEffect>
                                    <p:anim calcmode="lin" valueType="num">
                                      <p:cBhvr>
                                        <p:cTn id="62"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3"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anim calcmode="lin" valueType="num">
                                      <p:cBhvr>
                                        <p:cTn id="69" dur="500" fill="hold"/>
                                        <p:tgtEl>
                                          <p:spTgt spid="8"/>
                                        </p:tgtEl>
                                        <p:attrNameLst>
                                          <p:attrName>ppt_x</p:attrName>
                                        </p:attrNameLst>
                                      </p:cBhvr>
                                      <p:tavLst>
                                        <p:tav tm="0">
                                          <p:val>
                                            <p:strVal val="#ppt_x"/>
                                          </p:val>
                                        </p:tav>
                                        <p:tav tm="100000">
                                          <p:val>
                                            <p:strVal val="#ppt_x"/>
                                          </p:val>
                                        </p:tav>
                                      </p:tavLst>
                                    </p:anim>
                                    <p:anim calcmode="lin" valueType="num">
                                      <p:cBhvr>
                                        <p:cTn id="70"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6" name="Straight Connector 265"/>
          <p:cNvCxnSpPr>
            <a:cxnSpLocks/>
          </p:cNvCxnSpPr>
          <p:nvPr/>
        </p:nvCxnSpPr>
        <p:spPr>
          <a:xfrm>
            <a:off x="9622620" y="1188315"/>
            <a:ext cx="788772" cy="2096788"/>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0"/>
          </p:nvPr>
        </p:nvSpPr>
        <p:spPr>
          <a:xfrm>
            <a:off x="269240" y="1189495"/>
            <a:ext cx="8781420" cy="5612110"/>
          </a:xfrm>
        </p:spPr>
        <p:txBody>
          <a:bodyPr/>
          <a:lstStyle/>
          <a:p>
            <a:r>
              <a:rPr lang="nb-NO" dirty="0"/>
              <a:t>G</a:t>
            </a:r>
            <a:r>
              <a:rPr lang="en-US" dirty="0"/>
              <a:t>et and update your own profile information </a:t>
            </a:r>
          </a:p>
          <a:p>
            <a:pPr lvl="1"/>
            <a:r>
              <a:rPr lang="en-US" dirty="0"/>
              <a:t>The /me API allows you to get and update your own profile information regardless of where different properties are stored. </a:t>
            </a:r>
            <a:br>
              <a:rPr lang="en-US" dirty="0"/>
            </a:br>
            <a:endParaRPr lang="en-US" dirty="0"/>
          </a:p>
          <a:p>
            <a:r>
              <a:rPr lang="en-US" dirty="0"/>
              <a:t>Get profile information about other users</a:t>
            </a:r>
          </a:p>
          <a:p>
            <a:pPr lvl="1"/>
            <a:r>
              <a:rPr lang="en-US" dirty="0"/>
              <a:t>The /users API allows you to get information about other users in your tenancy. </a:t>
            </a:r>
          </a:p>
          <a:p>
            <a:pPr lvl="1"/>
            <a:endParaRPr lang="en-US" dirty="0"/>
          </a:p>
          <a:p>
            <a:r>
              <a:rPr lang="en-US" dirty="0"/>
              <a:t>See how people are related </a:t>
            </a:r>
          </a:p>
          <a:p>
            <a:pPr lvl="1"/>
            <a:r>
              <a:rPr lang="nb-NO" dirty="0"/>
              <a:t>Traverese the organisation structure using manager and directReports</a:t>
            </a:r>
            <a:endParaRPr lang="en-US" dirty="0"/>
          </a:p>
          <a:p>
            <a:pPr lvl="1"/>
            <a:endParaRPr lang="en-US" dirty="0"/>
          </a:p>
        </p:txBody>
      </p:sp>
      <p:sp>
        <p:nvSpPr>
          <p:cNvPr id="17" name="Title 16"/>
          <p:cNvSpPr>
            <a:spLocks noGrp="1"/>
          </p:cNvSpPr>
          <p:nvPr>
            <p:ph type="title"/>
          </p:nvPr>
        </p:nvSpPr>
        <p:spPr>
          <a:xfrm>
            <a:off x="269241" y="289957"/>
            <a:ext cx="11655840" cy="899537"/>
          </a:xfrm>
        </p:spPr>
        <p:txBody>
          <a:bodyPr/>
          <a:lstStyle/>
          <a:p>
            <a:r>
              <a:rPr lang="en-US" dirty="0"/>
              <a:t>Profile API</a:t>
            </a:r>
          </a:p>
        </p:txBody>
      </p:sp>
      <p:grpSp>
        <p:nvGrpSpPr>
          <p:cNvPr id="281" name="Group 280"/>
          <p:cNvGrpSpPr/>
          <p:nvPr/>
        </p:nvGrpSpPr>
        <p:grpSpPr>
          <a:xfrm>
            <a:off x="9774023" y="2451005"/>
            <a:ext cx="3561903" cy="1947514"/>
            <a:chOff x="649844" y="2628571"/>
            <a:chExt cx="3706183" cy="2026400"/>
          </a:xfrm>
        </p:grpSpPr>
        <p:sp>
          <p:nvSpPr>
            <p:cNvPr id="282" name="Title 1"/>
            <p:cNvSpPr txBox="1">
              <a:spLocks/>
            </p:cNvSpPr>
            <p:nvPr/>
          </p:nvSpPr>
          <p:spPr>
            <a:xfrm>
              <a:off x="2144416" y="3307139"/>
              <a:ext cx="2211611" cy="361486"/>
            </a:xfrm>
            <a:prstGeom prst="rect">
              <a:avLst/>
            </a:prstGeom>
          </p:spPr>
          <p:txBody>
            <a:bodyPr vert="horz" lIns="89630" tIns="44814" rIns="89630" bIns="44814"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896215">
                <a:lnSpc>
                  <a:spcPct val="150000"/>
                </a:lnSpc>
                <a:defRPr/>
              </a:pPr>
              <a:r>
                <a:rPr lang="en-US" sz="1961" dirty="0">
                  <a:solidFill>
                    <a:srgbClr val="404040"/>
                  </a:solidFill>
                  <a:latin typeface="Segoe UI" panose="020B0502040204020203" pitchFamily="34" charset="0"/>
                  <a:cs typeface="Segoe UI" panose="020B0502040204020203" pitchFamily="34" charset="0"/>
                </a:rPr>
                <a:t>/me</a:t>
              </a:r>
              <a:br>
                <a:rPr lang="en-US" sz="1961" dirty="0">
                  <a:solidFill>
                    <a:srgbClr val="404040"/>
                  </a:solidFill>
                  <a:latin typeface="Segoe UI" panose="020B0502040204020203" pitchFamily="34" charset="0"/>
                  <a:cs typeface="Segoe UI" panose="020B0502040204020203" pitchFamily="34" charset="0"/>
                </a:rPr>
              </a:br>
              <a:r>
                <a:rPr lang="en-US" sz="1961" dirty="0">
                  <a:solidFill>
                    <a:srgbClr val="404040"/>
                  </a:solidFill>
                  <a:latin typeface="Segoe UI" panose="020B0502040204020203" pitchFamily="34" charset="0"/>
                  <a:cs typeface="Segoe UI" panose="020B0502040204020203" pitchFamily="34" charset="0"/>
                </a:rPr>
                <a:t>/users</a:t>
              </a:r>
            </a:p>
          </p:txBody>
        </p:sp>
        <p:grpSp>
          <p:nvGrpSpPr>
            <p:cNvPr id="283" name="Group 282"/>
            <p:cNvGrpSpPr/>
            <p:nvPr/>
          </p:nvGrpSpPr>
          <p:grpSpPr>
            <a:xfrm>
              <a:off x="649844" y="2628571"/>
              <a:ext cx="1464350" cy="2026400"/>
              <a:chOff x="636295" y="2577264"/>
              <a:chExt cx="1435768" cy="1986847"/>
            </a:xfrm>
          </p:grpSpPr>
          <p:sp>
            <p:nvSpPr>
              <p:cNvPr id="284" name="Oval 283"/>
              <p:cNvSpPr/>
              <p:nvPr/>
            </p:nvSpPr>
            <p:spPr>
              <a:xfrm>
                <a:off x="636295" y="2815390"/>
                <a:ext cx="1435768" cy="143576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srgbClr val="404040"/>
                  </a:solidFill>
                  <a:latin typeface="Calibri" panose="020F0502020204030204"/>
                </a:endParaRPr>
              </a:p>
            </p:txBody>
          </p:sp>
          <p:graphicFrame>
            <p:nvGraphicFramePr>
              <p:cNvPr id="285" name="Diagram 284"/>
              <p:cNvGraphicFramePr/>
              <p:nvPr>
                <p:extLst/>
              </p:nvPr>
            </p:nvGraphicFramePr>
            <p:xfrm>
              <a:off x="665927" y="2577264"/>
              <a:ext cx="1364746" cy="19868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grpSp>
      <p:grpSp>
        <p:nvGrpSpPr>
          <p:cNvPr id="273" name="Group 272"/>
          <p:cNvGrpSpPr/>
          <p:nvPr/>
        </p:nvGrpSpPr>
        <p:grpSpPr>
          <a:xfrm>
            <a:off x="9085355" y="685166"/>
            <a:ext cx="1058619" cy="762639"/>
            <a:chOff x="7408118" y="3567362"/>
            <a:chExt cx="1080000" cy="778042"/>
          </a:xfrm>
        </p:grpSpPr>
        <p:sp>
          <p:nvSpPr>
            <p:cNvPr id="274" name="Oval 273"/>
            <p:cNvSpPr/>
            <p:nvPr/>
          </p:nvSpPr>
          <p:spPr>
            <a:xfrm>
              <a:off x="7559471" y="3567362"/>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75" name="Diagram 274"/>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cxnSp>
        <p:nvCxnSpPr>
          <p:cNvPr id="292" name="Straight Connector 291"/>
          <p:cNvCxnSpPr>
            <a:cxnSpLocks/>
            <a:endCxn id="296" idx="2"/>
          </p:cNvCxnSpPr>
          <p:nvPr/>
        </p:nvCxnSpPr>
        <p:spPr>
          <a:xfrm flipH="1" flipV="1">
            <a:off x="10338831" y="4724624"/>
            <a:ext cx="1112175" cy="1375932"/>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a:cxnSpLocks/>
            <a:endCxn id="296" idx="2"/>
          </p:cNvCxnSpPr>
          <p:nvPr/>
        </p:nvCxnSpPr>
        <p:spPr>
          <a:xfrm flipH="1" flipV="1">
            <a:off x="10338831" y="4724624"/>
            <a:ext cx="273086" cy="1233633"/>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cxnSpLocks/>
            <a:endCxn id="296" idx="2"/>
          </p:cNvCxnSpPr>
          <p:nvPr/>
        </p:nvCxnSpPr>
        <p:spPr>
          <a:xfrm flipV="1">
            <a:off x="9580819" y="4724624"/>
            <a:ext cx="758013" cy="1271674"/>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grpSp>
        <p:nvGrpSpPr>
          <p:cNvPr id="267" name="Group 266"/>
          <p:cNvGrpSpPr/>
          <p:nvPr/>
        </p:nvGrpSpPr>
        <p:grpSpPr>
          <a:xfrm>
            <a:off x="8958386" y="5620668"/>
            <a:ext cx="1058619" cy="762639"/>
            <a:chOff x="8290358" y="2705101"/>
            <a:chExt cx="1080000" cy="778042"/>
          </a:xfrm>
        </p:grpSpPr>
        <p:sp>
          <p:nvSpPr>
            <p:cNvPr id="268" name="Oval 267"/>
            <p:cNvSpPr/>
            <p:nvPr/>
          </p:nvSpPr>
          <p:spPr>
            <a:xfrm>
              <a:off x="8442539" y="2705101"/>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69" name="Diagram 268"/>
            <p:cNvGraphicFramePr/>
            <p:nvPr>
              <p:extLst/>
            </p:nvPr>
          </p:nvGraphicFramePr>
          <p:xfrm>
            <a:off x="8290358" y="2755166"/>
            <a:ext cx="1080000" cy="684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grpSp>
        <p:nvGrpSpPr>
          <p:cNvPr id="270" name="Group 269"/>
          <p:cNvGrpSpPr/>
          <p:nvPr/>
        </p:nvGrpSpPr>
        <p:grpSpPr>
          <a:xfrm>
            <a:off x="10180401" y="5472679"/>
            <a:ext cx="762639" cy="1058619"/>
            <a:chOff x="7559471" y="2559928"/>
            <a:chExt cx="778042" cy="1080000"/>
          </a:xfrm>
        </p:grpSpPr>
        <p:sp>
          <p:nvSpPr>
            <p:cNvPr id="271" name="Oval 270"/>
            <p:cNvSpPr/>
            <p:nvPr/>
          </p:nvSpPr>
          <p:spPr>
            <a:xfrm>
              <a:off x="7559471" y="2705101"/>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72" name="Diagram 271"/>
            <p:cNvGraphicFramePr/>
            <p:nvPr>
              <p:extLst/>
            </p:nvPr>
          </p:nvGraphicFramePr>
          <p:xfrm>
            <a:off x="7585281" y="2559928"/>
            <a:ext cx="720000" cy="10800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sp>
        <p:nvSpPr>
          <p:cNvPr id="276" name="Rounded Rectangle 318"/>
          <p:cNvSpPr/>
          <p:nvPr/>
        </p:nvSpPr>
        <p:spPr>
          <a:xfrm>
            <a:off x="9580818" y="1807967"/>
            <a:ext cx="830573" cy="251797"/>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GB" sz="1153" kern="0" dirty="0">
                <a:solidFill>
                  <a:srgbClr val="0072C6"/>
                </a:solidFill>
                <a:latin typeface="Segoe UI Semibold" panose="020B0702040204020203" pitchFamily="34" charset="0"/>
                <a:cs typeface="Segoe UI Semibold" panose="020B0702040204020203" pitchFamily="34" charset="0"/>
              </a:rPr>
              <a:t>manager</a:t>
            </a:r>
          </a:p>
        </p:txBody>
      </p:sp>
      <p:grpSp>
        <p:nvGrpSpPr>
          <p:cNvPr id="286" name="Group 285"/>
          <p:cNvGrpSpPr/>
          <p:nvPr/>
        </p:nvGrpSpPr>
        <p:grpSpPr>
          <a:xfrm>
            <a:off x="10968340" y="5620668"/>
            <a:ext cx="1058619" cy="762639"/>
            <a:chOff x="7408118" y="3567362"/>
            <a:chExt cx="1080000" cy="778042"/>
          </a:xfrm>
        </p:grpSpPr>
        <p:sp>
          <p:nvSpPr>
            <p:cNvPr id="287" name="Oval 286"/>
            <p:cNvSpPr/>
            <p:nvPr/>
          </p:nvSpPr>
          <p:spPr>
            <a:xfrm>
              <a:off x="7559471" y="3567362"/>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88" name="Diagram 287"/>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pSp>
      <p:sp>
        <p:nvSpPr>
          <p:cNvPr id="296" name="Rounded Rectangle 319"/>
          <p:cNvSpPr/>
          <p:nvPr/>
        </p:nvSpPr>
        <p:spPr>
          <a:xfrm>
            <a:off x="9774022" y="4472827"/>
            <a:ext cx="1129618" cy="251797"/>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GB" sz="1153" kern="0" dirty="0">
                <a:solidFill>
                  <a:srgbClr val="0072C6"/>
                </a:solidFill>
                <a:latin typeface="Segoe UI Semibold" panose="020B0702040204020203" pitchFamily="34" charset="0"/>
                <a:cs typeface="Segoe UI Semibold" panose="020B0702040204020203" pitchFamily="34" charset="0"/>
              </a:rPr>
              <a:t>directReports</a:t>
            </a:r>
          </a:p>
        </p:txBody>
      </p:sp>
      <p:cxnSp>
        <p:nvCxnSpPr>
          <p:cNvPr id="302" name="Straight Connector 301"/>
          <p:cNvCxnSpPr>
            <a:cxnSpLocks/>
            <a:stCxn id="296" idx="0"/>
          </p:cNvCxnSpPr>
          <p:nvPr/>
        </p:nvCxnSpPr>
        <p:spPr>
          <a:xfrm flipV="1">
            <a:off x="10338832" y="4064250"/>
            <a:ext cx="136543" cy="408577"/>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21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Intelligence in Microsoft Graph</a:t>
            </a:r>
          </a:p>
        </p:txBody>
      </p:sp>
      <p:cxnSp>
        <p:nvCxnSpPr>
          <p:cNvPr id="80" name="Straight Connector 79"/>
          <p:cNvCxnSpPr/>
          <p:nvPr/>
        </p:nvCxnSpPr>
        <p:spPr>
          <a:xfrm flipV="1">
            <a:off x="2001637" y="4060180"/>
            <a:ext cx="4492881" cy="20744"/>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3099635" y="3680964"/>
            <a:ext cx="777932" cy="77793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nvGrpSpPr>
          <p:cNvPr id="82" name="Group 5"/>
          <p:cNvGrpSpPr/>
          <p:nvPr/>
        </p:nvGrpSpPr>
        <p:grpSpPr>
          <a:xfrm>
            <a:off x="4080167" y="3680964"/>
            <a:ext cx="777932" cy="777932"/>
            <a:chOff x="5681540" y="2652588"/>
            <a:chExt cx="778042" cy="778042"/>
          </a:xfrm>
        </p:grpSpPr>
        <p:sp>
          <p:nvSpPr>
            <p:cNvPr id="83" name="Oval 12"/>
            <p:cNvSpPr/>
            <p:nvPr/>
          </p:nvSpPr>
          <p:spPr>
            <a:xfrm rot="5400000">
              <a:off x="5681540" y="2652588"/>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84"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0137" y="2809206"/>
              <a:ext cx="480847" cy="480847"/>
            </a:xfrm>
            <a:prstGeom prst="rect">
              <a:avLst/>
            </a:prstGeom>
          </p:spPr>
        </p:pic>
      </p:grpSp>
      <p:grpSp>
        <p:nvGrpSpPr>
          <p:cNvPr id="85" name="Group 23"/>
          <p:cNvGrpSpPr/>
          <p:nvPr/>
        </p:nvGrpSpPr>
        <p:grpSpPr>
          <a:xfrm>
            <a:off x="1354859" y="3525301"/>
            <a:ext cx="764243" cy="1088870"/>
            <a:chOff x="636295" y="2518478"/>
            <a:chExt cx="1435768" cy="2045634"/>
          </a:xfrm>
        </p:grpSpPr>
        <p:sp>
          <p:nvSpPr>
            <p:cNvPr id="86" name="Oval 24"/>
            <p:cNvSpPr/>
            <p:nvPr/>
          </p:nvSpPr>
          <p:spPr>
            <a:xfrm>
              <a:off x="636295" y="2815389"/>
              <a:ext cx="1435768" cy="143576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aphicFrame>
          <p:nvGraphicFramePr>
            <p:cNvPr id="87" name="Diagram 25"/>
            <p:cNvGraphicFramePr/>
            <p:nvPr>
              <p:extLst/>
            </p:nvPr>
          </p:nvGraphicFramePr>
          <p:xfrm>
            <a:off x="665927" y="2518478"/>
            <a:ext cx="1364746" cy="20456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grpSp>
        <p:nvGrpSpPr>
          <p:cNvPr id="88" name="Group 30"/>
          <p:cNvGrpSpPr/>
          <p:nvPr/>
        </p:nvGrpSpPr>
        <p:grpSpPr>
          <a:xfrm>
            <a:off x="2213503" y="3683345"/>
            <a:ext cx="772449" cy="772449"/>
            <a:chOff x="7218205" y="2347793"/>
            <a:chExt cx="2318826" cy="2318826"/>
          </a:xfrm>
        </p:grpSpPr>
        <p:sp>
          <p:nvSpPr>
            <p:cNvPr id="89" name="Oval 31"/>
            <p:cNvSpPr/>
            <p:nvPr/>
          </p:nvSpPr>
          <p:spPr>
            <a:xfrm>
              <a:off x="7218205" y="2347793"/>
              <a:ext cx="2318826" cy="2318826"/>
            </a:xfrm>
            <a:prstGeom prst="ellipse">
              <a:avLst/>
            </a:prstGeom>
            <a:solidFill>
              <a:schemeClr val="accent1">
                <a:lumMod val="20000"/>
                <a:lumOff val="80000"/>
              </a:schemeClr>
            </a:solidFill>
            <a:ln w="28575">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nvGrpSpPr>
            <p:cNvPr id="90" name="Group 32"/>
            <p:cNvGrpSpPr/>
            <p:nvPr/>
          </p:nvGrpSpPr>
          <p:grpSpPr>
            <a:xfrm>
              <a:off x="7559471" y="2705101"/>
              <a:ext cx="1661110" cy="1640303"/>
              <a:chOff x="3355431" y="2727158"/>
              <a:chExt cx="1661110" cy="1640303"/>
            </a:xfrm>
          </p:grpSpPr>
          <p:sp>
            <p:nvSpPr>
              <p:cNvPr id="95" name="Oval 64"/>
              <p:cNvSpPr/>
              <p:nvPr/>
            </p:nvSpPr>
            <p:spPr>
              <a:xfrm>
                <a:off x="3355431" y="272715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6" name="Oval 65"/>
              <p:cNvSpPr/>
              <p:nvPr/>
            </p:nvSpPr>
            <p:spPr>
              <a:xfrm>
                <a:off x="4238499" y="272715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7" name="Oval 67"/>
              <p:cNvSpPr/>
              <p:nvPr/>
            </p:nvSpPr>
            <p:spPr>
              <a:xfrm>
                <a:off x="3355431" y="3589419"/>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8" name="Oval 68"/>
              <p:cNvSpPr/>
              <p:nvPr/>
            </p:nvSpPr>
            <p:spPr>
              <a:xfrm>
                <a:off x="4238499" y="3589419"/>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graphicFrame>
          <p:nvGraphicFramePr>
            <p:cNvPr id="91" name="Diagram 34"/>
            <p:cNvGraphicFramePr/>
            <p:nvPr>
              <p:extLst/>
            </p:nvPr>
          </p:nvGraphicFramePr>
          <p:xfrm>
            <a:off x="7585281" y="2559928"/>
            <a:ext cx="720000" cy="1080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92" name="Diagram 35"/>
            <p:cNvGraphicFramePr/>
            <p:nvPr>
              <p:extLst/>
            </p:nvPr>
          </p:nvGraphicFramePr>
          <p:xfrm>
            <a:off x="8290358" y="2755166"/>
            <a:ext cx="1080000" cy="6840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93" name="Diagram 37"/>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94" name="Diagram 41"/>
            <p:cNvGraphicFramePr/>
            <p:nvPr>
              <p:extLst/>
            </p:nvPr>
          </p:nvGraphicFramePr>
          <p:xfrm>
            <a:off x="8468748" y="3605895"/>
            <a:ext cx="720000" cy="720000"/>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pSp>
      <p:grpSp>
        <p:nvGrpSpPr>
          <p:cNvPr id="99" name="Group 83"/>
          <p:cNvGrpSpPr/>
          <p:nvPr/>
        </p:nvGrpSpPr>
        <p:grpSpPr>
          <a:xfrm>
            <a:off x="4936926" y="3641675"/>
            <a:ext cx="796037" cy="779309"/>
            <a:chOff x="10113425" y="2651210"/>
            <a:chExt cx="796150" cy="779420"/>
          </a:xfrm>
        </p:grpSpPr>
        <p:sp>
          <p:nvSpPr>
            <p:cNvPr id="100" name="Oval 84"/>
            <p:cNvSpPr/>
            <p:nvPr/>
          </p:nvSpPr>
          <p:spPr>
            <a:xfrm rot="5400000">
              <a:off x="10113425" y="2652588"/>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101" name="Picture 85"/>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0130153" y="2651210"/>
              <a:ext cx="779422" cy="779420"/>
            </a:xfrm>
            <a:prstGeom prst="rect">
              <a:avLst/>
            </a:prstGeom>
          </p:spPr>
        </p:pic>
      </p:grpSp>
      <p:grpSp>
        <p:nvGrpSpPr>
          <p:cNvPr id="102" name="Group 89"/>
          <p:cNvGrpSpPr/>
          <p:nvPr/>
        </p:nvGrpSpPr>
        <p:grpSpPr>
          <a:xfrm>
            <a:off x="5867851" y="3668109"/>
            <a:ext cx="803740" cy="794717"/>
            <a:chOff x="10113425" y="3530904"/>
            <a:chExt cx="803854" cy="794830"/>
          </a:xfrm>
        </p:grpSpPr>
        <p:sp>
          <p:nvSpPr>
            <p:cNvPr id="103" name="Oval 90"/>
            <p:cNvSpPr/>
            <p:nvPr/>
          </p:nvSpPr>
          <p:spPr>
            <a:xfrm rot="5400000">
              <a:off x="10113425" y="3535656"/>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104" name="Picture 91"/>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10122449" y="3530904"/>
              <a:ext cx="794830" cy="794830"/>
            </a:xfrm>
            <a:prstGeom prst="rect">
              <a:avLst/>
            </a:prstGeom>
          </p:spPr>
        </p:pic>
      </p:grpSp>
      <p:sp>
        <p:nvSpPr>
          <p:cNvPr id="105" name="Rounded Rectangle 31"/>
          <p:cNvSpPr/>
          <p:nvPr/>
        </p:nvSpPr>
        <p:spPr>
          <a:xfrm>
            <a:off x="1354859"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USERS</a:t>
            </a:r>
          </a:p>
        </p:txBody>
      </p:sp>
      <p:sp>
        <p:nvSpPr>
          <p:cNvPr id="106" name="Rounded Rectangle 32"/>
          <p:cNvSpPr/>
          <p:nvPr/>
        </p:nvSpPr>
        <p:spPr>
          <a:xfrm>
            <a:off x="3099635"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FILES</a:t>
            </a:r>
          </a:p>
        </p:txBody>
      </p:sp>
      <p:sp>
        <p:nvSpPr>
          <p:cNvPr id="107" name="Rounded Rectangle 33"/>
          <p:cNvSpPr/>
          <p:nvPr/>
        </p:nvSpPr>
        <p:spPr>
          <a:xfrm>
            <a:off x="4093855"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MAIL</a:t>
            </a:r>
          </a:p>
        </p:txBody>
      </p:sp>
      <p:sp>
        <p:nvSpPr>
          <p:cNvPr id="108" name="Rounded Rectangle 34"/>
          <p:cNvSpPr/>
          <p:nvPr/>
        </p:nvSpPr>
        <p:spPr>
          <a:xfrm>
            <a:off x="4977491"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800" kern="0" dirty="0">
                <a:solidFill>
                  <a:srgbClr val="0072C6"/>
                </a:solidFill>
                <a:latin typeface="Segoe UI Semibold" panose="020B0702040204020203" pitchFamily="34" charset="0"/>
                <a:cs typeface="Segoe UI Semibold" panose="020B0702040204020203" pitchFamily="34" charset="0"/>
              </a:rPr>
              <a:t>CALENDAR</a:t>
            </a:r>
          </a:p>
        </p:txBody>
      </p:sp>
      <p:sp>
        <p:nvSpPr>
          <p:cNvPr id="109" name="Rounded Rectangle 35"/>
          <p:cNvSpPr/>
          <p:nvPr/>
        </p:nvSpPr>
        <p:spPr>
          <a:xfrm>
            <a:off x="5887598"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TASKS</a:t>
            </a:r>
          </a:p>
        </p:txBody>
      </p:sp>
      <p:sp>
        <p:nvSpPr>
          <p:cNvPr id="110" name="Rounded Rectangle 36"/>
          <p:cNvSpPr/>
          <p:nvPr/>
        </p:nvSpPr>
        <p:spPr>
          <a:xfrm>
            <a:off x="2228306" y="4589161"/>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GROUPS</a:t>
            </a:r>
          </a:p>
        </p:txBody>
      </p:sp>
      <p:sp>
        <p:nvSpPr>
          <p:cNvPr id="111" name="Rounded Rectangle 38"/>
          <p:cNvSpPr/>
          <p:nvPr/>
        </p:nvSpPr>
        <p:spPr>
          <a:xfrm>
            <a:off x="1296330" y="2586252"/>
            <a:ext cx="6493890" cy="580451"/>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112" name="Title 1"/>
          <p:cNvSpPr txBox="1">
            <a:spLocks/>
          </p:cNvSpPr>
          <p:nvPr/>
        </p:nvSpPr>
        <p:spPr>
          <a:xfrm>
            <a:off x="1296331" y="2664291"/>
            <a:ext cx="6493889" cy="354380"/>
          </a:xfrm>
          <a:prstGeom prst="rect">
            <a:avLst/>
          </a:prstGeom>
        </p:spPr>
        <p:txBody>
          <a:bodyPr vert="horz" lIns="91427" tIns="45713" rIns="91427" bIns="45713"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4225">
              <a:lnSpc>
                <a:spcPct val="150000"/>
              </a:lnSpc>
              <a:defRPr/>
            </a:pPr>
            <a:r>
              <a:rPr lang="en-US" sz="2000" dirty="0">
                <a:solidFill>
                  <a:prstClr val="white"/>
                </a:solidFill>
                <a:latin typeface="Segoe UI" panose="020B0502040204020203" pitchFamily="34" charset="0"/>
                <a:cs typeface="Segoe UI" panose="020B0502040204020203" pitchFamily="34" charset="0"/>
              </a:rPr>
              <a:t>Microsoft Graph API (graph.microsoft.com)</a:t>
            </a:r>
          </a:p>
        </p:txBody>
      </p:sp>
      <p:sp>
        <p:nvSpPr>
          <p:cNvPr id="113" name="Rounded Rectangle 40"/>
          <p:cNvSpPr/>
          <p:nvPr/>
        </p:nvSpPr>
        <p:spPr>
          <a:xfrm>
            <a:off x="1296329" y="5364064"/>
            <a:ext cx="6493892" cy="580451"/>
          </a:xfrm>
          <a:prstGeom prst="round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114" name="Title 1"/>
          <p:cNvSpPr txBox="1">
            <a:spLocks/>
          </p:cNvSpPr>
          <p:nvPr/>
        </p:nvSpPr>
        <p:spPr>
          <a:xfrm>
            <a:off x="1296330" y="5442103"/>
            <a:ext cx="6493890" cy="354380"/>
          </a:xfrm>
          <a:prstGeom prst="rect">
            <a:avLst/>
          </a:prstGeom>
        </p:spPr>
        <p:txBody>
          <a:bodyPr vert="horz" lIns="91427" tIns="45713" rIns="91427" bIns="45713"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4225">
              <a:lnSpc>
                <a:spcPct val="150000"/>
              </a:lnSpc>
              <a:defRPr/>
            </a:pPr>
            <a:r>
              <a:rPr lang="en-US" sz="1800" dirty="0">
                <a:solidFill>
                  <a:prstClr val="white"/>
                </a:solidFill>
                <a:latin typeface="Segoe UI" panose="020B0502040204020203" pitchFamily="34" charset="0"/>
                <a:cs typeface="Segoe UI" panose="020B0502040204020203" pitchFamily="34" charset="0"/>
              </a:rPr>
              <a:t>Microsoft Graph rich relationships and insights</a:t>
            </a:r>
          </a:p>
        </p:txBody>
      </p:sp>
      <p:cxnSp>
        <p:nvCxnSpPr>
          <p:cNvPr id="115" name="Straight Arrow Connector 114"/>
          <p:cNvCxnSpPr/>
          <p:nvPr/>
        </p:nvCxnSpPr>
        <p:spPr>
          <a:xfrm>
            <a:off x="2621354"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97"/>
          <p:cNvCxnSpPr/>
          <p:nvPr/>
        </p:nvCxnSpPr>
        <p:spPr>
          <a:xfrm>
            <a:off x="3484078"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98"/>
          <p:cNvCxnSpPr/>
          <p:nvPr/>
        </p:nvCxnSpPr>
        <p:spPr>
          <a:xfrm>
            <a:off x="4472373"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99"/>
          <p:cNvCxnSpPr/>
          <p:nvPr/>
        </p:nvCxnSpPr>
        <p:spPr>
          <a:xfrm>
            <a:off x="5390075"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00"/>
          <p:cNvCxnSpPr/>
          <p:nvPr/>
        </p:nvCxnSpPr>
        <p:spPr>
          <a:xfrm>
            <a:off x="6307777"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01"/>
          <p:cNvCxnSpPr/>
          <p:nvPr/>
        </p:nvCxnSpPr>
        <p:spPr>
          <a:xfrm>
            <a:off x="1719267"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02"/>
          <p:cNvCxnSpPr/>
          <p:nvPr/>
        </p:nvCxnSpPr>
        <p:spPr>
          <a:xfrm flipV="1">
            <a:off x="6237185"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03"/>
          <p:cNvCxnSpPr/>
          <p:nvPr/>
        </p:nvCxnSpPr>
        <p:spPr>
          <a:xfrm flipV="1">
            <a:off x="5342749"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04"/>
          <p:cNvCxnSpPr/>
          <p:nvPr/>
        </p:nvCxnSpPr>
        <p:spPr>
          <a:xfrm flipV="1">
            <a:off x="4472373"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05"/>
          <p:cNvCxnSpPr/>
          <p:nvPr/>
        </p:nvCxnSpPr>
        <p:spPr>
          <a:xfrm flipV="1">
            <a:off x="3502936"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06"/>
          <p:cNvCxnSpPr/>
          <p:nvPr/>
        </p:nvCxnSpPr>
        <p:spPr>
          <a:xfrm flipV="1">
            <a:off x="1692562" y="3179558"/>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07"/>
          <p:cNvCxnSpPr/>
          <p:nvPr/>
        </p:nvCxnSpPr>
        <p:spPr>
          <a:xfrm flipV="1">
            <a:off x="2621354"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08"/>
          <p:cNvCxnSpPr/>
          <p:nvPr/>
        </p:nvCxnSpPr>
        <p:spPr>
          <a:xfrm>
            <a:off x="7225480" y="3166703"/>
            <a:ext cx="0" cy="2197361"/>
          </a:xfrm>
          <a:prstGeom prst="straightConnector1">
            <a:avLst/>
          </a:prstGeom>
          <a:ln w="38100">
            <a:solidFill>
              <a:srgbClr val="0072C6"/>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8" name="Group 112"/>
          <p:cNvGrpSpPr/>
          <p:nvPr/>
        </p:nvGrpSpPr>
        <p:grpSpPr>
          <a:xfrm>
            <a:off x="6419846" y="3440812"/>
            <a:ext cx="142748" cy="321083"/>
            <a:chOff x="7565604" y="5053690"/>
            <a:chExt cx="185585" cy="417438"/>
          </a:xfrm>
        </p:grpSpPr>
        <p:cxnSp>
          <p:nvCxnSpPr>
            <p:cNvPr id="129" name="Straight Connector 113"/>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0" name="Oval 114"/>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1" name="Group 115"/>
          <p:cNvGrpSpPr/>
          <p:nvPr/>
        </p:nvGrpSpPr>
        <p:grpSpPr>
          <a:xfrm>
            <a:off x="5533702" y="3460880"/>
            <a:ext cx="142748" cy="321083"/>
            <a:chOff x="7565604" y="5053690"/>
            <a:chExt cx="185585" cy="417438"/>
          </a:xfrm>
        </p:grpSpPr>
        <p:cxnSp>
          <p:nvCxnSpPr>
            <p:cNvPr id="132" name="Straight Connector 116"/>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3" name="Oval 117"/>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4" name="Group 118"/>
          <p:cNvGrpSpPr/>
          <p:nvPr/>
        </p:nvGrpSpPr>
        <p:grpSpPr>
          <a:xfrm>
            <a:off x="4611995" y="3429000"/>
            <a:ext cx="142748" cy="321083"/>
            <a:chOff x="7565604" y="5053690"/>
            <a:chExt cx="185585" cy="417438"/>
          </a:xfrm>
        </p:grpSpPr>
        <p:cxnSp>
          <p:nvCxnSpPr>
            <p:cNvPr id="135" name="Straight Connector 11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6" name="Oval 12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7" name="Group 121"/>
          <p:cNvGrpSpPr/>
          <p:nvPr/>
        </p:nvGrpSpPr>
        <p:grpSpPr>
          <a:xfrm>
            <a:off x="3636768" y="3440812"/>
            <a:ext cx="142748" cy="321083"/>
            <a:chOff x="7565604" y="5053690"/>
            <a:chExt cx="185585" cy="417438"/>
          </a:xfrm>
        </p:grpSpPr>
        <p:cxnSp>
          <p:nvCxnSpPr>
            <p:cNvPr id="138" name="Straight Connector 122"/>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9" name="Oval 123"/>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40" name="Group 124"/>
          <p:cNvGrpSpPr/>
          <p:nvPr/>
        </p:nvGrpSpPr>
        <p:grpSpPr>
          <a:xfrm>
            <a:off x="2749883" y="3440812"/>
            <a:ext cx="142748" cy="321083"/>
            <a:chOff x="7565604" y="5053690"/>
            <a:chExt cx="185585" cy="417438"/>
          </a:xfrm>
        </p:grpSpPr>
        <p:cxnSp>
          <p:nvCxnSpPr>
            <p:cNvPr id="141" name="Straight Connector 125"/>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42" name="Oval 126"/>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43" name="Group 128"/>
          <p:cNvGrpSpPr/>
          <p:nvPr/>
        </p:nvGrpSpPr>
        <p:grpSpPr>
          <a:xfrm>
            <a:off x="1881817" y="3440812"/>
            <a:ext cx="142748" cy="321083"/>
            <a:chOff x="7565604" y="5053690"/>
            <a:chExt cx="185585" cy="417438"/>
          </a:xfrm>
        </p:grpSpPr>
        <p:cxnSp>
          <p:nvCxnSpPr>
            <p:cNvPr id="144" name="Straight Connector 12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45" name="Oval 13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pic>
        <p:nvPicPr>
          <p:cNvPr id="146" name="Picture 131"/>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8451542" y="1991491"/>
            <a:ext cx="3531624" cy="2122291"/>
          </a:xfrm>
          <a:prstGeom prst="rect">
            <a:avLst/>
          </a:prstGeom>
        </p:spPr>
      </p:pic>
      <p:grpSp>
        <p:nvGrpSpPr>
          <p:cNvPr id="147" name="Group 132"/>
          <p:cNvGrpSpPr/>
          <p:nvPr/>
        </p:nvGrpSpPr>
        <p:grpSpPr>
          <a:xfrm>
            <a:off x="8957125" y="252339"/>
            <a:ext cx="2474506" cy="1525460"/>
            <a:chOff x="6794301" y="1084248"/>
            <a:chExt cx="2524125" cy="1556049"/>
          </a:xfrm>
        </p:grpSpPr>
        <p:pic>
          <p:nvPicPr>
            <p:cNvPr id="148" name="Picture 5"/>
            <p:cNvPicPr>
              <a:picLocks noChangeAspect="1"/>
            </p:cNvPicPr>
            <p:nvPr/>
          </p:nvPicPr>
          <p:blipFill>
            <a:blip r:embed="rId32"/>
            <a:stretch>
              <a:fillRect/>
            </a:stretch>
          </p:blipFill>
          <p:spPr>
            <a:xfrm>
              <a:off x="6794301" y="1084248"/>
              <a:ext cx="2524125" cy="1556049"/>
            </a:xfrm>
            <a:prstGeom prst="rect">
              <a:avLst/>
            </a:prstGeom>
          </p:spPr>
        </p:pic>
        <p:sp>
          <p:nvSpPr>
            <p:cNvPr id="149" name="TextBox 12"/>
            <p:cNvSpPr txBox="1"/>
            <p:nvPr/>
          </p:nvSpPr>
          <p:spPr>
            <a:xfrm>
              <a:off x="6940239" y="1382140"/>
              <a:ext cx="2232248" cy="960263"/>
            </a:xfrm>
            <a:prstGeom prst="rect">
              <a:avLst/>
            </a:prstGeom>
            <a:solidFill>
              <a:srgbClr val="FFFFFF">
                <a:alpha val="74000"/>
              </a:srgbClr>
            </a:solidFill>
          </p:spPr>
          <p:txBody>
            <a:bodyPr wrap="square" lIns="179285" tIns="143428" rIns="179285" bIns="143428" rtlCol="0">
              <a:spAutoFit/>
            </a:bodyPr>
            <a:lstStyle/>
            <a:p>
              <a:pPr algn="ctr" defTabSz="914367">
                <a:lnSpc>
                  <a:spcPct val="90000"/>
                </a:lnSpc>
                <a:spcAft>
                  <a:spcPts val="588"/>
                </a:spcAft>
                <a:defRPr/>
              </a:pPr>
              <a: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t>Your </a:t>
              </a:r>
              <a:b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br>
              <a: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t>App</a:t>
              </a:r>
            </a:p>
          </p:txBody>
        </p:sp>
      </p:grpSp>
      <p:cxnSp>
        <p:nvCxnSpPr>
          <p:cNvPr id="150" name="Straight Arrow Connector 135"/>
          <p:cNvCxnSpPr/>
          <p:nvPr/>
        </p:nvCxnSpPr>
        <p:spPr>
          <a:xfrm>
            <a:off x="4472373" y="2017151"/>
            <a:ext cx="0" cy="569101"/>
          </a:xfrm>
          <a:prstGeom prst="straightConnector1">
            <a:avLst/>
          </a:prstGeom>
          <a:ln w="3810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1" name="Straight Connector 136"/>
          <p:cNvCxnSpPr/>
          <p:nvPr/>
        </p:nvCxnSpPr>
        <p:spPr>
          <a:xfrm>
            <a:off x="4472373" y="2017151"/>
            <a:ext cx="3317846" cy="0"/>
          </a:xfrm>
          <a:prstGeom prst="line">
            <a:avLst/>
          </a:prstGeom>
          <a:ln w="381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52" name="Picture 151"/>
          <p:cNvPicPr>
            <a:picLocks noChangeAspect="1"/>
          </p:cNvPicPr>
          <p:nvPr/>
        </p:nvPicPr>
        <p:blipFill rotWithShape="1">
          <a:blip r:embed="rId33"/>
          <a:srcRect l="5345" t="4227" r="4935" b="4753"/>
          <a:stretch/>
        </p:blipFill>
        <p:spPr>
          <a:xfrm>
            <a:off x="3234861" y="3813431"/>
            <a:ext cx="525654" cy="533272"/>
          </a:xfrm>
          <a:prstGeom prst="rect">
            <a:avLst/>
          </a:prstGeom>
        </p:spPr>
      </p:pic>
    </p:spTree>
    <p:extLst>
      <p:ext uri="{BB962C8B-B14F-4D97-AF65-F5344CB8AC3E}">
        <p14:creationId xmlns:p14="http://schemas.microsoft.com/office/powerpoint/2010/main" val="307705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34792" y="3649941"/>
            <a:ext cx="1691203" cy="500716"/>
            <a:chOff x="4975802" y="2787349"/>
            <a:chExt cx="1760415" cy="521208"/>
          </a:xfrm>
          <a:solidFill>
            <a:srgbClr val="0072C6"/>
          </a:solidFill>
        </p:grpSpPr>
        <p:sp>
          <p:nvSpPr>
            <p:cNvPr id="16" name="Rectangle 15"/>
            <p:cNvSpPr/>
            <p:nvPr/>
          </p:nvSpPr>
          <p:spPr bwMode="auto">
            <a:xfrm>
              <a:off x="4975802" y="2787349"/>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Calendar</a:t>
              </a:r>
            </a:p>
          </p:txBody>
        </p:sp>
        <p:sp>
          <p:nvSpPr>
            <p:cNvPr id="17" name="Freeform 109"/>
            <p:cNvSpPr>
              <a:spLocks noChangeAspect="1" noEditPoints="1"/>
            </p:cNvSpPr>
            <p:nvPr/>
          </p:nvSpPr>
          <p:spPr bwMode="auto">
            <a:xfrm>
              <a:off x="6295601" y="2926498"/>
              <a:ext cx="314819" cy="255643"/>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78344">
                <a:defRPr/>
              </a:pPr>
              <a:endParaRPr lang="en-US" sz="1729" dirty="0">
                <a:solidFill>
                  <a:srgbClr val="FFFFFF"/>
                </a:solidFill>
                <a:latin typeface="Segoe UI"/>
              </a:endParaRPr>
            </a:p>
          </p:txBody>
        </p:sp>
      </p:grpSp>
      <p:sp>
        <p:nvSpPr>
          <p:cNvPr id="2" name="Title 1"/>
          <p:cNvSpPr>
            <a:spLocks noGrp="1"/>
          </p:cNvSpPr>
          <p:nvPr>
            <p:ph type="title"/>
          </p:nvPr>
        </p:nvSpPr>
        <p:spPr/>
        <p:txBody>
          <a:bodyPr/>
          <a:lstStyle/>
          <a:p>
            <a:r>
              <a:rPr lang="en-US" dirty="0"/>
              <a:t>Robust Microsoft Graph APIs</a:t>
            </a:r>
          </a:p>
        </p:txBody>
      </p:sp>
      <p:sp>
        <p:nvSpPr>
          <p:cNvPr id="4" name="Rectangle 3"/>
          <p:cNvSpPr/>
          <p:nvPr/>
        </p:nvSpPr>
        <p:spPr bwMode="auto">
          <a:xfrm>
            <a:off x="1779941"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Office Graph</a:t>
            </a:r>
          </a:p>
        </p:txBody>
      </p:sp>
      <p:sp>
        <p:nvSpPr>
          <p:cNvPr id="5" name="TextBox 4"/>
          <p:cNvSpPr txBox="1"/>
          <p:nvPr/>
        </p:nvSpPr>
        <p:spPr>
          <a:xfrm>
            <a:off x="2892935" y="2835967"/>
            <a:ext cx="6485884" cy="609597"/>
          </a:xfrm>
          <a:prstGeom prst="rect">
            <a:avLst/>
          </a:prstGeom>
          <a:noFill/>
        </p:spPr>
        <p:txBody>
          <a:bodyPr wrap="square" lIns="175690" tIns="140552" rIns="175690" bIns="140552" rtlCol="0">
            <a:spAutoFit/>
          </a:bodyPr>
          <a:lstStyle/>
          <a:p>
            <a:pPr algn="ctr" defTabSz="895999">
              <a:lnSpc>
                <a:spcPct val="90000"/>
              </a:lnSpc>
              <a:spcAft>
                <a:spcPts val="575"/>
              </a:spcAft>
              <a:defRPr/>
            </a:pPr>
            <a:r>
              <a:rPr lang="en-US" sz="2306" dirty="0">
                <a:solidFill>
                  <a:srgbClr val="000000"/>
                </a:solidFill>
                <a:latin typeface="Segoe UI"/>
              </a:rPr>
              <a:t>https://graph.microsoft.com</a:t>
            </a:r>
          </a:p>
        </p:txBody>
      </p:sp>
      <p:grpSp>
        <p:nvGrpSpPr>
          <p:cNvPr id="6" name="Group 5"/>
          <p:cNvGrpSpPr/>
          <p:nvPr/>
        </p:nvGrpSpPr>
        <p:grpSpPr>
          <a:xfrm>
            <a:off x="8908866" y="3647742"/>
            <a:ext cx="1691203" cy="500716"/>
            <a:chOff x="8944087" y="2711730"/>
            <a:chExt cx="1760415" cy="521208"/>
          </a:xfrm>
          <a:solidFill>
            <a:srgbClr val="0072C6"/>
          </a:solidFill>
        </p:grpSpPr>
        <p:sp>
          <p:nvSpPr>
            <p:cNvPr id="7" name="Rectangle 6"/>
            <p:cNvSpPr/>
            <p:nvPr/>
          </p:nvSpPr>
          <p:spPr bwMode="auto">
            <a:xfrm>
              <a:off x="8944087" y="2711730"/>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Search</a:t>
              </a:r>
            </a:p>
          </p:txBody>
        </p:sp>
        <p:sp>
          <p:nvSpPr>
            <p:cNvPr id="8" name="Freeform 232"/>
            <p:cNvSpPr>
              <a:spLocks noChangeAspect="1" noEditPoints="1"/>
            </p:cNvSpPr>
            <p:nvPr/>
          </p:nvSpPr>
          <p:spPr bwMode="auto">
            <a:xfrm>
              <a:off x="10247616" y="2863329"/>
              <a:ext cx="249749" cy="239147"/>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9" name="Group 8"/>
          <p:cNvGrpSpPr/>
          <p:nvPr/>
        </p:nvGrpSpPr>
        <p:grpSpPr>
          <a:xfrm>
            <a:off x="8899320" y="4269393"/>
            <a:ext cx="1691203" cy="500716"/>
            <a:chOff x="9102738" y="3669845"/>
            <a:chExt cx="1760415" cy="521208"/>
          </a:xfrm>
          <a:solidFill>
            <a:srgbClr val="0072C6"/>
          </a:solidFill>
        </p:grpSpPr>
        <p:sp>
          <p:nvSpPr>
            <p:cNvPr id="10" name="Rectangle 9"/>
            <p:cNvSpPr/>
            <p:nvPr/>
          </p:nvSpPr>
          <p:spPr bwMode="auto">
            <a:xfrm>
              <a:off x="9102738" y="3669845"/>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Social</a:t>
              </a:r>
            </a:p>
          </p:txBody>
        </p:sp>
        <p:sp>
          <p:nvSpPr>
            <p:cNvPr id="11" name="Freeform 212"/>
            <p:cNvSpPr>
              <a:spLocks noChangeAspect="1" noEditPoints="1"/>
            </p:cNvSpPr>
            <p:nvPr/>
          </p:nvSpPr>
          <p:spPr bwMode="auto">
            <a:xfrm>
              <a:off x="10398588" y="3832743"/>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12" name="Group 11"/>
          <p:cNvGrpSpPr/>
          <p:nvPr/>
        </p:nvGrpSpPr>
        <p:grpSpPr>
          <a:xfrm>
            <a:off x="3547648" y="3647742"/>
            <a:ext cx="1691203" cy="500716"/>
            <a:chOff x="2867799" y="2762517"/>
            <a:chExt cx="1760415" cy="521208"/>
          </a:xfrm>
          <a:solidFill>
            <a:srgbClr val="0072C6"/>
          </a:solidFill>
        </p:grpSpPr>
        <p:sp>
          <p:nvSpPr>
            <p:cNvPr id="13" name="Rectangle 12"/>
            <p:cNvSpPr/>
            <p:nvPr/>
          </p:nvSpPr>
          <p:spPr bwMode="auto">
            <a:xfrm>
              <a:off x="2867799" y="2762517"/>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Mail</a:t>
              </a:r>
            </a:p>
          </p:txBody>
        </p:sp>
        <p:sp>
          <p:nvSpPr>
            <p:cNvPr id="14" name="Freeform 18"/>
            <p:cNvSpPr>
              <a:spLocks noChangeAspect="1" noEditPoints="1"/>
            </p:cNvSpPr>
            <p:nvPr/>
          </p:nvSpPr>
          <p:spPr bwMode="auto">
            <a:xfrm>
              <a:off x="4198336" y="2933167"/>
              <a:ext cx="300859" cy="202406"/>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18" name="Group 17"/>
          <p:cNvGrpSpPr/>
          <p:nvPr/>
        </p:nvGrpSpPr>
        <p:grpSpPr>
          <a:xfrm>
            <a:off x="7140851" y="3647742"/>
            <a:ext cx="1691203" cy="500716"/>
            <a:chOff x="7083805" y="2787349"/>
            <a:chExt cx="1760415" cy="521208"/>
          </a:xfrm>
          <a:solidFill>
            <a:srgbClr val="0072C6"/>
          </a:solidFill>
        </p:grpSpPr>
        <p:sp>
          <p:nvSpPr>
            <p:cNvPr id="19" name="Rectangle 18"/>
            <p:cNvSpPr/>
            <p:nvPr/>
          </p:nvSpPr>
          <p:spPr bwMode="auto">
            <a:xfrm>
              <a:off x="7083805" y="2787349"/>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People</a:t>
              </a:r>
            </a:p>
          </p:txBody>
        </p:sp>
        <p:sp>
          <p:nvSpPr>
            <p:cNvPr id="20" name="Freeform 5"/>
            <p:cNvSpPr>
              <a:spLocks noChangeAspect="1" noEditPoints="1"/>
            </p:cNvSpPr>
            <p:nvPr/>
          </p:nvSpPr>
          <p:spPr bwMode="auto">
            <a:xfrm>
              <a:off x="8429000" y="2941433"/>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21" name="Group 20"/>
          <p:cNvGrpSpPr/>
          <p:nvPr/>
        </p:nvGrpSpPr>
        <p:grpSpPr>
          <a:xfrm>
            <a:off x="1760506" y="3647742"/>
            <a:ext cx="1691203" cy="500716"/>
            <a:chOff x="753803" y="2762517"/>
            <a:chExt cx="1760415" cy="521208"/>
          </a:xfrm>
          <a:solidFill>
            <a:srgbClr val="D83B01"/>
          </a:solidFill>
        </p:grpSpPr>
        <p:sp>
          <p:nvSpPr>
            <p:cNvPr id="22" name="Rectangle 21"/>
            <p:cNvSpPr/>
            <p:nvPr/>
          </p:nvSpPr>
          <p:spPr bwMode="auto">
            <a:xfrm>
              <a:off x="753803" y="2762517"/>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Files</a:t>
              </a:r>
            </a:p>
          </p:txBody>
        </p:sp>
        <p:sp>
          <p:nvSpPr>
            <p:cNvPr id="23" name="Freeform 5"/>
            <p:cNvSpPr>
              <a:spLocks noChangeAspect="1" noEditPoints="1"/>
            </p:cNvSpPr>
            <p:nvPr/>
          </p:nvSpPr>
          <p:spPr bwMode="auto">
            <a:xfrm>
              <a:off x="2181812" y="2898795"/>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sp>
        <p:nvSpPr>
          <p:cNvPr id="24" name="Rectangle 23"/>
          <p:cNvSpPr/>
          <p:nvPr/>
        </p:nvSpPr>
        <p:spPr bwMode="auto">
          <a:xfrm>
            <a:off x="456216" y="1379416"/>
            <a:ext cx="3698272"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Designed for </a:t>
            </a:r>
            <a:br>
              <a:rPr lang="en-US" sz="1729"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openness </a:t>
            </a:r>
            <a:r>
              <a:rPr lang="en-US" sz="1729" dirty="0">
                <a:solidFill>
                  <a:srgbClr val="FFFFFF"/>
                </a:solidFill>
                <a:latin typeface="Segoe UI"/>
                <a:cs typeface="Segoe UI Semilight" panose="020B0402040204020203" pitchFamily="34" charset="0"/>
              </a:rPr>
              <a:t>and</a:t>
            </a:r>
            <a:r>
              <a:rPr lang="en-US" sz="1729" b="1" dirty="0">
                <a:solidFill>
                  <a:srgbClr val="FFFFFF"/>
                </a:solidFill>
                <a:latin typeface="Segoe UI"/>
                <a:cs typeface="Segoe UI Semilight" panose="020B0402040204020203" pitchFamily="34" charset="0"/>
              </a:rPr>
              <a:t> </a:t>
            </a:r>
            <a:br>
              <a:rPr lang="en-US" sz="1729" b="1"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flexibility</a:t>
            </a:r>
          </a:p>
        </p:txBody>
      </p:sp>
      <p:sp>
        <p:nvSpPr>
          <p:cNvPr id="25" name="Rectangle 24"/>
          <p:cNvSpPr/>
          <p:nvPr/>
        </p:nvSpPr>
        <p:spPr bwMode="auto">
          <a:xfrm>
            <a:off x="4207244" y="1379416"/>
            <a:ext cx="3698272"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Enabling a </a:t>
            </a:r>
            <a:br>
              <a:rPr lang="en-US" sz="1729"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consistent</a:t>
            </a:r>
            <a:r>
              <a:rPr lang="en-US" sz="1729" dirty="0">
                <a:solidFill>
                  <a:srgbClr val="FFFFFF"/>
                </a:solidFill>
                <a:latin typeface="Segoe UI"/>
                <a:cs typeface="Segoe UI Semilight" panose="020B0402040204020203" pitchFamily="34" charset="0"/>
              </a:rPr>
              <a:t>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development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platform</a:t>
            </a:r>
          </a:p>
        </p:txBody>
      </p:sp>
      <p:sp>
        <p:nvSpPr>
          <p:cNvPr id="26" name="Rectangle 25"/>
          <p:cNvSpPr/>
          <p:nvPr/>
        </p:nvSpPr>
        <p:spPr bwMode="auto">
          <a:xfrm>
            <a:off x="7958269" y="1379416"/>
            <a:ext cx="3742195"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Powering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a world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of </a:t>
            </a:r>
            <a:r>
              <a:rPr lang="en-US" sz="1729" b="1" dirty="0">
                <a:solidFill>
                  <a:srgbClr val="FFFFFF"/>
                </a:solidFill>
                <a:latin typeface="Segoe UI"/>
                <a:cs typeface="Segoe UI Semibold" panose="020B0702040204020203" pitchFamily="34" charset="0"/>
              </a:rPr>
              <a:t>devices</a:t>
            </a:r>
          </a:p>
        </p:txBody>
      </p:sp>
      <p:sp>
        <p:nvSpPr>
          <p:cNvPr id="27" name="Freeform 5"/>
          <p:cNvSpPr>
            <a:spLocks noChangeAspect="1" noEditPoints="1"/>
          </p:cNvSpPr>
          <p:nvPr/>
        </p:nvSpPr>
        <p:spPr bwMode="auto">
          <a:xfrm>
            <a:off x="2725323" y="1656143"/>
            <a:ext cx="981559" cy="627577"/>
          </a:xfrm>
          <a:custGeom>
            <a:avLst/>
            <a:gdLst>
              <a:gd name="T0" fmla="*/ 54 w 266"/>
              <a:gd name="T1" fmla="*/ 154 h 169"/>
              <a:gd name="T2" fmla="*/ 25 w 266"/>
              <a:gd name="T3" fmla="*/ 154 h 169"/>
              <a:gd name="T4" fmla="*/ 0 w 266"/>
              <a:gd name="T5" fmla="*/ 116 h 169"/>
              <a:gd name="T6" fmla="*/ 29 w 266"/>
              <a:gd name="T7" fmla="*/ 75 h 169"/>
              <a:gd name="T8" fmla="*/ 55 w 266"/>
              <a:gd name="T9" fmla="*/ 29 h 169"/>
              <a:gd name="T10" fmla="*/ 99 w 266"/>
              <a:gd name="T11" fmla="*/ 30 h 169"/>
              <a:gd name="T12" fmla="*/ 144 w 266"/>
              <a:gd name="T13" fmla="*/ 0 h 169"/>
              <a:gd name="T14" fmla="*/ 200 w 266"/>
              <a:gd name="T15" fmla="*/ 54 h 169"/>
              <a:gd name="T16" fmla="*/ 182 w 266"/>
              <a:gd name="T17" fmla="*/ 56 h 169"/>
              <a:gd name="T18" fmla="*/ 141 w 266"/>
              <a:gd name="T19" fmla="*/ 33 h 169"/>
              <a:gd name="T20" fmla="*/ 91 w 266"/>
              <a:gd name="T21" fmla="*/ 81 h 169"/>
              <a:gd name="T22" fmla="*/ 50 w 266"/>
              <a:gd name="T23" fmla="*/ 129 h 169"/>
              <a:gd name="T24" fmla="*/ 54 w 266"/>
              <a:gd name="T25" fmla="*/ 154 h 169"/>
              <a:gd name="T26" fmla="*/ 89 w 266"/>
              <a:gd name="T27" fmla="*/ 168 h 169"/>
              <a:gd name="T28" fmla="*/ 245 w 266"/>
              <a:gd name="T29" fmla="*/ 168 h 169"/>
              <a:gd name="T30" fmla="*/ 266 w 266"/>
              <a:gd name="T31" fmla="*/ 137 h 169"/>
              <a:gd name="T32" fmla="*/ 242 w 266"/>
              <a:gd name="T33" fmla="*/ 104 h 169"/>
              <a:gd name="T34" fmla="*/ 220 w 266"/>
              <a:gd name="T35" fmla="*/ 64 h 169"/>
              <a:gd name="T36" fmla="*/ 179 w 266"/>
              <a:gd name="T37" fmla="*/ 64 h 169"/>
              <a:gd name="T38" fmla="*/ 141 w 266"/>
              <a:gd name="T39" fmla="*/ 42 h 169"/>
              <a:gd name="T40" fmla="*/ 98 w 266"/>
              <a:gd name="T41" fmla="*/ 87 h 169"/>
              <a:gd name="T42" fmla="*/ 58 w 266"/>
              <a:gd name="T43" fmla="*/ 126 h 169"/>
              <a:gd name="T44" fmla="*/ 89 w 266"/>
              <a:gd name="T45" fmla="*/ 16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6" h="169">
                <a:moveTo>
                  <a:pt x="54" y="154"/>
                </a:moveTo>
                <a:cubicBezTo>
                  <a:pt x="25" y="154"/>
                  <a:pt x="25" y="154"/>
                  <a:pt x="25" y="154"/>
                </a:cubicBezTo>
                <a:cubicBezTo>
                  <a:pt x="25" y="154"/>
                  <a:pt x="1" y="149"/>
                  <a:pt x="0" y="116"/>
                </a:cubicBezTo>
                <a:cubicBezTo>
                  <a:pt x="0" y="83"/>
                  <a:pt x="29" y="75"/>
                  <a:pt x="29" y="75"/>
                </a:cubicBezTo>
                <a:cubicBezTo>
                  <a:pt x="29" y="75"/>
                  <a:pt x="27" y="41"/>
                  <a:pt x="55" y="29"/>
                </a:cubicBezTo>
                <a:cubicBezTo>
                  <a:pt x="83" y="17"/>
                  <a:pt x="99" y="30"/>
                  <a:pt x="99" y="30"/>
                </a:cubicBezTo>
                <a:cubicBezTo>
                  <a:pt x="99" y="30"/>
                  <a:pt x="109" y="0"/>
                  <a:pt x="144" y="0"/>
                </a:cubicBezTo>
                <a:cubicBezTo>
                  <a:pt x="175" y="0"/>
                  <a:pt x="207" y="30"/>
                  <a:pt x="200" y="54"/>
                </a:cubicBezTo>
                <a:cubicBezTo>
                  <a:pt x="189" y="54"/>
                  <a:pt x="182" y="56"/>
                  <a:pt x="182" y="56"/>
                </a:cubicBezTo>
                <a:cubicBezTo>
                  <a:pt x="182" y="56"/>
                  <a:pt x="174" y="33"/>
                  <a:pt x="141" y="33"/>
                </a:cubicBezTo>
                <a:cubicBezTo>
                  <a:pt x="113" y="33"/>
                  <a:pt x="84" y="60"/>
                  <a:pt x="91" y="81"/>
                </a:cubicBezTo>
                <a:cubicBezTo>
                  <a:pt x="91" y="81"/>
                  <a:pt x="50" y="83"/>
                  <a:pt x="50" y="129"/>
                </a:cubicBezTo>
                <a:cubicBezTo>
                  <a:pt x="50" y="140"/>
                  <a:pt x="52" y="148"/>
                  <a:pt x="54" y="154"/>
                </a:cubicBezTo>
                <a:close/>
                <a:moveTo>
                  <a:pt x="89" y="168"/>
                </a:moveTo>
                <a:cubicBezTo>
                  <a:pt x="245" y="168"/>
                  <a:pt x="245" y="168"/>
                  <a:pt x="245" y="168"/>
                </a:cubicBezTo>
                <a:cubicBezTo>
                  <a:pt x="245" y="168"/>
                  <a:pt x="265" y="164"/>
                  <a:pt x="266" y="137"/>
                </a:cubicBezTo>
                <a:cubicBezTo>
                  <a:pt x="266" y="110"/>
                  <a:pt x="242" y="104"/>
                  <a:pt x="242" y="104"/>
                </a:cubicBezTo>
                <a:cubicBezTo>
                  <a:pt x="242" y="104"/>
                  <a:pt x="244" y="74"/>
                  <a:pt x="220" y="64"/>
                </a:cubicBezTo>
                <a:cubicBezTo>
                  <a:pt x="197" y="54"/>
                  <a:pt x="179" y="64"/>
                  <a:pt x="179" y="64"/>
                </a:cubicBezTo>
                <a:cubicBezTo>
                  <a:pt x="179" y="64"/>
                  <a:pt x="171" y="42"/>
                  <a:pt x="141" y="42"/>
                </a:cubicBezTo>
                <a:cubicBezTo>
                  <a:pt x="115" y="42"/>
                  <a:pt x="92" y="68"/>
                  <a:pt x="98" y="87"/>
                </a:cubicBezTo>
                <a:cubicBezTo>
                  <a:pt x="98" y="87"/>
                  <a:pt x="58" y="84"/>
                  <a:pt x="58" y="126"/>
                </a:cubicBezTo>
                <a:cubicBezTo>
                  <a:pt x="58" y="169"/>
                  <a:pt x="89" y="168"/>
                  <a:pt x="89" y="168"/>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28" name="Arc 27"/>
          <p:cNvSpPr/>
          <p:nvPr/>
        </p:nvSpPr>
        <p:spPr>
          <a:xfrm rot="20676240">
            <a:off x="6863195" y="1967167"/>
            <a:ext cx="688619" cy="431148"/>
          </a:xfrm>
          <a:prstGeom prst="arc">
            <a:avLst>
              <a:gd name="adj1" fmla="val 21436060"/>
              <a:gd name="adj2" fmla="val 9297984"/>
            </a:avLst>
          </a:prstGeom>
          <a:ln w="317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895999">
              <a:lnSpc>
                <a:spcPct val="90000"/>
              </a:lnSpc>
              <a:defRPr/>
            </a:pPr>
            <a:endParaRPr lang="en-US" sz="1729" dirty="0">
              <a:solidFill>
                <a:srgbClr val="505050"/>
              </a:solidFill>
              <a:latin typeface="Segoe UI"/>
            </a:endParaRPr>
          </a:p>
        </p:txBody>
      </p:sp>
      <p:grpSp>
        <p:nvGrpSpPr>
          <p:cNvPr id="29" name="Group 28"/>
          <p:cNvGrpSpPr>
            <a:grpSpLocks noChangeAspect="1"/>
          </p:cNvGrpSpPr>
          <p:nvPr/>
        </p:nvGrpSpPr>
        <p:grpSpPr>
          <a:xfrm>
            <a:off x="10130360" y="1701426"/>
            <a:ext cx="996606" cy="605664"/>
            <a:chOff x="3742936" y="4845974"/>
            <a:chExt cx="1597183" cy="970652"/>
          </a:xfrm>
          <a:solidFill>
            <a:srgbClr val="515151"/>
          </a:solidFill>
        </p:grpSpPr>
        <p:sp>
          <p:nvSpPr>
            <p:cNvPr id="30" name="Freeform 29"/>
            <p:cNvSpPr>
              <a:spLocks noEditPoints="1"/>
            </p:cNvSpPr>
            <p:nvPr/>
          </p:nvSpPr>
          <p:spPr bwMode="black">
            <a:xfrm>
              <a:off x="4939193" y="5008123"/>
              <a:ext cx="400926" cy="80850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1" name="Freeform 88"/>
            <p:cNvSpPr>
              <a:spLocks noEditPoints="1"/>
            </p:cNvSpPr>
            <p:nvPr/>
          </p:nvSpPr>
          <p:spPr bwMode="black">
            <a:xfrm>
              <a:off x="3742936" y="4845974"/>
              <a:ext cx="1144646" cy="97065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sp>
        <p:nvSpPr>
          <p:cNvPr id="32" name="Freeform 5"/>
          <p:cNvSpPr>
            <a:spLocks noChangeAspect="1" noEditPoints="1"/>
          </p:cNvSpPr>
          <p:nvPr/>
        </p:nvSpPr>
        <p:spPr bwMode="auto">
          <a:xfrm>
            <a:off x="11278235" y="1869154"/>
            <a:ext cx="227791" cy="437935"/>
          </a:xfrm>
          <a:custGeom>
            <a:avLst/>
            <a:gdLst>
              <a:gd name="T0" fmla="*/ 0 w 822"/>
              <a:gd name="T1" fmla="*/ 32 h 1583"/>
              <a:gd name="T2" fmla="*/ 822 w 822"/>
              <a:gd name="T3" fmla="*/ 1551 h 1583"/>
              <a:gd name="T4" fmla="*/ 16 w 822"/>
              <a:gd name="T5" fmla="*/ 1551 h 1583"/>
              <a:gd name="T6" fmla="*/ 806 w 822"/>
              <a:gd name="T7" fmla="*/ 32 h 1583"/>
              <a:gd name="T8" fmla="*/ 419 w 822"/>
              <a:gd name="T9" fmla="*/ 311 h 1583"/>
              <a:gd name="T10" fmla="*/ 574 w 822"/>
              <a:gd name="T11" fmla="*/ 447 h 1583"/>
              <a:gd name="T12" fmla="*/ 574 w 822"/>
              <a:gd name="T13" fmla="*/ 447 h 1583"/>
              <a:gd name="T14" fmla="*/ 403 w 822"/>
              <a:gd name="T15" fmla="*/ 447 h 1583"/>
              <a:gd name="T16" fmla="*/ 419 w 822"/>
              <a:gd name="T17" fmla="*/ 773 h 1583"/>
              <a:gd name="T18" fmla="*/ 112 w 822"/>
              <a:gd name="T19" fmla="*/ 773 h 1583"/>
              <a:gd name="T20" fmla="*/ 403 w 822"/>
              <a:gd name="T21" fmla="*/ 1068 h 1583"/>
              <a:gd name="T22" fmla="*/ 712 w 822"/>
              <a:gd name="T23" fmla="*/ 1068 h 1583"/>
              <a:gd name="T24" fmla="*/ 712 w 822"/>
              <a:gd name="T25" fmla="*/ 1223 h 1583"/>
              <a:gd name="T26" fmla="*/ 574 w 822"/>
              <a:gd name="T27" fmla="*/ 463 h 1583"/>
              <a:gd name="T28" fmla="*/ 574 w 822"/>
              <a:gd name="T29" fmla="*/ 463 h 1583"/>
              <a:gd name="T30" fmla="*/ 264 w 822"/>
              <a:gd name="T31" fmla="*/ 1084 h 1583"/>
              <a:gd name="T32" fmla="*/ 403 w 822"/>
              <a:gd name="T33" fmla="*/ 1349 h 1583"/>
              <a:gd name="T34" fmla="*/ 419 w 822"/>
              <a:gd name="T35" fmla="*/ 1239 h 1583"/>
              <a:gd name="T36" fmla="*/ 574 w 822"/>
              <a:gd name="T37" fmla="*/ 1239 h 1583"/>
              <a:gd name="T38" fmla="*/ 712 w 822"/>
              <a:gd name="T39" fmla="*/ 618 h 1583"/>
              <a:gd name="T40" fmla="*/ 248 w 822"/>
              <a:gd name="T41" fmla="*/ 757 h 1583"/>
              <a:gd name="T42" fmla="*/ 403 w 822"/>
              <a:gd name="T43" fmla="*/ 602 h 1583"/>
              <a:gd name="T44" fmla="*/ 112 w 822"/>
              <a:gd name="T45" fmla="*/ 463 h 1583"/>
              <a:gd name="T46" fmla="*/ 112 w 822"/>
              <a:gd name="T47" fmla="*/ 447 h 1583"/>
              <a:gd name="T48" fmla="*/ 100 w 822"/>
              <a:gd name="T49" fmla="*/ 93 h 1583"/>
              <a:gd name="T50" fmla="*/ 662 w 822"/>
              <a:gd name="T51" fmla="*/ 1447 h 1583"/>
              <a:gd name="T52" fmla="*/ 764 w 822"/>
              <a:gd name="T53" fmla="*/ 33 h 1583"/>
              <a:gd name="T54" fmla="*/ 58 w 822"/>
              <a:gd name="T55" fmla="*/ 1542 h 1583"/>
              <a:gd name="T56" fmla="*/ 764 w 822"/>
              <a:gd name="T57" fmla="*/ 33 h 1583"/>
              <a:gd name="T58" fmla="*/ 572 w 822"/>
              <a:gd name="T59" fmla="*/ 119 h 1583"/>
              <a:gd name="T60" fmla="*/ 100 w 822"/>
              <a:gd name="T61" fmla="*/ 77 h 1583"/>
              <a:gd name="T62" fmla="*/ 100 w 822"/>
              <a:gd name="T63" fmla="*/ 77 h 1583"/>
              <a:gd name="T64" fmla="*/ 158 w 822"/>
              <a:gd name="T65" fmla="*/ 1466 h 1583"/>
              <a:gd name="T66" fmla="*/ 139 w 822"/>
              <a:gd name="T67" fmla="*/ 1452 h 1583"/>
              <a:gd name="T68" fmla="*/ 158 w 822"/>
              <a:gd name="T69" fmla="*/ 1435 h 1583"/>
              <a:gd name="T70" fmla="*/ 176 w 822"/>
              <a:gd name="T71" fmla="*/ 1451 h 1583"/>
              <a:gd name="T72" fmla="*/ 391 w 822"/>
              <a:gd name="T73" fmla="*/ 1452 h 1583"/>
              <a:gd name="T74" fmla="*/ 391 w 822"/>
              <a:gd name="T75" fmla="*/ 1450 h 1583"/>
              <a:gd name="T76" fmla="*/ 434 w 822"/>
              <a:gd name="T77" fmla="*/ 1472 h 1583"/>
              <a:gd name="T78" fmla="*/ 434 w 822"/>
              <a:gd name="T79" fmla="*/ 1472 h 1583"/>
              <a:gd name="T80" fmla="*/ 434 w 822"/>
              <a:gd name="T81" fmla="*/ 1429 h 1583"/>
              <a:gd name="T82" fmla="*/ 655 w 822"/>
              <a:gd name="T83" fmla="*/ 1467 h 1583"/>
              <a:gd name="T84" fmla="*/ 656 w 822"/>
              <a:gd name="T85" fmla="*/ 1455 h 1583"/>
              <a:gd name="T86" fmla="*/ 669 w 822"/>
              <a:gd name="T87" fmla="*/ 1462 h 1583"/>
              <a:gd name="T88" fmla="*/ 744 w 822"/>
              <a:gd name="T89" fmla="*/ 199 h 1583"/>
              <a:gd name="T90" fmla="*/ 557 w 822"/>
              <a:gd name="T91" fmla="*/ 1084 h 1583"/>
              <a:gd name="T92" fmla="*/ 419 w 822"/>
              <a:gd name="T93" fmla="*/ 602 h 1583"/>
              <a:gd name="T94" fmla="*/ 419 w 822"/>
              <a:gd name="T95" fmla="*/ 618 h 1583"/>
              <a:gd name="T96" fmla="*/ 419 w 822"/>
              <a:gd name="T97" fmla="*/ 618 h 1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22" h="1583">
                <a:moveTo>
                  <a:pt x="790" y="1583"/>
                </a:moveTo>
                <a:cubicBezTo>
                  <a:pt x="32" y="1583"/>
                  <a:pt x="32" y="1583"/>
                  <a:pt x="32" y="1583"/>
                </a:cubicBezTo>
                <a:cubicBezTo>
                  <a:pt x="14" y="1583"/>
                  <a:pt x="0" y="1569"/>
                  <a:pt x="0" y="1551"/>
                </a:cubicBezTo>
                <a:cubicBezTo>
                  <a:pt x="0" y="32"/>
                  <a:pt x="0" y="32"/>
                  <a:pt x="0" y="32"/>
                </a:cubicBezTo>
                <a:cubicBezTo>
                  <a:pt x="0" y="14"/>
                  <a:pt x="14" y="0"/>
                  <a:pt x="32" y="0"/>
                </a:cubicBezTo>
                <a:cubicBezTo>
                  <a:pt x="790" y="0"/>
                  <a:pt x="790" y="0"/>
                  <a:pt x="790" y="0"/>
                </a:cubicBezTo>
                <a:cubicBezTo>
                  <a:pt x="808" y="0"/>
                  <a:pt x="822" y="14"/>
                  <a:pt x="822" y="32"/>
                </a:cubicBezTo>
                <a:cubicBezTo>
                  <a:pt x="822" y="1551"/>
                  <a:pt x="822" y="1551"/>
                  <a:pt x="822" y="1551"/>
                </a:cubicBezTo>
                <a:cubicBezTo>
                  <a:pt x="822" y="1569"/>
                  <a:pt x="808" y="1583"/>
                  <a:pt x="790" y="1583"/>
                </a:cubicBezTo>
                <a:close/>
                <a:moveTo>
                  <a:pt x="32" y="16"/>
                </a:moveTo>
                <a:cubicBezTo>
                  <a:pt x="23" y="16"/>
                  <a:pt x="16" y="23"/>
                  <a:pt x="16" y="32"/>
                </a:cubicBezTo>
                <a:cubicBezTo>
                  <a:pt x="16" y="1551"/>
                  <a:pt x="16" y="1551"/>
                  <a:pt x="16" y="1551"/>
                </a:cubicBezTo>
                <a:cubicBezTo>
                  <a:pt x="16" y="1560"/>
                  <a:pt x="23" y="1567"/>
                  <a:pt x="32" y="1567"/>
                </a:cubicBezTo>
                <a:cubicBezTo>
                  <a:pt x="790" y="1567"/>
                  <a:pt x="790" y="1567"/>
                  <a:pt x="790" y="1567"/>
                </a:cubicBezTo>
                <a:cubicBezTo>
                  <a:pt x="799" y="1567"/>
                  <a:pt x="806" y="1560"/>
                  <a:pt x="806" y="1551"/>
                </a:cubicBezTo>
                <a:cubicBezTo>
                  <a:pt x="806" y="32"/>
                  <a:pt x="806" y="32"/>
                  <a:pt x="806" y="32"/>
                </a:cubicBezTo>
                <a:cubicBezTo>
                  <a:pt x="806" y="23"/>
                  <a:pt x="799" y="16"/>
                  <a:pt x="790" y="16"/>
                </a:cubicBezTo>
                <a:lnTo>
                  <a:pt x="32" y="16"/>
                </a:lnTo>
                <a:close/>
                <a:moveTo>
                  <a:pt x="558" y="311"/>
                </a:moveTo>
                <a:cubicBezTo>
                  <a:pt x="419" y="311"/>
                  <a:pt x="419" y="311"/>
                  <a:pt x="419" y="311"/>
                </a:cubicBezTo>
                <a:cubicBezTo>
                  <a:pt x="419" y="447"/>
                  <a:pt x="419" y="447"/>
                  <a:pt x="419" y="447"/>
                </a:cubicBezTo>
                <a:cubicBezTo>
                  <a:pt x="558" y="447"/>
                  <a:pt x="558" y="447"/>
                  <a:pt x="558" y="447"/>
                </a:cubicBezTo>
                <a:lnTo>
                  <a:pt x="558" y="311"/>
                </a:lnTo>
                <a:close/>
                <a:moveTo>
                  <a:pt x="574" y="447"/>
                </a:moveTo>
                <a:cubicBezTo>
                  <a:pt x="712" y="447"/>
                  <a:pt x="712" y="447"/>
                  <a:pt x="712" y="447"/>
                </a:cubicBezTo>
                <a:cubicBezTo>
                  <a:pt x="712" y="311"/>
                  <a:pt x="712" y="311"/>
                  <a:pt x="712" y="311"/>
                </a:cubicBezTo>
                <a:cubicBezTo>
                  <a:pt x="574" y="311"/>
                  <a:pt x="574" y="311"/>
                  <a:pt x="574" y="311"/>
                </a:cubicBezTo>
                <a:lnTo>
                  <a:pt x="574" y="447"/>
                </a:lnTo>
                <a:close/>
                <a:moveTo>
                  <a:pt x="403" y="311"/>
                </a:moveTo>
                <a:cubicBezTo>
                  <a:pt x="264" y="311"/>
                  <a:pt x="264" y="311"/>
                  <a:pt x="264" y="311"/>
                </a:cubicBezTo>
                <a:cubicBezTo>
                  <a:pt x="264" y="447"/>
                  <a:pt x="264" y="447"/>
                  <a:pt x="264" y="447"/>
                </a:cubicBezTo>
                <a:cubicBezTo>
                  <a:pt x="403" y="447"/>
                  <a:pt x="403" y="447"/>
                  <a:pt x="403" y="447"/>
                </a:cubicBezTo>
                <a:lnTo>
                  <a:pt x="403" y="311"/>
                </a:lnTo>
                <a:close/>
                <a:moveTo>
                  <a:pt x="574" y="773"/>
                </a:moveTo>
                <a:cubicBezTo>
                  <a:pt x="558" y="773"/>
                  <a:pt x="558" y="773"/>
                  <a:pt x="558" y="773"/>
                </a:cubicBezTo>
                <a:cubicBezTo>
                  <a:pt x="419" y="773"/>
                  <a:pt x="419" y="773"/>
                  <a:pt x="419" y="773"/>
                </a:cubicBezTo>
                <a:cubicBezTo>
                  <a:pt x="403" y="773"/>
                  <a:pt x="403" y="773"/>
                  <a:pt x="403" y="773"/>
                </a:cubicBezTo>
                <a:cubicBezTo>
                  <a:pt x="264" y="773"/>
                  <a:pt x="264" y="773"/>
                  <a:pt x="264" y="773"/>
                </a:cubicBezTo>
                <a:cubicBezTo>
                  <a:pt x="248" y="773"/>
                  <a:pt x="248" y="773"/>
                  <a:pt x="248" y="773"/>
                </a:cubicBezTo>
                <a:cubicBezTo>
                  <a:pt x="112" y="773"/>
                  <a:pt x="112" y="773"/>
                  <a:pt x="112" y="773"/>
                </a:cubicBezTo>
                <a:cubicBezTo>
                  <a:pt x="112" y="1068"/>
                  <a:pt x="112" y="1068"/>
                  <a:pt x="112" y="1068"/>
                </a:cubicBezTo>
                <a:cubicBezTo>
                  <a:pt x="248" y="1068"/>
                  <a:pt x="248" y="1068"/>
                  <a:pt x="248" y="1068"/>
                </a:cubicBezTo>
                <a:cubicBezTo>
                  <a:pt x="264" y="1068"/>
                  <a:pt x="264" y="1068"/>
                  <a:pt x="264" y="1068"/>
                </a:cubicBezTo>
                <a:cubicBezTo>
                  <a:pt x="403" y="1068"/>
                  <a:pt x="403" y="1068"/>
                  <a:pt x="403" y="1068"/>
                </a:cubicBezTo>
                <a:cubicBezTo>
                  <a:pt x="419" y="1068"/>
                  <a:pt x="419" y="1068"/>
                  <a:pt x="419" y="1068"/>
                </a:cubicBezTo>
                <a:cubicBezTo>
                  <a:pt x="558" y="1068"/>
                  <a:pt x="558" y="1068"/>
                  <a:pt x="558" y="1068"/>
                </a:cubicBezTo>
                <a:cubicBezTo>
                  <a:pt x="574" y="1068"/>
                  <a:pt x="574" y="1068"/>
                  <a:pt x="574" y="1068"/>
                </a:cubicBezTo>
                <a:cubicBezTo>
                  <a:pt x="712" y="1068"/>
                  <a:pt x="712" y="1068"/>
                  <a:pt x="712" y="1068"/>
                </a:cubicBezTo>
                <a:cubicBezTo>
                  <a:pt x="712" y="773"/>
                  <a:pt x="712" y="773"/>
                  <a:pt x="712" y="773"/>
                </a:cubicBezTo>
                <a:lnTo>
                  <a:pt x="574" y="773"/>
                </a:lnTo>
                <a:close/>
                <a:moveTo>
                  <a:pt x="574" y="1223"/>
                </a:moveTo>
                <a:cubicBezTo>
                  <a:pt x="712" y="1223"/>
                  <a:pt x="712" y="1223"/>
                  <a:pt x="712" y="1223"/>
                </a:cubicBezTo>
                <a:cubicBezTo>
                  <a:pt x="712" y="1084"/>
                  <a:pt x="712" y="1084"/>
                  <a:pt x="712" y="1084"/>
                </a:cubicBezTo>
                <a:cubicBezTo>
                  <a:pt x="574" y="1084"/>
                  <a:pt x="574" y="1084"/>
                  <a:pt x="574" y="1084"/>
                </a:cubicBezTo>
                <a:lnTo>
                  <a:pt x="574" y="1223"/>
                </a:lnTo>
                <a:close/>
                <a:moveTo>
                  <a:pt x="574" y="463"/>
                </a:moveTo>
                <a:cubicBezTo>
                  <a:pt x="574" y="602"/>
                  <a:pt x="574" y="602"/>
                  <a:pt x="574" y="602"/>
                </a:cubicBezTo>
                <a:cubicBezTo>
                  <a:pt x="712" y="602"/>
                  <a:pt x="712" y="602"/>
                  <a:pt x="712" y="602"/>
                </a:cubicBezTo>
                <a:cubicBezTo>
                  <a:pt x="712" y="463"/>
                  <a:pt x="712" y="463"/>
                  <a:pt x="712" y="463"/>
                </a:cubicBezTo>
                <a:lnTo>
                  <a:pt x="574" y="463"/>
                </a:lnTo>
                <a:close/>
                <a:moveTo>
                  <a:pt x="403" y="1239"/>
                </a:moveTo>
                <a:cubicBezTo>
                  <a:pt x="403" y="1223"/>
                  <a:pt x="403" y="1223"/>
                  <a:pt x="403" y="1223"/>
                </a:cubicBezTo>
                <a:cubicBezTo>
                  <a:pt x="403" y="1084"/>
                  <a:pt x="403" y="1084"/>
                  <a:pt x="403" y="1084"/>
                </a:cubicBezTo>
                <a:cubicBezTo>
                  <a:pt x="264" y="1084"/>
                  <a:pt x="264" y="1084"/>
                  <a:pt x="264" y="1084"/>
                </a:cubicBezTo>
                <a:cubicBezTo>
                  <a:pt x="248" y="1084"/>
                  <a:pt x="248" y="1084"/>
                  <a:pt x="248" y="1084"/>
                </a:cubicBezTo>
                <a:cubicBezTo>
                  <a:pt x="112" y="1084"/>
                  <a:pt x="112" y="1084"/>
                  <a:pt x="112" y="1084"/>
                </a:cubicBezTo>
                <a:cubicBezTo>
                  <a:pt x="112" y="1349"/>
                  <a:pt x="112" y="1349"/>
                  <a:pt x="112" y="1349"/>
                </a:cubicBezTo>
                <a:cubicBezTo>
                  <a:pt x="403" y="1349"/>
                  <a:pt x="403" y="1349"/>
                  <a:pt x="403" y="1349"/>
                </a:cubicBezTo>
                <a:lnTo>
                  <a:pt x="403" y="1239"/>
                </a:lnTo>
                <a:close/>
                <a:moveTo>
                  <a:pt x="574" y="1239"/>
                </a:moveTo>
                <a:cubicBezTo>
                  <a:pt x="558" y="1239"/>
                  <a:pt x="558" y="1239"/>
                  <a:pt x="558" y="1239"/>
                </a:cubicBezTo>
                <a:cubicBezTo>
                  <a:pt x="419" y="1239"/>
                  <a:pt x="419" y="1239"/>
                  <a:pt x="419" y="1239"/>
                </a:cubicBezTo>
                <a:cubicBezTo>
                  <a:pt x="419" y="1349"/>
                  <a:pt x="419" y="1349"/>
                  <a:pt x="419" y="1349"/>
                </a:cubicBezTo>
                <a:cubicBezTo>
                  <a:pt x="712" y="1349"/>
                  <a:pt x="712" y="1349"/>
                  <a:pt x="712" y="1349"/>
                </a:cubicBezTo>
                <a:cubicBezTo>
                  <a:pt x="712" y="1239"/>
                  <a:pt x="712" y="1239"/>
                  <a:pt x="712" y="1239"/>
                </a:cubicBezTo>
                <a:lnTo>
                  <a:pt x="574" y="1239"/>
                </a:lnTo>
                <a:close/>
                <a:moveTo>
                  <a:pt x="574" y="618"/>
                </a:moveTo>
                <a:cubicBezTo>
                  <a:pt x="574" y="757"/>
                  <a:pt x="574" y="757"/>
                  <a:pt x="574" y="757"/>
                </a:cubicBezTo>
                <a:cubicBezTo>
                  <a:pt x="712" y="757"/>
                  <a:pt x="712" y="757"/>
                  <a:pt x="712" y="757"/>
                </a:cubicBezTo>
                <a:cubicBezTo>
                  <a:pt x="712" y="618"/>
                  <a:pt x="712" y="618"/>
                  <a:pt x="712" y="618"/>
                </a:cubicBezTo>
                <a:lnTo>
                  <a:pt x="574" y="618"/>
                </a:lnTo>
                <a:close/>
                <a:moveTo>
                  <a:pt x="112" y="463"/>
                </a:moveTo>
                <a:cubicBezTo>
                  <a:pt x="112" y="757"/>
                  <a:pt x="112" y="757"/>
                  <a:pt x="112" y="757"/>
                </a:cubicBezTo>
                <a:cubicBezTo>
                  <a:pt x="248" y="757"/>
                  <a:pt x="248" y="757"/>
                  <a:pt x="248" y="757"/>
                </a:cubicBezTo>
                <a:cubicBezTo>
                  <a:pt x="264" y="757"/>
                  <a:pt x="264" y="757"/>
                  <a:pt x="264" y="757"/>
                </a:cubicBezTo>
                <a:cubicBezTo>
                  <a:pt x="403" y="757"/>
                  <a:pt x="403" y="757"/>
                  <a:pt x="403" y="757"/>
                </a:cubicBezTo>
                <a:cubicBezTo>
                  <a:pt x="403" y="618"/>
                  <a:pt x="403" y="618"/>
                  <a:pt x="403" y="618"/>
                </a:cubicBezTo>
                <a:cubicBezTo>
                  <a:pt x="403" y="602"/>
                  <a:pt x="403" y="602"/>
                  <a:pt x="403" y="602"/>
                </a:cubicBezTo>
                <a:cubicBezTo>
                  <a:pt x="403" y="463"/>
                  <a:pt x="403" y="463"/>
                  <a:pt x="403" y="463"/>
                </a:cubicBezTo>
                <a:cubicBezTo>
                  <a:pt x="264" y="463"/>
                  <a:pt x="264" y="463"/>
                  <a:pt x="264" y="463"/>
                </a:cubicBezTo>
                <a:cubicBezTo>
                  <a:pt x="248" y="463"/>
                  <a:pt x="248" y="463"/>
                  <a:pt x="248" y="463"/>
                </a:cubicBezTo>
                <a:lnTo>
                  <a:pt x="112" y="463"/>
                </a:lnTo>
                <a:close/>
                <a:moveTo>
                  <a:pt x="248" y="447"/>
                </a:moveTo>
                <a:cubicBezTo>
                  <a:pt x="248" y="311"/>
                  <a:pt x="248" y="311"/>
                  <a:pt x="248" y="311"/>
                </a:cubicBezTo>
                <a:cubicBezTo>
                  <a:pt x="112" y="311"/>
                  <a:pt x="112" y="311"/>
                  <a:pt x="112" y="311"/>
                </a:cubicBezTo>
                <a:cubicBezTo>
                  <a:pt x="112" y="447"/>
                  <a:pt x="112" y="447"/>
                  <a:pt x="112" y="447"/>
                </a:cubicBezTo>
                <a:lnTo>
                  <a:pt x="248" y="447"/>
                </a:lnTo>
                <a:close/>
                <a:moveTo>
                  <a:pt x="100" y="117"/>
                </a:moveTo>
                <a:cubicBezTo>
                  <a:pt x="107" y="117"/>
                  <a:pt x="112" y="112"/>
                  <a:pt x="112" y="105"/>
                </a:cubicBezTo>
                <a:cubicBezTo>
                  <a:pt x="112" y="98"/>
                  <a:pt x="107" y="93"/>
                  <a:pt x="100" y="93"/>
                </a:cubicBezTo>
                <a:cubicBezTo>
                  <a:pt x="93" y="93"/>
                  <a:pt x="88" y="98"/>
                  <a:pt x="88" y="105"/>
                </a:cubicBezTo>
                <a:cubicBezTo>
                  <a:pt x="88" y="112"/>
                  <a:pt x="93" y="117"/>
                  <a:pt x="100" y="117"/>
                </a:cubicBezTo>
                <a:close/>
                <a:moveTo>
                  <a:pt x="669" y="1441"/>
                </a:moveTo>
                <a:cubicBezTo>
                  <a:pt x="665" y="1441"/>
                  <a:pt x="662" y="1444"/>
                  <a:pt x="662" y="1447"/>
                </a:cubicBezTo>
                <a:cubicBezTo>
                  <a:pt x="662" y="1451"/>
                  <a:pt x="665" y="1454"/>
                  <a:pt x="669" y="1454"/>
                </a:cubicBezTo>
                <a:cubicBezTo>
                  <a:pt x="672" y="1454"/>
                  <a:pt x="675" y="1451"/>
                  <a:pt x="675" y="1447"/>
                </a:cubicBezTo>
                <a:cubicBezTo>
                  <a:pt x="675" y="1444"/>
                  <a:pt x="672" y="1441"/>
                  <a:pt x="669" y="1441"/>
                </a:cubicBezTo>
                <a:close/>
                <a:moveTo>
                  <a:pt x="764" y="33"/>
                </a:moveTo>
                <a:cubicBezTo>
                  <a:pt x="58" y="33"/>
                  <a:pt x="58" y="33"/>
                  <a:pt x="58" y="33"/>
                </a:cubicBezTo>
                <a:cubicBezTo>
                  <a:pt x="45" y="33"/>
                  <a:pt x="34" y="44"/>
                  <a:pt x="34" y="57"/>
                </a:cubicBezTo>
                <a:cubicBezTo>
                  <a:pt x="34" y="1518"/>
                  <a:pt x="34" y="1518"/>
                  <a:pt x="34" y="1518"/>
                </a:cubicBezTo>
                <a:cubicBezTo>
                  <a:pt x="34" y="1531"/>
                  <a:pt x="45" y="1542"/>
                  <a:pt x="58" y="1542"/>
                </a:cubicBezTo>
                <a:cubicBezTo>
                  <a:pt x="764" y="1542"/>
                  <a:pt x="764" y="1542"/>
                  <a:pt x="764" y="1542"/>
                </a:cubicBezTo>
                <a:cubicBezTo>
                  <a:pt x="777" y="1542"/>
                  <a:pt x="788" y="1531"/>
                  <a:pt x="788" y="1518"/>
                </a:cubicBezTo>
                <a:cubicBezTo>
                  <a:pt x="788" y="57"/>
                  <a:pt x="788" y="57"/>
                  <a:pt x="788" y="57"/>
                </a:cubicBezTo>
                <a:cubicBezTo>
                  <a:pt x="788" y="44"/>
                  <a:pt x="777" y="33"/>
                  <a:pt x="764" y="33"/>
                </a:cubicBezTo>
                <a:close/>
                <a:moveTo>
                  <a:pt x="242" y="91"/>
                </a:moveTo>
                <a:cubicBezTo>
                  <a:pt x="572" y="91"/>
                  <a:pt x="572" y="91"/>
                  <a:pt x="572" y="91"/>
                </a:cubicBezTo>
                <a:cubicBezTo>
                  <a:pt x="580" y="91"/>
                  <a:pt x="586" y="97"/>
                  <a:pt x="586" y="105"/>
                </a:cubicBezTo>
                <a:cubicBezTo>
                  <a:pt x="586" y="113"/>
                  <a:pt x="580" y="119"/>
                  <a:pt x="572" y="119"/>
                </a:cubicBezTo>
                <a:cubicBezTo>
                  <a:pt x="242" y="119"/>
                  <a:pt x="242" y="119"/>
                  <a:pt x="242" y="119"/>
                </a:cubicBezTo>
                <a:cubicBezTo>
                  <a:pt x="234" y="119"/>
                  <a:pt x="228" y="113"/>
                  <a:pt x="228" y="105"/>
                </a:cubicBezTo>
                <a:cubicBezTo>
                  <a:pt x="228" y="97"/>
                  <a:pt x="234" y="91"/>
                  <a:pt x="242" y="91"/>
                </a:cubicBezTo>
                <a:close/>
                <a:moveTo>
                  <a:pt x="100" y="77"/>
                </a:moveTo>
                <a:cubicBezTo>
                  <a:pt x="115" y="77"/>
                  <a:pt x="128" y="90"/>
                  <a:pt x="128" y="105"/>
                </a:cubicBezTo>
                <a:cubicBezTo>
                  <a:pt x="128" y="120"/>
                  <a:pt x="115" y="133"/>
                  <a:pt x="100" y="133"/>
                </a:cubicBezTo>
                <a:cubicBezTo>
                  <a:pt x="85" y="133"/>
                  <a:pt x="72" y="120"/>
                  <a:pt x="72" y="105"/>
                </a:cubicBezTo>
                <a:cubicBezTo>
                  <a:pt x="72" y="90"/>
                  <a:pt x="85" y="77"/>
                  <a:pt x="100" y="77"/>
                </a:cubicBezTo>
                <a:close/>
                <a:moveTo>
                  <a:pt x="172" y="1455"/>
                </a:moveTo>
                <a:cubicBezTo>
                  <a:pt x="152" y="1455"/>
                  <a:pt x="152" y="1455"/>
                  <a:pt x="152" y="1455"/>
                </a:cubicBezTo>
                <a:cubicBezTo>
                  <a:pt x="158" y="1461"/>
                  <a:pt x="158" y="1461"/>
                  <a:pt x="158" y="1461"/>
                </a:cubicBezTo>
                <a:cubicBezTo>
                  <a:pt x="160" y="1462"/>
                  <a:pt x="160" y="1465"/>
                  <a:pt x="158" y="1466"/>
                </a:cubicBezTo>
                <a:cubicBezTo>
                  <a:pt x="157" y="1467"/>
                  <a:pt x="156" y="1467"/>
                  <a:pt x="155" y="1467"/>
                </a:cubicBezTo>
                <a:cubicBezTo>
                  <a:pt x="154" y="1467"/>
                  <a:pt x="153" y="1467"/>
                  <a:pt x="153" y="1466"/>
                </a:cubicBezTo>
                <a:cubicBezTo>
                  <a:pt x="140" y="1454"/>
                  <a:pt x="140" y="1454"/>
                  <a:pt x="140" y="1454"/>
                </a:cubicBezTo>
                <a:cubicBezTo>
                  <a:pt x="139" y="1453"/>
                  <a:pt x="139" y="1453"/>
                  <a:pt x="139" y="1452"/>
                </a:cubicBezTo>
                <a:cubicBezTo>
                  <a:pt x="139" y="1451"/>
                  <a:pt x="139" y="1450"/>
                  <a:pt x="139" y="1449"/>
                </a:cubicBezTo>
                <a:cubicBezTo>
                  <a:pt x="139" y="1449"/>
                  <a:pt x="139" y="1448"/>
                  <a:pt x="140" y="1448"/>
                </a:cubicBezTo>
                <a:cubicBezTo>
                  <a:pt x="153" y="1435"/>
                  <a:pt x="153" y="1435"/>
                  <a:pt x="153" y="1435"/>
                </a:cubicBezTo>
                <a:cubicBezTo>
                  <a:pt x="154" y="1434"/>
                  <a:pt x="157" y="1434"/>
                  <a:pt x="158" y="1435"/>
                </a:cubicBezTo>
                <a:cubicBezTo>
                  <a:pt x="160" y="1437"/>
                  <a:pt x="160" y="1439"/>
                  <a:pt x="158" y="1441"/>
                </a:cubicBezTo>
                <a:cubicBezTo>
                  <a:pt x="152" y="1447"/>
                  <a:pt x="152" y="1447"/>
                  <a:pt x="152" y="1447"/>
                </a:cubicBezTo>
                <a:cubicBezTo>
                  <a:pt x="172" y="1447"/>
                  <a:pt x="172" y="1447"/>
                  <a:pt x="172" y="1447"/>
                </a:cubicBezTo>
                <a:cubicBezTo>
                  <a:pt x="174" y="1447"/>
                  <a:pt x="176" y="1448"/>
                  <a:pt x="176" y="1451"/>
                </a:cubicBezTo>
                <a:cubicBezTo>
                  <a:pt x="176" y="1453"/>
                  <a:pt x="174" y="1455"/>
                  <a:pt x="172" y="1455"/>
                </a:cubicBezTo>
                <a:close/>
                <a:moveTo>
                  <a:pt x="410" y="1467"/>
                </a:moveTo>
                <a:cubicBezTo>
                  <a:pt x="391" y="1464"/>
                  <a:pt x="391" y="1464"/>
                  <a:pt x="391" y="1464"/>
                </a:cubicBezTo>
                <a:cubicBezTo>
                  <a:pt x="391" y="1452"/>
                  <a:pt x="391" y="1452"/>
                  <a:pt x="391" y="1452"/>
                </a:cubicBezTo>
                <a:cubicBezTo>
                  <a:pt x="410" y="1452"/>
                  <a:pt x="410" y="1452"/>
                  <a:pt x="410" y="1452"/>
                </a:cubicBezTo>
                <a:lnTo>
                  <a:pt x="410" y="1467"/>
                </a:lnTo>
                <a:close/>
                <a:moveTo>
                  <a:pt x="410" y="1450"/>
                </a:moveTo>
                <a:cubicBezTo>
                  <a:pt x="391" y="1450"/>
                  <a:pt x="391" y="1450"/>
                  <a:pt x="391" y="1450"/>
                </a:cubicBezTo>
                <a:cubicBezTo>
                  <a:pt x="391" y="1434"/>
                  <a:pt x="391" y="1434"/>
                  <a:pt x="391" y="1434"/>
                </a:cubicBezTo>
                <a:cubicBezTo>
                  <a:pt x="410" y="1432"/>
                  <a:pt x="410" y="1432"/>
                  <a:pt x="410" y="1432"/>
                </a:cubicBezTo>
                <a:lnTo>
                  <a:pt x="410" y="1450"/>
                </a:lnTo>
                <a:close/>
                <a:moveTo>
                  <a:pt x="434" y="1472"/>
                </a:moveTo>
                <a:cubicBezTo>
                  <a:pt x="412" y="1468"/>
                  <a:pt x="412" y="1468"/>
                  <a:pt x="412" y="1468"/>
                </a:cubicBezTo>
                <a:cubicBezTo>
                  <a:pt x="412" y="1452"/>
                  <a:pt x="412" y="1452"/>
                  <a:pt x="412" y="1452"/>
                </a:cubicBezTo>
                <a:cubicBezTo>
                  <a:pt x="434" y="1452"/>
                  <a:pt x="434" y="1452"/>
                  <a:pt x="434" y="1452"/>
                </a:cubicBezTo>
                <a:lnTo>
                  <a:pt x="434" y="1472"/>
                </a:lnTo>
                <a:close/>
                <a:moveTo>
                  <a:pt x="434" y="1450"/>
                </a:moveTo>
                <a:cubicBezTo>
                  <a:pt x="412" y="1450"/>
                  <a:pt x="412" y="1450"/>
                  <a:pt x="412" y="1450"/>
                </a:cubicBezTo>
                <a:cubicBezTo>
                  <a:pt x="412" y="1431"/>
                  <a:pt x="412" y="1431"/>
                  <a:pt x="412" y="1431"/>
                </a:cubicBezTo>
                <a:cubicBezTo>
                  <a:pt x="434" y="1429"/>
                  <a:pt x="434" y="1429"/>
                  <a:pt x="434" y="1429"/>
                </a:cubicBezTo>
                <a:lnTo>
                  <a:pt x="434" y="1450"/>
                </a:lnTo>
                <a:close/>
                <a:moveTo>
                  <a:pt x="669" y="1462"/>
                </a:moveTo>
                <a:cubicBezTo>
                  <a:pt x="666" y="1462"/>
                  <a:pt x="664" y="1461"/>
                  <a:pt x="662" y="1460"/>
                </a:cubicBezTo>
                <a:cubicBezTo>
                  <a:pt x="655" y="1467"/>
                  <a:pt x="655" y="1467"/>
                  <a:pt x="655" y="1467"/>
                </a:cubicBezTo>
                <a:cubicBezTo>
                  <a:pt x="654" y="1468"/>
                  <a:pt x="653" y="1469"/>
                  <a:pt x="652" y="1469"/>
                </a:cubicBezTo>
                <a:cubicBezTo>
                  <a:pt x="651" y="1469"/>
                  <a:pt x="650" y="1468"/>
                  <a:pt x="649" y="1467"/>
                </a:cubicBezTo>
                <a:cubicBezTo>
                  <a:pt x="648" y="1466"/>
                  <a:pt x="648" y="1463"/>
                  <a:pt x="649" y="1462"/>
                </a:cubicBezTo>
                <a:cubicBezTo>
                  <a:pt x="656" y="1455"/>
                  <a:pt x="656" y="1455"/>
                  <a:pt x="656" y="1455"/>
                </a:cubicBezTo>
                <a:cubicBezTo>
                  <a:pt x="655" y="1453"/>
                  <a:pt x="654" y="1450"/>
                  <a:pt x="654" y="1447"/>
                </a:cubicBezTo>
                <a:cubicBezTo>
                  <a:pt x="654" y="1439"/>
                  <a:pt x="661" y="1433"/>
                  <a:pt x="669" y="1433"/>
                </a:cubicBezTo>
                <a:cubicBezTo>
                  <a:pt x="677" y="1433"/>
                  <a:pt x="683" y="1439"/>
                  <a:pt x="683" y="1447"/>
                </a:cubicBezTo>
                <a:cubicBezTo>
                  <a:pt x="683" y="1455"/>
                  <a:pt x="677" y="1462"/>
                  <a:pt x="669" y="1462"/>
                </a:cubicBezTo>
                <a:close/>
                <a:moveTo>
                  <a:pt x="744" y="1352"/>
                </a:moveTo>
                <a:cubicBezTo>
                  <a:pt x="78" y="1352"/>
                  <a:pt x="78" y="1352"/>
                  <a:pt x="78" y="1352"/>
                </a:cubicBezTo>
                <a:cubicBezTo>
                  <a:pt x="78" y="199"/>
                  <a:pt x="78" y="199"/>
                  <a:pt x="78" y="199"/>
                </a:cubicBezTo>
                <a:cubicBezTo>
                  <a:pt x="744" y="199"/>
                  <a:pt x="744" y="199"/>
                  <a:pt x="744" y="199"/>
                </a:cubicBezTo>
                <a:lnTo>
                  <a:pt x="744" y="1352"/>
                </a:lnTo>
                <a:close/>
                <a:moveTo>
                  <a:pt x="419" y="1223"/>
                </a:moveTo>
                <a:cubicBezTo>
                  <a:pt x="557" y="1223"/>
                  <a:pt x="557" y="1223"/>
                  <a:pt x="557" y="1223"/>
                </a:cubicBezTo>
                <a:cubicBezTo>
                  <a:pt x="557" y="1084"/>
                  <a:pt x="557" y="1084"/>
                  <a:pt x="557" y="1084"/>
                </a:cubicBezTo>
                <a:cubicBezTo>
                  <a:pt x="419" y="1084"/>
                  <a:pt x="419" y="1084"/>
                  <a:pt x="419" y="1084"/>
                </a:cubicBezTo>
                <a:lnTo>
                  <a:pt x="419" y="1223"/>
                </a:lnTo>
                <a:close/>
                <a:moveTo>
                  <a:pt x="419" y="463"/>
                </a:moveTo>
                <a:cubicBezTo>
                  <a:pt x="419" y="602"/>
                  <a:pt x="419" y="602"/>
                  <a:pt x="419" y="602"/>
                </a:cubicBezTo>
                <a:cubicBezTo>
                  <a:pt x="557" y="602"/>
                  <a:pt x="557" y="602"/>
                  <a:pt x="557" y="602"/>
                </a:cubicBezTo>
                <a:cubicBezTo>
                  <a:pt x="557" y="463"/>
                  <a:pt x="557" y="463"/>
                  <a:pt x="557" y="463"/>
                </a:cubicBezTo>
                <a:lnTo>
                  <a:pt x="419" y="463"/>
                </a:lnTo>
                <a:close/>
                <a:moveTo>
                  <a:pt x="419" y="618"/>
                </a:moveTo>
                <a:cubicBezTo>
                  <a:pt x="419" y="757"/>
                  <a:pt x="419" y="757"/>
                  <a:pt x="419" y="757"/>
                </a:cubicBezTo>
                <a:cubicBezTo>
                  <a:pt x="557" y="757"/>
                  <a:pt x="557" y="757"/>
                  <a:pt x="557" y="757"/>
                </a:cubicBezTo>
                <a:cubicBezTo>
                  <a:pt x="557" y="618"/>
                  <a:pt x="557" y="618"/>
                  <a:pt x="557" y="618"/>
                </a:cubicBezTo>
                <a:lnTo>
                  <a:pt x="419" y="61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3" name="Freeform 5"/>
          <p:cNvSpPr>
            <a:spLocks noChangeAspect="1" noEditPoints="1"/>
          </p:cNvSpPr>
          <p:nvPr/>
        </p:nvSpPr>
        <p:spPr bwMode="auto">
          <a:xfrm>
            <a:off x="9416914" y="1876809"/>
            <a:ext cx="577426" cy="430280"/>
          </a:xfrm>
          <a:custGeom>
            <a:avLst/>
            <a:gdLst>
              <a:gd name="T0" fmla="*/ 209 w 216"/>
              <a:gd name="T1" fmla="*/ 0 h 160"/>
              <a:gd name="T2" fmla="*/ 7 w 216"/>
              <a:gd name="T3" fmla="*/ 0 h 160"/>
              <a:gd name="T4" fmla="*/ 0 w 216"/>
              <a:gd name="T5" fmla="*/ 7 h 160"/>
              <a:gd name="T6" fmla="*/ 0 w 216"/>
              <a:gd name="T7" fmla="*/ 153 h 160"/>
              <a:gd name="T8" fmla="*/ 7 w 216"/>
              <a:gd name="T9" fmla="*/ 160 h 160"/>
              <a:gd name="T10" fmla="*/ 209 w 216"/>
              <a:gd name="T11" fmla="*/ 160 h 160"/>
              <a:gd name="T12" fmla="*/ 216 w 216"/>
              <a:gd name="T13" fmla="*/ 153 h 160"/>
              <a:gd name="T14" fmla="*/ 216 w 216"/>
              <a:gd name="T15" fmla="*/ 7 h 160"/>
              <a:gd name="T16" fmla="*/ 209 w 216"/>
              <a:gd name="T17" fmla="*/ 0 h 160"/>
              <a:gd name="T18" fmla="*/ 107 w 216"/>
              <a:gd name="T19" fmla="*/ 154 h 160"/>
              <a:gd name="T20" fmla="*/ 103 w 216"/>
              <a:gd name="T21" fmla="*/ 153 h 160"/>
              <a:gd name="T22" fmla="*/ 103 w 216"/>
              <a:gd name="T23" fmla="*/ 150 h 160"/>
              <a:gd name="T24" fmla="*/ 107 w 216"/>
              <a:gd name="T25" fmla="*/ 150 h 160"/>
              <a:gd name="T26" fmla="*/ 107 w 216"/>
              <a:gd name="T27" fmla="*/ 154 h 160"/>
              <a:gd name="T28" fmla="*/ 107 w 216"/>
              <a:gd name="T29" fmla="*/ 149 h 160"/>
              <a:gd name="T30" fmla="*/ 103 w 216"/>
              <a:gd name="T31" fmla="*/ 149 h 160"/>
              <a:gd name="T32" fmla="*/ 103 w 216"/>
              <a:gd name="T33" fmla="*/ 146 h 160"/>
              <a:gd name="T34" fmla="*/ 107 w 216"/>
              <a:gd name="T35" fmla="*/ 145 h 160"/>
              <a:gd name="T36" fmla="*/ 107 w 216"/>
              <a:gd name="T37" fmla="*/ 149 h 160"/>
              <a:gd name="T38" fmla="*/ 114 w 216"/>
              <a:gd name="T39" fmla="*/ 155 h 160"/>
              <a:gd name="T40" fmla="*/ 108 w 216"/>
              <a:gd name="T41" fmla="*/ 154 h 160"/>
              <a:gd name="T42" fmla="*/ 108 w 216"/>
              <a:gd name="T43" fmla="*/ 150 h 160"/>
              <a:gd name="T44" fmla="*/ 114 w 216"/>
              <a:gd name="T45" fmla="*/ 150 h 160"/>
              <a:gd name="T46" fmla="*/ 114 w 216"/>
              <a:gd name="T47" fmla="*/ 155 h 160"/>
              <a:gd name="T48" fmla="*/ 114 w 216"/>
              <a:gd name="T49" fmla="*/ 149 h 160"/>
              <a:gd name="T50" fmla="*/ 108 w 216"/>
              <a:gd name="T51" fmla="*/ 149 h 160"/>
              <a:gd name="T52" fmla="*/ 108 w 216"/>
              <a:gd name="T53" fmla="*/ 145 h 160"/>
              <a:gd name="T54" fmla="*/ 114 w 216"/>
              <a:gd name="T55" fmla="*/ 144 h 160"/>
              <a:gd name="T56" fmla="*/ 114 w 216"/>
              <a:gd name="T57" fmla="*/ 149 h 160"/>
              <a:gd name="T58" fmla="*/ 204 w 216"/>
              <a:gd name="T59" fmla="*/ 134 h 160"/>
              <a:gd name="T60" fmla="*/ 198 w 216"/>
              <a:gd name="T61" fmla="*/ 140 h 160"/>
              <a:gd name="T62" fmla="*/ 19 w 216"/>
              <a:gd name="T63" fmla="*/ 140 h 160"/>
              <a:gd name="T64" fmla="*/ 12 w 216"/>
              <a:gd name="T65" fmla="*/ 134 h 160"/>
              <a:gd name="T66" fmla="*/ 12 w 216"/>
              <a:gd name="T67" fmla="*/ 19 h 160"/>
              <a:gd name="T68" fmla="*/ 19 w 216"/>
              <a:gd name="T69" fmla="*/ 12 h 160"/>
              <a:gd name="T70" fmla="*/ 198 w 216"/>
              <a:gd name="T71" fmla="*/ 12 h 160"/>
              <a:gd name="T72" fmla="*/ 204 w 216"/>
              <a:gd name="T73" fmla="*/ 19 h 160"/>
              <a:gd name="T74" fmla="*/ 204 w 216"/>
              <a:gd name="T75" fmla="*/ 13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160">
                <a:moveTo>
                  <a:pt x="209" y="0"/>
                </a:moveTo>
                <a:cubicBezTo>
                  <a:pt x="7" y="0"/>
                  <a:pt x="7" y="0"/>
                  <a:pt x="7" y="0"/>
                </a:cubicBezTo>
                <a:cubicBezTo>
                  <a:pt x="3" y="0"/>
                  <a:pt x="0" y="4"/>
                  <a:pt x="0" y="7"/>
                </a:cubicBezTo>
                <a:cubicBezTo>
                  <a:pt x="0" y="145"/>
                  <a:pt x="0" y="153"/>
                  <a:pt x="0" y="153"/>
                </a:cubicBezTo>
                <a:cubicBezTo>
                  <a:pt x="0" y="157"/>
                  <a:pt x="3" y="160"/>
                  <a:pt x="7" y="160"/>
                </a:cubicBezTo>
                <a:cubicBezTo>
                  <a:pt x="209" y="160"/>
                  <a:pt x="209" y="160"/>
                  <a:pt x="209" y="160"/>
                </a:cubicBezTo>
                <a:cubicBezTo>
                  <a:pt x="213" y="160"/>
                  <a:pt x="216" y="157"/>
                  <a:pt x="216" y="153"/>
                </a:cubicBezTo>
                <a:cubicBezTo>
                  <a:pt x="216" y="15"/>
                  <a:pt x="216" y="7"/>
                  <a:pt x="216" y="7"/>
                </a:cubicBezTo>
                <a:cubicBezTo>
                  <a:pt x="216" y="4"/>
                  <a:pt x="213" y="0"/>
                  <a:pt x="209" y="0"/>
                </a:cubicBezTo>
                <a:close/>
                <a:moveTo>
                  <a:pt x="107" y="154"/>
                </a:moveTo>
                <a:cubicBezTo>
                  <a:pt x="103" y="153"/>
                  <a:pt x="103" y="153"/>
                  <a:pt x="103" y="153"/>
                </a:cubicBezTo>
                <a:cubicBezTo>
                  <a:pt x="103" y="150"/>
                  <a:pt x="103" y="150"/>
                  <a:pt x="103" y="150"/>
                </a:cubicBezTo>
                <a:cubicBezTo>
                  <a:pt x="107" y="150"/>
                  <a:pt x="107" y="150"/>
                  <a:pt x="107" y="150"/>
                </a:cubicBezTo>
                <a:lnTo>
                  <a:pt x="107" y="154"/>
                </a:lnTo>
                <a:close/>
                <a:moveTo>
                  <a:pt x="107" y="149"/>
                </a:moveTo>
                <a:cubicBezTo>
                  <a:pt x="103" y="149"/>
                  <a:pt x="103" y="149"/>
                  <a:pt x="103" y="149"/>
                </a:cubicBezTo>
                <a:cubicBezTo>
                  <a:pt x="103" y="146"/>
                  <a:pt x="103" y="146"/>
                  <a:pt x="103" y="146"/>
                </a:cubicBezTo>
                <a:cubicBezTo>
                  <a:pt x="107" y="145"/>
                  <a:pt x="107" y="145"/>
                  <a:pt x="107" y="145"/>
                </a:cubicBezTo>
                <a:lnTo>
                  <a:pt x="107" y="149"/>
                </a:lnTo>
                <a:close/>
                <a:moveTo>
                  <a:pt x="114" y="155"/>
                </a:moveTo>
                <a:cubicBezTo>
                  <a:pt x="108" y="154"/>
                  <a:pt x="108" y="154"/>
                  <a:pt x="108" y="154"/>
                </a:cubicBezTo>
                <a:cubicBezTo>
                  <a:pt x="108" y="150"/>
                  <a:pt x="108" y="150"/>
                  <a:pt x="108" y="150"/>
                </a:cubicBezTo>
                <a:cubicBezTo>
                  <a:pt x="114" y="150"/>
                  <a:pt x="114" y="150"/>
                  <a:pt x="114" y="150"/>
                </a:cubicBezTo>
                <a:lnTo>
                  <a:pt x="114" y="155"/>
                </a:lnTo>
                <a:close/>
                <a:moveTo>
                  <a:pt x="114" y="149"/>
                </a:moveTo>
                <a:cubicBezTo>
                  <a:pt x="108" y="149"/>
                  <a:pt x="108" y="149"/>
                  <a:pt x="108" y="149"/>
                </a:cubicBezTo>
                <a:cubicBezTo>
                  <a:pt x="108" y="145"/>
                  <a:pt x="108" y="145"/>
                  <a:pt x="108" y="145"/>
                </a:cubicBezTo>
                <a:cubicBezTo>
                  <a:pt x="114" y="144"/>
                  <a:pt x="114" y="144"/>
                  <a:pt x="114" y="144"/>
                </a:cubicBezTo>
                <a:lnTo>
                  <a:pt x="114" y="149"/>
                </a:lnTo>
                <a:close/>
                <a:moveTo>
                  <a:pt x="204" y="134"/>
                </a:moveTo>
                <a:cubicBezTo>
                  <a:pt x="204" y="137"/>
                  <a:pt x="201" y="140"/>
                  <a:pt x="198" y="140"/>
                </a:cubicBezTo>
                <a:cubicBezTo>
                  <a:pt x="19" y="140"/>
                  <a:pt x="19" y="140"/>
                  <a:pt x="19" y="140"/>
                </a:cubicBezTo>
                <a:cubicBezTo>
                  <a:pt x="16" y="140"/>
                  <a:pt x="12" y="137"/>
                  <a:pt x="12" y="134"/>
                </a:cubicBezTo>
                <a:cubicBezTo>
                  <a:pt x="12" y="19"/>
                  <a:pt x="12" y="19"/>
                  <a:pt x="12" y="19"/>
                </a:cubicBezTo>
                <a:cubicBezTo>
                  <a:pt x="12" y="15"/>
                  <a:pt x="16" y="12"/>
                  <a:pt x="19" y="12"/>
                </a:cubicBezTo>
                <a:cubicBezTo>
                  <a:pt x="198" y="12"/>
                  <a:pt x="198" y="12"/>
                  <a:pt x="198" y="12"/>
                </a:cubicBezTo>
                <a:cubicBezTo>
                  <a:pt x="201" y="12"/>
                  <a:pt x="204" y="15"/>
                  <a:pt x="204" y="19"/>
                </a:cubicBezTo>
                <a:lnTo>
                  <a:pt x="204" y="134"/>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nvGrpSpPr>
          <p:cNvPr id="34" name="Group 33"/>
          <p:cNvGrpSpPr/>
          <p:nvPr/>
        </p:nvGrpSpPr>
        <p:grpSpPr>
          <a:xfrm>
            <a:off x="6180393" y="1547083"/>
            <a:ext cx="1473915" cy="888015"/>
            <a:chOff x="6293519" y="1918846"/>
            <a:chExt cx="1534235" cy="924357"/>
          </a:xfrm>
        </p:grpSpPr>
        <p:sp>
          <p:nvSpPr>
            <p:cNvPr id="35" name="Freeform 5"/>
            <p:cNvSpPr>
              <a:spLocks noChangeAspect="1" noEditPoints="1"/>
            </p:cNvSpPr>
            <p:nvPr/>
          </p:nvSpPr>
          <p:spPr bwMode="auto">
            <a:xfrm>
              <a:off x="6293519" y="2400273"/>
              <a:ext cx="692760" cy="442930"/>
            </a:xfrm>
            <a:custGeom>
              <a:avLst/>
              <a:gdLst>
                <a:gd name="T0" fmla="*/ 54 w 266"/>
                <a:gd name="T1" fmla="*/ 154 h 169"/>
                <a:gd name="T2" fmla="*/ 25 w 266"/>
                <a:gd name="T3" fmla="*/ 154 h 169"/>
                <a:gd name="T4" fmla="*/ 0 w 266"/>
                <a:gd name="T5" fmla="*/ 116 h 169"/>
                <a:gd name="T6" fmla="*/ 29 w 266"/>
                <a:gd name="T7" fmla="*/ 75 h 169"/>
                <a:gd name="T8" fmla="*/ 55 w 266"/>
                <a:gd name="T9" fmla="*/ 29 h 169"/>
                <a:gd name="T10" fmla="*/ 99 w 266"/>
                <a:gd name="T11" fmla="*/ 30 h 169"/>
                <a:gd name="T12" fmla="*/ 144 w 266"/>
                <a:gd name="T13" fmla="*/ 0 h 169"/>
                <a:gd name="T14" fmla="*/ 200 w 266"/>
                <a:gd name="T15" fmla="*/ 54 h 169"/>
                <a:gd name="T16" fmla="*/ 182 w 266"/>
                <a:gd name="T17" fmla="*/ 56 h 169"/>
                <a:gd name="T18" fmla="*/ 141 w 266"/>
                <a:gd name="T19" fmla="*/ 33 h 169"/>
                <a:gd name="T20" fmla="*/ 91 w 266"/>
                <a:gd name="T21" fmla="*/ 81 h 169"/>
                <a:gd name="T22" fmla="*/ 50 w 266"/>
                <a:gd name="T23" fmla="*/ 129 h 169"/>
                <a:gd name="T24" fmla="*/ 54 w 266"/>
                <a:gd name="T25" fmla="*/ 154 h 169"/>
                <a:gd name="T26" fmla="*/ 89 w 266"/>
                <a:gd name="T27" fmla="*/ 168 h 169"/>
                <a:gd name="T28" fmla="*/ 245 w 266"/>
                <a:gd name="T29" fmla="*/ 168 h 169"/>
                <a:gd name="T30" fmla="*/ 266 w 266"/>
                <a:gd name="T31" fmla="*/ 137 h 169"/>
                <a:gd name="T32" fmla="*/ 242 w 266"/>
                <a:gd name="T33" fmla="*/ 104 h 169"/>
                <a:gd name="T34" fmla="*/ 220 w 266"/>
                <a:gd name="T35" fmla="*/ 64 h 169"/>
                <a:gd name="T36" fmla="*/ 179 w 266"/>
                <a:gd name="T37" fmla="*/ 64 h 169"/>
                <a:gd name="T38" fmla="*/ 141 w 266"/>
                <a:gd name="T39" fmla="*/ 42 h 169"/>
                <a:gd name="T40" fmla="*/ 98 w 266"/>
                <a:gd name="T41" fmla="*/ 87 h 169"/>
                <a:gd name="T42" fmla="*/ 58 w 266"/>
                <a:gd name="T43" fmla="*/ 126 h 169"/>
                <a:gd name="T44" fmla="*/ 89 w 266"/>
                <a:gd name="T45" fmla="*/ 16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6" h="169">
                  <a:moveTo>
                    <a:pt x="54" y="154"/>
                  </a:moveTo>
                  <a:cubicBezTo>
                    <a:pt x="25" y="154"/>
                    <a:pt x="25" y="154"/>
                    <a:pt x="25" y="154"/>
                  </a:cubicBezTo>
                  <a:cubicBezTo>
                    <a:pt x="25" y="154"/>
                    <a:pt x="1" y="149"/>
                    <a:pt x="0" y="116"/>
                  </a:cubicBezTo>
                  <a:cubicBezTo>
                    <a:pt x="0" y="83"/>
                    <a:pt x="29" y="75"/>
                    <a:pt x="29" y="75"/>
                  </a:cubicBezTo>
                  <a:cubicBezTo>
                    <a:pt x="29" y="75"/>
                    <a:pt x="27" y="41"/>
                    <a:pt x="55" y="29"/>
                  </a:cubicBezTo>
                  <a:cubicBezTo>
                    <a:pt x="83" y="17"/>
                    <a:pt x="99" y="30"/>
                    <a:pt x="99" y="30"/>
                  </a:cubicBezTo>
                  <a:cubicBezTo>
                    <a:pt x="99" y="30"/>
                    <a:pt x="109" y="0"/>
                    <a:pt x="144" y="0"/>
                  </a:cubicBezTo>
                  <a:cubicBezTo>
                    <a:pt x="175" y="0"/>
                    <a:pt x="207" y="30"/>
                    <a:pt x="200" y="54"/>
                  </a:cubicBezTo>
                  <a:cubicBezTo>
                    <a:pt x="189" y="54"/>
                    <a:pt x="182" y="56"/>
                    <a:pt x="182" y="56"/>
                  </a:cubicBezTo>
                  <a:cubicBezTo>
                    <a:pt x="182" y="56"/>
                    <a:pt x="174" y="33"/>
                    <a:pt x="141" y="33"/>
                  </a:cubicBezTo>
                  <a:cubicBezTo>
                    <a:pt x="113" y="33"/>
                    <a:pt x="84" y="60"/>
                    <a:pt x="91" y="81"/>
                  </a:cubicBezTo>
                  <a:cubicBezTo>
                    <a:pt x="91" y="81"/>
                    <a:pt x="50" y="83"/>
                    <a:pt x="50" y="129"/>
                  </a:cubicBezTo>
                  <a:cubicBezTo>
                    <a:pt x="50" y="140"/>
                    <a:pt x="52" y="148"/>
                    <a:pt x="54" y="154"/>
                  </a:cubicBezTo>
                  <a:close/>
                  <a:moveTo>
                    <a:pt x="89" y="168"/>
                  </a:moveTo>
                  <a:cubicBezTo>
                    <a:pt x="245" y="168"/>
                    <a:pt x="245" y="168"/>
                    <a:pt x="245" y="168"/>
                  </a:cubicBezTo>
                  <a:cubicBezTo>
                    <a:pt x="245" y="168"/>
                    <a:pt x="265" y="164"/>
                    <a:pt x="266" y="137"/>
                  </a:cubicBezTo>
                  <a:cubicBezTo>
                    <a:pt x="266" y="110"/>
                    <a:pt x="242" y="104"/>
                    <a:pt x="242" y="104"/>
                  </a:cubicBezTo>
                  <a:cubicBezTo>
                    <a:pt x="242" y="104"/>
                    <a:pt x="244" y="74"/>
                    <a:pt x="220" y="64"/>
                  </a:cubicBezTo>
                  <a:cubicBezTo>
                    <a:pt x="197" y="54"/>
                    <a:pt x="179" y="64"/>
                    <a:pt x="179" y="64"/>
                  </a:cubicBezTo>
                  <a:cubicBezTo>
                    <a:pt x="179" y="64"/>
                    <a:pt x="171" y="42"/>
                    <a:pt x="141" y="42"/>
                  </a:cubicBezTo>
                  <a:cubicBezTo>
                    <a:pt x="115" y="42"/>
                    <a:pt x="92" y="68"/>
                    <a:pt x="98" y="87"/>
                  </a:cubicBezTo>
                  <a:cubicBezTo>
                    <a:pt x="98" y="87"/>
                    <a:pt x="58" y="84"/>
                    <a:pt x="58" y="126"/>
                  </a:cubicBezTo>
                  <a:cubicBezTo>
                    <a:pt x="58" y="169"/>
                    <a:pt x="89" y="168"/>
                    <a:pt x="89" y="168"/>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6" name="Freeform 27"/>
            <p:cNvSpPr>
              <a:spLocks noChangeAspect="1" noEditPoints="1"/>
            </p:cNvSpPr>
            <p:nvPr/>
          </p:nvSpPr>
          <p:spPr bwMode="black">
            <a:xfrm>
              <a:off x="7137798" y="1918846"/>
              <a:ext cx="689956" cy="4444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sp>
        <p:nvSpPr>
          <p:cNvPr id="37" name="Arc 36"/>
          <p:cNvSpPr/>
          <p:nvPr/>
        </p:nvSpPr>
        <p:spPr>
          <a:xfrm rot="9876240">
            <a:off x="6325780" y="1600077"/>
            <a:ext cx="688619" cy="431148"/>
          </a:xfrm>
          <a:prstGeom prst="arc">
            <a:avLst>
              <a:gd name="adj1" fmla="val 21436060"/>
              <a:gd name="adj2" fmla="val 9297984"/>
            </a:avLst>
          </a:prstGeom>
          <a:ln w="317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895999">
              <a:lnSpc>
                <a:spcPct val="90000"/>
              </a:lnSpc>
              <a:defRPr/>
            </a:pPr>
            <a:endParaRPr lang="en-US" sz="1729" dirty="0">
              <a:solidFill>
                <a:srgbClr val="505050"/>
              </a:solidFill>
              <a:latin typeface="Segoe UI"/>
            </a:endParaRPr>
          </a:p>
        </p:txBody>
      </p:sp>
      <p:pic>
        <p:nvPicPr>
          <p:cNvPr id="38" name="Picture 14"/>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5481138" y="5091920"/>
            <a:ext cx="723189" cy="846033"/>
          </a:xfrm>
          <a:prstGeom prst="rect">
            <a:avLst/>
          </a:prstGeom>
          <a:noFill/>
          <a:ln>
            <a:noFill/>
          </a:ln>
          <a:effectLst/>
          <a:extLst/>
        </p:spPr>
      </p:pic>
      <p:sp>
        <p:nvSpPr>
          <p:cNvPr id="42" name="Rectangle 41"/>
          <p:cNvSpPr/>
          <p:nvPr/>
        </p:nvSpPr>
        <p:spPr bwMode="auto">
          <a:xfrm>
            <a:off x="3541418"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Groups</a:t>
            </a:r>
          </a:p>
        </p:txBody>
      </p:sp>
      <p:sp>
        <p:nvSpPr>
          <p:cNvPr id="43" name="Rectangle 42"/>
          <p:cNvSpPr/>
          <p:nvPr/>
        </p:nvSpPr>
        <p:spPr bwMode="auto">
          <a:xfrm>
            <a:off x="5328562" y="42715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Notebooks</a:t>
            </a:r>
          </a:p>
        </p:txBody>
      </p:sp>
      <p:sp>
        <p:nvSpPr>
          <p:cNvPr id="44" name="Rectangle 43"/>
          <p:cNvSpPr/>
          <p:nvPr/>
        </p:nvSpPr>
        <p:spPr bwMode="auto">
          <a:xfrm>
            <a:off x="7134621"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Videos</a:t>
            </a:r>
          </a:p>
        </p:txBody>
      </p:sp>
      <p:sp>
        <p:nvSpPr>
          <p:cNvPr id="45" name="Freeform 7"/>
          <p:cNvSpPr>
            <a:spLocks noChangeAspect="1" noEditPoints="1"/>
          </p:cNvSpPr>
          <p:nvPr/>
        </p:nvSpPr>
        <p:spPr bwMode="auto">
          <a:xfrm>
            <a:off x="6632475" y="4390879"/>
            <a:ext cx="259890" cy="273004"/>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bg1"/>
          </a:solidFill>
          <a:ln>
            <a:noFill/>
          </a:ln>
          <a:extLst/>
        </p:spPr>
        <p:txBody>
          <a:bodyPr vert="horz" wrap="square" lIns="89570" tIns="44785" rIns="89570" bIns="44785" numCol="1" anchor="t" anchorCtr="0" compatLnSpc="1">
            <a:prstTxWarp prst="textNoShape">
              <a:avLst/>
            </a:prstTxWarp>
          </a:bodyPr>
          <a:lstStyle/>
          <a:p>
            <a:pPr defTabSz="913555">
              <a:defRPr/>
            </a:pPr>
            <a:endParaRPr lang="en-US" sz="1763" dirty="0">
              <a:solidFill>
                <a:srgbClr val="FFFFFF"/>
              </a:solidFill>
              <a:latin typeface="Segoe UI"/>
            </a:endParaRPr>
          </a:p>
        </p:txBody>
      </p:sp>
      <p:sp>
        <p:nvSpPr>
          <p:cNvPr id="46" name="Freeform 5"/>
          <p:cNvSpPr>
            <a:spLocks noEditPoints="1"/>
          </p:cNvSpPr>
          <p:nvPr/>
        </p:nvSpPr>
        <p:spPr bwMode="auto">
          <a:xfrm>
            <a:off x="3113357" y="4368936"/>
            <a:ext cx="320150" cy="296086"/>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bg1"/>
          </a:solidFill>
          <a:ln>
            <a:noFill/>
          </a:ln>
        </p:spPr>
        <p:txBody>
          <a:bodyPr vert="horz" wrap="square" lIns="89570" tIns="44785" rIns="89570" bIns="44785" numCol="1" anchor="t" anchorCtr="0" compatLnSpc="1">
            <a:prstTxWarp prst="textNoShape">
              <a:avLst/>
            </a:prstTxWarp>
          </a:bodyPr>
          <a:lstStyle/>
          <a:p>
            <a:pPr defTabSz="913555">
              <a:defRPr/>
            </a:pPr>
            <a:endParaRPr lang="en-US" sz="1959" dirty="0">
              <a:solidFill>
                <a:srgbClr val="FFFFFF"/>
              </a:solidFill>
              <a:latin typeface="Segoe UI"/>
            </a:endParaRPr>
          </a:p>
        </p:txBody>
      </p:sp>
      <p:sp>
        <p:nvSpPr>
          <p:cNvPr id="47" name="Freeform 14"/>
          <p:cNvSpPr>
            <a:spLocks noEditPoints="1"/>
          </p:cNvSpPr>
          <p:nvPr/>
        </p:nvSpPr>
        <p:spPr bwMode="auto">
          <a:xfrm>
            <a:off x="8435738" y="4355933"/>
            <a:ext cx="267902" cy="314198"/>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bg1"/>
          </a:solidFill>
          <a:ln>
            <a:noFill/>
          </a:ln>
        </p:spPr>
        <p:txBody>
          <a:bodyPr vert="horz" wrap="square" lIns="89570" tIns="44785" rIns="89570" bIns="44785" numCol="1" anchor="t" anchorCtr="0" compatLnSpc="1">
            <a:prstTxWarp prst="textNoShape">
              <a:avLst/>
            </a:prstTxWarp>
          </a:bodyPr>
          <a:lstStyle/>
          <a:p>
            <a:pPr defTabSz="913555">
              <a:defRPr/>
            </a:pPr>
            <a:endParaRPr lang="en-US" sz="1763" dirty="0">
              <a:solidFill>
                <a:srgbClr val="FFFFFF"/>
              </a:solidFill>
              <a:latin typeface="Segoe UI"/>
            </a:endParaRPr>
          </a:p>
        </p:txBody>
      </p:sp>
      <p:sp>
        <p:nvSpPr>
          <p:cNvPr id="48" name="Freeform 5"/>
          <p:cNvSpPr>
            <a:spLocks noChangeAspect="1" noEditPoints="1"/>
          </p:cNvSpPr>
          <p:nvPr/>
        </p:nvSpPr>
        <p:spPr bwMode="auto">
          <a:xfrm>
            <a:off x="4828792" y="4415032"/>
            <a:ext cx="286112" cy="243258"/>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pic>
        <p:nvPicPr>
          <p:cNvPr id="49" name="Picture 48"/>
          <p:cNvPicPr>
            <a:picLocks noChangeAspect="1"/>
          </p:cNvPicPr>
          <p:nvPr/>
        </p:nvPicPr>
        <p:blipFill rotWithShape="1">
          <a:blip r:embed="rId4" cstate="hqprint">
            <a:extLst>
              <a:ext uri="{28A0092B-C50C-407E-A947-70E740481C1C}">
                <a14:useLocalDpi xmlns:a14="http://schemas.microsoft.com/office/drawing/2010/main" val="0"/>
              </a:ext>
            </a:extLst>
          </a:blip>
          <a:srcRect l="7190" t="22653" r="69293" b="31230"/>
          <a:stretch/>
        </p:blipFill>
        <p:spPr>
          <a:xfrm>
            <a:off x="2943003" y="3766047"/>
            <a:ext cx="429463" cy="265441"/>
          </a:xfrm>
          <a:prstGeom prst="rect">
            <a:avLst/>
          </a:prstGeom>
        </p:spPr>
      </p:pic>
    </p:spTree>
    <p:extLst>
      <p:ext uri="{BB962C8B-B14F-4D97-AF65-F5344CB8AC3E}">
        <p14:creationId xmlns:p14="http://schemas.microsoft.com/office/powerpoint/2010/main" val="199515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Unified API style – single endpoint</a:t>
            </a:r>
          </a:p>
        </p:txBody>
      </p:sp>
      <p:graphicFrame>
        <p:nvGraphicFramePr>
          <p:cNvPr id="19" name="Table 18"/>
          <p:cNvGraphicFramePr>
            <a:graphicFrameLocks noGrp="1"/>
          </p:cNvGraphicFramePr>
          <p:nvPr>
            <p:extLst/>
          </p:nvPr>
        </p:nvGraphicFramePr>
        <p:xfrm>
          <a:off x="269241" y="1895387"/>
          <a:ext cx="11937860" cy="4261628"/>
        </p:xfrm>
        <a:graphic>
          <a:graphicData uri="http://schemas.openxmlformats.org/drawingml/2006/table">
            <a:tbl>
              <a:tblPr/>
              <a:tblGrid>
                <a:gridCol w="3660401">
                  <a:extLst>
                    <a:ext uri="{9D8B030D-6E8A-4147-A177-3AD203B41FA5}">
                      <a16:colId xmlns:a16="http://schemas.microsoft.com/office/drawing/2014/main" val="2932058462"/>
                    </a:ext>
                  </a:extLst>
                </a:gridCol>
                <a:gridCol w="8277459">
                  <a:extLst>
                    <a:ext uri="{9D8B030D-6E8A-4147-A177-3AD203B41FA5}">
                      <a16:colId xmlns:a16="http://schemas.microsoft.com/office/drawing/2014/main" val="2293353781"/>
                    </a:ext>
                  </a:extLst>
                </a:gridCol>
              </a:tblGrid>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b="1" dirty="0">
                          <a:solidFill>
                            <a:schemeClr val="accent1"/>
                          </a:solidFill>
                        </a:rPr>
                        <a:t>Operation</a:t>
                      </a:r>
                      <a:endParaRPr lang="en-US" sz="1800" dirty="0">
                        <a:solidFill>
                          <a:schemeClr val="accent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b="1" dirty="0">
                          <a:solidFill>
                            <a:schemeClr val="accent1"/>
                          </a:solidFill>
                        </a:rPr>
                        <a:t>Service endpoint</a:t>
                      </a:r>
                      <a:endParaRPr lang="en-US" sz="1800" dirty="0">
                        <a:solidFill>
                          <a:schemeClr val="accent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96824292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profile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3"/>
                        </a:rPr>
                        <a:t>https://graph.microsoft.com/</a:t>
                      </a:r>
                      <a:r>
                        <a:rPr lang="en-US" sz="1800" dirty="0">
                          <a:solidFill>
                            <a:schemeClr val="tx1"/>
                          </a:solidFill>
                          <a:hlinkClick r:id="rId3"/>
                        </a:rPr>
                        <a:t>v1.0/me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73090323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files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4"/>
                        </a:rPr>
                        <a:t>https://graph.microsoft.com/</a:t>
                      </a:r>
                      <a:r>
                        <a:rPr lang="en-US" sz="1800" dirty="0">
                          <a:solidFill>
                            <a:schemeClr val="tx1"/>
                          </a:solidFill>
                          <a:hlinkClick r:id="rId4"/>
                        </a:rPr>
                        <a:t>v1.0/me/drive/root/children</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6704293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photo</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5"/>
                        </a:rPr>
                        <a:t>https://graph.microsoft.com/</a:t>
                      </a:r>
                      <a:r>
                        <a:rPr lang="en-US" sz="1800" dirty="0">
                          <a:solidFill>
                            <a:schemeClr val="tx1"/>
                          </a:solidFill>
                          <a:hlinkClick r:id="rId5"/>
                        </a:rPr>
                        <a:t>v1.0/me/photo/$value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09480045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mail</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6"/>
                        </a:rPr>
                        <a:t>https://graph.microsoft.com/</a:t>
                      </a:r>
                      <a:r>
                        <a:rPr lang="en-US" sz="1800" dirty="0">
                          <a:solidFill>
                            <a:schemeClr val="tx1"/>
                          </a:solidFill>
                          <a:hlinkClick r:id="rId6"/>
                        </a:rPr>
                        <a:t>v1.0/me/messages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332640327"/>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calendar</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7"/>
                        </a:rPr>
                        <a:t>https://graph.microsoft.com/</a:t>
                      </a:r>
                      <a:r>
                        <a:rPr lang="en-US" sz="1800" dirty="0">
                          <a:solidFill>
                            <a:schemeClr val="tx1"/>
                          </a:solidFill>
                          <a:hlinkClick r:id="rId7"/>
                        </a:rPr>
                        <a:t>v1.0/me/calendar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13370367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manager</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8"/>
                        </a:rPr>
                        <a:t>https://graph.microsoft.com/</a:t>
                      </a:r>
                      <a:r>
                        <a:rPr lang="en-US" sz="1800" dirty="0">
                          <a:solidFill>
                            <a:schemeClr val="tx1"/>
                          </a:solidFill>
                          <a:hlinkClick r:id="rId8"/>
                        </a:rPr>
                        <a:t>v1.0/me/manager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95672488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last user to modify file foo.txt</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9"/>
                        </a:rPr>
                        <a:t>https://graph.microsoft.com/</a:t>
                      </a:r>
                      <a:r>
                        <a:rPr lang="en-US" sz="1800" dirty="0">
                          <a:solidFill>
                            <a:schemeClr val="tx1"/>
                          </a:solidFill>
                          <a:hlinkClick r:id="rId9"/>
                        </a:rPr>
                        <a:t>v1.0/me/drive/root/children/foo.txt/lastModifiedByUser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749428201"/>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users in my organization</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0"/>
                        </a:rPr>
                        <a:t>https://graph.microsoft.com/</a:t>
                      </a:r>
                      <a:r>
                        <a:rPr lang="en-US" sz="1800" dirty="0">
                          <a:solidFill>
                            <a:schemeClr val="tx1"/>
                          </a:solidFill>
                          <a:hlinkClick r:id="rId10"/>
                        </a:rPr>
                        <a:t>v1.0/users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03787073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group conversations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1"/>
                        </a:rPr>
                        <a:t>https://graph.microsoft.com/</a:t>
                      </a:r>
                      <a:r>
                        <a:rPr lang="en-US" sz="1800" dirty="0">
                          <a:solidFill>
                            <a:schemeClr val="tx1"/>
                          </a:solidFill>
                          <a:hlinkClick r:id="rId11"/>
                        </a:rPr>
                        <a:t>v1.0/groups/&lt;id&gt;/conversations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624968841"/>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people related to me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2"/>
                        </a:rPr>
                        <a:t>https://graph.microsoft.com/</a:t>
                      </a:r>
                      <a:r>
                        <a:rPr lang="en-US" sz="1800" dirty="0">
                          <a:solidFill>
                            <a:schemeClr val="tx1"/>
                          </a:solidFill>
                          <a:hlinkClick r:id="rId12"/>
                        </a:rPr>
                        <a:t>beta/me/people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849480834"/>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tasks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3"/>
                        </a:rPr>
                        <a:t>https://graph.microsoft.com/</a:t>
                      </a:r>
                      <a:r>
                        <a:rPr lang="en-US" sz="1800" dirty="0">
                          <a:solidFill>
                            <a:schemeClr val="tx1"/>
                          </a:solidFill>
                          <a:hlinkClick r:id="rId13"/>
                        </a:rPr>
                        <a:t>beta/me/tasks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939024672"/>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notes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4"/>
                        </a:rPr>
                        <a:t>https://graph.microsoft.com/</a:t>
                      </a:r>
                      <a:r>
                        <a:rPr lang="en-US" sz="1800" dirty="0">
                          <a:solidFill>
                            <a:schemeClr val="tx1"/>
                          </a:solidFill>
                          <a:hlinkClick r:id="rId14"/>
                        </a:rPr>
                        <a:t>beta/me/notes/notebooks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12519345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files trending around me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5"/>
                        </a:rPr>
                        <a:t>https://graph.microsoft.com/</a:t>
                      </a:r>
                      <a:r>
                        <a:rPr lang="en-US" sz="1800" dirty="0">
                          <a:solidFill>
                            <a:schemeClr val="tx1"/>
                          </a:solidFill>
                          <a:hlinkClick r:id="rId15"/>
                        </a:rPr>
                        <a:t>beta/me/insights/trending</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870232509"/>
                  </a:ext>
                </a:extLst>
              </a:tr>
            </a:tbl>
          </a:graphicData>
        </a:graphic>
      </p:graphicFrame>
      <p:sp>
        <p:nvSpPr>
          <p:cNvPr id="20" name="Rectangle 19"/>
          <p:cNvSpPr/>
          <p:nvPr/>
        </p:nvSpPr>
        <p:spPr>
          <a:xfrm>
            <a:off x="426142" y="1189497"/>
            <a:ext cx="5014514" cy="523220"/>
          </a:xfrm>
          <a:prstGeom prst="rect">
            <a:avLst/>
          </a:prstGeom>
        </p:spPr>
        <p:txBody>
          <a:bodyPr wrap="none">
            <a:spAutoFit/>
          </a:bodyPr>
          <a:lstStyle/>
          <a:p>
            <a:pPr defTabSz="914225">
              <a:defRPr/>
            </a:pPr>
            <a:r>
              <a:rPr lang="en-US" sz="2800" b="1" kern="0" dirty="0">
                <a:solidFill>
                  <a:srgbClr val="7030A0"/>
                </a:solidFill>
                <a:latin typeface="Segoe UI"/>
              </a:rPr>
              <a:t>https://graph.microsoft.com</a:t>
            </a:r>
            <a:endParaRPr lang="en-US" sz="2800" b="1" kern="0" dirty="0">
              <a:solidFill>
                <a:sysClr val="windowText" lastClr="000000"/>
              </a:solidFill>
              <a:latin typeface="Segoe UI"/>
            </a:endParaRPr>
          </a:p>
        </p:txBody>
      </p:sp>
      <p:grpSp>
        <p:nvGrpSpPr>
          <p:cNvPr id="11" name="Group 10"/>
          <p:cNvGrpSpPr/>
          <p:nvPr/>
        </p:nvGrpSpPr>
        <p:grpSpPr>
          <a:xfrm>
            <a:off x="5399449" y="1252962"/>
            <a:ext cx="394427" cy="394427"/>
            <a:chOff x="1422289" y="1435556"/>
            <a:chExt cx="786384" cy="788667"/>
          </a:xfrm>
        </p:grpSpPr>
        <p:sp>
          <p:nvSpPr>
            <p:cNvPr id="12" name="Rectangle 11"/>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13"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grpSp>
        <p:nvGrpSpPr>
          <p:cNvPr id="14" name="Group 13"/>
          <p:cNvGrpSpPr/>
          <p:nvPr/>
        </p:nvGrpSpPr>
        <p:grpSpPr>
          <a:xfrm>
            <a:off x="5843443" y="1250255"/>
            <a:ext cx="394728" cy="394366"/>
            <a:chOff x="446049" y="1441577"/>
            <a:chExt cx="786384" cy="788667"/>
          </a:xfrm>
        </p:grpSpPr>
        <p:sp>
          <p:nvSpPr>
            <p:cNvPr id="15" name="Rectangle 14"/>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16"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Tree>
    <p:extLst>
      <p:ext uri="{BB962C8B-B14F-4D97-AF65-F5344CB8AC3E}">
        <p14:creationId xmlns:p14="http://schemas.microsoft.com/office/powerpoint/2010/main" val="37193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APIs Available in V2.0</a:t>
            </a:r>
            <a:endParaRPr lang="EN-US" dirty="0"/>
          </a:p>
        </p:txBody>
      </p:sp>
      <p:sp>
        <p:nvSpPr>
          <p:cNvPr id="8" name="Text Placeholder 7"/>
          <p:cNvSpPr>
            <a:spLocks noGrp="1"/>
          </p:cNvSpPr>
          <p:nvPr>
            <p:ph type="body" sz="quarter" idx="10"/>
          </p:nvPr>
        </p:nvSpPr>
        <p:spPr>
          <a:xfrm>
            <a:off x="269241" y="1189176"/>
            <a:ext cx="5378548" cy="5325924"/>
          </a:xfrm>
        </p:spPr>
        <p:txBody>
          <a:bodyPr>
            <a:normAutofit/>
          </a:bodyPr>
          <a:lstStyle/>
          <a:p>
            <a:r>
              <a:rPr lang="en-US" dirty="0"/>
              <a:t>Azure AD</a:t>
            </a:r>
          </a:p>
          <a:p>
            <a:pPr lvl="1"/>
            <a:r>
              <a:rPr lang="en-US" dirty="0"/>
              <a:t>Users</a:t>
            </a:r>
          </a:p>
          <a:p>
            <a:pPr lvl="1"/>
            <a:r>
              <a:rPr lang="en-US" dirty="0"/>
              <a:t>Groups</a:t>
            </a:r>
          </a:p>
          <a:p>
            <a:pPr lvl="1"/>
            <a:r>
              <a:rPr lang="en-US" dirty="0"/>
              <a:t>Directory</a:t>
            </a:r>
          </a:p>
          <a:p>
            <a:pPr lvl="1"/>
            <a:r>
              <a:rPr lang="en-US" dirty="0"/>
              <a:t>Applications / Service Principals</a:t>
            </a:r>
          </a:p>
          <a:p>
            <a:pPr lvl="1"/>
            <a:r>
              <a:rPr lang="en-US" dirty="0"/>
              <a:t>Privileged Identity Management</a:t>
            </a:r>
          </a:p>
          <a:p>
            <a:pPr lvl="1"/>
            <a:r>
              <a:rPr lang="en-US" dirty="0"/>
              <a:t>Identity Protection</a:t>
            </a:r>
          </a:p>
          <a:p>
            <a:pPr lvl="1"/>
            <a:endParaRPr lang="en-US" dirty="0"/>
          </a:p>
          <a:p>
            <a:r>
              <a:rPr lang="en-US" dirty="0"/>
              <a:t>WebHooks for Outlook data</a:t>
            </a:r>
          </a:p>
          <a:p>
            <a:r>
              <a:rPr lang="en-US" dirty="0"/>
              <a:t>SharePoint &amp; LiveID profiles</a:t>
            </a:r>
          </a:p>
          <a:p>
            <a:pPr lvl="1"/>
            <a:endParaRPr lang="en-US" dirty="0"/>
          </a:p>
        </p:txBody>
      </p:sp>
      <p:sp>
        <p:nvSpPr>
          <p:cNvPr id="6" name="Text Placeholder 5"/>
          <p:cNvSpPr>
            <a:spLocks noGrp="1"/>
          </p:cNvSpPr>
          <p:nvPr>
            <p:ph type="body" sz="quarter" idx="11"/>
          </p:nvPr>
        </p:nvSpPr>
        <p:spPr>
          <a:xfrm>
            <a:off x="6544214" y="1189176"/>
            <a:ext cx="5378548" cy="5325924"/>
          </a:xfrm>
        </p:spPr>
        <p:txBody>
          <a:bodyPr>
            <a:normAutofit/>
          </a:bodyPr>
          <a:lstStyle/>
          <a:p>
            <a:r>
              <a:rPr lang="en-US" dirty="0"/>
              <a:t>Office</a:t>
            </a:r>
          </a:p>
          <a:p>
            <a:pPr lvl="1"/>
            <a:r>
              <a:rPr lang="en-US" dirty="0"/>
              <a:t>OneDrive</a:t>
            </a:r>
          </a:p>
          <a:p>
            <a:pPr lvl="1"/>
            <a:r>
              <a:rPr lang="en-US" dirty="0"/>
              <a:t>Excel</a:t>
            </a:r>
          </a:p>
          <a:p>
            <a:pPr lvl="1"/>
            <a:r>
              <a:rPr lang="en-US" dirty="0"/>
              <a:t>Mail</a:t>
            </a:r>
          </a:p>
          <a:p>
            <a:pPr lvl="1"/>
            <a:r>
              <a:rPr lang="en-US" dirty="0"/>
              <a:t>Calendar</a:t>
            </a:r>
          </a:p>
          <a:p>
            <a:pPr lvl="1"/>
            <a:r>
              <a:rPr lang="en-US" dirty="0"/>
              <a:t>Tasks</a:t>
            </a:r>
          </a:p>
          <a:p>
            <a:pPr lvl="1"/>
            <a:r>
              <a:rPr lang="en-US" dirty="0"/>
              <a:t>People</a:t>
            </a:r>
          </a:p>
          <a:p>
            <a:r>
              <a:rPr lang="en-US" dirty="0"/>
              <a:t>OneDrive</a:t>
            </a:r>
          </a:p>
          <a:p>
            <a:pPr lvl="1"/>
            <a:r>
              <a:rPr lang="en-US" dirty="0"/>
              <a:t>Drives and files</a:t>
            </a:r>
          </a:p>
          <a:p>
            <a:r>
              <a:rPr lang="en-US" dirty="0"/>
              <a:t>Coming Soon</a:t>
            </a:r>
          </a:p>
          <a:p>
            <a:pPr lvl="1"/>
            <a:r>
              <a:rPr lang="en-US" dirty="0"/>
              <a:t>OneNote</a:t>
            </a:r>
          </a:p>
          <a:p>
            <a:pPr lvl="1"/>
            <a:r>
              <a:rPr lang="en-US" dirty="0"/>
              <a:t>Skype for Business</a:t>
            </a:r>
          </a:p>
          <a:p>
            <a:pPr lvl="1"/>
            <a:endParaRPr lang="en-US" dirty="0"/>
          </a:p>
          <a:p>
            <a:pPr lvl="1"/>
            <a:endParaRPr lang="en-US" dirty="0"/>
          </a:p>
        </p:txBody>
      </p:sp>
    </p:spTree>
    <p:extLst>
      <p:ext uri="{BB962C8B-B14F-4D97-AF65-F5344CB8AC3E}">
        <p14:creationId xmlns:p14="http://schemas.microsoft.com/office/powerpoint/2010/main" val="1292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Functionality Available</a:t>
            </a:r>
            <a:endParaRPr lang="EN-US" dirty="0"/>
          </a:p>
        </p:txBody>
      </p:sp>
      <p:sp>
        <p:nvSpPr>
          <p:cNvPr id="8" name="Text Placeholder 7"/>
          <p:cNvSpPr>
            <a:spLocks noGrp="1"/>
          </p:cNvSpPr>
          <p:nvPr>
            <p:ph type="body" sz="quarter" idx="10"/>
          </p:nvPr>
        </p:nvSpPr>
        <p:spPr>
          <a:xfrm>
            <a:off x="269239" y="1189177"/>
            <a:ext cx="11653523" cy="5325923"/>
          </a:xfrm>
        </p:spPr>
        <p:txBody>
          <a:bodyPr>
            <a:normAutofit fontScale="70000" lnSpcReduction="20000"/>
          </a:bodyPr>
          <a:lstStyle/>
          <a:p>
            <a:r>
              <a:rPr lang="en-US" dirty="0"/>
              <a:t>OData query parameters</a:t>
            </a:r>
          </a:p>
          <a:p>
            <a:pPr lvl="2"/>
            <a:r>
              <a:rPr lang="en-US" dirty="0"/>
              <a:t>$select</a:t>
            </a:r>
          </a:p>
          <a:p>
            <a:pPr lvl="2"/>
            <a:r>
              <a:rPr lang="en-US" dirty="0"/>
              <a:t>$expand</a:t>
            </a:r>
          </a:p>
          <a:p>
            <a:pPr lvl="2"/>
            <a:r>
              <a:rPr lang="en-US" dirty="0"/>
              <a:t>$orderby</a:t>
            </a:r>
          </a:p>
          <a:p>
            <a:pPr lvl="2"/>
            <a:r>
              <a:rPr lang="en-US" dirty="0"/>
              <a:t>$filter</a:t>
            </a:r>
          </a:p>
          <a:p>
            <a:pPr lvl="2"/>
            <a:r>
              <a:rPr lang="en-US" dirty="0"/>
              <a:t>$top</a:t>
            </a:r>
          </a:p>
          <a:p>
            <a:pPr lvl="2"/>
            <a:r>
              <a:rPr lang="en-US" dirty="0"/>
              <a:t>$skip</a:t>
            </a:r>
          </a:p>
          <a:p>
            <a:pPr lvl="2"/>
            <a:r>
              <a:rPr lang="en-US" dirty="0"/>
              <a:t>$skipToken</a:t>
            </a:r>
          </a:p>
          <a:p>
            <a:pPr lvl="2"/>
            <a:r>
              <a:rPr lang="en-US" dirty="0"/>
              <a:t>$count</a:t>
            </a:r>
          </a:p>
          <a:p>
            <a:r>
              <a:rPr lang="en-US" dirty="0"/>
              <a:t>Webhooks (change notifications)</a:t>
            </a:r>
          </a:p>
          <a:p>
            <a:pPr lvl="2"/>
            <a:r>
              <a:rPr lang="en-US" dirty="0"/>
              <a:t>Messages</a:t>
            </a:r>
          </a:p>
          <a:p>
            <a:pPr lvl="2"/>
            <a:r>
              <a:rPr lang="en-US" dirty="0"/>
              <a:t>Events</a:t>
            </a:r>
          </a:p>
          <a:p>
            <a:pPr lvl="2"/>
            <a:r>
              <a:rPr lang="en-US" dirty="0"/>
              <a:t>Contacts</a:t>
            </a:r>
          </a:p>
          <a:p>
            <a:pPr lvl="2"/>
            <a:r>
              <a:rPr lang="en-US" dirty="0"/>
              <a:t>Group Conversations</a:t>
            </a:r>
          </a:p>
          <a:p>
            <a:endParaRPr lang="en-US" dirty="0"/>
          </a:p>
          <a:p>
            <a:r>
              <a:rPr lang="en-US" dirty="0"/>
              <a:t>Data Extensions</a:t>
            </a:r>
          </a:p>
          <a:p>
            <a:endParaRPr lang="en-US" dirty="0"/>
          </a:p>
          <a:p>
            <a:r>
              <a:rPr lang="en-US" dirty="0"/>
              <a:t>OAuth 2.0 permission scopes- delegated and application permissions</a:t>
            </a:r>
          </a:p>
          <a:p>
            <a:r>
              <a:rPr lang="en-US" dirty="0"/>
              <a:t>AppModel v2 auth endpoint support</a:t>
            </a:r>
          </a:p>
        </p:txBody>
      </p:sp>
    </p:spTree>
    <p:extLst>
      <p:ext uri="{BB962C8B-B14F-4D97-AF65-F5344CB8AC3E}">
        <p14:creationId xmlns:p14="http://schemas.microsoft.com/office/powerpoint/2010/main" val="85879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p:txBody>
          <a:bodyPr/>
          <a:lstStyle/>
          <a:p>
            <a:r>
              <a:rPr lang="en-US" dirty="0"/>
              <a:t>Query the graph https://graphexplorer2.azurewebsites.net/ </a:t>
            </a:r>
          </a:p>
        </p:txBody>
      </p:sp>
    </p:spTree>
    <p:extLst>
      <p:ext uri="{BB962C8B-B14F-4D97-AF65-F5344CB8AC3E}">
        <p14:creationId xmlns:p14="http://schemas.microsoft.com/office/powerpoint/2010/main" val="15988037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Code Samples</a:t>
            </a:r>
          </a:p>
        </p:txBody>
      </p:sp>
    </p:spTree>
    <p:extLst>
      <p:ext uri="{BB962C8B-B14F-4D97-AF65-F5344CB8AC3E}">
        <p14:creationId xmlns:p14="http://schemas.microsoft.com/office/powerpoint/2010/main" val="2106639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Profile API demo – Experience and API</a:t>
            </a:r>
          </a:p>
        </p:txBody>
      </p:sp>
      <p:sp>
        <p:nvSpPr>
          <p:cNvPr id="5" name="Text Placeholder 4"/>
          <p:cNvSpPr>
            <a:spLocks noGrp="1"/>
          </p:cNvSpPr>
          <p:nvPr>
            <p:ph type="body" sz="quarter" idx="10"/>
          </p:nvPr>
        </p:nvSpPr>
        <p:spPr/>
        <p:txBody>
          <a:bodyPr/>
          <a:lstStyle/>
          <a:p>
            <a:r>
              <a:rPr lang="nb-NO" sz="2353" dirty="0">
                <a:latin typeface="Courier New" panose="02070309020205020404" pitchFamily="49" charset="0"/>
                <a:cs typeface="Courier New" panose="02070309020205020404" pitchFamily="49" charset="0"/>
              </a:rPr>
              <a:t>graph.microsoft.com/v1.0/</a:t>
            </a:r>
          </a:p>
          <a:p>
            <a:endParaRPr lang="nb-NO" sz="2353"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/me?$select=displayName,aboutMe,jobTitle,skills</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PATCH /me</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/me/manager</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/users/{id}</a:t>
            </a:r>
          </a:p>
          <a:p>
            <a:r>
              <a:rPr lang="nb-NO" sz="2353" b="1" dirty="0">
                <a:latin typeface="Courier New" panose="02070309020205020404" pitchFamily="49" charset="0"/>
                <a:cs typeface="Courier New" panose="02070309020205020404" pitchFamily="49" charset="0"/>
              </a:rPr>
              <a:t/>
            </a:r>
            <a:br>
              <a:rPr lang="nb-NO" sz="2353" b="1" dirty="0">
                <a:latin typeface="Courier New" panose="02070309020205020404" pitchFamily="49" charset="0"/>
                <a:cs typeface="Courier New" panose="02070309020205020404" pitchFamily="49" charset="0"/>
              </a:rPr>
            </a:br>
            <a:r>
              <a:rPr lang="nb-NO" sz="2353" b="1" dirty="0">
                <a:latin typeface="Courier New" panose="02070309020205020404" pitchFamily="49" charset="0"/>
                <a:cs typeface="Courier New" panose="02070309020205020404" pitchFamily="49" charset="0"/>
              </a:rPr>
              <a:t>GET /users/{id}/manager</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/users/{id}/directReports</a:t>
            </a:r>
            <a:endParaRPr lang="en-US" sz="2353" dirty="0"/>
          </a:p>
        </p:txBody>
      </p:sp>
    </p:spTree>
    <p:extLst>
      <p:ext uri="{BB962C8B-B14F-4D97-AF65-F5344CB8AC3E}">
        <p14:creationId xmlns:p14="http://schemas.microsoft.com/office/powerpoint/2010/main" val="400806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OAuth 2.0?</a:t>
            </a:r>
          </a:p>
        </p:txBody>
      </p:sp>
      <p:sp>
        <p:nvSpPr>
          <p:cNvPr id="5" name="Text Placeholder 4"/>
          <p:cNvSpPr>
            <a:spLocks noGrp="1"/>
          </p:cNvSpPr>
          <p:nvPr>
            <p:ph type="body" sz="quarter" idx="10"/>
          </p:nvPr>
        </p:nvSpPr>
        <p:spPr/>
        <p:txBody>
          <a:bodyPr/>
          <a:lstStyle/>
          <a:p>
            <a:r>
              <a:rPr lang="en-US" dirty="0"/>
              <a:t>Simple mechanism to grant a third party access to a user’s resources without sharing the user’s password</a:t>
            </a:r>
          </a:p>
          <a:p>
            <a:r>
              <a:rPr lang="en-US" dirty="0"/>
              <a:t>Cross platform app authorization</a:t>
            </a:r>
          </a:p>
          <a:p>
            <a:r>
              <a:rPr lang="en-US" dirty="0"/>
              <a:t>Internet Standard supported by Azure, Facebook, Google, Twitter, and more</a:t>
            </a:r>
          </a:p>
          <a:p>
            <a:endParaRPr lang="en-US" dirty="0"/>
          </a:p>
        </p:txBody>
      </p:sp>
    </p:spTree>
    <p:extLst>
      <p:ext uri="{BB962C8B-B14F-4D97-AF65-F5344CB8AC3E}">
        <p14:creationId xmlns:p14="http://schemas.microsoft.com/office/powerpoint/2010/main" val="2891645108"/>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Groups with Graph</a:t>
            </a:r>
          </a:p>
        </p:txBody>
      </p:sp>
      <p:sp>
        <p:nvSpPr>
          <p:cNvPr id="5" name="Text Placeholder 4"/>
          <p:cNvSpPr>
            <a:spLocks noGrp="1"/>
          </p:cNvSpPr>
          <p:nvPr>
            <p:ph type="body" sz="quarter" idx="10"/>
          </p:nvPr>
        </p:nvSpPr>
        <p:spPr>
          <a:xfrm>
            <a:off x="269239" y="1197322"/>
            <a:ext cx="11653522" cy="5317778"/>
          </a:xfrm>
        </p:spPr>
        <p:txBody>
          <a:bodyPr>
            <a:normAutofit lnSpcReduction="10000"/>
          </a:bodyPr>
          <a:lstStyle/>
          <a:p>
            <a:r>
              <a:rPr lang="en-US" dirty="0"/>
              <a:t>var g = new Group {</a:t>
            </a:r>
          </a:p>
          <a:p>
            <a:r>
              <a:rPr lang="en-US" dirty="0"/>
              <a:t>            DisplayName = "My Group",</a:t>
            </a:r>
          </a:p>
          <a:p>
            <a:r>
              <a:rPr lang="en-US" dirty="0"/>
              <a:t>		 MailNickname = "MyGroup",</a:t>
            </a:r>
          </a:p>
          <a:p>
            <a:r>
              <a:rPr lang="en-US" dirty="0"/>
              <a:t>            SecurityEnabled = false,</a:t>
            </a:r>
          </a:p>
          <a:p>
            <a:r>
              <a:rPr lang="en-US" dirty="0"/>
              <a:t>            MailEnabled = true,</a:t>
            </a:r>
          </a:p>
          <a:p>
            <a:r>
              <a:rPr lang="en-US" dirty="0"/>
              <a:t>            Description = "A nice group",</a:t>
            </a:r>
          </a:p>
          <a:p>
            <a:r>
              <a:rPr lang="en-US" dirty="0"/>
              <a:t>            GroupTypes = new[] { "Unified" },</a:t>
            </a:r>
          </a:p>
          <a:p>
            <a:r>
              <a:rPr lang="en-US" dirty="0"/>
              <a:t>        };</a:t>
            </a:r>
          </a:p>
          <a:p>
            <a:r>
              <a:rPr lang="en-US" dirty="0"/>
              <a:t>g = await graphService.Groups.Request().AddAsync(g);</a:t>
            </a:r>
          </a:p>
          <a:p>
            <a:endParaRPr lang="en-US" dirty="0"/>
          </a:p>
        </p:txBody>
      </p:sp>
    </p:spTree>
    <p:extLst>
      <p:ext uri="{BB962C8B-B14F-4D97-AF65-F5344CB8AC3E}">
        <p14:creationId xmlns:p14="http://schemas.microsoft.com/office/powerpoint/2010/main" val="309796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Read data from existing SharePoint site</a:t>
            </a:r>
          </a:p>
        </p:txBody>
      </p:sp>
      <p:sp>
        <p:nvSpPr>
          <p:cNvPr id="2" name="Text Placeholder 1"/>
          <p:cNvSpPr>
            <a:spLocks noGrp="1"/>
          </p:cNvSpPr>
          <p:nvPr>
            <p:ph type="body" sz="quarter" idx="10"/>
          </p:nvPr>
        </p:nvSpPr>
        <p:spPr>
          <a:xfrm>
            <a:off x="269241" y="1307461"/>
            <a:ext cx="11653522" cy="5207639"/>
          </a:xfrm>
        </p:spPr>
        <p:txBody>
          <a:bodyPr>
            <a:normAutofit lnSpcReduction="10000"/>
          </a:bodyPr>
          <a:lstStyle/>
          <a:p>
            <a:r>
              <a:rPr lang="en-US" sz="3137" dirty="0"/>
              <a:t>GET </a:t>
            </a:r>
            <a:r>
              <a:rPr lang="en-US" sz="3137" dirty="0">
                <a:solidFill>
                  <a:schemeClr val="accent2">
                    <a:lumMod val="75000"/>
                  </a:schemeClr>
                </a:solidFill>
              </a:rPr>
              <a:t>https://graph.microsoft.com/beta/sites/			{siteId}/lists/{listId}/items?expand=columnSet</a:t>
            </a:r>
            <a:endParaRPr lang="en-US" dirty="0">
              <a:solidFill>
                <a:schemeClr val="accent2">
                  <a:lumMod val="75000"/>
                </a:schemeClr>
              </a:solidFill>
            </a:endParaRPr>
          </a:p>
          <a:p>
            <a:endParaRPr lang="en-US" sz="1961" dirty="0"/>
          </a:p>
          <a:p>
            <a:r>
              <a:rPr lang="en-US" sz="1568" dirty="0">
                <a:solidFill>
                  <a:schemeClr val="accent2">
                    <a:lumMod val="50000"/>
                  </a:schemeClr>
                </a:solidFill>
              </a:rPr>
              <a:t>{ "value":[ {</a:t>
            </a:r>
          </a:p>
          <a:p>
            <a:r>
              <a:rPr lang="en-US" sz="1568" dirty="0">
                <a:solidFill>
                  <a:schemeClr val="accent2">
                    <a:lumMod val="50000"/>
                  </a:schemeClr>
                </a:solidFill>
              </a:rPr>
              <a:t>    "createdBy": { "user" : {"id":"d54e4cdd-d2ca-4c39-bfa5-35895bca12f0","displayName":"Gareth"}},</a:t>
            </a:r>
          </a:p>
          <a:p>
            <a:r>
              <a:rPr lang="en-US" sz="1568" dirty="0">
                <a:solidFill>
                  <a:schemeClr val="accent2">
                    <a:lumMod val="50000"/>
                  </a:schemeClr>
                </a:solidFill>
              </a:rPr>
              <a:t>    "createdDateTime":"2016-09-20T08:16:21Z",</a:t>
            </a:r>
          </a:p>
          <a:p>
            <a:r>
              <a:rPr lang="en-US" sz="1568" dirty="0">
                <a:solidFill>
                  <a:schemeClr val="accent2">
                    <a:lumMod val="50000"/>
                  </a:schemeClr>
                </a:solidFill>
              </a:rPr>
              <a:t>    "</a:t>
            </a:r>
            <a:r>
              <a:rPr lang="en-US" sz="1568" b="1" dirty="0">
                <a:solidFill>
                  <a:schemeClr val="accent2">
                    <a:lumMod val="50000"/>
                  </a:schemeClr>
                </a:solidFill>
              </a:rPr>
              <a:t>eTag</a:t>
            </a:r>
            <a:r>
              <a:rPr lang="en-US" sz="1568" dirty="0">
                <a:solidFill>
                  <a:schemeClr val="accent2">
                    <a:lumMod val="50000"/>
                  </a:schemeClr>
                </a:solidFill>
              </a:rPr>
              <a:t>":"1610ac6a-24f6-4458-9733-1e5977c63caa,1",</a:t>
            </a:r>
          </a:p>
          <a:p>
            <a:r>
              <a:rPr lang="en-US" sz="1568" dirty="0">
                <a:solidFill>
                  <a:schemeClr val="accent2">
                    <a:lumMod val="50000"/>
                  </a:schemeClr>
                </a:solidFill>
              </a:rPr>
              <a:t>    "id":"1610ac6a-24f6-4458-9733-1e5977c63caa",</a:t>
            </a:r>
          </a:p>
          <a:p>
            <a:r>
              <a:rPr lang="en-US" sz="1568" dirty="0">
                <a:solidFill>
                  <a:schemeClr val="accent2">
                    <a:lumMod val="50000"/>
                  </a:schemeClr>
                </a:solidFill>
              </a:rPr>
              <a:t>    "lastModifiedBy":{"user":{"id":"d54e4cdd-d2ca-4c39-bfa5-35895bca12f0","displayName":"Gareth"}},</a:t>
            </a:r>
          </a:p>
          <a:p>
            <a:r>
              <a:rPr lang="en-US" sz="1568" dirty="0">
                <a:solidFill>
                  <a:schemeClr val="accent2">
                    <a:lumMod val="50000"/>
                  </a:schemeClr>
                </a:solidFill>
              </a:rPr>
              <a:t>    "lastModifiedDateTime":"2016-09-0T08:16:21Z",</a:t>
            </a:r>
          </a:p>
          <a:p>
            <a:r>
              <a:rPr lang="en-US" sz="1568" dirty="0">
                <a:solidFill>
                  <a:schemeClr val="accent2">
                    <a:lumMod val="50000"/>
                  </a:schemeClr>
                </a:solidFill>
              </a:rPr>
              <a:t>    "webUrl":"https://site.sharepoint.com/sites/SuiteLevelAppDemo/Lists/NewHireTasks/1_.000",</a:t>
            </a:r>
          </a:p>
          <a:p>
            <a:r>
              <a:rPr lang="en-US" sz="1568" dirty="0">
                <a:solidFill>
                  <a:schemeClr val="accent2">
                    <a:lumMod val="50000"/>
                  </a:schemeClr>
                </a:solidFill>
              </a:rPr>
              <a:t>    "listItemId":1,</a:t>
            </a:r>
          </a:p>
          <a:p>
            <a:r>
              <a:rPr lang="en-US" sz="1568" dirty="0">
                <a:solidFill>
                  <a:schemeClr val="accent2">
                    <a:lumMod val="50000"/>
                  </a:schemeClr>
                </a:solidFill>
              </a:rPr>
              <a:t>    "</a:t>
            </a:r>
            <a:r>
              <a:rPr lang="en-US" sz="1568" b="1" dirty="0">
                <a:solidFill>
                  <a:schemeClr val="accent2">
                    <a:lumMod val="50000"/>
                  </a:schemeClr>
                </a:solidFill>
              </a:rPr>
              <a:t>columnSet</a:t>
            </a:r>
            <a:r>
              <a:rPr lang="en-US" sz="1568" dirty="0">
                <a:solidFill>
                  <a:schemeClr val="accent2">
                    <a:lumMod val="50000"/>
                  </a:schemeClr>
                </a:solidFill>
              </a:rPr>
              <a:t>":{</a:t>
            </a:r>
          </a:p>
          <a:p>
            <a:r>
              <a:rPr lang="en-US" sz="1568" dirty="0">
                <a:solidFill>
                  <a:schemeClr val="accent2">
                    <a:lumMod val="50000"/>
                  </a:schemeClr>
                </a:solidFill>
              </a:rPr>
              <a:t>      "</a:t>
            </a:r>
            <a:r>
              <a:rPr lang="en-US" sz="1568" b="1" dirty="0">
                <a:solidFill>
                  <a:schemeClr val="accent2">
                    <a:lumMod val="50000"/>
                  </a:schemeClr>
                </a:solidFill>
              </a:rPr>
              <a:t>Title</a:t>
            </a:r>
            <a:r>
              <a:rPr lang="en-US" sz="1568" dirty="0">
                <a:solidFill>
                  <a:schemeClr val="accent2">
                    <a:lumMod val="50000"/>
                  </a:schemeClr>
                </a:solidFill>
              </a:rPr>
              <a:t>":"Set up payroll details",</a:t>
            </a:r>
          </a:p>
          <a:p>
            <a:r>
              <a:rPr lang="en-US" sz="1568" dirty="0">
                <a:solidFill>
                  <a:schemeClr val="accent2">
                    <a:lumMod val="50000"/>
                  </a:schemeClr>
                </a:solidFill>
              </a:rPr>
              <a:t>      "</a:t>
            </a:r>
            <a:r>
              <a:rPr lang="en-US" sz="1568" b="1" dirty="0">
                <a:solidFill>
                  <a:schemeClr val="accent2">
                    <a:lumMod val="50000"/>
                  </a:schemeClr>
                </a:solidFill>
              </a:rPr>
              <a:t>Description</a:t>
            </a:r>
            <a:r>
              <a:rPr lang="en-US" sz="1568" dirty="0">
                <a:solidFill>
                  <a:schemeClr val="accent2">
                    <a:lumMod val="50000"/>
                  </a:schemeClr>
                </a:solidFill>
              </a:rPr>
              <a:t>":"Set up your payroll details for direct payment of your salary.",</a:t>
            </a:r>
          </a:p>
          <a:p>
            <a:r>
              <a:rPr lang="en-US" sz="1568" dirty="0">
                <a:solidFill>
                  <a:schemeClr val="accent2">
                    <a:lumMod val="50000"/>
                  </a:schemeClr>
                </a:solidFill>
              </a:rPr>
              <a:t>      "id":"1",</a:t>
            </a:r>
          </a:p>
          <a:p>
            <a:r>
              <a:rPr lang="en-US" sz="1568" dirty="0">
                <a:solidFill>
                  <a:schemeClr val="accent2">
                    <a:lumMod val="50000"/>
                  </a:schemeClr>
                </a:solidFill>
              </a:rPr>
              <a:t>      ...</a:t>
            </a:r>
          </a:p>
          <a:p>
            <a:r>
              <a:rPr lang="en-US" sz="1568" dirty="0">
                <a:solidFill>
                  <a:schemeClr val="accent2">
                    <a:lumMod val="50000"/>
                  </a:schemeClr>
                </a:solidFill>
              </a:rPr>
              <a:t> } }]}</a:t>
            </a:r>
            <a:endParaRPr lang="en-US" dirty="0">
              <a:solidFill>
                <a:schemeClr val="accent2">
                  <a:lumMod val="50000"/>
                </a:schemeClr>
              </a:solidFill>
            </a:endParaRPr>
          </a:p>
        </p:txBody>
      </p:sp>
      <p:pic>
        <p:nvPicPr>
          <p:cNvPr id="3" name="Picture 2"/>
          <p:cNvPicPr>
            <a:picLocks noChangeAspect="1"/>
          </p:cNvPicPr>
          <p:nvPr/>
        </p:nvPicPr>
        <p:blipFill>
          <a:blip r:embed="rId3"/>
          <a:stretch>
            <a:fillRect/>
          </a:stretch>
        </p:blipFill>
        <p:spPr>
          <a:xfrm>
            <a:off x="10346373" y="171990"/>
            <a:ext cx="1651090" cy="1613565"/>
          </a:xfrm>
          <a:prstGeom prst="rect">
            <a:avLst/>
          </a:prstGeom>
          <a:scene3d>
            <a:camera prst="perspectiveHeroicExtremeLeftFacing"/>
            <a:lightRig rig="threePt" dir="t"/>
          </a:scene3d>
        </p:spPr>
      </p:pic>
    </p:spTree>
    <p:extLst>
      <p:ext uri="{BB962C8B-B14F-4D97-AF65-F5344CB8AC3E}">
        <p14:creationId xmlns:p14="http://schemas.microsoft.com/office/powerpoint/2010/main" val="108687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Sites with CSOM</a:t>
            </a:r>
          </a:p>
        </p:txBody>
      </p:sp>
      <p:sp>
        <p:nvSpPr>
          <p:cNvPr id="10" name="Rectangle 5"/>
          <p:cNvSpPr>
            <a:spLocks noGrp="1" noChangeArrowheads="1"/>
          </p:cNvSpPr>
          <p:nvPr>
            <p:ph type="body" sz="quarter" idx="10"/>
          </p:nvPr>
        </p:nvSpPr>
        <p:spPr>
          <a:xfrm>
            <a:off x="325753" y="1306696"/>
            <a:ext cx="11653522" cy="5208403"/>
          </a:xfrm>
        </p:spPr>
        <p:txBody>
          <a:bodyPr>
            <a:normAutofit fontScale="85000" lnSpcReduction="20000"/>
          </a:bodyPr>
          <a:lstStyle/>
          <a:p>
            <a:pPr lvl="0"/>
            <a:r>
              <a:rPr lang="en-US" altLang="en-US" dirty="0"/>
              <a:t>var tenant = new Tenant(clientContext); var spoOperation = tenant.CreateSite(new SiteCreationProperties </a:t>
            </a:r>
          </a:p>
          <a:p>
            <a:pPr lvl="0"/>
            <a:r>
              <a:rPr lang="en-US" altLang="en-US" dirty="0"/>
              <a:t>{     </a:t>
            </a:r>
          </a:p>
          <a:p>
            <a:pPr lvl="1"/>
            <a:r>
              <a:rPr lang="en-US" altLang="en-US" dirty="0"/>
              <a:t>Url = "https://&lt;tenant&gt;.sharepoint.com/sites/&lt;siteName&gt;",     </a:t>
            </a:r>
          </a:p>
          <a:p>
            <a:pPr lvl="1"/>
            <a:r>
              <a:rPr lang="en-US" altLang="en-US" dirty="0"/>
              <a:t>Owner = "user@tenant.com",     </a:t>
            </a:r>
          </a:p>
          <a:p>
            <a:pPr lvl="1"/>
            <a:r>
              <a:rPr lang="en-US" altLang="en-US" dirty="0"/>
              <a:t>Template = "BLANKINTERNETCONTAINER#0",     </a:t>
            </a:r>
          </a:p>
          <a:p>
            <a:pPr lvl="1"/>
            <a:r>
              <a:rPr lang="en-US" altLang="en-US" dirty="0"/>
              <a:t>Title = "Contoso Property Management Dashboard",     </a:t>
            </a:r>
          </a:p>
          <a:p>
            <a:pPr lvl="1"/>
            <a:r>
              <a:rPr lang="en-US" altLang="en-US" dirty="0"/>
              <a:t>StorageMaximumLevel = 1000,     </a:t>
            </a:r>
          </a:p>
          <a:p>
            <a:pPr lvl="1"/>
            <a:r>
              <a:rPr lang="en-US" altLang="en-US" dirty="0"/>
              <a:t>StorageWarningLevel = 750,     </a:t>
            </a:r>
          </a:p>
          <a:p>
            <a:pPr lvl="1"/>
            <a:r>
              <a:rPr lang="en-US" altLang="en-US" dirty="0"/>
              <a:t>TimeZoneId = 7,     </a:t>
            </a:r>
          </a:p>
          <a:p>
            <a:pPr lvl="1"/>
            <a:r>
              <a:rPr lang="en-US" altLang="en-US" dirty="0"/>
              <a:t>UserCodeMaximumLevel = 550,  </a:t>
            </a:r>
          </a:p>
          <a:p>
            <a:pPr lvl="1"/>
            <a:r>
              <a:rPr lang="en-US" altLang="en-US" dirty="0"/>
              <a:t>UserCodeWarningLevel = 500 </a:t>
            </a:r>
          </a:p>
          <a:p>
            <a:pPr lvl="1"/>
            <a:r>
              <a:rPr lang="en-US" altLang="en-US" dirty="0"/>
              <a:t>}); </a:t>
            </a:r>
          </a:p>
          <a:p>
            <a:pPr lvl="0"/>
            <a:r>
              <a:rPr lang="en-US" altLang="en-US" dirty="0"/>
              <a:t>clientContext.Load(spoOperation); </a:t>
            </a:r>
          </a:p>
          <a:p>
            <a:pPr lvl="0"/>
            <a:r>
              <a:rPr lang="en-US" altLang="en-US" dirty="0"/>
              <a:t>clientContext.ExecuteQuery(); </a:t>
            </a:r>
          </a:p>
        </p:txBody>
      </p:sp>
      <p:pic>
        <p:nvPicPr>
          <p:cNvPr id="6" name="Picture 5"/>
          <p:cNvPicPr>
            <a:picLocks noChangeAspect="1"/>
          </p:cNvPicPr>
          <p:nvPr/>
        </p:nvPicPr>
        <p:blipFill>
          <a:blip r:embed="rId3"/>
          <a:stretch>
            <a:fillRect/>
          </a:stretch>
        </p:blipFill>
        <p:spPr>
          <a:xfrm>
            <a:off x="10346373" y="171990"/>
            <a:ext cx="1651090" cy="1613565"/>
          </a:xfrm>
          <a:prstGeom prst="rect">
            <a:avLst/>
          </a:prstGeom>
          <a:scene3d>
            <a:camera prst="perspectiveHeroicExtremeLeftFacing"/>
            <a:lightRig rig="threePt" dir="t"/>
          </a:scene3d>
        </p:spPr>
      </p:pic>
    </p:spTree>
    <p:extLst>
      <p:ext uri="{BB962C8B-B14F-4D97-AF65-F5344CB8AC3E}">
        <p14:creationId xmlns:p14="http://schemas.microsoft.com/office/powerpoint/2010/main" val="274995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Create a plan for new employee tasks</a:t>
            </a:r>
          </a:p>
        </p:txBody>
      </p:sp>
      <p:sp>
        <p:nvSpPr>
          <p:cNvPr id="2" name="Text Placeholder 1"/>
          <p:cNvSpPr>
            <a:spLocks noGrp="1"/>
          </p:cNvSpPr>
          <p:nvPr>
            <p:ph type="body" sz="quarter" idx="10"/>
          </p:nvPr>
        </p:nvSpPr>
        <p:spPr>
          <a:xfrm>
            <a:off x="269239" y="1197322"/>
            <a:ext cx="11653522" cy="4106958"/>
          </a:xfrm>
        </p:spPr>
        <p:txBody>
          <a:bodyPr/>
          <a:lstStyle/>
          <a:p>
            <a:r>
              <a:rPr lang="en-US" sz="1961" dirty="0"/>
              <a:t>POST </a:t>
            </a:r>
            <a:r>
              <a:rPr lang="en-US" sz="1961" dirty="0">
                <a:solidFill>
                  <a:schemeClr val="accent2">
                    <a:lumMod val="75000"/>
                  </a:schemeClr>
                </a:solidFill>
                <a:hlinkClick r:id="rId3"/>
              </a:rPr>
              <a:t>https://graph.microsoft.com/beta/plans</a:t>
            </a:r>
            <a:endParaRPr lang="en-US" sz="1961" dirty="0">
              <a:solidFill>
                <a:schemeClr val="accent2">
                  <a:lumMod val="75000"/>
                </a:schemeClr>
              </a:solidFill>
            </a:endParaRPr>
          </a:p>
          <a:p>
            <a:r>
              <a:rPr lang="en-US" sz="1961" dirty="0">
                <a:solidFill>
                  <a:schemeClr val="accent2">
                    <a:lumMod val="75000"/>
                  </a:schemeClr>
                </a:solidFill>
              </a:rPr>
              <a:t>{</a:t>
            </a:r>
          </a:p>
          <a:p>
            <a:r>
              <a:rPr lang="en-US" sz="1961" dirty="0">
                <a:solidFill>
                  <a:schemeClr val="accent2">
                    <a:lumMod val="75000"/>
                  </a:schemeClr>
                </a:solidFill>
              </a:rPr>
              <a:t>"title</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My plan with Bob</a:t>
            </a:r>
            <a:r>
              <a:rPr lang="en-US" sz="1961" dirty="0">
                <a:solidFill>
                  <a:schemeClr val="accent2">
                    <a:lumMod val="50000"/>
                  </a:schemeClr>
                </a:solidFill>
              </a:rPr>
              <a:t>"</a:t>
            </a:r>
            <a:r>
              <a:rPr lang="en-US" sz="1961" dirty="0">
                <a:solidFill>
                  <a:schemeClr val="accent2">
                    <a:lumMod val="75000"/>
                  </a:schemeClr>
                </a:solidFill>
              </a:rPr>
              <a:t>,</a:t>
            </a:r>
          </a:p>
          <a:p>
            <a:r>
              <a:rPr lang="en-US" sz="1961" dirty="0">
                <a:solidFill>
                  <a:schemeClr val="accent2">
                    <a:lumMod val="50000"/>
                  </a:schemeClr>
                </a:solidFill>
              </a:rPr>
              <a:t>"</a:t>
            </a:r>
            <a:r>
              <a:rPr lang="en-US" sz="1961" dirty="0">
                <a:solidFill>
                  <a:schemeClr val="accent2">
                    <a:lumMod val="75000"/>
                  </a:schemeClr>
                </a:solidFill>
              </a:rPr>
              <a:t>owner</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&lt;groupIdGuid&gt;</a:t>
            </a:r>
            <a:r>
              <a:rPr lang="en-US" sz="1961" dirty="0">
                <a:solidFill>
                  <a:schemeClr val="accent2">
                    <a:lumMod val="50000"/>
                  </a:schemeClr>
                </a:solidFill>
              </a:rPr>
              <a:t>"</a:t>
            </a:r>
            <a:endParaRPr lang="en-US" sz="1961" dirty="0">
              <a:solidFill>
                <a:schemeClr val="accent2">
                  <a:lumMod val="75000"/>
                </a:schemeClr>
              </a:solidFill>
            </a:endParaRPr>
          </a:p>
          <a:p>
            <a:r>
              <a:rPr lang="en-US" sz="1961" dirty="0">
                <a:solidFill>
                  <a:schemeClr val="accent2">
                    <a:lumMod val="75000"/>
                  </a:schemeClr>
                </a:solidFill>
              </a:rPr>
              <a:t>}</a:t>
            </a:r>
          </a:p>
          <a:p>
            <a:endParaRPr lang="en-US" sz="1961" dirty="0"/>
          </a:p>
          <a:p>
            <a:r>
              <a:rPr lang="en-US" sz="1961" dirty="0"/>
              <a:t>POST </a:t>
            </a:r>
            <a:r>
              <a:rPr lang="en-US" sz="1961" dirty="0">
                <a:solidFill>
                  <a:schemeClr val="accent2">
                    <a:lumMod val="75000"/>
                  </a:schemeClr>
                </a:solidFill>
                <a:hlinkClick r:id="rId4"/>
              </a:rPr>
              <a:t>https://graph.microsoft.com/beta/buckets</a:t>
            </a:r>
            <a:endParaRPr lang="en-US" sz="1961" dirty="0">
              <a:solidFill>
                <a:schemeClr val="accent2">
                  <a:lumMod val="75000"/>
                </a:schemeClr>
              </a:solidFill>
            </a:endParaRPr>
          </a:p>
          <a:p>
            <a:r>
              <a:rPr lang="en-US" sz="1961" dirty="0">
                <a:solidFill>
                  <a:schemeClr val="accent2">
                    <a:lumMod val="75000"/>
                  </a:schemeClr>
                </a:solidFill>
              </a:rPr>
              <a:t>{</a:t>
            </a:r>
          </a:p>
          <a:p>
            <a:r>
              <a:rPr lang="en-US" sz="1961" dirty="0">
                <a:solidFill>
                  <a:schemeClr val="accent2">
                    <a:lumMod val="75000"/>
                  </a:schemeClr>
                </a:solidFill>
              </a:rPr>
              <a:t>"name" : "Urgent",</a:t>
            </a:r>
          </a:p>
          <a:p>
            <a:r>
              <a:rPr lang="en-US" sz="1961" dirty="0">
                <a:solidFill>
                  <a:schemeClr val="accent2">
                    <a:lumMod val="50000"/>
                  </a:schemeClr>
                </a:solidFill>
              </a:rPr>
              <a:t>"</a:t>
            </a:r>
            <a:r>
              <a:rPr lang="en-US" sz="1961" dirty="0">
                <a:solidFill>
                  <a:schemeClr val="accent2">
                    <a:lumMod val="75000"/>
                  </a:schemeClr>
                </a:solidFill>
              </a:rPr>
              <a:t>planId</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&lt;planId&gt;</a:t>
            </a:r>
            <a:r>
              <a:rPr lang="en-US" sz="1961" dirty="0">
                <a:solidFill>
                  <a:schemeClr val="accent2">
                    <a:lumMod val="50000"/>
                  </a:schemeClr>
                </a:solidFill>
              </a:rPr>
              <a:t>"</a:t>
            </a:r>
            <a:r>
              <a:rPr lang="en-US" sz="1961" dirty="0">
                <a:solidFill>
                  <a:schemeClr val="accent2">
                    <a:lumMod val="75000"/>
                  </a:schemeClr>
                </a:solidFill>
              </a:rPr>
              <a:t>  // From response to previous call </a:t>
            </a:r>
          </a:p>
          <a:p>
            <a:r>
              <a:rPr lang="en-US" sz="1961" dirty="0">
                <a:solidFill>
                  <a:schemeClr val="accent2">
                    <a:lumMod val="75000"/>
                  </a:schemeClr>
                </a:solidFill>
              </a:rPr>
              <a:t>}</a:t>
            </a:r>
          </a:p>
          <a:p>
            <a:endParaRPr lang="en-US" sz="1961" dirty="0"/>
          </a:p>
        </p:txBody>
      </p:sp>
      <p:pic>
        <p:nvPicPr>
          <p:cNvPr id="3" name="Picture 2"/>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l="6378" t="6447" r="4733" b="5611"/>
          <a:stretch/>
        </p:blipFill>
        <p:spPr>
          <a:xfrm>
            <a:off x="10294256" y="216811"/>
            <a:ext cx="1703207" cy="1703207"/>
          </a:xfrm>
          <a:prstGeom prst="rect">
            <a:avLst/>
          </a:prstGeom>
          <a:scene3d>
            <a:camera prst="perspectiveHeroicExtremeLeftFacing"/>
            <a:lightRig rig="threePt" dir="t"/>
          </a:scene3d>
        </p:spPr>
      </p:pic>
    </p:spTree>
    <p:extLst>
      <p:ext uri="{BB962C8B-B14F-4D97-AF65-F5344CB8AC3E}">
        <p14:creationId xmlns:p14="http://schemas.microsoft.com/office/powerpoint/2010/main" val="97105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Update latest timesheet data</a:t>
            </a:r>
          </a:p>
        </p:txBody>
      </p:sp>
      <p:sp>
        <p:nvSpPr>
          <p:cNvPr id="2" name="Text Placeholder 1"/>
          <p:cNvSpPr>
            <a:spLocks noGrp="1"/>
          </p:cNvSpPr>
          <p:nvPr>
            <p:ph type="body" sz="quarter" idx="10"/>
          </p:nvPr>
        </p:nvSpPr>
        <p:spPr>
          <a:xfrm>
            <a:off x="269239" y="1197322"/>
            <a:ext cx="11653522" cy="5084405"/>
          </a:xfrm>
        </p:spPr>
        <p:txBody>
          <a:bodyPr/>
          <a:lstStyle/>
          <a:p>
            <a:r>
              <a:rPr lang="en-US" sz="2353" dirty="0"/>
              <a:t>GET </a:t>
            </a:r>
            <a:r>
              <a:rPr lang="en-US" sz="2353" dirty="0">
                <a:solidFill>
                  <a:schemeClr val="accent2">
                    <a:lumMod val="75000"/>
                  </a:schemeClr>
                </a:solidFill>
              </a:rPr>
              <a:t>https://graph.microsoft.com/1.0/me/drive/</a:t>
            </a:r>
          </a:p>
          <a:p>
            <a:r>
              <a:rPr lang="en-US" sz="2353" dirty="0">
                <a:solidFill>
                  <a:schemeClr val="accent2">
                    <a:lumMod val="75000"/>
                  </a:schemeClr>
                </a:solidFill>
              </a:rPr>
              <a:t>        items/&lt;id&gt;/workbook/worksheets</a:t>
            </a:r>
            <a:endParaRPr lang="en-US" sz="1961" dirty="0">
              <a:solidFill>
                <a:schemeClr val="accent2">
                  <a:lumMod val="75000"/>
                </a:schemeClr>
              </a:solidFill>
            </a:endParaRPr>
          </a:p>
          <a:p>
            <a:endParaRPr lang="en-US" sz="1961" dirty="0">
              <a:solidFill>
                <a:schemeClr val="accent2">
                  <a:lumMod val="75000"/>
                </a:schemeClr>
              </a:solidFill>
            </a:endParaRPr>
          </a:p>
          <a:p>
            <a:r>
              <a:rPr lang="en-US" sz="2353" dirty="0"/>
              <a:t>PATCH </a:t>
            </a:r>
            <a:r>
              <a:rPr lang="en-US" sz="2353" dirty="0">
                <a:solidFill>
                  <a:schemeClr val="accent2">
                    <a:lumMod val="75000"/>
                  </a:schemeClr>
                </a:solidFill>
              </a:rPr>
              <a:t>https://graph.microsoft.com/beta/me/drive/</a:t>
            </a:r>
          </a:p>
          <a:p>
            <a:r>
              <a:rPr lang="en-US" sz="2353" dirty="0">
                <a:solidFill>
                  <a:schemeClr val="accent2">
                    <a:lumMod val="75000"/>
                  </a:schemeClr>
                </a:solidFill>
              </a:rPr>
              <a:t>     items/{itemId}/workbook/worksheets('Time')/</a:t>
            </a:r>
            <a:br>
              <a:rPr lang="en-US" sz="2353" dirty="0">
                <a:solidFill>
                  <a:schemeClr val="accent2">
                    <a:lumMod val="75000"/>
                  </a:schemeClr>
                </a:solidFill>
              </a:rPr>
            </a:br>
            <a:r>
              <a:rPr lang="en-US" sz="2353" dirty="0">
                <a:solidFill>
                  <a:schemeClr val="accent2">
                    <a:lumMod val="75000"/>
                  </a:schemeClr>
                </a:solidFill>
              </a:rPr>
              <a:t>     range(address='a2:c2') </a:t>
            </a:r>
          </a:p>
          <a:p>
            <a:r>
              <a:rPr lang="en-US" sz="2353" dirty="0">
                <a:solidFill>
                  <a:schemeClr val="accent2">
                    <a:lumMod val="75000"/>
                  </a:schemeClr>
                </a:solidFill>
              </a:rPr>
              <a:t>{</a:t>
            </a:r>
          </a:p>
          <a:p>
            <a:r>
              <a:rPr lang="en-US" sz="2353" dirty="0">
                <a:solidFill>
                  <a:schemeClr val="accent2">
                    <a:lumMod val="75000"/>
                  </a:schemeClr>
                </a:solidFill>
              </a:rPr>
              <a:t>…</a:t>
            </a:r>
          </a:p>
          <a:p>
            <a:r>
              <a:rPr lang="en-US" sz="2353" dirty="0">
                <a:solidFill>
                  <a:schemeClr val="accent2">
                    <a:lumMod val="50000"/>
                  </a:schemeClr>
                </a:solidFill>
              </a:rPr>
              <a:t>  "</a:t>
            </a:r>
            <a:r>
              <a:rPr lang="en-US" sz="2353" dirty="0">
                <a:solidFill>
                  <a:schemeClr val="accent2">
                    <a:lumMod val="75000"/>
                  </a:schemeClr>
                </a:solidFill>
              </a:rPr>
              <a:t>values</a:t>
            </a:r>
            <a:r>
              <a:rPr lang="en-US" sz="2353" dirty="0">
                <a:solidFill>
                  <a:schemeClr val="accent2">
                    <a:lumMod val="50000"/>
                  </a:schemeClr>
                </a:solidFill>
              </a:rPr>
              <a:t>"</a:t>
            </a:r>
            <a:r>
              <a:rPr lang="en-US" sz="2353" dirty="0">
                <a:solidFill>
                  <a:schemeClr val="accent2">
                    <a:lumMod val="75000"/>
                  </a:schemeClr>
                </a:solidFill>
              </a:rPr>
              <a:t>: [ [</a:t>
            </a:r>
            <a:r>
              <a:rPr lang="en-US" sz="2353" dirty="0">
                <a:solidFill>
                  <a:schemeClr val="accent2">
                    <a:lumMod val="50000"/>
                  </a:schemeClr>
                </a:solidFill>
              </a:rPr>
              <a:t>"EmployeeHours", "March", "32.0"]],</a:t>
            </a:r>
            <a:endParaRPr lang="en-US" sz="2353" dirty="0">
              <a:solidFill>
                <a:schemeClr val="accent2">
                  <a:lumMod val="75000"/>
                </a:schemeClr>
              </a:solidFill>
            </a:endParaRPr>
          </a:p>
          <a:p>
            <a:r>
              <a:rPr lang="en-US" sz="2353" dirty="0">
                <a:solidFill>
                  <a:schemeClr val="accent2">
                    <a:lumMod val="50000"/>
                  </a:schemeClr>
                </a:solidFill>
              </a:rPr>
              <a:t>  "</a:t>
            </a:r>
            <a:r>
              <a:rPr lang="en-US" sz="2353" dirty="0">
                <a:solidFill>
                  <a:schemeClr val="accent2">
                    <a:lumMod val="75000"/>
                  </a:schemeClr>
                </a:solidFill>
              </a:rPr>
              <a:t>valueTypes</a:t>
            </a:r>
            <a:r>
              <a:rPr lang="en-US" sz="2353" dirty="0">
                <a:solidFill>
                  <a:schemeClr val="accent2">
                    <a:lumMod val="50000"/>
                  </a:schemeClr>
                </a:solidFill>
              </a:rPr>
              <a:t>"</a:t>
            </a:r>
            <a:r>
              <a:rPr lang="en-US" sz="2353" dirty="0">
                <a:solidFill>
                  <a:schemeClr val="accent2">
                    <a:lumMod val="75000"/>
                  </a:schemeClr>
                </a:solidFill>
              </a:rPr>
              <a:t>: [ [</a:t>
            </a:r>
            <a:r>
              <a:rPr lang="en-US" sz="2353" dirty="0">
                <a:solidFill>
                  <a:schemeClr val="accent2">
                    <a:lumMod val="50000"/>
                  </a:schemeClr>
                </a:solidFill>
              </a:rPr>
              <a:t>"String", "String", "Double"]],</a:t>
            </a:r>
            <a:endParaRPr lang="en-US" sz="2353" dirty="0">
              <a:solidFill>
                <a:schemeClr val="accent2">
                  <a:lumMod val="75000"/>
                </a:schemeClr>
              </a:solidFill>
            </a:endParaRPr>
          </a:p>
          <a:p>
            <a:r>
              <a:rPr lang="en-US" sz="2353" dirty="0">
                <a:solidFill>
                  <a:schemeClr val="accent2">
                    <a:lumMod val="75000"/>
                  </a:schemeClr>
                </a:solidFill>
              </a:rPr>
              <a:t>…</a:t>
            </a:r>
          </a:p>
          <a:p>
            <a:r>
              <a:rPr lang="en-US" sz="2353" dirty="0">
                <a:solidFill>
                  <a:schemeClr val="accent2">
                    <a:lumMod val="75000"/>
                  </a:schemeClr>
                </a:solidFill>
              </a:rPr>
              <a:t>}</a:t>
            </a:r>
            <a:endParaRPr lang="en-US" sz="1961" dirty="0"/>
          </a:p>
          <a:p>
            <a:endParaRPr lang="en-US" sz="1961" dirty="0"/>
          </a:p>
        </p:txBody>
      </p:sp>
      <p:pic>
        <p:nvPicPr>
          <p:cNvPr id="19" name="Picture 18"/>
          <p:cNvPicPr>
            <a:picLocks noChangeAspect="1"/>
          </p:cNvPicPr>
          <p:nvPr/>
        </p:nvPicPr>
        <p:blipFill rotWithShape="1">
          <a:blip r:embed="rId3"/>
          <a:srcRect l="7033" t="7213" r="5468" b="6239"/>
          <a:stretch/>
        </p:blipFill>
        <p:spPr>
          <a:xfrm>
            <a:off x="10294256" y="216811"/>
            <a:ext cx="1703208" cy="1703207"/>
          </a:xfrm>
          <a:prstGeom prst="rect">
            <a:avLst/>
          </a:prstGeom>
          <a:scene3d>
            <a:camera prst="perspectiveHeroicExtremeLeftFacing"/>
            <a:lightRig rig="threePt" dir="t"/>
          </a:scene3d>
        </p:spPr>
      </p:pic>
    </p:spTree>
    <p:extLst>
      <p:ext uri="{BB962C8B-B14F-4D97-AF65-F5344CB8AC3E}">
        <p14:creationId xmlns:p14="http://schemas.microsoft.com/office/powerpoint/2010/main" val="429049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OneNote HTTP REST APIs</a:t>
            </a:r>
          </a:p>
        </p:txBody>
      </p:sp>
      <p:pic>
        <p:nvPicPr>
          <p:cNvPr id="4" name="Picture 3"/>
          <p:cNvPicPr>
            <a:picLocks noChangeAspect="1"/>
          </p:cNvPicPr>
          <p:nvPr/>
        </p:nvPicPr>
        <p:blipFill>
          <a:blip r:embed="rId3"/>
          <a:stretch>
            <a:fillRect/>
          </a:stretch>
        </p:blipFill>
        <p:spPr>
          <a:xfrm>
            <a:off x="1578266" y="1412046"/>
            <a:ext cx="8722153" cy="4371218"/>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5158393" y="6001831"/>
            <a:ext cx="3685624" cy="695832"/>
          </a:xfrm>
          <a:prstGeom prst="rect">
            <a:avLst/>
          </a:prstGeom>
        </p:spPr>
        <p:txBody>
          <a:bodyPr wrap="none">
            <a:spAutoFit/>
          </a:bodyPr>
          <a:lstStyle/>
          <a:p>
            <a:pPr defTabSz="896386">
              <a:defRPr/>
            </a:pPr>
            <a:r>
              <a:rPr lang="en-US" sz="1961" kern="0" dirty="0">
                <a:solidFill>
                  <a:sysClr val="windowText" lastClr="000000"/>
                </a:solidFill>
                <a:latin typeface="+mj-lt"/>
                <a:hlinkClick r:id="rId4"/>
              </a:rPr>
              <a:t>http://dev.onenote.com</a:t>
            </a:r>
            <a:endParaRPr lang="en-US" sz="1961" kern="0" dirty="0">
              <a:solidFill>
                <a:sysClr val="windowText" lastClr="000000"/>
              </a:solidFill>
              <a:latin typeface="+mj-lt"/>
            </a:endParaRPr>
          </a:p>
          <a:p>
            <a:pPr defTabSz="896386">
              <a:defRPr/>
            </a:pPr>
            <a:r>
              <a:rPr lang="en-US" sz="1961" kern="0" dirty="0">
                <a:solidFill>
                  <a:sysClr val="windowText" lastClr="000000"/>
                </a:solidFill>
                <a:latin typeface="+mj-lt"/>
                <a:hlinkClick r:id="rId5"/>
              </a:rPr>
              <a:t>https://github.com/OneNoteDev</a:t>
            </a:r>
            <a:r>
              <a:rPr lang="en-US" sz="1961" kern="0" dirty="0">
                <a:solidFill>
                  <a:sysClr val="windowText" lastClr="000000"/>
                </a:solidFill>
                <a:latin typeface="+mj-lt"/>
              </a:rPr>
              <a:t> </a:t>
            </a:r>
          </a:p>
        </p:txBody>
      </p:sp>
    </p:spTree>
    <p:extLst>
      <p:ext uri="{BB962C8B-B14F-4D97-AF65-F5344CB8AC3E}">
        <p14:creationId xmlns:p14="http://schemas.microsoft.com/office/powerpoint/2010/main" val="722426998"/>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lnSpcReduction="10000"/>
          </a:bodyPr>
          <a:lstStyle/>
          <a:p>
            <a:r>
              <a:rPr lang="en-US" dirty="0"/>
              <a:t>API docs are open source on </a:t>
            </a:r>
            <a:r>
              <a:rPr lang="en-US" dirty="0">
                <a:hlinkClick r:id="rId3"/>
              </a:rPr>
              <a:t>GitHub</a:t>
            </a:r>
            <a:r>
              <a:rPr lang="en-US" dirty="0"/>
              <a:t>.</a:t>
            </a:r>
          </a:p>
          <a:p>
            <a:r>
              <a:rPr lang="en-US" dirty="0"/>
              <a:t>Automated testing</a:t>
            </a:r>
          </a:p>
          <a:p>
            <a:pPr lvl="1"/>
            <a:r>
              <a:rPr lang="en-US" dirty="0"/>
              <a:t>Every change to the docs is tested w/ the service to ensure the docs are accurate</a:t>
            </a:r>
          </a:p>
          <a:p>
            <a:pPr lvl="1"/>
            <a:r>
              <a:rPr lang="en-US" dirty="0"/>
              <a:t>Every change to our service is tested to verify it doesn’t break the docs</a:t>
            </a:r>
          </a:p>
          <a:p>
            <a:pPr marL="0" indent="0">
              <a:buNone/>
            </a:pPr>
            <a:endParaRPr lang="en-US" dirty="0"/>
          </a:p>
        </p:txBody>
      </p:sp>
      <p:sp>
        <p:nvSpPr>
          <p:cNvPr id="3" name="Title 2"/>
          <p:cNvSpPr>
            <a:spLocks noGrp="1"/>
          </p:cNvSpPr>
          <p:nvPr>
            <p:ph type="title"/>
          </p:nvPr>
        </p:nvSpPr>
        <p:spPr/>
        <p:txBody>
          <a:bodyPr/>
          <a:lstStyle/>
          <a:p>
            <a:r>
              <a:rPr lang="en-US" dirty="0"/>
              <a:t>API Documentation</a:t>
            </a:r>
          </a:p>
        </p:txBody>
      </p:sp>
      <p:pic>
        <p:nvPicPr>
          <p:cNvPr id="10" name="Picture 9"/>
          <p:cNvPicPr>
            <a:picLocks noChangeAspect="1"/>
          </p:cNvPicPr>
          <p:nvPr/>
        </p:nvPicPr>
        <p:blipFill>
          <a:blip r:embed="rId4">
            <a:extLst>
              <a:ext uri="{BEBA8EAE-BF5A-486C-A8C5-ECC9F3942E4B}">
                <a14:imgProps xmlns:a14="http://schemas.microsoft.com/office/drawing/2010/main">
                  <a14:imgLayer r:embed="rId5">
                    <a14:imgEffect>
                      <a14:backgroundRemoval t="8036" b="96429" l="1471" r="98346">
                        <a14:foregroundMark x1="19669" y1="24107" x2="91912" y2="72321"/>
                        <a14:foregroundMark x1="92647" y1="40179" x2="83824" y2="59821"/>
                        <a14:foregroundMark x1="20404" y1="52679" x2="36765" y2="53571"/>
                        <a14:backgroundMark x1="4596" y1="2679" x2="8456" y2="0"/>
                      </a14:backgroundRemoval>
                    </a14:imgEffect>
                  </a14:imgLayer>
                </a14:imgProps>
              </a:ext>
            </a:extLst>
          </a:blip>
          <a:stretch>
            <a:fillRect/>
          </a:stretch>
        </p:blipFill>
        <p:spPr>
          <a:xfrm>
            <a:off x="9572895" y="3267356"/>
            <a:ext cx="2126117" cy="437730"/>
          </a:xfrm>
          <a:prstGeom prst="rect">
            <a:avLst/>
          </a:prstGeom>
        </p:spPr>
      </p:pic>
    </p:spTree>
    <p:extLst>
      <p:ext uri="{BB962C8B-B14F-4D97-AF65-F5344CB8AC3E}">
        <p14:creationId xmlns:p14="http://schemas.microsoft.com/office/powerpoint/2010/main" val="2493950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41" y="1217195"/>
            <a:ext cx="5378548" cy="1080745"/>
          </a:xfrm>
        </p:spPr>
        <p:txBody>
          <a:bodyPr/>
          <a:lstStyle/>
          <a:p>
            <a:r>
              <a:rPr lang="en-US" dirty="0"/>
              <a:t>Questions?</a:t>
            </a:r>
          </a:p>
        </p:txBody>
      </p:sp>
      <p:sp>
        <p:nvSpPr>
          <p:cNvPr id="5" name="Picture Placeholder 4"/>
          <p:cNvSpPr>
            <a:spLocks noGrp="1"/>
          </p:cNvSpPr>
          <p:nvPr>
            <p:ph type="pic" sz="quarter" idx="10"/>
          </p:nvPr>
        </p:nvSpPr>
        <p:spPr/>
      </p:sp>
    </p:spTree>
    <p:extLst>
      <p:ext uri="{BB962C8B-B14F-4D97-AF65-F5344CB8AC3E}">
        <p14:creationId xmlns:p14="http://schemas.microsoft.com/office/powerpoint/2010/main" val="2893958740"/>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3042581"/>
          </a:xfrm>
        </p:spPr>
        <p:txBody>
          <a:bodyPr>
            <a:normAutofit/>
          </a:bodyPr>
          <a:lstStyle/>
          <a:p>
            <a:r>
              <a:rPr lang="en-US" dirty="0"/>
              <a:t>OAuth authentication for web applications with Azure AD.</a:t>
            </a:r>
          </a:p>
          <a:p>
            <a:r>
              <a:rPr lang="en-US" dirty="0"/>
              <a:t>Querying the Microsoft Graph for extended details about a given user.</a:t>
            </a:r>
          </a:p>
          <a:p>
            <a:r>
              <a:rPr lang="en-US" dirty="0"/>
              <a:t>Using the Graph to send an email message as an example. This can be applied to calendar events and tasks.</a:t>
            </a:r>
          </a:p>
        </p:txBody>
      </p:sp>
      <p:sp>
        <p:nvSpPr>
          <p:cNvPr id="3" name="Title 2"/>
          <p:cNvSpPr>
            <a:spLocks noGrp="1"/>
          </p:cNvSpPr>
          <p:nvPr>
            <p:ph type="title"/>
          </p:nvPr>
        </p:nvSpPr>
        <p:spPr/>
        <p:txBody>
          <a:bodyPr/>
          <a:lstStyle/>
          <a:p>
            <a:r>
              <a:rPr lang="en-US" dirty="0"/>
              <a:t>HOL Summary</a:t>
            </a:r>
          </a:p>
        </p:txBody>
      </p:sp>
    </p:spTree>
    <p:extLst>
      <p:ext uri="{BB962C8B-B14F-4D97-AF65-F5344CB8AC3E}">
        <p14:creationId xmlns:p14="http://schemas.microsoft.com/office/powerpoint/2010/main" val="379225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39044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2.0 Flow Office 365 APIs</a:t>
            </a:r>
          </a:p>
        </p:txBody>
      </p:sp>
      <p:sp>
        <p:nvSpPr>
          <p:cNvPr id="5" name="TextBox 4"/>
          <p:cNvSpPr txBox="1"/>
          <p:nvPr/>
        </p:nvSpPr>
        <p:spPr>
          <a:xfrm>
            <a:off x="1267967" y="4325042"/>
            <a:ext cx="1591356"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End User</a:t>
            </a:r>
          </a:p>
          <a:p>
            <a:pPr algn="ctr"/>
            <a:r>
              <a:rPr lang="en-US" sz="1600" dirty="0">
                <a:gradFill>
                  <a:gsLst>
                    <a:gs pos="2917">
                      <a:srgbClr val="797A7D"/>
                    </a:gs>
                    <a:gs pos="95000">
                      <a:srgbClr val="797A7D"/>
                    </a:gs>
                  </a:gsLst>
                  <a:lin ang="5400000" scaled="0"/>
                </a:gradFill>
              </a:rPr>
              <a:t>(Resource Owner)</a:t>
            </a:r>
          </a:p>
        </p:txBody>
      </p:sp>
      <p:sp>
        <p:nvSpPr>
          <p:cNvPr id="10" name="TextBox 9"/>
          <p:cNvSpPr txBox="1"/>
          <p:nvPr/>
        </p:nvSpPr>
        <p:spPr>
          <a:xfrm>
            <a:off x="9159782" y="4325042"/>
            <a:ext cx="1977691"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Azure ACS</a:t>
            </a:r>
          </a:p>
          <a:p>
            <a:pPr algn="ctr"/>
            <a:r>
              <a:rPr lang="en-US" sz="1600" dirty="0">
                <a:gradFill>
                  <a:gsLst>
                    <a:gs pos="2917">
                      <a:srgbClr val="797A7D"/>
                    </a:gs>
                    <a:gs pos="95000">
                      <a:srgbClr val="797A7D"/>
                    </a:gs>
                  </a:gsLst>
                  <a:lin ang="5400000" scaled="0"/>
                </a:gradFill>
              </a:rPr>
              <a:t>(Authorization Server)</a:t>
            </a:r>
          </a:p>
        </p:txBody>
      </p:sp>
      <p:sp>
        <p:nvSpPr>
          <p:cNvPr id="11" name="TextBox 10"/>
          <p:cNvSpPr txBox="1"/>
          <p:nvPr/>
        </p:nvSpPr>
        <p:spPr>
          <a:xfrm>
            <a:off x="5344042" y="2980789"/>
            <a:ext cx="1476322"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Azure Web Site</a:t>
            </a:r>
          </a:p>
          <a:p>
            <a:pPr algn="ctr"/>
            <a:r>
              <a:rPr lang="en-US" sz="1600" dirty="0">
                <a:gradFill>
                  <a:gsLst>
                    <a:gs pos="2917">
                      <a:srgbClr val="797A7D"/>
                    </a:gs>
                    <a:gs pos="95000">
                      <a:srgbClr val="797A7D"/>
                    </a:gs>
                  </a:gsLst>
                  <a:lin ang="5400000" scaled="0"/>
                </a:gradFill>
              </a:rPr>
              <a:t>(Client)</a:t>
            </a:r>
          </a:p>
        </p:txBody>
      </p:sp>
      <p:sp>
        <p:nvSpPr>
          <p:cNvPr id="15" name="TextBox 14"/>
          <p:cNvSpPr txBox="1"/>
          <p:nvPr/>
        </p:nvSpPr>
        <p:spPr>
          <a:xfrm>
            <a:off x="5228441" y="5741138"/>
            <a:ext cx="1737441"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SharePoint Online</a:t>
            </a:r>
          </a:p>
          <a:p>
            <a:pPr algn="ctr"/>
            <a:r>
              <a:rPr lang="en-US" sz="1600" dirty="0">
                <a:gradFill>
                  <a:gsLst>
                    <a:gs pos="2917">
                      <a:srgbClr val="797A7D"/>
                    </a:gs>
                    <a:gs pos="95000">
                      <a:srgbClr val="797A7D"/>
                    </a:gs>
                  </a:gsLst>
                  <a:lin ang="5400000" scaled="0"/>
                </a:gradFill>
              </a:rPr>
              <a:t>(Resource Server)</a:t>
            </a:r>
          </a:p>
        </p:txBody>
      </p:sp>
      <p:grpSp>
        <p:nvGrpSpPr>
          <p:cNvPr id="18" name="Group 17"/>
          <p:cNvGrpSpPr/>
          <p:nvPr/>
        </p:nvGrpSpPr>
        <p:grpSpPr>
          <a:xfrm>
            <a:off x="9478061" y="2904103"/>
            <a:ext cx="1303602" cy="1303600"/>
            <a:chOff x="5743408" y="4360570"/>
            <a:chExt cx="1752601" cy="1752601"/>
          </a:xfrm>
        </p:grpSpPr>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025818" y="4642980"/>
              <a:ext cx="1187782" cy="1187782"/>
            </a:xfrm>
            <a:prstGeom prst="rect">
              <a:avLst/>
            </a:prstGeom>
          </p:spPr>
        </p:pic>
        <p:sp>
          <p:nvSpPr>
            <p:cNvPr id="20" name="Oval 19"/>
            <p:cNvSpPr/>
            <p:nvPr/>
          </p:nvSpPr>
          <p:spPr bwMode="auto">
            <a:xfrm>
              <a:off x="5743408" y="4360570"/>
              <a:ext cx="1752601" cy="1752601"/>
            </a:xfrm>
            <a:prstGeom prst="ellipse">
              <a:avLst/>
            </a:prstGeom>
            <a:noFill/>
            <a:ln w="57150">
              <a:solidFill>
                <a:srgbClr val="00BEF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sp>
        <p:nvSpPr>
          <p:cNvPr id="23" name="Oval 22"/>
          <p:cNvSpPr/>
          <p:nvPr/>
        </p:nvSpPr>
        <p:spPr bwMode="auto">
          <a:xfrm>
            <a:off x="5430401" y="4325042"/>
            <a:ext cx="1303602" cy="1303600"/>
          </a:xfrm>
          <a:prstGeom prst="ellipse">
            <a:avLst/>
          </a:prstGeom>
          <a:noFill/>
          <a:ln w="57150">
            <a:solidFill>
              <a:srgbClr val="0071C5"/>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nvGrpSpPr>
          <p:cNvPr id="24" name="Group 23"/>
          <p:cNvGrpSpPr/>
          <p:nvPr/>
        </p:nvGrpSpPr>
        <p:grpSpPr>
          <a:xfrm>
            <a:off x="1384223" y="2904103"/>
            <a:ext cx="1303602" cy="1303600"/>
            <a:chOff x="1000389" y="3412485"/>
            <a:chExt cx="1752601" cy="1752601"/>
          </a:xfrm>
        </p:grpSpPr>
        <p:pic>
          <p:nvPicPr>
            <p:cNvPr id="25" name="Picture 2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flipH="1">
              <a:off x="1406529" y="3805795"/>
              <a:ext cx="1014591" cy="966687"/>
            </a:xfrm>
            <a:prstGeom prst="rect">
              <a:avLst/>
            </a:prstGeom>
          </p:spPr>
        </p:pic>
        <p:sp>
          <p:nvSpPr>
            <p:cNvPr id="26" name="Oval 25"/>
            <p:cNvSpPr/>
            <p:nvPr/>
          </p:nvSpPr>
          <p:spPr bwMode="auto">
            <a:xfrm>
              <a:off x="1000389" y="3412485"/>
              <a:ext cx="1752601" cy="1752601"/>
            </a:xfrm>
            <a:prstGeom prst="ellipse">
              <a:avLst/>
            </a:prstGeom>
            <a:noFill/>
            <a:ln w="57150">
              <a:solidFill>
                <a:srgbClr val="9E9E9E"/>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9" name="Group 28"/>
          <p:cNvGrpSpPr/>
          <p:nvPr/>
        </p:nvGrpSpPr>
        <p:grpSpPr>
          <a:xfrm>
            <a:off x="5430401" y="1565111"/>
            <a:ext cx="1303602" cy="1303600"/>
            <a:chOff x="7200599" y="2979897"/>
            <a:chExt cx="1329742" cy="1329740"/>
          </a:xfrm>
        </p:grpSpPr>
        <p:sp>
          <p:nvSpPr>
            <p:cNvPr id="8" name="Freeform 5"/>
            <p:cNvSpPr>
              <a:spLocks noEditPoints="1"/>
            </p:cNvSpPr>
            <p:nvPr/>
          </p:nvSpPr>
          <p:spPr bwMode="auto">
            <a:xfrm>
              <a:off x="7459445" y="3335071"/>
              <a:ext cx="812052" cy="619392"/>
            </a:xfrm>
            <a:custGeom>
              <a:avLst/>
              <a:gdLst>
                <a:gd name="T0" fmla="*/ 28 w 2338"/>
                <a:gd name="T1" fmla="*/ 274 h 1783"/>
                <a:gd name="T2" fmla="*/ 0 w 2338"/>
                <a:gd name="T3" fmla="*/ 1749 h 1783"/>
                <a:gd name="T4" fmla="*/ 2310 w 2338"/>
                <a:gd name="T5" fmla="*/ 1783 h 1783"/>
                <a:gd name="T6" fmla="*/ 2338 w 2338"/>
                <a:gd name="T7" fmla="*/ 308 h 1783"/>
                <a:gd name="T8" fmla="*/ 2247 w 2338"/>
                <a:gd name="T9" fmla="*/ 1692 h 1783"/>
                <a:gd name="T10" fmla="*/ 91 w 2338"/>
                <a:gd name="T11" fmla="*/ 366 h 1783"/>
                <a:gd name="T12" fmla="*/ 2247 w 2338"/>
                <a:gd name="T13" fmla="*/ 1692 h 1783"/>
                <a:gd name="T14" fmla="*/ 1984 w 2338"/>
                <a:gd name="T15" fmla="*/ 143 h 1783"/>
                <a:gd name="T16" fmla="*/ 1938 w 2338"/>
                <a:gd name="T17" fmla="*/ 97 h 1783"/>
                <a:gd name="T18" fmla="*/ 1984 w 2338"/>
                <a:gd name="T19" fmla="*/ 143 h 1783"/>
                <a:gd name="T20" fmla="*/ 2310 w 2338"/>
                <a:gd name="T21" fmla="*/ 0 h 1783"/>
                <a:gd name="T22" fmla="*/ 0 w 2338"/>
                <a:gd name="T23" fmla="*/ 34 h 1783"/>
                <a:gd name="T24" fmla="*/ 28 w 2338"/>
                <a:gd name="T25" fmla="*/ 228 h 1783"/>
                <a:gd name="T26" fmla="*/ 2338 w 2338"/>
                <a:gd name="T27" fmla="*/ 200 h 1783"/>
                <a:gd name="T28" fmla="*/ 2310 w 2338"/>
                <a:gd name="T29" fmla="*/ 0 h 1783"/>
                <a:gd name="T30" fmla="*/ 1755 w 2338"/>
                <a:gd name="T31" fmla="*/ 160 h 1783"/>
                <a:gd name="T32" fmla="*/ 1858 w 2338"/>
                <a:gd name="T33" fmla="*/ 143 h 1783"/>
                <a:gd name="T34" fmla="*/ 1858 w 2338"/>
                <a:gd name="T35" fmla="*/ 160 h 1783"/>
                <a:gd name="T36" fmla="*/ 1921 w 2338"/>
                <a:gd name="T37" fmla="*/ 160 h 1783"/>
                <a:gd name="T38" fmla="*/ 2001 w 2338"/>
                <a:gd name="T39" fmla="*/ 74 h 1783"/>
                <a:gd name="T40" fmla="*/ 2001 w 2338"/>
                <a:gd name="T41" fmla="*/ 160 h 1783"/>
                <a:gd name="T42" fmla="*/ 2161 w 2338"/>
                <a:gd name="T43" fmla="*/ 160 h 1783"/>
                <a:gd name="T44" fmla="*/ 2132 w 2338"/>
                <a:gd name="T45" fmla="*/ 131 h 1783"/>
                <a:gd name="T46" fmla="*/ 2104 w 2338"/>
                <a:gd name="T47" fmla="*/ 160 h 1783"/>
                <a:gd name="T48" fmla="*/ 2115 w 2338"/>
                <a:gd name="T49" fmla="*/ 114 h 1783"/>
                <a:gd name="T50" fmla="*/ 2104 w 2338"/>
                <a:gd name="T51" fmla="*/ 74 h 1783"/>
                <a:gd name="T52" fmla="*/ 2161 w 2338"/>
                <a:gd name="T53" fmla="*/ 74 h 1783"/>
                <a:gd name="T54" fmla="*/ 2144 w 2338"/>
                <a:gd name="T55" fmla="*/ 114 h 1783"/>
                <a:gd name="T56" fmla="*/ 2190 w 2338"/>
                <a:gd name="T57" fmla="*/ 160 h 1783"/>
                <a:gd name="T58" fmla="*/ 1240 w 2338"/>
                <a:gd name="T59" fmla="*/ 1480 h 1783"/>
                <a:gd name="T60" fmla="*/ 937 w 2338"/>
                <a:gd name="T61" fmla="*/ 1274 h 1783"/>
                <a:gd name="T62" fmla="*/ 1401 w 2338"/>
                <a:gd name="T63" fmla="*/ 1080 h 1783"/>
                <a:gd name="T64" fmla="*/ 1349 w 2338"/>
                <a:gd name="T65" fmla="*/ 143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8" h="1783">
                  <a:moveTo>
                    <a:pt x="2310" y="274"/>
                  </a:moveTo>
                  <a:cubicBezTo>
                    <a:pt x="28" y="274"/>
                    <a:pt x="28" y="274"/>
                    <a:pt x="28" y="274"/>
                  </a:cubicBezTo>
                  <a:cubicBezTo>
                    <a:pt x="11" y="274"/>
                    <a:pt x="0" y="291"/>
                    <a:pt x="0" y="308"/>
                  </a:cubicBezTo>
                  <a:cubicBezTo>
                    <a:pt x="0" y="1749"/>
                    <a:pt x="0" y="1749"/>
                    <a:pt x="0" y="1749"/>
                  </a:cubicBezTo>
                  <a:cubicBezTo>
                    <a:pt x="0" y="1766"/>
                    <a:pt x="11" y="1783"/>
                    <a:pt x="28" y="1783"/>
                  </a:cubicBezTo>
                  <a:cubicBezTo>
                    <a:pt x="2310" y="1783"/>
                    <a:pt x="2310" y="1783"/>
                    <a:pt x="2310" y="1783"/>
                  </a:cubicBezTo>
                  <a:cubicBezTo>
                    <a:pt x="2327" y="1783"/>
                    <a:pt x="2338" y="1766"/>
                    <a:pt x="2338" y="1749"/>
                  </a:cubicBezTo>
                  <a:cubicBezTo>
                    <a:pt x="2338" y="308"/>
                    <a:pt x="2338" y="308"/>
                    <a:pt x="2338" y="308"/>
                  </a:cubicBezTo>
                  <a:cubicBezTo>
                    <a:pt x="2338" y="291"/>
                    <a:pt x="2327" y="274"/>
                    <a:pt x="2310" y="274"/>
                  </a:cubicBezTo>
                  <a:close/>
                  <a:moveTo>
                    <a:pt x="2247" y="1692"/>
                  </a:moveTo>
                  <a:cubicBezTo>
                    <a:pt x="91" y="1692"/>
                    <a:pt x="91" y="1692"/>
                    <a:pt x="91" y="1692"/>
                  </a:cubicBezTo>
                  <a:cubicBezTo>
                    <a:pt x="91" y="366"/>
                    <a:pt x="91" y="366"/>
                    <a:pt x="91" y="366"/>
                  </a:cubicBezTo>
                  <a:cubicBezTo>
                    <a:pt x="2247" y="366"/>
                    <a:pt x="2247" y="366"/>
                    <a:pt x="2247" y="366"/>
                  </a:cubicBezTo>
                  <a:cubicBezTo>
                    <a:pt x="2247" y="1692"/>
                    <a:pt x="2247" y="1692"/>
                    <a:pt x="2247" y="1692"/>
                  </a:cubicBezTo>
                  <a:cubicBezTo>
                    <a:pt x="2247" y="1692"/>
                    <a:pt x="2247" y="1692"/>
                    <a:pt x="2247" y="1692"/>
                  </a:cubicBezTo>
                  <a:close/>
                  <a:moveTo>
                    <a:pt x="1984" y="143"/>
                  </a:moveTo>
                  <a:cubicBezTo>
                    <a:pt x="1938" y="143"/>
                    <a:pt x="1938" y="143"/>
                    <a:pt x="1938" y="143"/>
                  </a:cubicBezTo>
                  <a:cubicBezTo>
                    <a:pt x="1938" y="97"/>
                    <a:pt x="1938" y="97"/>
                    <a:pt x="1938" y="97"/>
                  </a:cubicBezTo>
                  <a:cubicBezTo>
                    <a:pt x="1984" y="97"/>
                    <a:pt x="1984" y="97"/>
                    <a:pt x="1984" y="97"/>
                  </a:cubicBezTo>
                  <a:cubicBezTo>
                    <a:pt x="1984" y="143"/>
                    <a:pt x="1984" y="143"/>
                    <a:pt x="1984" y="143"/>
                  </a:cubicBezTo>
                  <a:cubicBezTo>
                    <a:pt x="1984" y="143"/>
                    <a:pt x="1984" y="143"/>
                    <a:pt x="1984" y="143"/>
                  </a:cubicBezTo>
                  <a:close/>
                  <a:moveTo>
                    <a:pt x="2310" y="0"/>
                  </a:moveTo>
                  <a:cubicBezTo>
                    <a:pt x="28" y="0"/>
                    <a:pt x="28" y="0"/>
                    <a:pt x="28" y="0"/>
                  </a:cubicBezTo>
                  <a:cubicBezTo>
                    <a:pt x="11" y="0"/>
                    <a:pt x="0" y="11"/>
                    <a:pt x="0" y="34"/>
                  </a:cubicBezTo>
                  <a:cubicBezTo>
                    <a:pt x="0" y="200"/>
                    <a:pt x="0" y="200"/>
                    <a:pt x="0" y="200"/>
                  </a:cubicBezTo>
                  <a:cubicBezTo>
                    <a:pt x="0" y="217"/>
                    <a:pt x="11" y="228"/>
                    <a:pt x="28" y="228"/>
                  </a:cubicBezTo>
                  <a:cubicBezTo>
                    <a:pt x="2310" y="228"/>
                    <a:pt x="2310" y="228"/>
                    <a:pt x="2310" y="228"/>
                  </a:cubicBezTo>
                  <a:cubicBezTo>
                    <a:pt x="2327" y="228"/>
                    <a:pt x="2338" y="217"/>
                    <a:pt x="2338" y="200"/>
                  </a:cubicBezTo>
                  <a:cubicBezTo>
                    <a:pt x="2338" y="34"/>
                    <a:pt x="2338" y="34"/>
                    <a:pt x="2338" y="34"/>
                  </a:cubicBezTo>
                  <a:cubicBezTo>
                    <a:pt x="2338" y="11"/>
                    <a:pt x="2327" y="0"/>
                    <a:pt x="2310" y="0"/>
                  </a:cubicBezTo>
                  <a:close/>
                  <a:moveTo>
                    <a:pt x="1858" y="160"/>
                  </a:moveTo>
                  <a:cubicBezTo>
                    <a:pt x="1755" y="160"/>
                    <a:pt x="1755" y="160"/>
                    <a:pt x="1755" y="160"/>
                  </a:cubicBezTo>
                  <a:cubicBezTo>
                    <a:pt x="1755" y="143"/>
                    <a:pt x="1755" y="143"/>
                    <a:pt x="1755" y="143"/>
                  </a:cubicBezTo>
                  <a:cubicBezTo>
                    <a:pt x="1858" y="143"/>
                    <a:pt x="1858" y="143"/>
                    <a:pt x="1858" y="143"/>
                  </a:cubicBezTo>
                  <a:cubicBezTo>
                    <a:pt x="1858" y="160"/>
                    <a:pt x="1858" y="160"/>
                    <a:pt x="1858" y="160"/>
                  </a:cubicBezTo>
                  <a:cubicBezTo>
                    <a:pt x="1858" y="160"/>
                    <a:pt x="1858" y="160"/>
                    <a:pt x="1858" y="160"/>
                  </a:cubicBezTo>
                  <a:close/>
                  <a:moveTo>
                    <a:pt x="2001" y="160"/>
                  </a:moveTo>
                  <a:cubicBezTo>
                    <a:pt x="1921" y="160"/>
                    <a:pt x="1921" y="160"/>
                    <a:pt x="1921" y="160"/>
                  </a:cubicBezTo>
                  <a:cubicBezTo>
                    <a:pt x="1921" y="74"/>
                    <a:pt x="1921" y="74"/>
                    <a:pt x="1921" y="74"/>
                  </a:cubicBezTo>
                  <a:cubicBezTo>
                    <a:pt x="2001" y="74"/>
                    <a:pt x="2001" y="74"/>
                    <a:pt x="2001" y="74"/>
                  </a:cubicBezTo>
                  <a:cubicBezTo>
                    <a:pt x="2001" y="160"/>
                    <a:pt x="2001" y="160"/>
                    <a:pt x="2001" y="160"/>
                  </a:cubicBezTo>
                  <a:cubicBezTo>
                    <a:pt x="2001" y="160"/>
                    <a:pt x="2001" y="160"/>
                    <a:pt x="2001" y="160"/>
                  </a:cubicBezTo>
                  <a:close/>
                  <a:moveTo>
                    <a:pt x="2190" y="160"/>
                  </a:moveTo>
                  <a:cubicBezTo>
                    <a:pt x="2161" y="160"/>
                    <a:pt x="2161" y="160"/>
                    <a:pt x="2161" y="160"/>
                  </a:cubicBezTo>
                  <a:cubicBezTo>
                    <a:pt x="2144" y="143"/>
                    <a:pt x="2144" y="143"/>
                    <a:pt x="2144" y="143"/>
                  </a:cubicBezTo>
                  <a:cubicBezTo>
                    <a:pt x="2132" y="131"/>
                    <a:pt x="2132" y="131"/>
                    <a:pt x="2132" y="131"/>
                  </a:cubicBezTo>
                  <a:cubicBezTo>
                    <a:pt x="2104" y="160"/>
                    <a:pt x="2104" y="160"/>
                    <a:pt x="2104" y="160"/>
                  </a:cubicBezTo>
                  <a:cubicBezTo>
                    <a:pt x="2104" y="160"/>
                    <a:pt x="2104" y="160"/>
                    <a:pt x="2104" y="160"/>
                  </a:cubicBezTo>
                  <a:cubicBezTo>
                    <a:pt x="2075" y="160"/>
                    <a:pt x="2075" y="160"/>
                    <a:pt x="2075" y="160"/>
                  </a:cubicBezTo>
                  <a:cubicBezTo>
                    <a:pt x="2115" y="114"/>
                    <a:pt x="2115" y="114"/>
                    <a:pt x="2115" y="114"/>
                  </a:cubicBezTo>
                  <a:cubicBezTo>
                    <a:pt x="2075" y="74"/>
                    <a:pt x="2075" y="74"/>
                    <a:pt x="2075" y="74"/>
                  </a:cubicBezTo>
                  <a:cubicBezTo>
                    <a:pt x="2104" y="74"/>
                    <a:pt x="2104" y="74"/>
                    <a:pt x="2104" y="74"/>
                  </a:cubicBezTo>
                  <a:cubicBezTo>
                    <a:pt x="2132" y="103"/>
                    <a:pt x="2132" y="103"/>
                    <a:pt x="2132" y="103"/>
                  </a:cubicBezTo>
                  <a:cubicBezTo>
                    <a:pt x="2161" y="74"/>
                    <a:pt x="2161" y="74"/>
                    <a:pt x="2161" y="74"/>
                  </a:cubicBezTo>
                  <a:cubicBezTo>
                    <a:pt x="2190" y="74"/>
                    <a:pt x="2190" y="74"/>
                    <a:pt x="2190" y="74"/>
                  </a:cubicBezTo>
                  <a:cubicBezTo>
                    <a:pt x="2144" y="114"/>
                    <a:pt x="2144" y="114"/>
                    <a:pt x="2144" y="114"/>
                  </a:cubicBezTo>
                  <a:cubicBezTo>
                    <a:pt x="2190" y="160"/>
                    <a:pt x="2190" y="160"/>
                    <a:pt x="2190" y="160"/>
                  </a:cubicBezTo>
                  <a:cubicBezTo>
                    <a:pt x="2190" y="160"/>
                    <a:pt x="2190" y="160"/>
                    <a:pt x="2190" y="160"/>
                  </a:cubicBezTo>
                  <a:close/>
                  <a:moveTo>
                    <a:pt x="1349" y="1434"/>
                  </a:moveTo>
                  <a:cubicBezTo>
                    <a:pt x="1240" y="1480"/>
                    <a:pt x="1240" y="1480"/>
                    <a:pt x="1240" y="1480"/>
                  </a:cubicBezTo>
                  <a:cubicBezTo>
                    <a:pt x="1109" y="1171"/>
                    <a:pt x="1109" y="1171"/>
                    <a:pt x="1109" y="1171"/>
                  </a:cubicBezTo>
                  <a:cubicBezTo>
                    <a:pt x="937" y="1274"/>
                    <a:pt x="937" y="1274"/>
                    <a:pt x="937" y="1274"/>
                  </a:cubicBezTo>
                  <a:cubicBezTo>
                    <a:pt x="937" y="577"/>
                    <a:pt x="937" y="577"/>
                    <a:pt x="937" y="577"/>
                  </a:cubicBezTo>
                  <a:cubicBezTo>
                    <a:pt x="1401" y="1080"/>
                    <a:pt x="1401" y="1080"/>
                    <a:pt x="1401" y="1080"/>
                  </a:cubicBezTo>
                  <a:cubicBezTo>
                    <a:pt x="1218" y="1126"/>
                    <a:pt x="1218" y="1126"/>
                    <a:pt x="1218" y="1126"/>
                  </a:cubicBezTo>
                  <a:cubicBezTo>
                    <a:pt x="1349" y="1434"/>
                    <a:pt x="1349" y="1434"/>
                    <a:pt x="1349" y="1434"/>
                  </a:cubicBezTo>
                  <a:cubicBezTo>
                    <a:pt x="1349" y="1434"/>
                    <a:pt x="1349" y="1434"/>
                    <a:pt x="1349" y="1434"/>
                  </a:cubicBezTo>
                  <a:close/>
                </a:path>
              </a:pathLst>
            </a:custGeom>
            <a:solidFill>
              <a:schemeClr val="accent5">
                <a:lumMod val="50000"/>
              </a:schemeClr>
            </a:solidFill>
            <a:ln>
              <a:noFill/>
            </a:ln>
          </p:spPr>
          <p:txBody>
            <a:bodyPr vert="horz" wrap="square" lIns="89642" tIns="44821" rIns="89642" bIns="44821" numCol="1" anchor="t" anchorCtr="0" compatLnSpc="1">
              <a:prstTxWarp prst="textNoShape">
                <a:avLst/>
              </a:prstTxWarp>
            </a:bodyPr>
            <a:lstStyle/>
            <a:p>
              <a:endParaRPr lang="en-US" sz="1765" dirty="0">
                <a:solidFill>
                  <a:srgbClr val="262626"/>
                </a:solidFill>
              </a:endParaRPr>
            </a:p>
          </p:txBody>
        </p:sp>
        <p:sp>
          <p:nvSpPr>
            <p:cNvPr id="28" name="Oval 27"/>
            <p:cNvSpPr/>
            <p:nvPr/>
          </p:nvSpPr>
          <p:spPr bwMode="auto">
            <a:xfrm>
              <a:off x="7200599" y="2979897"/>
              <a:ext cx="1329742" cy="1329740"/>
            </a:xfrm>
            <a:prstGeom prst="ellipse">
              <a:avLst/>
            </a:prstGeom>
            <a:noFill/>
            <a:ln w="57150">
              <a:solidFill>
                <a:schemeClr val="accent5">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7" name="Arrow 1"/>
          <p:cNvGrpSpPr/>
          <p:nvPr/>
        </p:nvGrpSpPr>
        <p:grpSpPr>
          <a:xfrm>
            <a:off x="2793738" y="2393615"/>
            <a:ext cx="2356118" cy="803036"/>
            <a:chOff x="2849757" y="2441115"/>
            <a:chExt cx="2403363" cy="819139"/>
          </a:xfrm>
        </p:grpSpPr>
        <p:cxnSp>
          <p:nvCxnSpPr>
            <p:cNvPr id="30" name="Straight Arrow Connector 29"/>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20508778" flipH="1">
              <a:off x="2849757" y="2441115"/>
              <a:ext cx="2403363" cy="215444"/>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User accesses web application</a:t>
              </a:r>
            </a:p>
          </p:txBody>
        </p:sp>
      </p:grpSp>
      <p:grpSp>
        <p:nvGrpSpPr>
          <p:cNvPr id="32" name="Arrow 2"/>
          <p:cNvGrpSpPr/>
          <p:nvPr/>
        </p:nvGrpSpPr>
        <p:grpSpPr>
          <a:xfrm>
            <a:off x="2897884" y="3829663"/>
            <a:ext cx="6790236" cy="355433"/>
            <a:chOff x="2955992" y="3905956"/>
            <a:chExt cx="6926394" cy="362560"/>
          </a:xfrm>
        </p:grpSpPr>
        <p:cxnSp>
          <p:nvCxnSpPr>
            <p:cNvPr id="33" name="Straight Arrow Connector 32"/>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flipH="1">
              <a:off x="7618247" y="4053134"/>
              <a:ext cx="2264139" cy="215382"/>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Redirected to AAD</a:t>
              </a:r>
            </a:p>
          </p:txBody>
        </p:sp>
      </p:grpSp>
      <p:grpSp>
        <p:nvGrpSpPr>
          <p:cNvPr id="47" name="Arrow 3"/>
          <p:cNvGrpSpPr/>
          <p:nvPr/>
        </p:nvGrpSpPr>
        <p:grpSpPr>
          <a:xfrm>
            <a:off x="2880694" y="3813842"/>
            <a:ext cx="6790236" cy="355433"/>
            <a:chOff x="2955992" y="3905956"/>
            <a:chExt cx="6926394" cy="362560"/>
          </a:xfrm>
        </p:grpSpPr>
        <p:cxnSp>
          <p:nvCxnSpPr>
            <p:cNvPr id="48" name="Straight Arrow Connector 47"/>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flipH="1">
              <a:off x="7168444" y="4053134"/>
              <a:ext cx="2713942" cy="215382"/>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Consent dialog displayed</a:t>
              </a:r>
            </a:p>
          </p:txBody>
        </p:sp>
      </p:grpSp>
      <p:grpSp>
        <p:nvGrpSpPr>
          <p:cNvPr id="50" name="Arrow 4"/>
          <p:cNvGrpSpPr/>
          <p:nvPr/>
        </p:nvGrpSpPr>
        <p:grpSpPr>
          <a:xfrm>
            <a:off x="2897884" y="3829663"/>
            <a:ext cx="6406721" cy="355433"/>
            <a:chOff x="2955992" y="3905956"/>
            <a:chExt cx="6535189" cy="362560"/>
          </a:xfrm>
        </p:grpSpPr>
        <p:cxnSp>
          <p:nvCxnSpPr>
            <p:cNvPr id="51" name="Straight Arrow Connector 50"/>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flipH="1">
              <a:off x="6692099" y="4053134"/>
              <a:ext cx="2799082" cy="215382"/>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Grant access using Consent Dialog</a:t>
              </a:r>
            </a:p>
          </p:txBody>
        </p:sp>
      </p:grpSp>
      <p:grpSp>
        <p:nvGrpSpPr>
          <p:cNvPr id="53" name="Arrow 5"/>
          <p:cNvGrpSpPr/>
          <p:nvPr/>
        </p:nvGrpSpPr>
        <p:grpSpPr>
          <a:xfrm>
            <a:off x="2897884" y="2483135"/>
            <a:ext cx="6387307" cy="1913226"/>
            <a:chOff x="2955992" y="2532431"/>
            <a:chExt cx="6515386" cy="1951590"/>
          </a:xfrm>
        </p:grpSpPr>
        <p:cxnSp>
          <p:nvCxnSpPr>
            <p:cNvPr id="54" name="Straight Arrow Connector 53"/>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7240452" y="4053134"/>
              <a:ext cx="1997039" cy="430887"/>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Auth Code returned and </a:t>
              </a:r>
              <a:br>
                <a:rPr lang="en-US" sz="1372" dirty="0">
                  <a:gradFill>
                    <a:gsLst>
                      <a:gs pos="2917">
                        <a:schemeClr val="bg2"/>
                      </a:gs>
                      <a:gs pos="95000">
                        <a:schemeClr val="bg2"/>
                      </a:gs>
                    </a:gsLst>
                    <a:lin ang="5400000" scaled="0"/>
                  </a:gradFill>
                </a:rPr>
              </a:br>
              <a:r>
                <a:rPr lang="en-US" sz="1372" dirty="0">
                  <a:gradFill>
                    <a:gsLst>
                      <a:gs pos="2917">
                        <a:schemeClr val="bg2"/>
                      </a:gs>
                      <a:gs pos="95000">
                        <a:schemeClr val="bg2"/>
                      </a:gs>
                    </a:gsLst>
                    <a:lin ang="5400000" scaled="0"/>
                  </a:gradFill>
                </a:rPr>
                <a:t>user redirected </a:t>
              </a:r>
            </a:p>
          </p:txBody>
        </p:sp>
        <p:cxnSp>
          <p:nvCxnSpPr>
            <p:cNvPr id="56" name="Straight Arrow Connector 55"/>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57" name="Arrow 6"/>
          <p:cNvGrpSpPr/>
          <p:nvPr/>
        </p:nvGrpSpPr>
        <p:grpSpPr>
          <a:xfrm>
            <a:off x="7030669" y="2190230"/>
            <a:ext cx="2215673" cy="999425"/>
            <a:chOff x="7171648" y="2233651"/>
            <a:chExt cx="2260102" cy="1019465"/>
          </a:xfrm>
        </p:grpSpPr>
        <p:cxnSp>
          <p:nvCxnSpPr>
            <p:cNvPr id="58" name="Straight Arrow Connector 57"/>
            <p:cNvCxnSpPr/>
            <p:nvPr/>
          </p:nvCxnSpPr>
          <p:spPr>
            <a:xfrm>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1091222">
              <a:off x="7353905" y="2233651"/>
              <a:ext cx="2077845" cy="430763"/>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Auth Code, </a:t>
              </a:r>
            </a:p>
            <a:p>
              <a:r>
                <a:rPr lang="en-US" sz="1372" dirty="0">
                  <a:gradFill>
                    <a:gsLst>
                      <a:gs pos="2917">
                        <a:schemeClr val="bg2"/>
                      </a:gs>
                      <a:gs pos="95000">
                        <a:schemeClr val="bg2"/>
                      </a:gs>
                    </a:gsLst>
                    <a:lin ang="5400000" scaled="0"/>
                  </a:gradFill>
                </a:rPr>
                <a:t>App Id, App Secret sent</a:t>
              </a:r>
            </a:p>
          </p:txBody>
        </p:sp>
      </p:grpSp>
      <p:grpSp>
        <p:nvGrpSpPr>
          <p:cNvPr id="60" name="Arrow 7"/>
          <p:cNvGrpSpPr/>
          <p:nvPr/>
        </p:nvGrpSpPr>
        <p:grpSpPr>
          <a:xfrm>
            <a:off x="7030670" y="2380464"/>
            <a:ext cx="2746888" cy="809191"/>
            <a:chOff x="7171648" y="2427699"/>
            <a:chExt cx="2801969" cy="825417"/>
          </a:xfrm>
        </p:grpSpPr>
        <p:cxnSp>
          <p:nvCxnSpPr>
            <p:cNvPr id="61" name="Straight Arrow Connector 60"/>
            <p:cNvCxnSpPr/>
            <p:nvPr/>
          </p:nvCxnSpPr>
          <p:spPr>
            <a:xfrm rot="10800000">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rot="1091222">
              <a:off x="7895772" y="2427699"/>
              <a:ext cx="2077845" cy="430763"/>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Access and Refresh</a:t>
              </a:r>
            </a:p>
            <a:p>
              <a:r>
                <a:rPr lang="en-US" sz="1372" dirty="0">
                  <a:gradFill>
                    <a:gsLst>
                      <a:gs pos="2917">
                        <a:schemeClr val="bg2"/>
                      </a:gs>
                      <a:gs pos="95000">
                        <a:schemeClr val="bg2"/>
                      </a:gs>
                    </a:gsLst>
                    <a:lin ang="5400000" scaled="0"/>
                  </a:gradFill>
                </a:rPr>
                <a:t>Tokens returned</a:t>
              </a:r>
            </a:p>
          </p:txBody>
        </p:sp>
      </p:grpSp>
      <p:grpSp>
        <p:nvGrpSpPr>
          <p:cNvPr id="63" name="Arrow 8"/>
          <p:cNvGrpSpPr/>
          <p:nvPr/>
        </p:nvGrpSpPr>
        <p:grpSpPr>
          <a:xfrm>
            <a:off x="6108970" y="3627323"/>
            <a:ext cx="2178230" cy="499780"/>
            <a:chOff x="6231467" y="3699562"/>
            <a:chExt cx="2221908" cy="509802"/>
          </a:xfrm>
        </p:grpSpPr>
        <p:cxnSp>
          <p:nvCxnSpPr>
            <p:cNvPr id="64" name="Straight Arrow Connector 63"/>
            <p:cNvCxnSpPr/>
            <p:nvPr/>
          </p:nvCxnSpPr>
          <p:spPr>
            <a:xfrm>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66833" y="3743319"/>
              <a:ext cx="1886542" cy="430887"/>
            </a:xfrm>
            <a:prstGeom prst="rect">
              <a:avLst/>
            </a:prstGeom>
            <a:noFill/>
          </p:spPr>
          <p:txBody>
            <a:bodyPr wrap="none" lIns="0" tIns="0" rIns="0" bIns="0" rtlCol="0">
              <a:spAutoFit/>
            </a:bodyPr>
            <a:lstStyle/>
            <a:p>
              <a:r>
                <a:rPr lang="en-US" sz="1372" dirty="0">
                  <a:gradFill>
                    <a:gsLst>
                      <a:gs pos="2917">
                        <a:srgbClr val="797A7D"/>
                      </a:gs>
                      <a:gs pos="95000">
                        <a:srgbClr val="797A7D"/>
                      </a:gs>
                    </a:gsLst>
                    <a:lin ang="5400000" scaled="0"/>
                  </a:gradFill>
                </a:rPr>
                <a:t>Access Token presented</a:t>
              </a:r>
            </a:p>
            <a:p>
              <a:r>
                <a:rPr lang="en-US" sz="1372" dirty="0">
                  <a:gradFill>
                    <a:gsLst>
                      <a:gs pos="2917">
                        <a:srgbClr val="797A7D"/>
                      </a:gs>
                      <a:gs pos="95000">
                        <a:srgbClr val="797A7D"/>
                      </a:gs>
                    </a:gsLst>
                    <a:lin ang="5400000" scaled="0"/>
                  </a:gradFill>
                </a:rPr>
                <a:t>Along with request</a:t>
              </a:r>
            </a:p>
          </p:txBody>
        </p:sp>
      </p:grpSp>
      <p:grpSp>
        <p:nvGrpSpPr>
          <p:cNvPr id="66" name="Arrow 9"/>
          <p:cNvGrpSpPr/>
          <p:nvPr/>
        </p:nvGrpSpPr>
        <p:grpSpPr>
          <a:xfrm>
            <a:off x="6108970" y="3627323"/>
            <a:ext cx="1787432" cy="499780"/>
            <a:chOff x="6231467" y="3699562"/>
            <a:chExt cx="1823274" cy="509802"/>
          </a:xfrm>
        </p:grpSpPr>
        <p:cxnSp>
          <p:nvCxnSpPr>
            <p:cNvPr id="67" name="Straight Arrow Connector 66"/>
            <p:cNvCxnSpPr/>
            <p:nvPr/>
          </p:nvCxnSpPr>
          <p:spPr>
            <a:xfrm flipV="1">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566833" y="3811053"/>
              <a:ext cx="1487908" cy="215444"/>
            </a:xfrm>
            <a:prstGeom prst="rect">
              <a:avLst/>
            </a:prstGeom>
            <a:noFill/>
          </p:spPr>
          <p:txBody>
            <a:bodyPr wrap="none" lIns="0" tIns="0" rIns="0" bIns="0" rtlCol="0">
              <a:spAutoFit/>
            </a:bodyPr>
            <a:lstStyle/>
            <a:p>
              <a:r>
                <a:rPr lang="en-US" sz="1372" dirty="0">
                  <a:gradFill>
                    <a:gsLst>
                      <a:gs pos="2917">
                        <a:srgbClr val="797A7D"/>
                      </a:gs>
                      <a:gs pos="95000">
                        <a:srgbClr val="797A7D"/>
                      </a:gs>
                    </a:gsLst>
                    <a:lin ang="5400000" scaled="0"/>
                  </a:gradFill>
                </a:rPr>
                <a:t>Response returned</a:t>
              </a:r>
            </a:p>
          </p:txBody>
        </p:sp>
      </p:grpSp>
      <p:pic>
        <p:nvPicPr>
          <p:cNvPr id="69" name="Picture 68"/>
          <p:cNvPicPr>
            <a:picLocks noChangeAspect="1"/>
          </p:cNvPicPr>
          <p:nvPr/>
        </p:nvPicPr>
        <p:blipFill rotWithShape="1">
          <a:blip r:embed="rId5" cstate="hqprint">
            <a:extLst>
              <a:ext uri="{28A0092B-C50C-407E-A947-70E740481C1C}">
                <a14:useLocalDpi xmlns:a14="http://schemas.microsoft.com/office/drawing/2010/main" val="0"/>
              </a:ext>
            </a:extLst>
          </a:blip>
          <a:srcRect r="64838"/>
          <a:stretch/>
        </p:blipFill>
        <p:spPr>
          <a:xfrm>
            <a:off x="5519385" y="4379947"/>
            <a:ext cx="1109927" cy="1187504"/>
          </a:xfrm>
          <a:prstGeom prst="rect">
            <a:avLst/>
          </a:prstGeom>
        </p:spPr>
      </p:pic>
    </p:spTree>
    <p:extLst>
      <p:ext uri="{BB962C8B-B14F-4D97-AF65-F5344CB8AC3E}">
        <p14:creationId xmlns:p14="http://schemas.microsoft.com/office/powerpoint/2010/main" val="424290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32"/>
                                        </p:tgtEl>
                                      </p:cBhvr>
                                    </p:animEffect>
                                    <p:set>
                                      <p:cBhvr>
                                        <p:cTn id="21" dur="1" fill="hold">
                                          <p:stCondLst>
                                            <p:cond delay="499"/>
                                          </p:stCondLst>
                                        </p:cTn>
                                        <p:tgtEl>
                                          <p:spTgt spid="32"/>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47"/>
                                        </p:tgtEl>
                                      </p:cBhvr>
                                    </p:animEffect>
                                    <p:set>
                                      <p:cBhvr>
                                        <p:cTn id="30" dur="1" fill="hold">
                                          <p:stCondLst>
                                            <p:cond delay="499"/>
                                          </p:stCondLst>
                                        </p:cTn>
                                        <p:tgtEl>
                                          <p:spTgt spid="47"/>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50"/>
                                        </p:tgtEl>
                                      </p:cBhvr>
                                    </p:animEffect>
                                    <p:set>
                                      <p:cBhvr>
                                        <p:cTn id="39" dur="1" fill="hold">
                                          <p:stCondLst>
                                            <p:cond delay="499"/>
                                          </p:stCondLst>
                                        </p:cTn>
                                        <p:tgtEl>
                                          <p:spTgt spid="50"/>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53"/>
                                        </p:tgtEl>
                                      </p:cBhvr>
                                    </p:animEffect>
                                    <p:set>
                                      <p:cBhvr>
                                        <p:cTn id="48" dur="1" fill="hold">
                                          <p:stCondLst>
                                            <p:cond delay="499"/>
                                          </p:stCondLst>
                                        </p:cTn>
                                        <p:tgtEl>
                                          <p:spTgt spid="53"/>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57"/>
                                        </p:tgtEl>
                                      </p:cBhvr>
                                    </p:animEffect>
                                    <p:set>
                                      <p:cBhvr>
                                        <p:cTn id="57" dur="1" fill="hold">
                                          <p:stCondLst>
                                            <p:cond delay="499"/>
                                          </p:stCondLst>
                                        </p:cTn>
                                        <p:tgtEl>
                                          <p:spTgt spid="57"/>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500"/>
                                        <p:tgtEl>
                                          <p:spTgt spid="6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60"/>
                                        </p:tgtEl>
                                      </p:cBhvr>
                                    </p:animEffect>
                                    <p:set>
                                      <p:cBhvr>
                                        <p:cTn id="66" dur="1" fill="hold">
                                          <p:stCondLst>
                                            <p:cond delay="499"/>
                                          </p:stCondLst>
                                        </p:cTn>
                                        <p:tgtEl>
                                          <p:spTgt spid="60"/>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fade">
                                      <p:cBhvr>
                                        <p:cTn id="70" dur="500"/>
                                        <p:tgtEl>
                                          <p:spTgt spid="6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500"/>
                                        <p:tgtEl>
                                          <p:spTgt spid="63"/>
                                        </p:tgtEl>
                                      </p:cBhvr>
                                    </p:animEffect>
                                    <p:set>
                                      <p:cBhvr>
                                        <p:cTn id="75" dur="1" fill="hold">
                                          <p:stCondLst>
                                            <p:cond delay="499"/>
                                          </p:stCondLst>
                                        </p:cTn>
                                        <p:tgtEl>
                                          <p:spTgt spid="63"/>
                                        </p:tgtEl>
                                        <p:attrNameLst>
                                          <p:attrName>style.visibility</p:attrName>
                                        </p:attrNameLst>
                                      </p:cBhvr>
                                      <p:to>
                                        <p:strVal val="hidden"/>
                                      </p:to>
                                    </p:set>
                                  </p:childTnLst>
                                </p:cTn>
                              </p:par>
                            </p:childTnLst>
                          </p:cTn>
                        </p:par>
                        <p:par>
                          <p:cTn id="76" fill="hold">
                            <p:stCondLst>
                              <p:cond delay="500"/>
                            </p:stCondLst>
                            <p:childTnLst>
                              <p:par>
                                <p:cTn id="77" presetID="10" presetClass="entr" presetSubtype="0" fill="hold" nodeType="after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fade">
                                      <p:cBhvr>
                                        <p:cTn id="79"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Authentication Protocols</a:t>
            </a:r>
          </a:p>
        </p:txBody>
      </p:sp>
      <p:sp>
        <p:nvSpPr>
          <p:cNvPr id="12" name="Rectangle 11"/>
          <p:cNvSpPr/>
          <p:nvPr/>
        </p:nvSpPr>
        <p:spPr bwMode="auto">
          <a:xfrm>
            <a:off x="1317274" y="2016770"/>
            <a:ext cx="1516401" cy="591689"/>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vert="horz" wrap="square" lIns="89626" tIns="44812" rIns="89626" bIns="44812" numCol="1" rtlCol="0" anchor="ctr" anchorCtr="0" compatLnSpc="1">
            <a:prstTxWarp prst="textNoShape">
              <a:avLst/>
            </a:prstTxWarp>
          </a:bodyPr>
          <a:lstStyle/>
          <a:p>
            <a:pPr algn="r" defTabSz="895919"/>
            <a:r>
              <a:rPr lang="en-US" sz="1765" dirty="0">
                <a:solidFill>
                  <a:schemeClr val="bg1"/>
                </a:solidFill>
                <a:ea typeface="Segoe UI" pitchFamily="34" charset="0"/>
                <a:cs typeface="Segoe UI" pitchFamily="34" charset="0"/>
              </a:rPr>
              <a:t>Browser</a:t>
            </a:r>
          </a:p>
        </p:txBody>
      </p:sp>
      <p:sp>
        <p:nvSpPr>
          <p:cNvPr id="13" name="Rectangle 12"/>
          <p:cNvSpPr/>
          <p:nvPr/>
        </p:nvSpPr>
        <p:spPr bwMode="auto">
          <a:xfrm>
            <a:off x="1314699" y="3328440"/>
            <a:ext cx="1516402" cy="591689"/>
          </a:xfrm>
          <a:prstGeom prst="rect">
            <a:avLst/>
          </a:prstGeom>
          <a:solidFill>
            <a:schemeClr val="bg1">
              <a:lumMod val="6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r" defTabSz="895919"/>
            <a:r>
              <a:rPr lang="en-US" sz="1765" dirty="0">
                <a:solidFill>
                  <a:schemeClr val="bg1"/>
                </a:solidFill>
                <a:ea typeface="Segoe UI" pitchFamily="34" charset="0"/>
                <a:cs typeface="Segoe UI" pitchFamily="34" charset="0"/>
              </a:rPr>
              <a:t>Native app</a:t>
            </a:r>
          </a:p>
        </p:txBody>
      </p:sp>
      <p:sp>
        <p:nvSpPr>
          <p:cNvPr id="14" name="Rectangle 13"/>
          <p:cNvSpPr/>
          <p:nvPr/>
        </p:nvSpPr>
        <p:spPr bwMode="auto">
          <a:xfrm>
            <a:off x="1314698" y="4917354"/>
            <a:ext cx="1516401" cy="591689"/>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r" defTabSz="895919"/>
            <a:r>
              <a:rPr lang="en-US" sz="1765" dirty="0">
                <a:solidFill>
                  <a:schemeClr val="bg1"/>
                </a:solidFill>
                <a:ea typeface="Segoe UI" pitchFamily="34" charset="0"/>
                <a:cs typeface="Segoe UI" pitchFamily="34" charset="0"/>
              </a:rPr>
              <a:t>Server app</a:t>
            </a:r>
          </a:p>
        </p:txBody>
      </p:sp>
      <p:sp>
        <p:nvSpPr>
          <p:cNvPr id="17" name="Oval 16"/>
          <p:cNvSpPr/>
          <p:nvPr/>
        </p:nvSpPr>
        <p:spPr bwMode="auto">
          <a:xfrm>
            <a:off x="5005542" y="4552149"/>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18" name="Straight Connector 17"/>
          <p:cNvCxnSpPr>
            <a:stCxn id="17" idx="6"/>
            <a:endCxn id="16" idx="1"/>
          </p:cNvCxnSpPr>
          <p:nvPr/>
        </p:nvCxnSpPr>
        <p:spPr>
          <a:xfrm>
            <a:off x="5304309" y="4701533"/>
            <a:ext cx="306197"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3"/>
            <a:endCxn id="22" idx="2"/>
          </p:cNvCxnSpPr>
          <p:nvPr/>
        </p:nvCxnSpPr>
        <p:spPr>
          <a:xfrm>
            <a:off x="2833675" y="2312616"/>
            <a:ext cx="2171866" cy="308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3"/>
            <a:endCxn id="17" idx="1"/>
          </p:cNvCxnSpPr>
          <p:nvPr/>
        </p:nvCxnSpPr>
        <p:spPr>
          <a:xfrm>
            <a:off x="2831101" y="3624285"/>
            <a:ext cx="2218195" cy="97161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3"/>
            <a:endCxn id="17" idx="2"/>
          </p:cNvCxnSpPr>
          <p:nvPr/>
        </p:nvCxnSpPr>
        <p:spPr>
          <a:xfrm flipV="1">
            <a:off x="2831098" y="4701531"/>
            <a:ext cx="2174444" cy="51166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bwMode="auto">
          <a:xfrm>
            <a:off x="5005542" y="2471532"/>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23" name="Straight Connector 22"/>
          <p:cNvCxnSpPr>
            <a:stCxn id="22" idx="6"/>
            <a:endCxn id="15" idx="1"/>
          </p:cNvCxnSpPr>
          <p:nvPr/>
        </p:nvCxnSpPr>
        <p:spPr>
          <a:xfrm>
            <a:off x="5304309" y="2620915"/>
            <a:ext cx="30619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5" idx="2"/>
            <a:endCxn id="17" idx="0"/>
          </p:cNvCxnSpPr>
          <p:nvPr/>
        </p:nvCxnSpPr>
        <p:spPr>
          <a:xfrm rot="5400000">
            <a:off x="5058203" y="3331771"/>
            <a:ext cx="1317102" cy="1123654"/>
          </a:xfrm>
          <a:prstGeom prst="bentConnector3">
            <a:avLst>
              <a:gd name="adj1" fmla="val 50000"/>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bwMode="auto">
          <a:xfrm>
            <a:off x="9571106" y="4550014"/>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33" name="Straight Connector 32"/>
          <p:cNvCxnSpPr>
            <a:stCxn id="32" idx="6"/>
            <a:endCxn id="31" idx="1"/>
          </p:cNvCxnSpPr>
          <p:nvPr/>
        </p:nvCxnSpPr>
        <p:spPr>
          <a:xfrm>
            <a:off x="9869873" y="4699398"/>
            <a:ext cx="306197"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bwMode="auto">
          <a:xfrm>
            <a:off x="9571106" y="2469398"/>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35" name="Straight Connector 34"/>
          <p:cNvCxnSpPr>
            <a:stCxn id="34" idx="6"/>
            <a:endCxn id="30" idx="1"/>
          </p:cNvCxnSpPr>
          <p:nvPr/>
        </p:nvCxnSpPr>
        <p:spPr>
          <a:xfrm>
            <a:off x="9869873" y="2618781"/>
            <a:ext cx="30619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6" idx="3"/>
            <a:endCxn id="32" idx="2"/>
          </p:cNvCxnSpPr>
          <p:nvPr/>
        </p:nvCxnSpPr>
        <p:spPr>
          <a:xfrm flipV="1">
            <a:off x="6946653" y="4699398"/>
            <a:ext cx="2624453" cy="213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3"/>
            <a:endCxn id="34" idx="2"/>
          </p:cNvCxnSpPr>
          <p:nvPr/>
        </p:nvCxnSpPr>
        <p:spPr>
          <a:xfrm flipV="1">
            <a:off x="6946653" y="2618783"/>
            <a:ext cx="2624453" cy="2133"/>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Rectangular Callout 37"/>
          <p:cNvSpPr/>
          <p:nvPr/>
        </p:nvSpPr>
        <p:spPr>
          <a:xfrm>
            <a:off x="3352943" y="2044782"/>
            <a:ext cx="1696352" cy="278827"/>
          </a:xfrm>
          <a:prstGeom prst="wedgeRectCallou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err="1">
                <a:solidFill>
                  <a:schemeClr val="bg1"/>
                </a:solidFill>
              </a:rPr>
              <a:t>OpenID</a:t>
            </a:r>
            <a:r>
              <a:rPr lang="en-US" sz="1371" dirty="0">
                <a:solidFill>
                  <a:schemeClr val="bg1"/>
                </a:solidFill>
              </a:rPr>
              <a:t> Connect</a:t>
            </a:r>
          </a:p>
        </p:txBody>
      </p:sp>
      <p:sp>
        <p:nvSpPr>
          <p:cNvPr id="40" name="Rectangular Callout 39"/>
          <p:cNvSpPr/>
          <p:nvPr/>
        </p:nvSpPr>
        <p:spPr>
          <a:xfrm>
            <a:off x="3359593" y="3605648"/>
            <a:ext cx="1696352" cy="233956"/>
          </a:xfrm>
          <a:prstGeom prst="wedgeRectCallout">
            <a:avLst>
              <a:gd name="adj1" fmla="val -20833"/>
              <a:gd name="adj2" fmla="val 78837"/>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err="1">
                <a:solidFill>
                  <a:schemeClr val="bg1"/>
                </a:solidFill>
              </a:rPr>
              <a:t>OAuth</a:t>
            </a:r>
            <a:r>
              <a:rPr lang="en-US" sz="1371" dirty="0">
                <a:solidFill>
                  <a:schemeClr val="bg1"/>
                </a:solidFill>
              </a:rPr>
              <a:t> 2.0</a:t>
            </a:r>
          </a:p>
        </p:txBody>
      </p:sp>
      <p:sp>
        <p:nvSpPr>
          <p:cNvPr id="41" name="Rectangular Callout 40"/>
          <p:cNvSpPr/>
          <p:nvPr/>
        </p:nvSpPr>
        <p:spPr>
          <a:xfrm>
            <a:off x="3348262" y="5116670"/>
            <a:ext cx="1696352" cy="260635"/>
          </a:xfrm>
          <a:prstGeom prst="wedgeRectCallout">
            <a:avLst>
              <a:gd name="adj1" fmla="val -20833"/>
              <a:gd name="adj2" fmla="val -69449"/>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err="1">
                <a:solidFill>
                  <a:schemeClr val="bg1"/>
                </a:solidFill>
              </a:rPr>
              <a:t>OAuth</a:t>
            </a:r>
            <a:r>
              <a:rPr lang="en-US" sz="1371" dirty="0">
                <a:solidFill>
                  <a:schemeClr val="bg1"/>
                </a:solidFill>
              </a:rPr>
              <a:t> 2.0</a:t>
            </a:r>
          </a:p>
        </p:txBody>
      </p:sp>
      <p:sp>
        <p:nvSpPr>
          <p:cNvPr id="42" name="Rectangular Callout 41"/>
          <p:cNvSpPr/>
          <p:nvPr/>
        </p:nvSpPr>
        <p:spPr>
          <a:xfrm>
            <a:off x="6384211" y="3555793"/>
            <a:ext cx="1565239" cy="265952"/>
          </a:xfrm>
          <a:prstGeom prst="wedgeRectCallout">
            <a:avLst>
              <a:gd name="adj1" fmla="val -57486"/>
              <a:gd name="adj2" fmla="val -25466"/>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a:solidFill>
                  <a:schemeClr val="bg1"/>
                </a:solidFill>
              </a:rPr>
              <a:t>OAuth 2.0</a:t>
            </a:r>
          </a:p>
        </p:txBody>
      </p:sp>
      <p:sp>
        <p:nvSpPr>
          <p:cNvPr id="43" name="Rectangular Callout 42"/>
          <p:cNvSpPr/>
          <p:nvPr/>
        </p:nvSpPr>
        <p:spPr>
          <a:xfrm>
            <a:off x="7365935" y="2269712"/>
            <a:ext cx="1696352" cy="247155"/>
          </a:xfrm>
          <a:prstGeom prst="wedgeRectCallou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a:solidFill>
                  <a:schemeClr val="bg1"/>
                </a:solidFill>
              </a:rPr>
              <a:t>OAuth 2.0</a:t>
            </a:r>
          </a:p>
        </p:txBody>
      </p:sp>
      <p:sp>
        <p:nvSpPr>
          <p:cNvPr id="44" name="Rectangular Callout 43"/>
          <p:cNvSpPr/>
          <p:nvPr/>
        </p:nvSpPr>
        <p:spPr>
          <a:xfrm>
            <a:off x="7410703" y="4860296"/>
            <a:ext cx="1696352" cy="253208"/>
          </a:xfrm>
          <a:prstGeom prst="wedgeRectCallout">
            <a:avLst>
              <a:gd name="adj1" fmla="val -20833"/>
              <a:gd name="adj2" fmla="val -70706"/>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a:solidFill>
                  <a:schemeClr val="bg1"/>
                </a:solidFill>
              </a:rPr>
              <a:t>OAuth2.0</a:t>
            </a:r>
          </a:p>
        </p:txBody>
      </p:sp>
      <p:grpSp>
        <p:nvGrpSpPr>
          <p:cNvPr id="45" name="Group 44"/>
          <p:cNvGrpSpPr/>
          <p:nvPr/>
        </p:nvGrpSpPr>
        <p:grpSpPr>
          <a:xfrm>
            <a:off x="5591583" y="1917239"/>
            <a:ext cx="1344637" cy="1419647"/>
            <a:chOff x="3475037" y="3952877"/>
            <a:chExt cx="2514600" cy="2656551"/>
          </a:xfrm>
        </p:grpSpPr>
        <p:sp>
          <p:nvSpPr>
            <p:cNvPr id="46" name="Rectangle 45"/>
            <p:cNvSpPr/>
            <p:nvPr/>
          </p:nvSpPr>
          <p:spPr bwMode="auto">
            <a:xfrm>
              <a:off x="3475037" y="3952877"/>
              <a:ext cx="2514600" cy="251618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Freeform 46"/>
            <p:cNvSpPr>
              <a:spLocks noChangeAspect="1"/>
            </p:cNvSpPr>
            <p:nvPr/>
          </p:nvSpPr>
          <p:spPr bwMode="black">
            <a:xfrm>
              <a:off x="4469819" y="4612450"/>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Freeform 47"/>
            <p:cNvSpPr>
              <a:spLocks noChangeAspect="1"/>
            </p:cNvSpPr>
            <p:nvPr/>
          </p:nvSpPr>
          <p:spPr bwMode="black">
            <a:xfrm>
              <a:off x="4469819" y="4959304"/>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TextBox 48"/>
            <p:cNvSpPr txBox="1"/>
            <p:nvPr/>
          </p:nvSpPr>
          <p:spPr>
            <a:xfrm>
              <a:off x="3592664" y="5254611"/>
              <a:ext cx="2211512" cy="1354817"/>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FFFFFF"/>
                  </a:solidFill>
                </a:rPr>
                <a:t>Web Apps</a:t>
              </a:r>
            </a:p>
          </p:txBody>
        </p:sp>
      </p:grpSp>
      <p:grpSp>
        <p:nvGrpSpPr>
          <p:cNvPr id="50" name="Group 49"/>
          <p:cNvGrpSpPr/>
          <p:nvPr/>
        </p:nvGrpSpPr>
        <p:grpSpPr>
          <a:xfrm>
            <a:off x="5613079" y="4115662"/>
            <a:ext cx="1344637" cy="1445531"/>
            <a:chOff x="6065836" y="3952876"/>
            <a:chExt cx="2514599" cy="2704986"/>
          </a:xfrm>
        </p:grpSpPr>
        <p:sp>
          <p:nvSpPr>
            <p:cNvPr id="51" name="Rectangle 50"/>
            <p:cNvSpPr/>
            <p:nvPr/>
          </p:nvSpPr>
          <p:spPr bwMode="auto">
            <a:xfrm>
              <a:off x="6065836" y="3952876"/>
              <a:ext cx="2514599" cy="251618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2" name="Group 4"/>
            <p:cNvGrpSpPr>
              <a:grpSpLocks noChangeAspect="1"/>
            </p:cNvGrpSpPr>
            <p:nvPr/>
          </p:nvGrpSpPr>
          <p:grpSpPr bwMode="auto">
            <a:xfrm>
              <a:off x="6584949" y="4716462"/>
              <a:ext cx="1476375" cy="608013"/>
              <a:chOff x="4059" y="2900"/>
              <a:chExt cx="930" cy="383"/>
            </a:xfrm>
          </p:grpSpPr>
          <p:sp>
            <p:nvSpPr>
              <p:cNvPr id="54"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sp>
            <p:nvSpPr>
              <p:cNvPr id="55"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grpSp>
        <p:sp>
          <p:nvSpPr>
            <p:cNvPr id="53" name="TextBox 52"/>
            <p:cNvSpPr txBox="1"/>
            <p:nvPr/>
          </p:nvSpPr>
          <p:spPr>
            <a:xfrm>
              <a:off x="6216968" y="5303046"/>
              <a:ext cx="2211513" cy="135481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solidFill>
                    <a:srgbClr val="D2D2D2"/>
                  </a:solidFill>
                  <a:latin typeface="Segoe UI"/>
                </a:rPr>
                <a:t>Web APIs</a:t>
              </a:r>
            </a:p>
          </p:txBody>
        </p:sp>
      </p:grpSp>
      <p:grpSp>
        <p:nvGrpSpPr>
          <p:cNvPr id="56" name="Group 55"/>
          <p:cNvGrpSpPr/>
          <p:nvPr/>
        </p:nvGrpSpPr>
        <p:grpSpPr>
          <a:xfrm>
            <a:off x="10176069" y="4115662"/>
            <a:ext cx="1344637" cy="1445531"/>
            <a:chOff x="6065836" y="3952876"/>
            <a:chExt cx="2514599" cy="2704986"/>
          </a:xfrm>
        </p:grpSpPr>
        <p:sp>
          <p:nvSpPr>
            <p:cNvPr id="57" name="Rectangle 56"/>
            <p:cNvSpPr/>
            <p:nvPr/>
          </p:nvSpPr>
          <p:spPr bwMode="auto">
            <a:xfrm>
              <a:off x="6065836" y="3952876"/>
              <a:ext cx="2514599" cy="251618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8" name="Group 4"/>
            <p:cNvGrpSpPr>
              <a:grpSpLocks noChangeAspect="1"/>
            </p:cNvGrpSpPr>
            <p:nvPr/>
          </p:nvGrpSpPr>
          <p:grpSpPr bwMode="auto">
            <a:xfrm>
              <a:off x="6584949" y="4716462"/>
              <a:ext cx="1476375" cy="608013"/>
              <a:chOff x="4059" y="2900"/>
              <a:chExt cx="930" cy="383"/>
            </a:xfrm>
          </p:grpSpPr>
          <p:sp>
            <p:nvSpPr>
              <p:cNvPr id="60"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sp>
            <p:nvSpPr>
              <p:cNvPr id="61"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grpSp>
        <p:sp>
          <p:nvSpPr>
            <p:cNvPr id="59" name="TextBox 58"/>
            <p:cNvSpPr txBox="1"/>
            <p:nvPr/>
          </p:nvSpPr>
          <p:spPr>
            <a:xfrm>
              <a:off x="6216968" y="5303046"/>
              <a:ext cx="2211513" cy="135481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solidFill>
                    <a:srgbClr val="D2D2D2"/>
                  </a:solidFill>
                  <a:latin typeface="Segoe UI"/>
                </a:rPr>
                <a:t>Web APIs</a:t>
              </a:r>
            </a:p>
          </p:txBody>
        </p:sp>
      </p:grpSp>
      <p:grpSp>
        <p:nvGrpSpPr>
          <p:cNvPr id="62" name="Group 61"/>
          <p:cNvGrpSpPr/>
          <p:nvPr/>
        </p:nvGrpSpPr>
        <p:grpSpPr>
          <a:xfrm>
            <a:off x="10175849" y="1917239"/>
            <a:ext cx="1344637" cy="1445531"/>
            <a:chOff x="6065836" y="3952876"/>
            <a:chExt cx="2514599" cy="2704986"/>
          </a:xfrm>
        </p:grpSpPr>
        <p:sp>
          <p:nvSpPr>
            <p:cNvPr id="63" name="Rectangle 62"/>
            <p:cNvSpPr/>
            <p:nvPr/>
          </p:nvSpPr>
          <p:spPr bwMode="auto">
            <a:xfrm>
              <a:off x="6065836" y="3952876"/>
              <a:ext cx="2514599" cy="251618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64" name="Group 4"/>
            <p:cNvGrpSpPr>
              <a:grpSpLocks noChangeAspect="1"/>
            </p:cNvGrpSpPr>
            <p:nvPr/>
          </p:nvGrpSpPr>
          <p:grpSpPr bwMode="auto">
            <a:xfrm>
              <a:off x="6584949" y="4716462"/>
              <a:ext cx="1476375" cy="608013"/>
              <a:chOff x="4059" y="2900"/>
              <a:chExt cx="930" cy="383"/>
            </a:xfrm>
          </p:grpSpPr>
          <p:sp>
            <p:nvSpPr>
              <p:cNvPr id="66"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sp>
            <p:nvSpPr>
              <p:cNvPr id="67"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grpSp>
        <p:sp>
          <p:nvSpPr>
            <p:cNvPr id="65" name="TextBox 64"/>
            <p:cNvSpPr txBox="1"/>
            <p:nvPr/>
          </p:nvSpPr>
          <p:spPr>
            <a:xfrm>
              <a:off x="6216968" y="5303046"/>
              <a:ext cx="2211513" cy="135481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solidFill>
                    <a:srgbClr val="D2D2D2"/>
                  </a:solidFill>
                  <a:latin typeface="Segoe UI"/>
                </a:rPr>
                <a:t>Web APIs</a:t>
              </a:r>
            </a:p>
          </p:txBody>
        </p:sp>
      </p:grpSp>
    </p:spTree>
    <p:extLst>
      <p:ext uri="{BB962C8B-B14F-4D97-AF65-F5344CB8AC3E}">
        <p14:creationId xmlns:p14="http://schemas.microsoft.com/office/powerpoint/2010/main" val="40167325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Auth2.0 Protocols</a:t>
            </a:r>
          </a:p>
        </p:txBody>
      </p:sp>
      <p:sp>
        <p:nvSpPr>
          <p:cNvPr id="45" name="Rectangle 44"/>
          <p:cNvSpPr/>
          <p:nvPr/>
        </p:nvSpPr>
        <p:spPr bwMode="auto">
          <a:xfrm>
            <a:off x="3206874" y="4854088"/>
            <a:ext cx="1531956" cy="307701"/>
          </a:xfrm>
          <a:prstGeom prst="rect">
            <a:avLst/>
          </a:prstGeom>
          <a:solidFill>
            <a:srgbClr val="FFFFFF"/>
          </a:solidFill>
          <a:ln w="317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cxnSp>
        <p:nvCxnSpPr>
          <p:cNvPr id="46" name="Straight Arrow Connector 45"/>
          <p:cNvCxnSpPr/>
          <p:nvPr/>
        </p:nvCxnSpPr>
        <p:spPr>
          <a:xfrm>
            <a:off x="7548473" y="2820003"/>
            <a:ext cx="2160460" cy="1055526"/>
          </a:xfrm>
          <a:prstGeom prst="straightConnector1">
            <a:avLst/>
          </a:prstGeom>
          <a:noFill/>
          <a:ln w="25400" cap="flat" cmpd="sng" algn="ctr">
            <a:solidFill>
              <a:srgbClr val="D83B01"/>
            </a:solidFill>
            <a:prstDash val="dash"/>
            <a:headEnd type="none"/>
            <a:tailEnd type="triangle" w="lg" len="lg"/>
          </a:ln>
          <a:effectLst/>
        </p:spPr>
      </p:cxnSp>
      <p:cxnSp>
        <p:nvCxnSpPr>
          <p:cNvPr id="47" name="Straight Arrow Connector 46"/>
          <p:cNvCxnSpPr/>
          <p:nvPr/>
        </p:nvCxnSpPr>
        <p:spPr>
          <a:xfrm flipV="1">
            <a:off x="2576015" y="3091226"/>
            <a:ext cx="2763977" cy="1601195"/>
          </a:xfrm>
          <a:prstGeom prst="straightConnector1">
            <a:avLst/>
          </a:prstGeom>
          <a:noFill/>
          <a:ln w="25400" cap="flat" cmpd="sng" algn="ctr">
            <a:solidFill>
              <a:srgbClr val="D83B01"/>
            </a:solidFill>
            <a:prstDash val="dash"/>
            <a:headEnd type="none"/>
            <a:tailEnd type="triangle" w="lg" len="lg"/>
          </a:ln>
          <a:effectLst/>
        </p:spPr>
      </p:cxnSp>
      <p:grpSp>
        <p:nvGrpSpPr>
          <p:cNvPr id="48" name="Group 47"/>
          <p:cNvGrpSpPr/>
          <p:nvPr/>
        </p:nvGrpSpPr>
        <p:grpSpPr>
          <a:xfrm>
            <a:off x="495896" y="2075284"/>
            <a:ext cx="1988527" cy="1749311"/>
            <a:chOff x="3475037" y="1363662"/>
            <a:chExt cx="2514600" cy="2603572"/>
          </a:xfrm>
        </p:grpSpPr>
        <p:sp>
          <p:nvSpPr>
            <p:cNvPr id="49" name="Rectangle 48"/>
            <p:cNvSpPr/>
            <p:nvPr/>
          </p:nvSpPr>
          <p:spPr bwMode="auto">
            <a:xfrm>
              <a:off x="3475037" y="1363662"/>
              <a:ext cx="2514600" cy="251618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0" name="Group 49"/>
            <p:cNvGrpSpPr/>
            <p:nvPr/>
          </p:nvGrpSpPr>
          <p:grpSpPr>
            <a:xfrm>
              <a:off x="3625725" y="1906754"/>
              <a:ext cx="2211512" cy="2060480"/>
              <a:chOff x="-398285" y="3389114"/>
              <a:chExt cx="2211512" cy="2060480"/>
            </a:xfrm>
          </p:grpSpPr>
          <p:sp>
            <p:nvSpPr>
              <p:cNvPr id="51" name="Freeform 50"/>
              <p:cNvSpPr>
                <a:spLocks noChangeAspect="1"/>
              </p:cNvSpPr>
              <p:nvPr/>
            </p:nvSpPr>
            <p:spPr bwMode="black">
              <a:xfrm flipH="1">
                <a:off x="366244" y="3389114"/>
                <a:ext cx="640080" cy="410793"/>
              </a:xfrm>
              <a:custGeom>
                <a:avLst/>
                <a:gdLst>
                  <a:gd name="connsiteX0" fmla="*/ 4635324 w 4635324"/>
                  <a:gd name="connsiteY0" fmla="*/ 2786728 h 2974887"/>
                  <a:gd name="connsiteX1" fmla="*/ 0 w 4635324"/>
                  <a:gd name="connsiteY1" fmla="*/ 2786728 h 2974887"/>
                  <a:gd name="connsiteX2" fmla="*/ 0 w 4635324"/>
                  <a:gd name="connsiteY2" fmla="*/ 2813608 h 2974887"/>
                  <a:gd name="connsiteX3" fmla="*/ 185413 w 4635324"/>
                  <a:gd name="connsiteY3" fmla="*/ 2974887 h 2974887"/>
                  <a:gd name="connsiteX4" fmla="*/ 4449911 w 4635324"/>
                  <a:gd name="connsiteY4" fmla="*/ 2974887 h 2974887"/>
                  <a:gd name="connsiteX5" fmla="*/ 4635324 w 4635324"/>
                  <a:gd name="connsiteY5" fmla="*/ 2813608 h 2974887"/>
                  <a:gd name="connsiteX6" fmla="*/ 4635324 w 4635324"/>
                  <a:gd name="connsiteY6" fmla="*/ 2786728 h 2974887"/>
                  <a:gd name="connsiteX7" fmla="*/ 4005331 w 4635324"/>
                  <a:gd name="connsiteY7" fmla="*/ 205988 h 2974887"/>
                  <a:gd name="connsiteX8" fmla="*/ 4005331 w 4635324"/>
                  <a:gd name="connsiteY8" fmla="*/ 2473188 h 2974887"/>
                  <a:gd name="connsiteX9" fmla="*/ 630009 w 4635324"/>
                  <a:gd name="connsiteY9" fmla="*/ 2473188 h 2974887"/>
                  <a:gd name="connsiteX10" fmla="*/ 630009 w 4635324"/>
                  <a:gd name="connsiteY10" fmla="*/ 205988 h 2974887"/>
                  <a:gd name="connsiteX11" fmla="*/ 4115213 w 4635324"/>
                  <a:gd name="connsiteY11" fmla="*/ 0 h 2974887"/>
                  <a:gd name="connsiteX12" fmla="*/ 520123 w 4635324"/>
                  <a:gd name="connsiteY12" fmla="*/ 0 h 2974887"/>
                  <a:gd name="connsiteX13" fmla="*/ 391787 w 4635324"/>
                  <a:gd name="connsiteY13" fmla="*/ 128336 h 2974887"/>
                  <a:gd name="connsiteX14" fmla="*/ 391787 w 4635324"/>
                  <a:gd name="connsiteY14" fmla="*/ 2548645 h 2974887"/>
                  <a:gd name="connsiteX15" fmla="*/ 520123 w 4635324"/>
                  <a:gd name="connsiteY15" fmla="*/ 2676981 h 2974887"/>
                  <a:gd name="connsiteX16" fmla="*/ 4115213 w 4635324"/>
                  <a:gd name="connsiteY16" fmla="*/ 2676981 h 2974887"/>
                  <a:gd name="connsiteX17" fmla="*/ 4243549 w 4635324"/>
                  <a:gd name="connsiteY17" fmla="*/ 2548645 h 2974887"/>
                  <a:gd name="connsiteX18" fmla="*/ 4243549 w 4635324"/>
                  <a:gd name="connsiteY18" fmla="*/ 128336 h 2974887"/>
                  <a:gd name="connsiteX19" fmla="*/ 4115213 w 4635324"/>
                  <a:gd name="connsiteY19" fmla="*/ 0 h 297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35324" h="2974887">
                    <a:moveTo>
                      <a:pt x="4635324" y="2786728"/>
                    </a:moveTo>
                    <a:lnTo>
                      <a:pt x="0" y="2786728"/>
                    </a:lnTo>
                    <a:cubicBezTo>
                      <a:pt x="0" y="2813608"/>
                      <a:pt x="0" y="2813608"/>
                      <a:pt x="0" y="2813608"/>
                    </a:cubicBezTo>
                    <a:cubicBezTo>
                      <a:pt x="0" y="2894248"/>
                      <a:pt x="79463" y="2974887"/>
                      <a:pt x="185413" y="2974887"/>
                    </a:cubicBezTo>
                    <a:cubicBezTo>
                      <a:pt x="4449911" y="2974887"/>
                      <a:pt x="4449911" y="2974887"/>
                      <a:pt x="4449911" y="2974887"/>
                    </a:cubicBezTo>
                    <a:cubicBezTo>
                      <a:pt x="4555862" y="2974887"/>
                      <a:pt x="4635324" y="2894248"/>
                      <a:pt x="4635324" y="2813608"/>
                    </a:cubicBezTo>
                    <a:cubicBezTo>
                      <a:pt x="4635324" y="2786728"/>
                      <a:pt x="4635324" y="2786728"/>
                      <a:pt x="4635324" y="2786728"/>
                    </a:cubicBezTo>
                    <a:close/>
                    <a:moveTo>
                      <a:pt x="4005331" y="205988"/>
                    </a:moveTo>
                    <a:lnTo>
                      <a:pt x="4005331" y="2473188"/>
                    </a:lnTo>
                    <a:lnTo>
                      <a:pt x="630009" y="2473188"/>
                    </a:lnTo>
                    <a:lnTo>
                      <a:pt x="630009" y="205988"/>
                    </a:lnTo>
                    <a:close/>
                    <a:moveTo>
                      <a:pt x="4115213" y="0"/>
                    </a:moveTo>
                    <a:lnTo>
                      <a:pt x="520123" y="0"/>
                    </a:lnTo>
                    <a:cubicBezTo>
                      <a:pt x="449244" y="0"/>
                      <a:pt x="391787" y="57457"/>
                      <a:pt x="391787" y="128336"/>
                    </a:cubicBezTo>
                    <a:lnTo>
                      <a:pt x="391787" y="2548645"/>
                    </a:lnTo>
                    <a:cubicBezTo>
                      <a:pt x="391787" y="2619524"/>
                      <a:pt x="449244" y="2676981"/>
                      <a:pt x="520123" y="2676981"/>
                    </a:cubicBezTo>
                    <a:lnTo>
                      <a:pt x="4115213" y="2676981"/>
                    </a:lnTo>
                    <a:cubicBezTo>
                      <a:pt x="4186092" y="2676981"/>
                      <a:pt x="4243549" y="2619524"/>
                      <a:pt x="4243549" y="2548645"/>
                    </a:cubicBezTo>
                    <a:lnTo>
                      <a:pt x="4243549" y="128336"/>
                    </a:lnTo>
                    <a:cubicBezTo>
                      <a:pt x="4243549" y="57457"/>
                      <a:pt x="4186092" y="0"/>
                      <a:pt x="4115213" y="0"/>
                    </a:cubicBezTo>
                    <a:close/>
                  </a:path>
                </a:pathLst>
              </a:custGeom>
              <a:solidFill>
                <a:srgbClr val="505050"/>
              </a:solidFill>
              <a:ln>
                <a:noFill/>
              </a:ln>
            </p:spPr>
            <p:txBody>
              <a:bodyPr vert="horz" wrap="square" lIns="89642" tIns="44821" rIns="89642" bIns="44821" numCol="1" anchor="t" anchorCtr="0" compatLnSpc="1">
                <a:prstTxWarp prst="textNoShape">
                  <a:avLst/>
                </a:prstTxWarp>
                <a:noAutofit/>
              </a:bodyPr>
              <a:lstStyle/>
              <a:p>
                <a:pPr defTabSz="896386">
                  <a:defRPr/>
                </a:pPr>
                <a:endParaRPr lang="en-US" sz="1765" kern="0" dirty="0">
                  <a:solidFill>
                    <a:srgbClr val="FFFFFF"/>
                  </a:solidFill>
                </a:endParaRPr>
              </a:p>
            </p:txBody>
          </p:sp>
          <p:sp>
            <p:nvSpPr>
              <p:cNvPr id="52" name="Freeform 9"/>
              <p:cNvSpPr>
                <a:spLocks noChangeAspect="1" noEditPoints="1"/>
              </p:cNvSpPr>
              <p:nvPr/>
            </p:nvSpPr>
            <p:spPr bwMode="black">
              <a:xfrm flipH="1">
                <a:off x="674409" y="3904619"/>
                <a:ext cx="371095" cy="504042"/>
              </a:xfrm>
              <a:custGeom>
                <a:avLst/>
                <a:gdLst>
                  <a:gd name="T0" fmla="*/ 124 w 133"/>
                  <a:gd name="T1" fmla="*/ 0 h 182"/>
                  <a:gd name="T2" fmla="*/ 8 w 133"/>
                  <a:gd name="T3" fmla="*/ 0 h 182"/>
                  <a:gd name="T4" fmla="*/ 0 w 133"/>
                  <a:gd name="T5" fmla="*/ 8 h 182"/>
                  <a:gd name="T6" fmla="*/ 0 w 133"/>
                  <a:gd name="T7" fmla="*/ 173 h 182"/>
                  <a:gd name="T8" fmla="*/ 8 w 133"/>
                  <a:gd name="T9" fmla="*/ 182 h 182"/>
                  <a:gd name="T10" fmla="*/ 124 w 133"/>
                  <a:gd name="T11" fmla="*/ 182 h 182"/>
                  <a:gd name="T12" fmla="*/ 133 w 133"/>
                  <a:gd name="T13" fmla="*/ 173 h 182"/>
                  <a:gd name="T14" fmla="*/ 133 w 133"/>
                  <a:gd name="T15" fmla="*/ 8 h 182"/>
                  <a:gd name="T16" fmla="*/ 124 w 133"/>
                  <a:gd name="T17" fmla="*/ 0 h 182"/>
                  <a:gd name="T18" fmla="*/ 123 w 133"/>
                  <a:gd name="T19" fmla="*/ 160 h 182"/>
                  <a:gd name="T20" fmla="*/ 10 w 133"/>
                  <a:gd name="T21" fmla="*/ 160 h 182"/>
                  <a:gd name="T22" fmla="*/ 10 w 133"/>
                  <a:gd name="T23" fmla="*/ 10 h 182"/>
                  <a:gd name="T24" fmla="*/ 123 w 133"/>
                  <a:gd name="T25" fmla="*/ 10 h 182"/>
                  <a:gd name="T26" fmla="*/ 123 w 133"/>
                  <a:gd name="T27" fmla="*/ 16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82">
                    <a:moveTo>
                      <a:pt x="124" y="0"/>
                    </a:moveTo>
                    <a:cubicBezTo>
                      <a:pt x="8" y="0"/>
                      <a:pt x="8" y="0"/>
                      <a:pt x="8" y="0"/>
                    </a:cubicBezTo>
                    <a:cubicBezTo>
                      <a:pt x="3" y="0"/>
                      <a:pt x="0" y="4"/>
                      <a:pt x="0" y="8"/>
                    </a:cubicBezTo>
                    <a:cubicBezTo>
                      <a:pt x="0" y="173"/>
                      <a:pt x="0" y="173"/>
                      <a:pt x="0" y="173"/>
                    </a:cubicBezTo>
                    <a:cubicBezTo>
                      <a:pt x="0" y="178"/>
                      <a:pt x="3" y="182"/>
                      <a:pt x="8" y="182"/>
                    </a:cubicBezTo>
                    <a:cubicBezTo>
                      <a:pt x="124" y="182"/>
                      <a:pt x="124" y="182"/>
                      <a:pt x="124" y="182"/>
                    </a:cubicBezTo>
                    <a:cubicBezTo>
                      <a:pt x="129" y="182"/>
                      <a:pt x="133" y="178"/>
                      <a:pt x="133" y="173"/>
                    </a:cubicBezTo>
                    <a:cubicBezTo>
                      <a:pt x="133" y="8"/>
                      <a:pt x="133" y="8"/>
                      <a:pt x="133" y="8"/>
                    </a:cubicBezTo>
                    <a:cubicBezTo>
                      <a:pt x="133" y="4"/>
                      <a:pt x="129" y="0"/>
                      <a:pt x="124" y="0"/>
                    </a:cubicBezTo>
                    <a:close/>
                    <a:moveTo>
                      <a:pt x="123" y="160"/>
                    </a:moveTo>
                    <a:cubicBezTo>
                      <a:pt x="10" y="160"/>
                      <a:pt x="10" y="160"/>
                      <a:pt x="10" y="160"/>
                    </a:cubicBezTo>
                    <a:cubicBezTo>
                      <a:pt x="10" y="10"/>
                      <a:pt x="10" y="10"/>
                      <a:pt x="10" y="10"/>
                    </a:cubicBezTo>
                    <a:cubicBezTo>
                      <a:pt x="123" y="10"/>
                      <a:pt x="123" y="10"/>
                      <a:pt x="123" y="10"/>
                    </a:cubicBezTo>
                    <a:lnTo>
                      <a:pt x="123" y="16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Freeform 52"/>
              <p:cNvSpPr>
                <a:spLocks noChangeAspect="1"/>
              </p:cNvSpPr>
              <p:nvPr/>
            </p:nvSpPr>
            <p:spPr bwMode="black">
              <a:xfrm>
                <a:off x="260602" y="3909142"/>
                <a:ext cx="229544" cy="409230"/>
              </a:xfrm>
              <a:custGeom>
                <a:avLst/>
                <a:gdLst>
                  <a:gd name="connsiteX0" fmla="*/ 434533 w 869066"/>
                  <a:gd name="connsiteY0" fmla="*/ 1384058 h 1549372"/>
                  <a:gd name="connsiteX1" fmla="*/ 370525 w 869066"/>
                  <a:gd name="connsiteY1" fmla="*/ 1448066 h 1549372"/>
                  <a:gd name="connsiteX2" fmla="*/ 434533 w 869066"/>
                  <a:gd name="connsiteY2" fmla="*/ 1512074 h 1549372"/>
                  <a:gd name="connsiteX3" fmla="*/ 498541 w 869066"/>
                  <a:gd name="connsiteY3" fmla="*/ 1448066 h 1549372"/>
                  <a:gd name="connsiteX4" fmla="*/ 434533 w 869066"/>
                  <a:gd name="connsiteY4" fmla="*/ 1384058 h 1549372"/>
                  <a:gd name="connsiteX5" fmla="*/ 81603 w 869066"/>
                  <a:gd name="connsiteY5" fmla="*/ 251558 h 1549372"/>
                  <a:gd name="connsiteX6" fmla="*/ 81603 w 869066"/>
                  <a:gd name="connsiteY6" fmla="*/ 1343379 h 1549372"/>
                  <a:gd name="connsiteX7" fmla="*/ 787464 w 869066"/>
                  <a:gd name="connsiteY7" fmla="*/ 1343379 h 1549372"/>
                  <a:gd name="connsiteX8" fmla="*/ 787464 w 869066"/>
                  <a:gd name="connsiteY8" fmla="*/ 251558 h 1549372"/>
                  <a:gd name="connsiteX9" fmla="*/ 144847 w 869066"/>
                  <a:gd name="connsiteY9" fmla="*/ 0 h 1549372"/>
                  <a:gd name="connsiteX10" fmla="*/ 724219 w 869066"/>
                  <a:gd name="connsiteY10" fmla="*/ 0 h 1549372"/>
                  <a:gd name="connsiteX11" fmla="*/ 869066 w 869066"/>
                  <a:gd name="connsiteY11" fmla="*/ 144847 h 1549372"/>
                  <a:gd name="connsiteX12" fmla="*/ 869066 w 869066"/>
                  <a:gd name="connsiteY12" fmla="*/ 1404525 h 1549372"/>
                  <a:gd name="connsiteX13" fmla="*/ 724219 w 869066"/>
                  <a:gd name="connsiteY13" fmla="*/ 1549372 h 1549372"/>
                  <a:gd name="connsiteX14" fmla="*/ 144847 w 869066"/>
                  <a:gd name="connsiteY14" fmla="*/ 1549372 h 1549372"/>
                  <a:gd name="connsiteX15" fmla="*/ 0 w 869066"/>
                  <a:gd name="connsiteY15" fmla="*/ 1404525 h 1549372"/>
                  <a:gd name="connsiteX16" fmla="*/ 0 w 869066"/>
                  <a:gd name="connsiteY16" fmla="*/ 144847 h 1549372"/>
                  <a:gd name="connsiteX17" fmla="*/ 144847 w 869066"/>
                  <a:gd name="connsiteY17" fmla="*/ 0 h 1549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69066" h="1549372">
                    <a:moveTo>
                      <a:pt x="434533" y="1384058"/>
                    </a:moveTo>
                    <a:cubicBezTo>
                      <a:pt x="399182" y="1384058"/>
                      <a:pt x="370525" y="1412715"/>
                      <a:pt x="370525" y="1448066"/>
                    </a:cubicBezTo>
                    <a:cubicBezTo>
                      <a:pt x="370525" y="1483417"/>
                      <a:pt x="399182" y="1512074"/>
                      <a:pt x="434533" y="1512074"/>
                    </a:cubicBezTo>
                    <a:cubicBezTo>
                      <a:pt x="469884" y="1512074"/>
                      <a:pt x="498541" y="1483417"/>
                      <a:pt x="498541" y="1448066"/>
                    </a:cubicBezTo>
                    <a:cubicBezTo>
                      <a:pt x="498541" y="1412715"/>
                      <a:pt x="469884" y="1384058"/>
                      <a:pt x="434533" y="1384058"/>
                    </a:cubicBezTo>
                    <a:close/>
                    <a:moveTo>
                      <a:pt x="81603" y="251558"/>
                    </a:moveTo>
                    <a:lnTo>
                      <a:pt x="81603" y="1343379"/>
                    </a:lnTo>
                    <a:lnTo>
                      <a:pt x="787464" y="1343379"/>
                    </a:lnTo>
                    <a:lnTo>
                      <a:pt x="787464" y="251558"/>
                    </a:lnTo>
                    <a:close/>
                    <a:moveTo>
                      <a:pt x="144847" y="0"/>
                    </a:moveTo>
                    <a:lnTo>
                      <a:pt x="724219" y="0"/>
                    </a:lnTo>
                    <a:cubicBezTo>
                      <a:pt x="804216" y="0"/>
                      <a:pt x="869066" y="64850"/>
                      <a:pt x="869066" y="144847"/>
                    </a:cubicBezTo>
                    <a:lnTo>
                      <a:pt x="869066" y="1404525"/>
                    </a:lnTo>
                    <a:cubicBezTo>
                      <a:pt x="869066" y="1484522"/>
                      <a:pt x="804216" y="1549372"/>
                      <a:pt x="724219" y="1549372"/>
                    </a:cubicBezTo>
                    <a:lnTo>
                      <a:pt x="144847" y="1549372"/>
                    </a:lnTo>
                    <a:cubicBezTo>
                      <a:pt x="64850" y="1549372"/>
                      <a:pt x="0" y="1484522"/>
                      <a:pt x="0" y="1404525"/>
                    </a:cubicBezTo>
                    <a:lnTo>
                      <a:pt x="0" y="144847"/>
                    </a:lnTo>
                    <a:cubicBezTo>
                      <a:pt x="0" y="64850"/>
                      <a:pt x="64850" y="0"/>
                      <a:pt x="144847" y="0"/>
                    </a:cubicBez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 name="TextBox 53"/>
              <p:cNvSpPr txBox="1"/>
              <p:nvPr/>
            </p:nvSpPr>
            <p:spPr>
              <a:xfrm>
                <a:off x="-398285" y="4372025"/>
                <a:ext cx="2211512" cy="1077569"/>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505050"/>
                    </a:solidFill>
                  </a:rPr>
                  <a:t>Native/Mobile Apps</a:t>
                </a:r>
              </a:p>
            </p:txBody>
          </p:sp>
        </p:grpSp>
      </p:grpSp>
      <p:grpSp>
        <p:nvGrpSpPr>
          <p:cNvPr id="55" name="Group 54"/>
          <p:cNvGrpSpPr/>
          <p:nvPr/>
        </p:nvGrpSpPr>
        <p:grpSpPr>
          <a:xfrm>
            <a:off x="5474640" y="1970696"/>
            <a:ext cx="1956260" cy="1828784"/>
            <a:chOff x="6065837" y="3952876"/>
            <a:chExt cx="2514600" cy="2516186"/>
          </a:xfrm>
        </p:grpSpPr>
        <p:sp>
          <p:nvSpPr>
            <p:cNvPr id="56" name="Rectangle 55"/>
            <p:cNvSpPr/>
            <p:nvPr/>
          </p:nvSpPr>
          <p:spPr bwMode="auto">
            <a:xfrm>
              <a:off x="6065837" y="3952876"/>
              <a:ext cx="2514600" cy="2516186"/>
            </a:xfrm>
            <a:prstGeom prst="rect">
              <a:avLst/>
            </a:prstGeom>
            <a:solidFill>
              <a:srgbClr val="5C2D9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7" name="Group 4"/>
            <p:cNvGrpSpPr>
              <a:grpSpLocks noChangeAspect="1"/>
            </p:cNvGrpSpPr>
            <p:nvPr/>
          </p:nvGrpSpPr>
          <p:grpSpPr bwMode="auto">
            <a:xfrm>
              <a:off x="6584949" y="4716462"/>
              <a:ext cx="1476375" cy="608013"/>
              <a:chOff x="4059" y="2900"/>
              <a:chExt cx="930" cy="383"/>
            </a:xfrm>
          </p:grpSpPr>
          <p:sp>
            <p:nvSpPr>
              <p:cNvPr id="59"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60"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grpSp>
        <p:sp>
          <p:nvSpPr>
            <p:cNvPr id="58" name="TextBox 57"/>
            <p:cNvSpPr txBox="1"/>
            <p:nvPr/>
          </p:nvSpPr>
          <p:spPr>
            <a:xfrm>
              <a:off x="6216967" y="5303045"/>
              <a:ext cx="2211512" cy="691467"/>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D2D2D2"/>
                  </a:solidFill>
                </a:rPr>
                <a:t>Web APIs</a:t>
              </a:r>
            </a:p>
          </p:txBody>
        </p:sp>
      </p:grpSp>
      <p:grpSp>
        <p:nvGrpSpPr>
          <p:cNvPr id="61" name="Group 60"/>
          <p:cNvGrpSpPr/>
          <p:nvPr/>
        </p:nvGrpSpPr>
        <p:grpSpPr>
          <a:xfrm>
            <a:off x="5489396" y="4013201"/>
            <a:ext cx="1980168" cy="1783074"/>
            <a:chOff x="3475037" y="3952877"/>
            <a:chExt cx="2514600" cy="2516186"/>
          </a:xfrm>
        </p:grpSpPr>
        <p:sp>
          <p:nvSpPr>
            <p:cNvPr id="62" name="Rectangle 61"/>
            <p:cNvSpPr/>
            <p:nvPr/>
          </p:nvSpPr>
          <p:spPr bwMode="auto">
            <a:xfrm>
              <a:off x="3475037" y="3952877"/>
              <a:ext cx="2514600" cy="251618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3" name="Freeform 62"/>
            <p:cNvSpPr>
              <a:spLocks noChangeAspect="1"/>
            </p:cNvSpPr>
            <p:nvPr/>
          </p:nvSpPr>
          <p:spPr bwMode="black">
            <a:xfrm>
              <a:off x="4469819" y="4612450"/>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 name="Freeform 63"/>
            <p:cNvSpPr>
              <a:spLocks noChangeAspect="1"/>
            </p:cNvSpPr>
            <p:nvPr/>
          </p:nvSpPr>
          <p:spPr bwMode="black">
            <a:xfrm>
              <a:off x="4469819" y="4959304"/>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5" name="TextBox 64"/>
            <p:cNvSpPr txBox="1"/>
            <p:nvPr/>
          </p:nvSpPr>
          <p:spPr>
            <a:xfrm>
              <a:off x="3592663" y="5254610"/>
              <a:ext cx="2211512" cy="715313"/>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FFFFFF"/>
                  </a:solidFill>
                </a:rPr>
                <a:t>Web Apps</a:t>
              </a:r>
            </a:p>
          </p:txBody>
        </p:sp>
      </p:grpSp>
      <p:grpSp>
        <p:nvGrpSpPr>
          <p:cNvPr id="66" name="Group 65"/>
          <p:cNvGrpSpPr/>
          <p:nvPr/>
        </p:nvGrpSpPr>
        <p:grpSpPr>
          <a:xfrm>
            <a:off x="484357" y="4035880"/>
            <a:ext cx="2000066" cy="1774019"/>
            <a:chOff x="6060875" y="1362076"/>
            <a:chExt cx="2519562" cy="2516186"/>
          </a:xfrm>
        </p:grpSpPr>
        <p:sp>
          <p:nvSpPr>
            <p:cNvPr id="67" name="Rectangle 66"/>
            <p:cNvSpPr/>
            <p:nvPr/>
          </p:nvSpPr>
          <p:spPr bwMode="auto">
            <a:xfrm>
              <a:off x="6065837" y="1362076"/>
              <a:ext cx="2514600" cy="2516186"/>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8" name="Freeform 166"/>
            <p:cNvSpPr>
              <a:spLocks noChangeAspect="1" noEditPoints="1"/>
            </p:cNvSpPr>
            <p:nvPr/>
          </p:nvSpPr>
          <p:spPr bwMode="black">
            <a:xfrm>
              <a:off x="7073943" y="2155374"/>
              <a:ext cx="496677" cy="48104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505050"/>
            </a:solidFill>
            <a:ln>
              <a:noFill/>
            </a:ln>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FFFFFF"/>
                </a:solidFill>
              </a:endParaRPr>
            </a:p>
          </p:txBody>
        </p:sp>
        <p:sp>
          <p:nvSpPr>
            <p:cNvPr id="69" name="TextBox 68"/>
            <p:cNvSpPr txBox="1"/>
            <p:nvPr/>
          </p:nvSpPr>
          <p:spPr>
            <a:xfrm>
              <a:off x="6060875" y="2599197"/>
              <a:ext cx="2480521" cy="718964"/>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505050"/>
                  </a:solidFill>
                </a:rPr>
                <a:t>Browser</a:t>
              </a:r>
            </a:p>
          </p:txBody>
        </p:sp>
      </p:grpSp>
      <p:grpSp>
        <p:nvGrpSpPr>
          <p:cNvPr id="70" name="Group 69"/>
          <p:cNvGrpSpPr/>
          <p:nvPr/>
        </p:nvGrpSpPr>
        <p:grpSpPr>
          <a:xfrm>
            <a:off x="9827151" y="2894215"/>
            <a:ext cx="1956260" cy="1828784"/>
            <a:chOff x="6065837" y="3952876"/>
            <a:chExt cx="2514600" cy="2516186"/>
          </a:xfrm>
        </p:grpSpPr>
        <p:sp>
          <p:nvSpPr>
            <p:cNvPr id="71" name="Rectangle 70"/>
            <p:cNvSpPr/>
            <p:nvPr/>
          </p:nvSpPr>
          <p:spPr bwMode="auto">
            <a:xfrm>
              <a:off x="6065837" y="3952876"/>
              <a:ext cx="2514600" cy="2516186"/>
            </a:xfrm>
            <a:prstGeom prst="rect">
              <a:avLst/>
            </a:prstGeom>
            <a:solidFill>
              <a:srgbClr val="5C2D9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72" name="Group 4"/>
            <p:cNvGrpSpPr>
              <a:grpSpLocks noChangeAspect="1"/>
            </p:cNvGrpSpPr>
            <p:nvPr/>
          </p:nvGrpSpPr>
          <p:grpSpPr bwMode="auto">
            <a:xfrm>
              <a:off x="6584949" y="4716462"/>
              <a:ext cx="1476375" cy="608013"/>
              <a:chOff x="4059" y="2900"/>
              <a:chExt cx="930" cy="383"/>
            </a:xfrm>
          </p:grpSpPr>
          <p:sp>
            <p:nvSpPr>
              <p:cNvPr id="74"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75"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grpSp>
        <p:sp>
          <p:nvSpPr>
            <p:cNvPr id="73" name="TextBox 72"/>
            <p:cNvSpPr txBox="1"/>
            <p:nvPr/>
          </p:nvSpPr>
          <p:spPr>
            <a:xfrm>
              <a:off x="6216967" y="5303045"/>
              <a:ext cx="2211512" cy="691467"/>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D2D2D2"/>
                  </a:solidFill>
                </a:rPr>
                <a:t>Web APIs</a:t>
              </a:r>
            </a:p>
          </p:txBody>
        </p:sp>
      </p:grpSp>
      <p:grpSp>
        <p:nvGrpSpPr>
          <p:cNvPr id="76" name="Group 75"/>
          <p:cNvGrpSpPr/>
          <p:nvPr/>
        </p:nvGrpSpPr>
        <p:grpSpPr>
          <a:xfrm>
            <a:off x="7640707" y="4063432"/>
            <a:ext cx="2068227" cy="925160"/>
            <a:chOff x="7879286" y="4911121"/>
            <a:chExt cx="2109699" cy="943711"/>
          </a:xfrm>
        </p:grpSpPr>
        <p:cxnSp>
          <p:nvCxnSpPr>
            <p:cNvPr id="77" name="Straight Arrow Connector 76"/>
            <p:cNvCxnSpPr/>
            <p:nvPr/>
          </p:nvCxnSpPr>
          <p:spPr>
            <a:xfrm flipV="1">
              <a:off x="7879286" y="4911121"/>
              <a:ext cx="2109699" cy="943711"/>
            </a:xfrm>
            <a:prstGeom prst="straightConnector1">
              <a:avLst/>
            </a:prstGeom>
            <a:noFill/>
            <a:ln w="25400" cap="flat" cmpd="sng" algn="ctr">
              <a:solidFill>
                <a:srgbClr val="D83B01"/>
              </a:solidFill>
              <a:prstDash val="solid"/>
              <a:headEnd type="none"/>
              <a:tailEnd type="triangle" w="lg" len="lg"/>
            </a:ln>
            <a:effectLst/>
          </p:spPr>
        </p:cxnSp>
        <p:sp>
          <p:nvSpPr>
            <p:cNvPr id="78" name="TextBox 77"/>
            <p:cNvSpPr txBox="1"/>
            <p:nvPr/>
          </p:nvSpPr>
          <p:spPr>
            <a:xfrm rot="20192029">
              <a:off x="8227293" y="5014309"/>
              <a:ext cx="1319601"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solidFill>
                    <a:srgbClr val="D83B01"/>
                  </a:solidFill>
                </a:rPr>
                <a:t>OAuth 2.0</a:t>
              </a:r>
            </a:p>
          </p:txBody>
        </p:sp>
      </p:grpSp>
      <p:grpSp>
        <p:nvGrpSpPr>
          <p:cNvPr id="79" name="Group 78"/>
          <p:cNvGrpSpPr/>
          <p:nvPr/>
        </p:nvGrpSpPr>
        <p:grpSpPr>
          <a:xfrm>
            <a:off x="2576015" y="4781932"/>
            <a:ext cx="2763977" cy="506901"/>
            <a:chOff x="2713037" y="5644029"/>
            <a:chExt cx="2819400" cy="517065"/>
          </a:xfrm>
        </p:grpSpPr>
        <p:cxnSp>
          <p:nvCxnSpPr>
            <p:cNvPr id="80" name="Straight Arrow Connector 79"/>
            <p:cNvCxnSpPr/>
            <p:nvPr/>
          </p:nvCxnSpPr>
          <p:spPr>
            <a:xfrm>
              <a:off x="2713037" y="6053021"/>
              <a:ext cx="2819400" cy="0"/>
            </a:xfrm>
            <a:prstGeom prst="straightConnector1">
              <a:avLst/>
            </a:prstGeom>
            <a:noFill/>
            <a:ln w="25400" cap="flat" cmpd="sng" algn="ctr">
              <a:solidFill>
                <a:srgbClr val="D83B01"/>
              </a:solidFill>
              <a:prstDash val="solid"/>
              <a:headEnd type="none"/>
              <a:tailEnd type="triangle" w="lg" len="lg"/>
            </a:ln>
            <a:effectLst/>
          </p:spPr>
        </p:cxnSp>
        <p:sp>
          <p:nvSpPr>
            <p:cNvPr id="81" name="TextBox 80"/>
            <p:cNvSpPr txBox="1"/>
            <p:nvPr/>
          </p:nvSpPr>
          <p:spPr>
            <a:xfrm>
              <a:off x="3204145" y="5644029"/>
              <a:ext cx="1893989"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solidFill>
                    <a:srgbClr val="D83B01"/>
                  </a:solidFill>
                </a:rPr>
                <a:t>OpenID Connect</a:t>
              </a:r>
            </a:p>
          </p:txBody>
        </p:sp>
      </p:grpSp>
      <p:sp>
        <p:nvSpPr>
          <p:cNvPr id="82" name="Rectangle 81"/>
          <p:cNvSpPr/>
          <p:nvPr/>
        </p:nvSpPr>
        <p:spPr bwMode="auto">
          <a:xfrm>
            <a:off x="3057469" y="2393805"/>
            <a:ext cx="1531956" cy="307701"/>
          </a:xfrm>
          <a:prstGeom prst="rect">
            <a:avLst/>
          </a:prstGeom>
          <a:solidFill>
            <a:srgbClr val="FFFFFF"/>
          </a:solidFill>
          <a:ln w="317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nvGrpSpPr>
          <p:cNvPr id="83" name="Group 82"/>
          <p:cNvGrpSpPr/>
          <p:nvPr/>
        </p:nvGrpSpPr>
        <p:grpSpPr>
          <a:xfrm>
            <a:off x="2576015" y="2335556"/>
            <a:ext cx="2763977" cy="506901"/>
            <a:chOff x="2713037" y="3148598"/>
            <a:chExt cx="2819400" cy="517065"/>
          </a:xfrm>
        </p:grpSpPr>
        <p:cxnSp>
          <p:nvCxnSpPr>
            <p:cNvPr id="84" name="Straight Arrow Connector 83"/>
            <p:cNvCxnSpPr/>
            <p:nvPr/>
          </p:nvCxnSpPr>
          <p:spPr>
            <a:xfrm>
              <a:off x="2713037" y="3547975"/>
              <a:ext cx="2819400" cy="0"/>
            </a:xfrm>
            <a:prstGeom prst="straightConnector1">
              <a:avLst/>
            </a:prstGeom>
            <a:noFill/>
            <a:ln w="25400" cap="flat" cmpd="sng" algn="ctr">
              <a:solidFill>
                <a:srgbClr val="D83B01"/>
              </a:solidFill>
              <a:prstDash val="solid"/>
              <a:headEnd type="none"/>
              <a:tailEnd type="triangle" w="lg" len="lg"/>
            </a:ln>
            <a:effectLst/>
          </p:spPr>
        </p:cxnSp>
        <p:sp>
          <p:nvSpPr>
            <p:cNvPr id="85" name="TextBox 84"/>
            <p:cNvSpPr txBox="1"/>
            <p:nvPr/>
          </p:nvSpPr>
          <p:spPr>
            <a:xfrm>
              <a:off x="3551237" y="3148598"/>
              <a:ext cx="1319601"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solidFill>
                    <a:srgbClr val="D83B01"/>
                  </a:solidFill>
                </a:rPr>
                <a:t>OAuth 2.0</a:t>
              </a:r>
            </a:p>
          </p:txBody>
        </p:sp>
      </p:grpSp>
    </p:spTree>
    <p:extLst>
      <p:ext uri="{BB962C8B-B14F-4D97-AF65-F5344CB8AC3E}">
        <p14:creationId xmlns:p14="http://schemas.microsoft.com/office/powerpoint/2010/main" val="13254524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d199e6426c46402243577b48a8cd6d8e44fe"/>
</p:tagLst>
</file>

<file path=ppt/tags/tag2.xml><?xml version="1.0" encoding="utf-8"?>
<p:tagLst xmlns:a="http://schemas.openxmlformats.org/drawingml/2006/main" xmlns:r="http://schemas.openxmlformats.org/officeDocument/2006/relationships" xmlns:p="http://schemas.openxmlformats.org/presentationml/2006/main">
  <p:tag name="ATHENA.CUSTOMXMLID" val="{94ACA0B4-5F57-43EA-BA49-971E555AC2AE}"/>
  <p:tag name="ATHENA.CUSTOMXMLCONTENT" val="&lt;?xml version=&quot;1.0&quot;?&gt;&lt;athena xmlns=&quot;http://schemas.microsoft.com/edu/athena&quot; version=&quot;0.1.3396.0&quot;&gt;&lt;timings duration=&quot;81307&quot;&gt;&lt;event time=&quot;9839&quot; type=&quot;OnNext&quot; clickIndex=&quot;1&quot; wacClickIndex=&quot;1&quot;/&gt;&lt;event time=&quot;12339&quot; type=&quot;OnNext&quot; clickIndex=&quot;2&quot; wacClickIndex=&quot;2&quot;/&gt;&lt;event time=&quot;15349&quot; type=&quot;OnNext&quot; clickIndex=&quot;3&quot; wacClickIndex=&quot;3&quot;/&gt;&lt;event time=&quot;17870&quot; type=&quot;OnNext&quot; clickIndex=&quot;4&quot; wacClickIndex=&quot;4&quot;/&gt;&lt;event time=&quot;20156&quot; type=&quot;OnNext&quot; clickIndex=&quot;5&quot; wacClickIndex=&quot;5&quot;/&gt;&lt;/timings&gt;&lt;/athena&gt;"/>
</p:tagLst>
</file>

<file path=ppt/tags/tag3.xml><?xml version="1.0" encoding="utf-8"?>
<p:tagLst xmlns:a="http://schemas.openxmlformats.org/drawingml/2006/main" xmlns:r="http://schemas.openxmlformats.org/officeDocument/2006/relationships" xmlns:p="http://schemas.openxmlformats.org/presentationml/2006/main">
  <p:tag name="ATHENA.CUSTOMXMLID" val="{94ACA0B4-5F57-43EA-BA49-971E555AC2AE}"/>
  <p:tag name="ATHENA.CUSTOMXMLCONTENT" val="&lt;?xml version=&quot;1.0&quot;?&gt;&lt;athena xmlns=&quot;http://schemas.microsoft.com/edu/athena&quot; version=&quot;0.1.3396.0&quot;&gt;&lt;timings duration=&quot;81307&quot;&gt;&lt;event time=&quot;9839&quot; type=&quot;OnNext&quot; clickIndex=&quot;1&quot; wacClickIndex=&quot;1&quot;/&gt;&lt;event time=&quot;12339&quot; type=&quot;OnNext&quot; clickIndex=&quot;2&quot; wacClickIndex=&quot;2&quot;/&gt;&lt;event time=&quot;15349&quot; type=&quot;OnNext&quot; clickIndex=&quot;3&quot; wacClickIndex=&quot;3&quot;/&gt;&lt;event time=&quot;17870&quot; type=&quot;OnNext&quot; clickIndex=&quot;4&quot; wacClickIndex=&quot;4&quot;/&gt;&lt;event time=&quot;20156&quot; type=&quot;OnNext&quot; clickIndex=&quot;5&quot; wacClickIndex=&quot;5&quot;/&gt;&lt;/timings&gt;&lt;/athena&gt;"/>
</p:tagLst>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Brand_template_16-9_Edu_DARK_Purple_2016_1</Template>
  <TotalTime>2</TotalTime>
  <Words>4236</Words>
  <Application>Microsoft Office PowerPoint</Application>
  <PresentationFormat>Widescreen</PresentationFormat>
  <Paragraphs>860</Paragraphs>
  <Slides>69</Slides>
  <Notes>69</Notes>
  <HiddenSlides>10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69</vt:i4>
      </vt:variant>
    </vt:vector>
  </HeadingPairs>
  <TitlesOfParts>
    <vt:vector size="81" baseType="lpstr">
      <vt:lpstr>ＭＳ Ｐゴシック</vt:lpstr>
      <vt:lpstr>Arial</vt:lpstr>
      <vt:lpstr>Calibri</vt:lpstr>
      <vt:lpstr>Consolas</vt:lpstr>
      <vt:lpstr>Courier New</vt:lpstr>
      <vt:lpstr>Segoe UI</vt:lpstr>
      <vt:lpstr>Segoe UI Light</vt:lpstr>
      <vt:lpstr>Segoe UI Semibold</vt:lpstr>
      <vt:lpstr>Segoe UI Semilight</vt:lpstr>
      <vt:lpstr>Wingdings</vt:lpstr>
      <vt:lpstr>WHITE TEMPLATE</vt:lpstr>
      <vt:lpstr>COLOR TEMPLATE</vt:lpstr>
      <vt:lpstr>Azure DevCamp Identity and Office 365 APIs</vt:lpstr>
      <vt:lpstr>Agenda</vt:lpstr>
      <vt:lpstr>Identity as the core of enterprise mobility</vt:lpstr>
      <vt:lpstr>Azure Active Directory</vt:lpstr>
      <vt:lpstr>Linking Office 365 and Azure</vt:lpstr>
      <vt:lpstr>What is OAuth 2.0?</vt:lpstr>
      <vt:lpstr>OAuth 2.0 Flow Office 365 APIs</vt:lpstr>
      <vt:lpstr>Authentication Protocols</vt:lpstr>
      <vt:lpstr>Auth2.0 Protocols</vt:lpstr>
      <vt:lpstr>Azure AD Applications</vt:lpstr>
      <vt:lpstr>Azure AD Applications</vt:lpstr>
      <vt:lpstr>Registering Azure AD Applications</vt:lpstr>
      <vt:lpstr>Comparing Graph 1.0 and 2.0</vt:lpstr>
      <vt:lpstr>Single vs. Multi-Tenant Applications</vt:lpstr>
      <vt:lpstr>Application Permissions</vt:lpstr>
      <vt:lpstr>Consent</vt:lpstr>
      <vt:lpstr>Authorization flow</vt:lpstr>
      <vt:lpstr>Authentication Options</vt:lpstr>
      <vt:lpstr>Microsoft Account + Azure AD</vt:lpstr>
      <vt:lpstr>Differences in the converged model</vt:lpstr>
      <vt:lpstr>Authentication and authorization with Azure AD</vt:lpstr>
      <vt:lpstr>OAuth 2.0 Tokens</vt:lpstr>
      <vt:lpstr>Bearer Tokens</vt:lpstr>
      <vt:lpstr>Tokens</vt:lpstr>
      <vt:lpstr>Authentication with Azure AD</vt:lpstr>
      <vt:lpstr>Authenticating with Azure AD (.NET)</vt:lpstr>
      <vt:lpstr>Application Types: User+App | App-Only</vt:lpstr>
      <vt:lpstr>Application Type: User+App App</vt:lpstr>
      <vt:lpstr>Application Type: App Only</vt:lpstr>
      <vt:lpstr>OAuth Flows</vt:lpstr>
      <vt:lpstr>Resource Owner Password Credentials Flow</vt:lpstr>
      <vt:lpstr>Resource Owner Password Credentials Flow</vt:lpstr>
      <vt:lpstr>Client Credentials Flow</vt:lpstr>
      <vt:lpstr>Client Credentials Flow</vt:lpstr>
      <vt:lpstr>Client Credentials Flow</vt:lpstr>
      <vt:lpstr>Authorization Code Flow</vt:lpstr>
      <vt:lpstr>Authorization Code Flow</vt:lpstr>
      <vt:lpstr>Authorization Code Flow</vt:lpstr>
      <vt:lpstr>Authorization Code Flow (Cont’d)</vt:lpstr>
      <vt:lpstr>Implicit Flow</vt:lpstr>
      <vt:lpstr>Implicit Flow</vt:lpstr>
      <vt:lpstr>Implicit Flow</vt:lpstr>
      <vt:lpstr>Implicit Flow</vt:lpstr>
      <vt:lpstr>Comparing Different OAuth Flows</vt:lpstr>
      <vt:lpstr>Demo</vt:lpstr>
      <vt:lpstr>The Microsoft Graph</vt:lpstr>
      <vt:lpstr>State of the world before Microsoft Graph </vt:lpstr>
      <vt:lpstr>Diverse API styles and endpoints</vt:lpstr>
      <vt:lpstr>Today’s world with Microsoft Graph </vt:lpstr>
      <vt:lpstr>What is Microsoft Graph?</vt:lpstr>
      <vt:lpstr>Profile API</vt:lpstr>
      <vt:lpstr>Intelligence in Microsoft Graph</vt:lpstr>
      <vt:lpstr>Robust Microsoft Graph APIs</vt:lpstr>
      <vt:lpstr>Unified API style – single endpoint</vt:lpstr>
      <vt:lpstr>APIs Available in V2.0</vt:lpstr>
      <vt:lpstr>Functionality Available</vt:lpstr>
      <vt:lpstr>Demo</vt:lpstr>
      <vt:lpstr>Code Samples</vt:lpstr>
      <vt:lpstr>Profile API demo – Experience and API</vt:lpstr>
      <vt:lpstr>Provisioning Groups with Graph</vt:lpstr>
      <vt:lpstr>Read data from existing SharePoint site</vt:lpstr>
      <vt:lpstr>Provisioning Sites with CSOM</vt:lpstr>
      <vt:lpstr>Create a plan for new employee tasks</vt:lpstr>
      <vt:lpstr>Update latest timesheet data</vt:lpstr>
      <vt:lpstr>OneNote HTTP REST APIs</vt:lpstr>
      <vt:lpstr>API Documentation</vt:lpstr>
      <vt:lpstr>Questions?</vt:lpstr>
      <vt:lpstr>HOL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DevCamp Identity and Office 365 APIs</dc:title>
  <dc:creator>Israel Vega Jr.</dc:creator>
  <cp:lastModifiedBy>Israel Vega</cp:lastModifiedBy>
  <cp:revision>73</cp:revision>
  <dcterms:created xsi:type="dcterms:W3CDTF">2016-09-30T22:32:37Z</dcterms:created>
  <dcterms:modified xsi:type="dcterms:W3CDTF">2017-12-05T05:00:58Z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ivega@microsoft.com</vt:lpwstr>
  </property>
  <property fmtid="{D5CDD505-2E9C-101B-9397-08002B2CF9AE}" pid="5" name="MSIP_Label_f42aa342-8706-4288-bd11-ebb85995028c_SetDate">
    <vt:lpwstr>2017-12-05T05:00:57.5105965Z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