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9"/>
  </p:notesMasterIdLst>
  <p:handoutMasterIdLst>
    <p:handoutMasterId r:id="rId50"/>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83" r:id="rId22"/>
    <p:sldId id="1350" r:id="rId23"/>
    <p:sldId id="1357" r:id="rId24"/>
    <p:sldId id="1358" r:id="rId25"/>
    <p:sldId id="1359" r:id="rId26"/>
    <p:sldId id="1360" r:id="rId27"/>
    <p:sldId id="1361" r:id="rId28"/>
    <p:sldId id="1362" r:id="rId29"/>
    <p:sldId id="1363" r:id="rId30"/>
    <p:sldId id="1364" r:id="rId31"/>
    <p:sldId id="1366" r:id="rId32"/>
    <p:sldId id="1365" r:id="rId33"/>
    <p:sldId id="1351" r:id="rId34"/>
    <p:sldId id="1368" r:id="rId35"/>
    <p:sldId id="1355" r:id="rId36"/>
    <p:sldId id="1381" r:id="rId37"/>
    <p:sldId id="1356" r:id="rId38"/>
    <p:sldId id="1374" r:id="rId39"/>
    <p:sldId id="1380" r:id="rId40"/>
    <p:sldId id="1375" r:id="rId41"/>
    <p:sldId id="1379" r:id="rId42"/>
    <p:sldId id="1378" r:id="rId43"/>
    <p:sldId id="1376" r:id="rId44"/>
    <p:sldId id="1377" r:id="rId45"/>
    <p:sldId id="1341" r:id="rId46"/>
    <p:sldId id="1367" r:id="rId47"/>
    <p:sldId id="1382"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 id="1383"/>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Lst>
        </p14:section>
        <p14:section name="Conclusion - X minutes" id="{A4749901-7E4D-4CE4-9E1F-4BB787210046}">
          <p14:sldIdLst>
            <p14:sldId id="1341"/>
          </p14:sldIdLst>
        </p14:section>
        <p14:section name="Appendix" id="{8F4AE060-EEBD-49E9-8B5D-A5B5BE1825E9}">
          <p14:sldIdLst>
            <p14:sldId id="1367"/>
            <p14:sldId id="1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7988" autoAdjust="0"/>
  </p:normalViewPr>
  <p:slideViewPr>
    <p:cSldViewPr>
      <p:cViewPr varScale="1">
        <p:scale>
          <a:sx n="96" d="100"/>
          <a:sy n="96" d="100"/>
        </p:scale>
        <p:origin x="822" y="90"/>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B3FC2B52-F731-4F1C-8BE7-17706D5A9651}" type="presOf" srcId="{E7A37210-D140-4477-AB54-0A924C8FFDE9}" destId="{47B80974-E606-4B95-AC56-0A16BEC95A47}"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F144B9BD-1071-45CA-80B0-0822E883EEB9}" type="presOf" srcId="{58EEDEC7-3D35-4422-AB6C-80CB080CC203}" destId="{75067508-CE43-4AF4-BCFF-DC752E8E5141}" srcOrd="0" destOrd="0" presId="urn:microsoft.com/office/officeart/2005/8/layout/venn2"/>
    <dgm:cxn modelId="{6D1642C5-116D-4743-8CD7-1C741C666058}" type="presOf" srcId="{2345E87F-ECB4-4879-9D03-4B0B52E048C7}" destId="{9631C849-4AA3-4C2A-91F4-A9645725CC18}"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928B6104-6BF7-420D-9FDB-3FEB3DD8924C}" type="presOf" srcId="{2B6169F8-27CE-4321-9FEA-F8EAD2855F26}" destId="{F4DE59E0-F460-4B60-88B2-A512544288FD}" srcOrd="0"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10/7/2016 7:05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10/7/2016 7:05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10/7/2016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10/7/2016 7:05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a:t>
            </a:r>
            <a:r>
              <a:rPr lang="en-US" baseline="0" dirty="0" err="1"/>
              <a:t>microservices</a:t>
            </a:r>
            <a:r>
              <a:rPr lang="en-US" baseline="0" dirty="0"/>
              <a:t>, which breaks up functionality into small, specialized services that can be reused across applications. </a:t>
            </a:r>
            <a:r>
              <a:rPr lang="en-US" baseline="0" dirty="0" err="1"/>
              <a:t>Microservices</a:t>
            </a:r>
            <a:r>
              <a:rPr lang="en-US" baseline="0" dirty="0"/>
              <a:t> are great, but the communication with a high number of </a:t>
            </a:r>
            <a:r>
              <a:rPr lang="en-US" baseline="0" dirty="0" err="1"/>
              <a:t>microservices</a:t>
            </a:r>
            <a:r>
              <a:rPr lang="en-US" baseline="0" dirty="0"/>
              <a:t>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10/7/2016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0.png"/><Relationship Id="rId1" Type="http://schemas.openxmlformats.org/officeDocument/2006/relationships/slideLayout" Target="../slideLayouts/slideLayout30.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29.png"/><Relationship Id="rId2" Type="http://schemas.openxmlformats.org/officeDocument/2006/relationships/image" Target="../media/image71.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6.png"/><Relationship Id="rId7" Type="http://schemas.openxmlformats.org/officeDocument/2006/relationships/image" Target="../media/image28.png"/><Relationship Id="rId2" Type="http://schemas.openxmlformats.org/officeDocument/2006/relationships/image" Target="../media/image75.png"/><Relationship Id="rId1" Type="http://schemas.openxmlformats.org/officeDocument/2006/relationships/slideLayout" Target="../slideLayouts/slideLayout30.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8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84.png"/><Relationship Id="rId4" Type="http://schemas.openxmlformats.org/officeDocument/2006/relationships/image" Target="../media/image83.png"/></Relationships>
</file>

<file path=ppt/slides/_rels/slide2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6.png"/><Relationship Id="rId1" Type="http://schemas.openxmlformats.org/officeDocument/2006/relationships/slideLayout" Target="../slideLayouts/slideLayout11.xml"/><Relationship Id="rId5" Type="http://schemas.openxmlformats.org/officeDocument/2006/relationships/image" Target="../media/image88.png"/><Relationship Id="rId4" Type="http://schemas.openxmlformats.org/officeDocument/2006/relationships/image" Target="../media/image87.png"/></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92.png"/><Relationship Id="rId4" Type="http://schemas.openxmlformats.org/officeDocument/2006/relationships/image" Target="../media/image62.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21.png"/><Relationship Id="rId29" Type="http://schemas.openxmlformats.org/officeDocument/2006/relationships/image" Target="../media/image34.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 Id="rId3" Type="http://schemas.openxmlformats.org/officeDocument/2006/relationships/image" Target="../media/image8.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0" Type="http://schemas.openxmlformats.org/officeDocument/2006/relationships/image" Target="../media/image25.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Garth Fort</a:t>
            </a:r>
          </a:p>
          <a:p>
            <a:pPr lvl="0"/>
            <a:r>
              <a:rPr lang="en-US" sz="2800" b="1" dirty="0"/>
              <a:t>Microsoft</a:t>
            </a:r>
          </a:p>
          <a:p>
            <a:pPr lvl="0"/>
            <a:endParaRPr lang="en-US" sz="1600" dirty="0">
              <a:latin typeface="Segoe UI"/>
            </a:endParaRPr>
          </a:p>
          <a:p>
            <a:pPr lvl="0"/>
            <a:r>
              <a:rPr lang="en-US" sz="1800" dirty="0">
                <a:latin typeface="Segoe UI"/>
              </a:rPr>
              <a:t>garth.fort@microsoft.com</a:t>
            </a:r>
          </a:p>
          <a:p>
            <a:pPr lvl="0"/>
            <a:r>
              <a:rPr lang="en-US" sz="1800" dirty="0">
                <a:latin typeface="Segoe UI"/>
              </a:rPr>
              <a:t>@</a:t>
            </a:r>
            <a:r>
              <a:rPr lang="en-US" sz="1800" dirty="0" err="1">
                <a:latin typeface="Segoe UI"/>
              </a:rPr>
              <a:t>garthfort</a:t>
            </a:r>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solidFill>
                      <a:schemeClr val="accent5"/>
                    </a:solidFill>
                  </a:rPr>
                  <a:t>Regional</a:t>
                </a:r>
              </a:p>
              <a:p>
                <a:pPr algn="ctr">
                  <a:lnSpc>
                    <a:spcPct val="90000"/>
                  </a:lnSpc>
                  <a:spcAft>
                    <a:spcPts val="600"/>
                  </a:spcAft>
                </a:pPr>
                <a:r>
                  <a:rPr lang="en-US" sz="2000" dirty="0">
                    <a:solidFill>
                      <a:schemeClr val="accent5"/>
                    </a:solidFill>
                  </a:rPr>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89280"/>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0000"/>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Serverless</a:t>
            </a:r>
            <a:r>
              <a:rPr lang="en-US" dirty="0"/>
              <a:t> Compute-Functions</a:t>
            </a:r>
          </a:p>
        </p:txBody>
      </p:sp>
      <p:sp>
        <p:nvSpPr>
          <p:cNvPr id="4" name="Text Placeholder 3"/>
          <p:cNvSpPr>
            <a:spLocks noGrp="1"/>
          </p:cNvSpPr>
          <p:nvPr>
            <p:ph type="body" sz="quarter" idx="10"/>
          </p:nvPr>
        </p:nvSpPr>
        <p:spPr/>
        <p:txBody>
          <a:bodyPr/>
          <a:lstStyle/>
          <a:p>
            <a:endParaRPr lang="en-US"/>
          </a:p>
        </p:txBody>
      </p:sp>
      <p:sp>
        <p:nvSpPr>
          <p:cNvPr id="5" name="Rectangle 4"/>
          <p:cNvSpPr/>
          <p:nvPr/>
        </p:nvSpPr>
        <p:spPr bwMode="auto">
          <a:xfrm rot="19078693">
            <a:off x="2962156" y="2888618"/>
            <a:ext cx="6893165" cy="13428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0" dirty="0">
                <a:gradFill>
                  <a:gsLst>
                    <a:gs pos="0">
                      <a:srgbClr val="FFFFFF"/>
                    </a:gs>
                    <a:gs pos="100000">
                      <a:srgbClr val="FFFFFF"/>
                    </a:gs>
                  </a:gsLst>
                  <a:lin ang="5400000" scaled="0"/>
                </a:gradFill>
                <a:ea typeface="Segoe UI" pitchFamily="34" charset="0"/>
                <a:cs typeface="Segoe UI" pitchFamily="34" charset="0"/>
              </a:rPr>
              <a:t>TBD</a:t>
            </a:r>
          </a:p>
        </p:txBody>
      </p:sp>
    </p:spTree>
    <p:extLst>
      <p:ext uri="{BB962C8B-B14F-4D97-AF65-F5344CB8AC3E}">
        <p14:creationId xmlns:p14="http://schemas.microsoft.com/office/powerpoint/2010/main" val="14036130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Customer Table</a:t>
                      </a:r>
                    </a:p>
                  </a:txBody>
                  <a:tcPr/>
                </a:tc>
                <a:extLst>
                  <a:ext uri="{0D108BD9-81ED-4DB2-BD59-A6C34878D82A}">
                    <a16:rowId xmlns:a16="http://schemas.microsoft.com/office/drawing/2014/main" val="2152893029"/>
                  </a:ext>
                </a:extLst>
              </a:tr>
              <a:tr h="365357">
                <a:tc>
                  <a:txBody>
                    <a:bodyPr/>
                    <a:lstStyle/>
                    <a:p>
                      <a:r>
                        <a:rPr lang="en-US" dirty="0"/>
                        <a:t>CustomerName</a:t>
                      </a:r>
                    </a:p>
                  </a:txBody>
                  <a:tcPr/>
                </a:tc>
                <a:extLst>
                  <a:ext uri="{0D108BD9-81ED-4DB2-BD59-A6C34878D82A}">
                    <a16:rowId xmlns:a16="http://schemas.microsoft.com/office/drawing/2014/main" val="1175799151"/>
                  </a:ext>
                </a:extLst>
              </a:tr>
              <a:tr h="365357">
                <a:tc>
                  <a:txBody>
                    <a:bodyPr/>
                    <a:lstStyle/>
                    <a:p>
                      <a:r>
                        <a:rPr lang="en-US" dirty="0"/>
                        <a:t>Address</a:t>
                      </a:r>
                    </a:p>
                  </a:txBody>
                  <a:tcPr/>
                </a:tc>
                <a:extLst>
                  <a:ext uri="{0D108BD9-81ED-4DB2-BD59-A6C34878D82A}">
                    <a16:rowId xmlns:a16="http://schemas.microsoft.com/office/drawing/2014/main" val="1821487786"/>
                  </a:ext>
                </a:extLst>
              </a:tr>
              <a:tr h="365357">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Product Table</a:t>
                      </a:r>
                    </a:p>
                  </a:txBody>
                  <a:tcPr/>
                </a:tc>
                <a:extLst>
                  <a:ext uri="{0D108BD9-81ED-4DB2-BD59-A6C34878D82A}">
                    <a16:rowId xmlns:a16="http://schemas.microsoft.com/office/drawing/2014/main" val="2152893029"/>
                  </a:ext>
                </a:extLst>
              </a:tr>
              <a:tr h="365357">
                <a:tc>
                  <a:txBody>
                    <a:bodyPr/>
                    <a:lstStyle/>
                    <a:p>
                      <a:r>
                        <a:rPr lang="en-US" dirty="0"/>
                        <a:t>ProductName</a:t>
                      </a:r>
                    </a:p>
                  </a:txBody>
                  <a:tcPr/>
                </a:tc>
                <a:extLst>
                  <a:ext uri="{0D108BD9-81ED-4DB2-BD59-A6C34878D82A}">
                    <a16:rowId xmlns:a16="http://schemas.microsoft.com/office/drawing/2014/main" val="1175799151"/>
                  </a:ext>
                </a:extLst>
              </a:tr>
              <a:tr h="365357">
                <a:tc>
                  <a:txBody>
                    <a:bodyPr/>
                    <a:lstStyle/>
                    <a:p>
                      <a:r>
                        <a:rPr lang="en-US" dirty="0"/>
                        <a:t>Quantity</a:t>
                      </a:r>
                    </a:p>
                  </a:txBody>
                  <a:tcPr/>
                </a:tc>
                <a:extLst>
                  <a:ext uri="{0D108BD9-81ED-4DB2-BD59-A6C34878D82A}">
                    <a16:rowId xmlns:a16="http://schemas.microsoft.com/office/drawing/2014/main" val="1821487786"/>
                  </a:ext>
                </a:extLst>
              </a:tr>
              <a:tr h="365357">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Order Table</a:t>
                      </a:r>
                    </a:p>
                  </a:txBody>
                  <a:tcPr/>
                </a:tc>
                <a:extLst>
                  <a:ext uri="{0D108BD9-81ED-4DB2-BD59-A6C34878D82A}">
                    <a16:rowId xmlns:a16="http://schemas.microsoft.com/office/drawing/2014/main" val="2152893029"/>
                  </a:ext>
                </a:extLst>
              </a:tr>
              <a:tr h="365357">
                <a:tc>
                  <a:txBody>
                    <a:bodyPr/>
                    <a:lstStyle/>
                    <a:p>
                      <a:r>
                        <a:rPr lang="en-US" dirty="0"/>
                        <a:t>OrderNumber</a:t>
                      </a:r>
                    </a:p>
                  </a:txBody>
                  <a:tcPr/>
                </a:tc>
                <a:extLst>
                  <a:ext uri="{0D108BD9-81ED-4DB2-BD59-A6C34878D82A}">
                    <a16:rowId xmlns:a16="http://schemas.microsoft.com/office/drawing/2014/main" val="1175799151"/>
                  </a:ext>
                </a:extLst>
              </a:tr>
              <a:tr h="365357">
                <a:tc>
                  <a:txBody>
                    <a:bodyPr/>
                    <a:lstStyle/>
                    <a:p>
                      <a:r>
                        <a:rPr lang="en-US" dirty="0"/>
                        <a:t>CustomerName</a:t>
                      </a:r>
                    </a:p>
                  </a:txBody>
                  <a:tcPr/>
                </a:tc>
                <a:extLst>
                  <a:ext uri="{0D108BD9-81ED-4DB2-BD59-A6C34878D82A}">
                    <a16:rowId xmlns:a16="http://schemas.microsoft.com/office/drawing/2014/main" val="1821487786"/>
                  </a:ext>
                </a:extLst>
              </a:tr>
              <a:tr h="365357">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304974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Cache (Redis)</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2036317" y="3909340"/>
            <a:ext cx="1646092" cy="1037207"/>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r>
              <a:rPr lang="nl-NL" sz="2400" i="1" dirty="0">
                <a:solidFill>
                  <a:srgbClr val="0070C0"/>
                </a:solidFill>
              </a:rPr>
              <a:t>(Sort of)</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2"/>
          <a:stretch>
            <a:fillRect/>
          </a:stretch>
        </p:blipFill>
        <p:spPr>
          <a:xfrm>
            <a:off x="2627693" y="4640262"/>
            <a:ext cx="780290" cy="780290"/>
          </a:xfrm>
          <a:prstGeom prst="rect">
            <a:avLst/>
          </a:prstGeom>
        </p:spPr>
      </p:pic>
      <p:pic>
        <p:nvPicPr>
          <p:cNvPr id="6" name="Picture 5"/>
          <p:cNvPicPr>
            <a:picLocks noChangeAspect="1"/>
          </p:cNvPicPr>
          <p:nvPr/>
        </p:nvPicPr>
        <p:blipFill>
          <a:blip r:embed="rId2"/>
          <a:stretch>
            <a:fillRect/>
          </a:stretch>
        </p:blipFill>
        <p:spPr>
          <a:xfrm>
            <a:off x="9030174" y="4640262"/>
            <a:ext cx="780290" cy="780290"/>
          </a:xfrm>
          <a:prstGeom prst="rect">
            <a:avLst/>
          </a:prstGeom>
        </p:spPr>
      </p:pic>
      <p:pic>
        <p:nvPicPr>
          <p:cNvPr id="7" name="Picture 6"/>
          <p:cNvPicPr>
            <a:picLocks noChangeAspect="1"/>
          </p:cNvPicPr>
          <p:nvPr/>
        </p:nvPicPr>
        <p:blipFill>
          <a:blip r:embed="rId2"/>
          <a:stretch>
            <a:fillRect/>
          </a:stretch>
        </p:blipFill>
        <p:spPr>
          <a:xfrm>
            <a:off x="8098169" y="4640262"/>
            <a:ext cx="780290" cy="780290"/>
          </a:xfrm>
          <a:prstGeom prst="rect">
            <a:avLst/>
          </a:prstGeom>
        </p:spPr>
      </p:pic>
      <p:pic>
        <p:nvPicPr>
          <p:cNvPr id="8" name="Picture 7"/>
          <p:cNvPicPr>
            <a:picLocks noChangeAspect="1"/>
          </p:cNvPicPr>
          <p:nvPr/>
        </p:nvPicPr>
        <p:blipFill>
          <a:blip r:embed="rId2"/>
          <a:stretch>
            <a:fillRect/>
          </a:stretch>
        </p:blipFill>
        <p:spPr>
          <a:xfrm>
            <a:off x="9962178" y="4640262"/>
            <a:ext cx="780290" cy="780290"/>
          </a:xfrm>
          <a:prstGeom prst="rect">
            <a:avLst/>
          </a:prstGeom>
        </p:spPr>
      </p:pic>
      <p:pic>
        <p:nvPicPr>
          <p:cNvPr id="9" name="Picture 8"/>
          <p:cNvPicPr>
            <a:picLocks noChangeAspect="1"/>
          </p:cNvPicPr>
          <p:nvPr/>
        </p:nvPicPr>
        <p:blipFill>
          <a:blip r:embed="rId2"/>
          <a:stretch>
            <a:fillRect/>
          </a:stretch>
        </p:blipFill>
        <p:spPr>
          <a:xfrm>
            <a:off x="7166164" y="4640262"/>
            <a:ext cx="780290" cy="780290"/>
          </a:xfrm>
          <a:prstGeom prst="rect">
            <a:avLst/>
          </a:prstGeom>
        </p:spPr>
      </p:pic>
      <p:pic>
        <p:nvPicPr>
          <p:cNvPr id="10" name="Picture 9"/>
          <p:cNvPicPr>
            <a:picLocks noChangeAspect="1"/>
          </p:cNvPicPr>
          <p:nvPr/>
        </p:nvPicPr>
        <p:blipFill>
          <a:blip r:embed="rId2"/>
          <a:stretch>
            <a:fillRect/>
          </a:stretch>
        </p:blipFill>
        <p:spPr>
          <a:xfrm>
            <a:off x="10894182" y="4640262"/>
            <a:ext cx="780290" cy="780290"/>
          </a:xfrm>
          <a:prstGeom prst="rect">
            <a:avLst/>
          </a:prstGeom>
        </p:spPr>
      </p:pic>
      <p:pic>
        <p:nvPicPr>
          <p:cNvPr id="11" name="Picture 10"/>
          <p:cNvPicPr>
            <a:picLocks noChangeAspect="1"/>
          </p:cNvPicPr>
          <p:nvPr/>
        </p:nvPicPr>
        <p:blipFill>
          <a:blip r:embed="rId2"/>
          <a:stretch>
            <a:fillRect/>
          </a:stretch>
        </p:blipFill>
        <p:spPr>
          <a:xfrm>
            <a:off x="7166164" y="5630862"/>
            <a:ext cx="780290" cy="780290"/>
          </a:xfrm>
          <a:prstGeom prst="rect">
            <a:avLst/>
          </a:prstGeom>
        </p:spPr>
      </p:pic>
      <p:pic>
        <p:nvPicPr>
          <p:cNvPr id="12" name="Picture 11"/>
          <p:cNvPicPr>
            <a:picLocks noChangeAspect="1"/>
          </p:cNvPicPr>
          <p:nvPr/>
        </p:nvPicPr>
        <p:blipFill>
          <a:blip r:embed="rId2"/>
          <a:stretch>
            <a:fillRect/>
          </a:stretch>
        </p:blipFill>
        <p:spPr>
          <a:xfrm>
            <a:off x="8098169" y="5630862"/>
            <a:ext cx="780290" cy="780290"/>
          </a:xfrm>
          <a:prstGeom prst="rect">
            <a:avLst/>
          </a:prstGeom>
        </p:spPr>
      </p:pic>
      <p:pic>
        <p:nvPicPr>
          <p:cNvPr id="13" name="Picture 12"/>
          <p:cNvPicPr>
            <a:picLocks noChangeAspect="1"/>
          </p:cNvPicPr>
          <p:nvPr/>
        </p:nvPicPr>
        <p:blipFill>
          <a:blip r:embed="rId2"/>
          <a:stretch>
            <a:fillRect/>
          </a:stretch>
        </p:blipFill>
        <p:spPr>
          <a:xfrm>
            <a:off x="9030174" y="5630862"/>
            <a:ext cx="780290" cy="780290"/>
          </a:xfrm>
          <a:prstGeom prst="rect">
            <a:avLst/>
          </a:prstGeom>
        </p:spPr>
      </p:pic>
      <p:pic>
        <p:nvPicPr>
          <p:cNvPr id="14" name="Picture 13"/>
          <p:cNvPicPr>
            <a:picLocks noChangeAspect="1"/>
          </p:cNvPicPr>
          <p:nvPr/>
        </p:nvPicPr>
        <p:blipFill>
          <a:blip r:embed="rId2"/>
          <a:stretch>
            <a:fillRect/>
          </a:stretch>
        </p:blipFill>
        <p:spPr>
          <a:xfrm>
            <a:off x="9962178" y="5630862"/>
            <a:ext cx="780290" cy="780290"/>
          </a:xfrm>
          <a:prstGeom prst="rect">
            <a:avLst/>
          </a:prstGeom>
        </p:spPr>
      </p:pic>
      <p:pic>
        <p:nvPicPr>
          <p:cNvPr id="15" name="Picture 14"/>
          <p:cNvPicPr>
            <a:picLocks noChangeAspect="1"/>
          </p:cNvPicPr>
          <p:nvPr/>
        </p:nvPicPr>
        <p:blipFill>
          <a:blip r:embed="rId2"/>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2"/>
          <a:stretch>
            <a:fillRect/>
          </a:stretch>
        </p:blipFill>
        <p:spPr>
          <a:xfrm>
            <a:off x="503237" y="1635210"/>
            <a:ext cx="1600200" cy="1600200"/>
          </a:xfrm>
          <a:prstGeom prst="rect">
            <a:avLst/>
          </a:prstGeom>
        </p:spPr>
      </p:pic>
      <p:pic>
        <p:nvPicPr>
          <p:cNvPr id="6" name="Picture 5"/>
          <p:cNvPicPr>
            <a:picLocks noChangeAspect="1"/>
          </p:cNvPicPr>
          <p:nvPr/>
        </p:nvPicPr>
        <p:blipFill>
          <a:blip r:embed="rId3"/>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2"/>
          <a:stretch>
            <a:fillRect/>
          </a:stretch>
        </p:blipFill>
        <p:spPr>
          <a:xfrm>
            <a:off x="503237" y="4800171"/>
            <a:ext cx="1600200" cy="1600200"/>
          </a:xfrm>
          <a:prstGeom prst="rect">
            <a:avLst/>
          </a:prstGeom>
        </p:spPr>
      </p:pic>
      <p:pic>
        <p:nvPicPr>
          <p:cNvPr id="19" name="Picture 18"/>
          <p:cNvPicPr>
            <a:picLocks noChangeAspect="1"/>
          </p:cNvPicPr>
          <p:nvPr/>
        </p:nvPicPr>
        <p:blipFill>
          <a:blip r:embed="rId3"/>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4">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4">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4">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4">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4">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5">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5">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5">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5250668"/>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49"/>
            <a:ext cx="5486399" cy="4789003"/>
          </a:xfrm>
        </p:spPr>
        <p:txBody>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131760"/>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p:grpSpPr>
        <p:sp>
          <p:nvSpPr>
            <p:cNvPr id="21" name="Rectangle 20"/>
            <p:cNvSpPr/>
            <p:nvPr/>
          </p:nvSpPr>
          <p:spPr bwMode="auto">
            <a:xfrm>
              <a:off x="9058011" y="1421562"/>
              <a:ext cx="2770632" cy="2651760"/>
            </a:xfrm>
            <a:prstGeom prst="rect">
              <a:avLst/>
            </a:prstGeom>
            <a:solidFill>
              <a:schemeClr val="accent3">
                <a:lumMod val="40000"/>
                <a:lumOff val="60000"/>
              </a:schemeClr>
            </a:solid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87606" y="2086221"/>
            <a:ext cx="2786728" cy="2667166"/>
            <a:chOff x="3412023" y="1421562"/>
            <a:chExt cx="2770632" cy="2651760"/>
          </a:xfrm>
        </p:grpSpPr>
        <p:sp>
          <p:nvSpPr>
            <p:cNvPr id="28" name="Rectangle 27"/>
            <p:cNvSpPr/>
            <p:nvPr/>
          </p:nvSpPr>
          <p:spPr bwMode="auto">
            <a:xfrm>
              <a:off x="3412023" y="1421562"/>
              <a:ext cx="2770632" cy="2651760"/>
            </a:xfrm>
            <a:prstGeom prst="rect">
              <a:avLst/>
            </a:prstGeom>
            <a:solidFill>
              <a:schemeClr val="accent3">
                <a:lumMod val="75000"/>
              </a:schemeClr>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p:spPr>
        </p:pic>
      </p:grpSp>
      <p:grpSp>
        <p:nvGrpSpPr>
          <p:cNvPr id="30" name="Group 29"/>
          <p:cNvGrpSpPr/>
          <p:nvPr/>
        </p:nvGrpSpPr>
        <p:grpSpPr>
          <a:xfrm>
            <a:off x="448212" y="2086221"/>
            <a:ext cx="2786728" cy="2667166"/>
            <a:chOff x="589029" y="1421562"/>
            <a:chExt cx="2770632" cy="2651760"/>
          </a:xfrm>
        </p:grpSpPr>
        <p:sp>
          <p:nvSpPr>
            <p:cNvPr id="31" name="Rectangle 30"/>
            <p:cNvSpPr/>
            <p:nvPr/>
          </p:nvSpPr>
          <p:spPr bwMode="auto">
            <a:xfrm>
              <a:off x="589029" y="1421562"/>
              <a:ext cx="2770632" cy="2651760"/>
            </a:xfrm>
            <a:prstGeom prst="rect">
              <a:avLst/>
            </a:prstGeom>
            <a:solidFill>
              <a:schemeClr val="accent3"/>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p:spPr>
        </p:pic>
      </p:grpSp>
      <p:grpSp>
        <p:nvGrpSpPr>
          <p:cNvPr id="33" name="Group 32"/>
          <p:cNvGrpSpPr/>
          <p:nvPr/>
        </p:nvGrpSpPr>
        <p:grpSpPr>
          <a:xfrm>
            <a:off x="6127002" y="2086221"/>
            <a:ext cx="2786728" cy="2667166"/>
            <a:chOff x="6235017" y="1421562"/>
            <a:chExt cx="2770632" cy="2651760"/>
          </a:xfrm>
        </p:grpSpPr>
        <p:sp>
          <p:nvSpPr>
            <p:cNvPr id="34" name="Rectangle 33"/>
            <p:cNvSpPr/>
            <p:nvPr/>
          </p:nvSpPr>
          <p:spPr bwMode="auto">
            <a:xfrm>
              <a:off x="6235017" y="1421562"/>
              <a:ext cx="2770632" cy="2651760"/>
            </a:xfrm>
            <a:prstGeom prst="rect">
              <a:avLst/>
            </a:prstGeom>
            <a:solidFill>
              <a:schemeClr val="accent3">
                <a:lumMod val="60000"/>
                <a:lumOff val="40000"/>
              </a:schemeClr>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39650"/>
          </a:xfrm>
        </p:spPr>
        <p:txBody>
          <a:bodyPr/>
          <a:lstStyle/>
          <a:p>
            <a:r>
              <a:rPr lang="en-US" dirty="0"/>
              <a:t>Real-time request/response</a:t>
            </a:r>
          </a:p>
          <a:p>
            <a:r>
              <a:rPr lang="en-US" dirty="0"/>
              <a:t>Synchronous</a:t>
            </a:r>
          </a:p>
          <a:p>
            <a:r>
              <a:rPr lang="en-US" dirty="0"/>
              <a:t>Always connected</a:t>
            </a:r>
          </a:p>
          <a:p>
            <a:r>
              <a:rPr lang="en-US" dirty="0"/>
              <a:t>Transactional</a:t>
            </a:r>
          </a:p>
          <a:p>
            <a:r>
              <a:rPr lang="en-US" dirty="0"/>
              <a:t>Scale-Up</a:t>
            </a:r>
          </a:p>
          <a:p>
            <a:r>
              <a:rPr lang="en-US" dirty="0"/>
              <a:t>Failover</a:t>
            </a:r>
          </a:p>
          <a:p>
            <a:endParaRPr lang="en-US" dirty="0"/>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err="1"/>
              <a:t>Microservices</a:t>
            </a:r>
            <a:endParaRPr lang="en-US" dirty="0"/>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a:t>
            </a:r>
            <a:r>
              <a:rPr lang="en-US" sz="1099" kern="0" dirty="0" err="1">
                <a:gradFill>
                  <a:gsLst>
                    <a:gs pos="0">
                      <a:srgbClr val="FFFFFF"/>
                    </a:gs>
                    <a:gs pos="100000">
                      <a:srgbClr val="FFFFFF"/>
                    </a:gs>
                  </a:gsLst>
                  <a:lin ang="5400000" scaled="0"/>
                </a:gradFill>
                <a:latin typeface="Segoe UI Light" charset="0"/>
                <a:ea typeface="Segoe UI Light" charset="0"/>
                <a:cs typeface="Segoe UI Light" charset="0"/>
              </a:rPr>
              <a:t>IoT</a:t>
            </a:r>
            <a:endParaRPr lang="en-US" sz="1099"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HDInsight</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StorSimple</a:t>
            </a:r>
            <a:endParaRPr lang="en-US" sz="765" kern="0" dirty="0">
              <a:solidFill>
                <a:prstClr val="white"/>
              </a:solidFill>
              <a:latin typeface="Segoe UI Light" charset="0"/>
              <a:ea typeface="Arial Unicode MS" panose="020B0604020202020204" pitchFamily="34" charset="-128"/>
              <a:cs typeface="Segoe UI Light" charset="0"/>
            </a:endParaRP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DocumentDB</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err="1">
                  <a:solidFill>
                    <a:prstClr val="white"/>
                  </a:solidFill>
                  <a:latin typeface="Segoe UI Light" charset="0"/>
                  <a:ea typeface="Arial Unicode MS" panose="020B0604020202020204" pitchFamily="34" charset="-128"/>
                  <a:cs typeface="Segoe UI Light" charset="0"/>
                </a:rPr>
                <a:t>Redis</a:t>
              </a:r>
              <a:endParaRPr lang="en-US" sz="765" kern="0" dirty="0">
                <a:solidFill>
                  <a:prstClr val="white"/>
                </a:solidFill>
                <a:latin typeface="Segoe UI Light" charset="0"/>
                <a:ea typeface="Arial Unicode MS" panose="020B0604020202020204" pitchFamily="34" charset="-128"/>
                <a:cs typeface="Segoe UI Light" charset="0"/>
              </a:endParaRP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a:t>
              </a:r>
              <a:r>
                <a:rPr lang="en-US" sz="765" kern="0" dirty="0" err="1">
                  <a:solidFill>
                    <a:prstClr val="white"/>
                  </a:solidFill>
                  <a:latin typeface="Segoe UI Light" charset="0"/>
                  <a:ea typeface="Arial Unicode MS" panose="020B0604020202020204" pitchFamily="34" charset="-128"/>
                  <a:cs typeface="Segoe UI Light" charset="0"/>
                </a:rPr>
                <a:t>Mngt</a:t>
              </a: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err="1">
                  <a:solidFill>
                    <a:schemeClr val="tx1"/>
                  </a:solidFill>
                </a:rPr>
                <a:t>Serverless</a:t>
              </a:r>
              <a:r>
                <a:rPr lang="en-US" sz="1400" dirty="0">
                  <a:solidFill>
                    <a:schemeClr val="tx1"/>
                  </a:solidFill>
                </a:rPr>
                <a:t>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3267</TotalTime>
  <Words>2764</Words>
  <Application>Microsoft Office PowerPoint</Application>
  <PresentationFormat>Custom</PresentationFormat>
  <Paragraphs>564</Paragraphs>
  <Slides>43</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43</vt:i4>
      </vt:variant>
    </vt:vector>
  </HeadingPairs>
  <TitlesOfParts>
    <vt:vector size="54" baseType="lpstr">
      <vt:lpstr>Arial Unicode MS</vt:lpstr>
      <vt:lpstr>Arial</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 Presentation</vt:lpstr>
      <vt:lpstr>Application Hosting Options</vt:lpstr>
      <vt:lpstr>Azure App Service</vt:lpstr>
      <vt:lpstr>PowerPoint Presentation</vt:lpstr>
      <vt:lpstr>PowerPoint Presentation</vt:lpstr>
      <vt:lpstr>PowerPoint Presentation</vt:lpstr>
      <vt:lpstr>PowerPoint Presentation</vt:lpstr>
      <vt:lpstr>App Service Plans</vt:lpstr>
      <vt:lpstr>App Service Environments</vt:lpstr>
      <vt:lpstr>Isolating App Service Environments</vt:lpstr>
      <vt:lpstr>Serverless Compute-Functions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PowerPoint Presentation</vt:lpstr>
      <vt:lpstr>Azure Dev Centers</vt:lpstr>
      <vt:lpstr>App Service Plan Comparison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Israel Vega Jr.</cp:lastModifiedBy>
  <cp:revision>58</cp:revision>
  <dcterms:created xsi:type="dcterms:W3CDTF">2016-09-13T12:43:04Z</dcterms:created>
  <dcterms:modified xsi:type="dcterms:W3CDTF">2016-10-07T23:07:28Z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