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48"/>
  </p:notesMasterIdLst>
  <p:handoutMasterIdLst>
    <p:handoutMasterId r:id="rId49"/>
  </p:handoutMasterIdLst>
  <p:sldIdLst>
    <p:sldId id="1309" r:id="rId6"/>
    <p:sldId id="1342" r:id="rId7"/>
    <p:sldId id="1343" r:id="rId8"/>
    <p:sldId id="1345" r:id="rId9"/>
    <p:sldId id="1344" r:id="rId10"/>
    <p:sldId id="1346" r:id="rId11"/>
    <p:sldId id="1347" r:id="rId12"/>
    <p:sldId id="1373" r:id="rId13"/>
    <p:sldId id="1349" r:id="rId14"/>
    <p:sldId id="1369" r:id="rId15"/>
    <p:sldId id="1370" r:id="rId16"/>
    <p:sldId id="1371" r:id="rId17"/>
    <p:sldId id="1372" r:id="rId18"/>
    <p:sldId id="1353" r:id="rId19"/>
    <p:sldId id="1352" r:id="rId20"/>
    <p:sldId id="1354" r:id="rId21"/>
    <p:sldId id="1350" r:id="rId22"/>
    <p:sldId id="1357" r:id="rId23"/>
    <p:sldId id="1358" r:id="rId24"/>
    <p:sldId id="1359" r:id="rId25"/>
    <p:sldId id="1360" r:id="rId26"/>
    <p:sldId id="1361" r:id="rId27"/>
    <p:sldId id="1362" r:id="rId28"/>
    <p:sldId id="1363" r:id="rId29"/>
    <p:sldId id="1364" r:id="rId30"/>
    <p:sldId id="1366" r:id="rId31"/>
    <p:sldId id="1365" r:id="rId32"/>
    <p:sldId id="1351" r:id="rId33"/>
    <p:sldId id="1368" r:id="rId34"/>
    <p:sldId id="1355" r:id="rId35"/>
    <p:sldId id="1381" r:id="rId36"/>
    <p:sldId id="1356" r:id="rId37"/>
    <p:sldId id="1374" r:id="rId38"/>
    <p:sldId id="1380" r:id="rId39"/>
    <p:sldId id="1375" r:id="rId40"/>
    <p:sldId id="1379" r:id="rId41"/>
    <p:sldId id="1378" r:id="rId42"/>
    <p:sldId id="1376" r:id="rId43"/>
    <p:sldId id="1377" r:id="rId44"/>
    <p:sldId id="1341" r:id="rId45"/>
    <p:sldId id="1367" r:id="rId46"/>
    <p:sldId id="1382" r:id="rId4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X minutes" id="{CBB2EEAA-32AB-4CD1-A117-7DFA4192ED56}">
          <p14:sldIdLst>
            <p14:sldId id="1309"/>
            <p14:sldId id="1342"/>
          </p14:sldIdLst>
        </p14:section>
        <p14:section name="Characteristics - X minutes" id="{2C579010-9C30-40AA-B926-E8D5E0510810}">
          <p14:sldIdLst>
            <p14:sldId id="1343"/>
            <p14:sldId id="1345"/>
            <p14:sldId id="1344"/>
            <p14:sldId id="1346"/>
            <p14:sldId id="1347"/>
            <p14:sldId id="1373"/>
            <p14:sldId id="1349"/>
            <p14:sldId id="1369"/>
            <p14:sldId id="1370"/>
            <p14:sldId id="1371"/>
            <p14:sldId id="1372"/>
            <p14:sldId id="1353"/>
            <p14:sldId id="1352"/>
            <p14:sldId id="1354"/>
          </p14:sldIdLst>
        </p14:section>
        <p14:section name="Polyglot - X minutes" id="{322E9A1B-DE59-4E2C-94FC-9BC76BF049C8}">
          <p14:sldIdLst>
            <p14:sldId id="1350"/>
            <p14:sldId id="1357"/>
            <p14:sldId id="1358"/>
            <p14:sldId id="1359"/>
            <p14:sldId id="1360"/>
            <p14:sldId id="1361"/>
            <p14:sldId id="1362"/>
            <p14:sldId id="1363"/>
            <p14:sldId id="1364"/>
            <p14:sldId id="1366"/>
            <p14:sldId id="1365"/>
          </p14:sldIdLst>
        </p14:section>
        <p14:section name="Scaling - X minutes" id="{7491BC44-E864-4381-9C11-258EA7C2AF99}">
          <p14:sldIdLst>
            <p14:sldId id="1351"/>
            <p14:sldId id="1368"/>
            <p14:sldId id="1355"/>
            <p14:sldId id="1381"/>
            <p14:sldId id="1356"/>
            <p14:sldId id="1374"/>
            <p14:sldId id="1380"/>
            <p14:sldId id="1375"/>
            <p14:sldId id="1379"/>
            <p14:sldId id="1378"/>
            <p14:sldId id="1376"/>
            <p14:sldId id="1377"/>
          </p14:sldIdLst>
        </p14:section>
        <p14:section name="Conclusion - X minutes" id="{A4749901-7E4D-4CE4-9E1F-4BB787210046}">
          <p14:sldIdLst>
            <p14:sldId id="1341"/>
          </p14:sldIdLst>
        </p14:section>
        <p14:section name="Appendix" id="{8F4AE060-EEBD-49E9-8B5D-A5B5BE1825E9}">
          <p14:sldIdLst>
            <p14:sldId id="1367"/>
            <p14:sldId id="138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BAD80A"/>
    <a:srgbClr val="737373"/>
    <a:srgbClr val="FFFFFF"/>
    <a:srgbClr val="767676"/>
    <a:srgbClr val="32145A"/>
    <a:srgbClr val="002050"/>
    <a:srgbClr val="0078D7"/>
    <a:srgbClr val="00188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87988" autoAdjust="0"/>
  </p:normalViewPr>
  <p:slideViewPr>
    <p:cSldViewPr>
      <p:cViewPr varScale="1">
        <p:scale>
          <a:sx n="116" d="100"/>
          <a:sy n="116" d="100"/>
        </p:scale>
        <p:origin x="84" y="204"/>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9EC1FD-B408-44A4-9E56-F2C8F83AED9D}" type="doc">
      <dgm:prSet loTypeId="urn:microsoft.com/office/officeart/2005/8/layout/venn2" loCatId="relationship" qsTypeId="urn:microsoft.com/office/officeart/2005/8/quickstyle/simple1" qsCatId="simple" csTypeId="urn:microsoft.com/office/officeart/2005/8/colors/accent4_3" csCatId="accent4" phldr="1"/>
      <dgm:spPr/>
      <dgm:t>
        <a:bodyPr/>
        <a:lstStyle/>
        <a:p>
          <a:endParaRPr lang="en-US"/>
        </a:p>
      </dgm:t>
    </dgm:pt>
    <dgm:pt modelId="{E7A37210-D140-4477-AB54-0A924C8FFDE9}">
      <dgm:prSet phldrT="[Text]"/>
      <dgm:spPr/>
      <dgm:t>
        <a:bodyPr/>
        <a:lstStyle/>
        <a:p>
          <a:r>
            <a:rPr lang="en-US" dirty="0"/>
            <a:t>Load Balancer / Geo Distribution</a:t>
          </a:r>
        </a:p>
      </dgm:t>
    </dgm:pt>
    <dgm:pt modelId="{386C0D7F-D4A9-4272-9EFE-28434A3C6AEE}" type="parTrans" cxnId="{C9989279-8E02-4912-A39C-D512E889A83B}">
      <dgm:prSet/>
      <dgm:spPr/>
      <dgm:t>
        <a:bodyPr/>
        <a:lstStyle/>
        <a:p>
          <a:endParaRPr lang="en-US"/>
        </a:p>
      </dgm:t>
    </dgm:pt>
    <dgm:pt modelId="{C5E7C341-2049-4C95-8E52-9032DE0E303F}" type="sibTrans" cxnId="{C9989279-8E02-4912-A39C-D512E889A83B}">
      <dgm:prSet/>
      <dgm:spPr/>
      <dgm:t>
        <a:bodyPr/>
        <a:lstStyle/>
        <a:p>
          <a:endParaRPr lang="en-US"/>
        </a:p>
      </dgm:t>
    </dgm:pt>
    <dgm:pt modelId="{2B6169F8-27CE-4321-9FEA-F8EAD2855F26}">
      <dgm:prSet phldrT="[Text]"/>
      <dgm:spPr/>
      <dgm:t>
        <a:bodyPr/>
        <a:lstStyle/>
        <a:p>
          <a:r>
            <a:rPr lang="en-US" dirty="0"/>
            <a:t>Caching Tier</a:t>
          </a:r>
        </a:p>
      </dgm:t>
    </dgm:pt>
    <dgm:pt modelId="{EC34DD84-B9A8-4624-A724-0523DDC100D6}" type="parTrans" cxnId="{F0DC6E85-5D22-4B38-823F-4519DC6968BE}">
      <dgm:prSet/>
      <dgm:spPr/>
      <dgm:t>
        <a:bodyPr/>
        <a:lstStyle/>
        <a:p>
          <a:endParaRPr lang="en-US"/>
        </a:p>
      </dgm:t>
    </dgm:pt>
    <dgm:pt modelId="{999EE961-89C3-4C09-BD7C-52185565F957}" type="sibTrans" cxnId="{F0DC6E85-5D22-4B38-823F-4519DC6968BE}">
      <dgm:prSet/>
      <dgm:spPr/>
      <dgm:t>
        <a:bodyPr/>
        <a:lstStyle/>
        <a:p>
          <a:endParaRPr lang="en-US"/>
        </a:p>
      </dgm:t>
    </dgm:pt>
    <dgm:pt modelId="{58EEDEC7-3D35-4422-AB6C-80CB080CC203}">
      <dgm:prSet phldrT="[Text]"/>
      <dgm:spPr/>
      <dgm:t>
        <a:bodyPr/>
        <a:lstStyle/>
        <a:p>
          <a:r>
            <a:rPr lang="en-US" dirty="0"/>
            <a:t>Web Tier</a:t>
          </a:r>
        </a:p>
      </dgm:t>
    </dgm:pt>
    <dgm:pt modelId="{AF9680D3-701C-4188-986E-930CC7AFBD45}" type="parTrans" cxnId="{934BCCBE-8811-45E1-8C34-2ADE460123EF}">
      <dgm:prSet/>
      <dgm:spPr/>
      <dgm:t>
        <a:bodyPr/>
        <a:lstStyle/>
        <a:p>
          <a:endParaRPr lang="en-US"/>
        </a:p>
      </dgm:t>
    </dgm:pt>
    <dgm:pt modelId="{DADE1171-6073-4893-B64C-FB06BC86C01E}" type="sibTrans" cxnId="{934BCCBE-8811-45E1-8C34-2ADE460123EF}">
      <dgm:prSet/>
      <dgm:spPr/>
      <dgm:t>
        <a:bodyPr/>
        <a:lstStyle/>
        <a:p>
          <a:endParaRPr lang="en-US"/>
        </a:p>
      </dgm:t>
    </dgm:pt>
    <dgm:pt modelId="{2345E87F-ECB4-4879-9D03-4B0B52E048C7}">
      <dgm:prSet phldrT="[Text]"/>
      <dgm:spPr/>
      <dgm:t>
        <a:bodyPr/>
        <a:lstStyle/>
        <a:p>
          <a:r>
            <a:rPr lang="en-US" dirty="0"/>
            <a:t>Data Tier</a:t>
          </a:r>
        </a:p>
      </dgm:t>
    </dgm:pt>
    <dgm:pt modelId="{F29803D0-9805-4E4A-858A-47A590BFE011}" type="parTrans" cxnId="{9338BA31-D05D-4A19-86BA-14CA6AEFFD06}">
      <dgm:prSet/>
      <dgm:spPr/>
      <dgm:t>
        <a:bodyPr/>
        <a:lstStyle/>
        <a:p>
          <a:endParaRPr lang="en-US"/>
        </a:p>
      </dgm:t>
    </dgm:pt>
    <dgm:pt modelId="{AF538E33-8020-4220-9C0A-EC8428058F80}" type="sibTrans" cxnId="{9338BA31-D05D-4A19-86BA-14CA6AEFFD06}">
      <dgm:prSet/>
      <dgm:spPr/>
      <dgm:t>
        <a:bodyPr/>
        <a:lstStyle/>
        <a:p>
          <a:endParaRPr lang="en-US"/>
        </a:p>
      </dgm:t>
    </dgm:pt>
    <dgm:pt modelId="{C62FF96C-87DC-4D8F-8FBF-10CEF88FA8BE}" type="pres">
      <dgm:prSet presAssocID="{629EC1FD-B408-44A4-9E56-F2C8F83AED9D}" presName="Name0" presStyleCnt="0">
        <dgm:presLayoutVars>
          <dgm:chMax val="7"/>
          <dgm:resizeHandles val="exact"/>
        </dgm:presLayoutVars>
      </dgm:prSet>
      <dgm:spPr/>
    </dgm:pt>
    <dgm:pt modelId="{225ADFC8-558F-4307-BD12-E152EA94F410}" type="pres">
      <dgm:prSet presAssocID="{629EC1FD-B408-44A4-9E56-F2C8F83AED9D}" presName="comp1" presStyleCnt="0"/>
      <dgm:spPr/>
    </dgm:pt>
    <dgm:pt modelId="{47B80974-E606-4B95-AC56-0A16BEC95A47}" type="pres">
      <dgm:prSet presAssocID="{629EC1FD-B408-44A4-9E56-F2C8F83AED9D}" presName="circle1" presStyleLbl="node1" presStyleIdx="0" presStyleCnt="4"/>
      <dgm:spPr/>
    </dgm:pt>
    <dgm:pt modelId="{DD9D74FE-93D2-4669-AF9C-5BB4CC0F312E}" type="pres">
      <dgm:prSet presAssocID="{629EC1FD-B408-44A4-9E56-F2C8F83AED9D}" presName="c1text" presStyleLbl="node1" presStyleIdx="0" presStyleCnt="4">
        <dgm:presLayoutVars>
          <dgm:bulletEnabled val="1"/>
        </dgm:presLayoutVars>
      </dgm:prSet>
      <dgm:spPr/>
    </dgm:pt>
    <dgm:pt modelId="{D23FF2FD-4E82-4A20-AD91-3957609833B2}" type="pres">
      <dgm:prSet presAssocID="{629EC1FD-B408-44A4-9E56-F2C8F83AED9D}" presName="comp2" presStyleCnt="0"/>
      <dgm:spPr/>
    </dgm:pt>
    <dgm:pt modelId="{F4DE59E0-F460-4B60-88B2-A512544288FD}" type="pres">
      <dgm:prSet presAssocID="{629EC1FD-B408-44A4-9E56-F2C8F83AED9D}" presName="circle2" presStyleLbl="node1" presStyleIdx="1" presStyleCnt="4"/>
      <dgm:spPr/>
    </dgm:pt>
    <dgm:pt modelId="{65E8AB8D-A8D0-4D7D-85F0-052E6F89347E}" type="pres">
      <dgm:prSet presAssocID="{629EC1FD-B408-44A4-9E56-F2C8F83AED9D}" presName="c2text" presStyleLbl="node1" presStyleIdx="1" presStyleCnt="4">
        <dgm:presLayoutVars>
          <dgm:bulletEnabled val="1"/>
        </dgm:presLayoutVars>
      </dgm:prSet>
      <dgm:spPr/>
    </dgm:pt>
    <dgm:pt modelId="{1FF9A11E-E5E6-4BA9-90BB-2FE47D5CA56F}" type="pres">
      <dgm:prSet presAssocID="{629EC1FD-B408-44A4-9E56-F2C8F83AED9D}" presName="comp3" presStyleCnt="0"/>
      <dgm:spPr/>
    </dgm:pt>
    <dgm:pt modelId="{75067508-CE43-4AF4-BCFF-DC752E8E5141}" type="pres">
      <dgm:prSet presAssocID="{629EC1FD-B408-44A4-9E56-F2C8F83AED9D}" presName="circle3" presStyleLbl="node1" presStyleIdx="2" presStyleCnt="4"/>
      <dgm:spPr/>
    </dgm:pt>
    <dgm:pt modelId="{A65DE955-8D00-4052-B9F9-C0E4E324DB74}" type="pres">
      <dgm:prSet presAssocID="{629EC1FD-B408-44A4-9E56-F2C8F83AED9D}" presName="c3text" presStyleLbl="node1" presStyleIdx="2" presStyleCnt="4">
        <dgm:presLayoutVars>
          <dgm:bulletEnabled val="1"/>
        </dgm:presLayoutVars>
      </dgm:prSet>
      <dgm:spPr/>
    </dgm:pt>
    <dgm:pt modelId="{20769D8C-9747-42AF-A0D6-374DEF4113E0}" type="pres">
      <dgm:prSet presAssocID="{629EC1FD-B408-44A4-9E56-F2C8F83AED9D}" presName="comp4" presStyleCnt="0"/>
      <dgm:spPr/>
    </dgm:pt>
    <dgm:pt modelId="{5DB0AE31-7DB4-45FF-BA80-0E46E8B99037}" type="pres">
      <dgm:prSet presAssocID="{629EC1FD-B408-44A4-9E56-F2C8F83AED9D}" presName="circle4" presStyleLbl="node1" presStyleIdx="3" presStyleCnt="4"/>
      <dgm:spPr/>
    </dgm:pt>
    <dgm:pt modelId="{9631C849-4AA3-4C2A-91F4-A9645725CC18}" type="pres">
      <dgm:prSet presAssocID="{629EC1FD-B408-44A4-9E56-F2C8F83AED9D}" presName="c4text" presStyleLbl="node1" presStyleIdx="3" presStyleCnt="4">
        <dgm:presLayoutVars>
          <dgm:bulletEnabled val="1"/>
        </dgm:presLayoutVars>
      </dgm:prSet>
      <dgm:spPr/>
    </dgm:pt>
  </dgm:ptLst>
  <dgm:cxnLst>
    <dgm:cxn modelId="{B3FC2B52-F731-4F1C-8BE7-17706D5A9651}" type="presOf" srcId="{E7A37210-D140-4477-AB54-0A924C8FFDE9}" destId="{47B80974-E606-4B95-AC56-0A16BEC95A47}" srcOrd="0" destOrd="0" presId="urn:microsoft.com/office/officeart/2005/8/layout/venn2"/>
    <dgm:cxn modelId="{14F71119-1106-4AC6-BD5C-DDCD6E849B48}" type="presOf" srcId="{2345E87F-ECB4-4879-9D03-4B0B52E048C7}" destId="{5DB0AE31-7DB4-45FF-BA80-0E46E8B99037}" srcOrd="0" destOrd="0" presId="urn:microsoft.com/office/officeart/2005/8/layout/venn2"/>
    <dgm:cxn modelId="{C4ECE40A-47A9-458D-B014-53A3F958A13E}" type="presOf" srcId="{629EC1FD-B408-44A4-9E56-F2C8F83AED9D}" destId="{C62FF96C-87DC-4D8F-8FBF-10CEF88FA8BE}" srcOrd="0" destOrd="0" presId="urn:microsoft.com/office/officeart/2005/8/layout/venn2"/>
    <dgm:cxn modelId="{E40D3324-0310-48E5-98A8-5626141D4BB0}" type="presOf" srcId="{E7A37210-D140-4477-AB54-0A924C8FFDE9}" destId="{DD9D74FE-93D2-4669-AF9C-5BB4CC0F312E}" srcOrd="1" destOrd="0" presId="urn:microsoft.com/office/officeart/2005/8/layout/venn2"/>
    <dgm:cxn modelId="{F144B9BD-1071-45CA-80B0-0822E883EEB9}" type="presOf" srcId="{58EEDEC7-3D35-4422-AB6C-80CB080CC203}" destId="{75067508-CE43-4AF4-BCFF-DC752E8E5141}" srcOrd="0" destOrd="0" presId="urn:microsoft.com/office/officeart/2005/8/layout/venn2"/>
    <dgm:cxn modelId="{6D1642C5-116D-4743-8CD7-1C741C666058}" type="presOf" srcId="{2345E87F-ECB4-4879-9D03-4B0B52E048C7}" destId="{9631C849-4AA3-4C2A-91F4-A9645725CC18}" srcOrd="1" destOrd="0" presId="urn:microsoft.com/office/officeart/2005/8/layout/venn2"/>
    <dgm:cxn modelId="{9338BA31-D05D-4A19-86BA-14CA6AEFFD06}" srcId="{629EC1FD-B408-44A4-9E56-F2C8F83AED9D}" destId="{2345E87F-ECB4-4879-9D03-4B0B52E048C7}" srcOrd="3" destOrd="0" parTransId="{F29803D0-9805-4E4A-858A-47A590BFE011}" sibTransId="{AF538E33-8020-4220-9C0A-EC8428058F80}"/>
    <dgm:cxn modelId="{928B6104-6BF7-420D-9FDB-3FEB3DD8924C}" type="presOf" srcId="{2B6169F8-27CE-4321-9FEA-F8EAD2855F26}" destId="{F4DE59E0-F460-4B60-88B2-A512544288FD}" srcOrd="0" destOrd="0" presId="urn:microsoft.com/office/officeart/2005/8/layout/venn2"/>
    <dgm:cxn modelId="{904AAFEB-8796-49BB-89B9-D7E1F68F8E36}" type="presOf" srcId="{2B6169F8-27CE-4321-9FEA-F8EAD2855F26}" destId="{65E8AB8D-A8D0-4D7D-85F0-052E6F89347E}" srcOrd="1" destOrd="0" presId="urn:microsoft.com/office/officeart/2005/8/layout/venn2"/>
    <dgm:cxn modelId="{934BCCBE-8811-45E1-8C34-2ADE460123EF}" srcId="{629EC1FD-B408-44A4-9E56-F2C8F83AED9D}" destId="{58EEDEC7-3D35-4422-AB6C-80CB080CC203}" srcOrd="2" destOrd="0" parTransId="{AF9680D3-701C-4188-986E-930CC7AFBD45}" sibTransId="{DADE1171-6073-4893-B64C-FB06BC86C01E}"/>
    <dgm:cxn modelId="{C9989279-8E02-4912-A39C-D512E889A83B}" srcId="{629EC1FD-B408-44A4-9E56-F2C8F83AED9D}" destId="{E7A37210-D140-4477-AB54-0A924C8FFDE9}" srcOrd="0" destOrd="0" parTransId="{386C0D7F-D4A9-4272-9EFE-28434A3C6AEE}" sibTransId="{C5E7C341-2049-4C95-8E52-9032DE0E303F}"/>
    <dgm:cxn modelId="{F0DC6E85-5D22-4B38-823F-4519DC6968BE}" srcId="{629EC1FD-B408-44A4-9E56-F2C8F83AED9D}" destId="{2B6169F8-27CE-4321-9FEA-F8EAD2855F26}" srcOrd="1" destOrd="0" parTransId="{EC34DD84-B9A8-4624-A724-0523DDC100D6}" sibTransId="{999EE961-89C3-4C09-BD7C-52185565F957}"/>
    <dgm:cxn modelId="{630EB6EC-98B2-4429-B9B8-C828591C98EB}" type="presOf" srcId="{58EEDEC7-3D35-4422-AB6C-80CB080CC203}" destId="{A65DE955-8D00-4052-B9F9-C0E4E324DB74}" srcOrd="1" destOrd="0" presId="urn:microsoft.com/office/officeart/2005/8/layout/venn2"/>
    <dgm:cxn modelId="{3B531049-CEDF-4593-B9DA-296185048840}" type="presParOf" srcId="{C62FF96C-87DC-4D8F-8FBF-10CEF88FA8BE}" destId="{225ADFC8-558F-4307-BD12-E152EA94F410}" srcOrd="0" destOrd="0" presId="urn:microsoft.com/office/officeart/2005/8/layout/venn2"/>
    <dgm:cxn modelId="{18C3A1EE-C709-4665-B013-5A51E7FCDBAB}" type="presParOf" srcId="{225ADFC8-558F-4307-BD12-E152EA94F410}" destId="{47B80974-E606-4B95-AC56-0A16BEC95A47}" srcOrd="0" destOrd="0" presId="urn:microsoft.com/office/officeart/2005/8/layout/venn2"/>
    <dgm:cxn modelId="{44BE7AE5-454D-4564-9A27-AC86DFF1A86F}" type="presParOf" srcId="{225ADFC8-558F-4307-BD12-E152EA94F410}" destId="{DD9D74FE-93D2-4669-AF9C-5BB4CC0F312E}" srcOrd="1" destOrd="0" presId="urn:microsoft.com/office/officeart/2005/8/layout/venn2"/>
    <dgm:cxn modelId="{51BE4927-808E-4EE2-83FF-1AACB60A250A}" type="presParOf" srcId="{C62FF96C-87DC-4D8F-8FBF-10CEF88FA8BE}" destId="{D23FF2FD-4E82-4A20-AD91-3957609833B2}" srcOrd="1" destOrd="0" presId="urn:microsoft.com/office/officeart/2005/8/layout/venn2"/>
    <dgm:cxn modelId="{A894C134-8FB7-4ED8-97E4-57B7C71A204D}" type="presParOf" srcId="{D23FF2FD-4E82-4A20-AD91-3957609833B2}" destId="{F4DE59E0-F460-4B60-88B2-A512544288FD}" srcOrd="0" destOrd="0" presId="urn:microsoft.com/office/officeart/2005/8/layout/venn2"/>
    <dgm:cxn modelId="{29F6ECCC-D6D5-4447-B555-0DF9DFE9B414}" type="presParOf" srcId="{D23FF2FD-4E82-4A20-AD91-3957609833B2}" destId="{65E8AB8D-A8D0-4D7D-85F0-052E6F89347E}" srcOrd="1" destOrd="0" presId="urn:microsoft.com/office/officeart/2005/8/layout/venn2"/>
    <dgm:cxn modelId="{B9866949-C9E3-49D2-B54A-CB37C6C9EC0F}" type="presParOf" srcId="{C62FF96C-87DC-4D8F-8FBF-10CEF88FA8BE}" destId="{1FF9A11E-E5E6-4BA9-90BB-2FE47D5CA56F}" srcOrd="2" destOrd="0" presId="urn:microsoft.com/office/officeart/2005/8/layout/venn2"/>
    <dgm:cxn modelId="{DF2EA6D3-586E-4ADB-AE17-9C7002EF997B}" type="presParOf" srcId="{1FF9A11E-E5E6-4BA9-90BB-2FE47D5CA56F}" destId="{75067508-CE43-4AF4-BCFF-DC752E8E5141}" srcOrd="0" destOrd="0" presId="urn:microsoft.com/office/officeart/2005/8/layout/venn2"/>
    <dgm:cxn modelId="{D5690A88-91BE-4878-8EA8-3FBBF235D179}" type="presParOf" srcId="{1FF9A11E-E5E6-4BA9-90BB-2FE47D5CA56F}" destId="{A65DE955-8D00-4052-B9F9-C0E4E324DB74}" srcOrd="1" destOrd="0" presId="urn:microsoft.com/office/officeart/2005/8/layout/venn2"/>
    <dgm:cxn modelId="{C8B33404-6E37-442D-ADB7-F21C3632DA38}" type="presParOf" srcId="{C62FF96C-87DC-4D8F-8FBF-10CEF88FA8BE}" destId="{20769D8C-9747-42AF-A0D6-374DEF4113E0}" srcOrd="3" destOrd="0" presId="urn:microsoft.com/office/officeart/2005/8/layout/venn2"/>
    <dgm:cxn modelId="{18127B9D-F310-4E04-A800-F3C33C9D59EF}" type="presParOf" srcId="{20769D8C-9747-42AF-A0D6-374DEF4113E0}" destId="{5DB0AE31-7DB4-45FF-BA80-0E46E8B99037}" srcOrd="0" destOrd="0" presId="urn:microsoft.com/office/officeart/2005/8/layout/venn2"/>
    <dgm:cxn modelId="{B64BC00C-FBB1-46A8-A97D-68B7A394B372}" type="presParOf" srcId="{20769D8C-9747-42AF-A0D6-374DEF4113E0}" destId="{9631C849-4AA3-4C2A-91F4-A9645725CC18}"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80974-E606-4B95-AC56-0A16BEC95A47}">
      <dsp:nvSpPr>
        <dsp:cNvPr id="0" name=""/>
        <dsp:cNvSpPr/>
      </dsp:nvSpPr>
      <dsp:spPr>
        <a:xfrm>
          <a:off x="1381830" y="0"/>
          <a:ext cx="5527321" cy="5527321"/>
        </a:xfrm>
        <a:prstGeom prst="ellipse">
          <a:avLst/>
        </a:prstGeom>
        <a:solidFill>
          <a:schemeClr val="accent4">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Load Balancer / Geo Distribution</a:t>
          </a:r>
        </a:p>
      </dsp:txBody>
      <dsp:txXfrm>
        <a:off x="3372771" y="276366"/>
        <a:ext cx="1545439" cy="829098"/>
      </dsp:txXfrm>
    </dsp:sp>
    <dsp:sp modelId="{F4DE59E0-F460-4B60-88B2-A512544288FD}">
      <dsp:nvSpPr>
        <dsp:cNvPr id="0" name=""/>
        <dsp:cNvSpPr/>
      </dsp:nvSpPr>
      <dsp:spPr>
        <a:xfrm>
          <a:off x="1934562" y="1105464"/>
          <a:ext cx="4421857" cy="4421857"/>
        </a:xfrm>
        <a:prstGeom prst="ellipse">
          <a:avLst/>
        </a:prstGeom>
        <a:solidFill>
          <a:schemeClr val="accent4">
            <a:shade val="80000"/>
            <a:hueOff val="262373"/>
            <a:satOff val="-13529"/>
            <a:lumOff val="119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Caching Tier</a:t>
          </a:r>
        </a:p>
      </dsp:txBody>
      <dsp:txXfrm>
        <a:off x="3372771" y="1370775"/>
        <a:ext cx="1545439" cy="795934"/>
      </dsp:txXfrm>
    </dsp:sp>
    <dsp:sp modelId="{75067508-CE43-4AF4-BCFF-DC752E8E5141}">
      <dsp:nvSpPr>
        <dsp:cNvPr id="0" name=""/>
        <dsp:cNvSpPr/>
      </dsp:nvSpPr>
      <dsp:spPr>
        <a:xfrm>
          <a:off x="2487294" y="2210928"/>
          <a:ext cx="3316393" cy="3316393"/>
        </a:xfrm>
        <a:prstGeom prst="ellipse">
          <a:avLst/>
        </a:prstGeom>
        <a:solidFill>
          <a:schemeClr val="accent4">
            <a:shade val="80000"/>
            <a:hueOff val="524745"/>
            <a:satOff val="-27057"/>
            <a:lumOff val="2381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Web Tier</a:t>
          </a:r>
        </a:p>
      </dsp:txBody>
      <dsp:txXfrm>
        <a:off x="3372771" y="2459658"/>
        <a:ext cx="1545439" cy="746188"/>
      </dsp:txXfrm>
    </dsp:sp>
    <dsp:sp modelId="{5DB0AE31-7DB4-45FF-BA80-0E46E8B99037}">
      <dsp:nvSpPr>
        <dsp:cNvPr id="0" name=""/>
        <dsp:cNvSpPr/>
      </dsp:nvSpPr>
      <dsp:spPr>
        <a:xfrm>
          <a:off x="3040027" y="3316393"/>
          <a:ext cx="2210928" cy="2210928"/>
        </a:xfrm>
        <a:prstGeom prst="ellipse">
          <a:avLst/>
        </a:prstGeom>
        <a:solidFill>
          <a:schemeClr val="accent4">
            <a:shade val="80000"/>
            <a:hueOff val="787118"/>
            <a:satOff val="-40586"/>
            <a:lumOff val="3572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Data Tier</a:t>
          </a:r>
        </a:p>
      </dsp:txBody>
      <dsp:txXfrm>
        <a:off x="3363810" y="3869125"/>
        <a:ext cx="1563362" cy="1105464"/>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9/21/2016 12:03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9/21/2016 12:03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9/21/2016 12:03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Caching Guidance</a:t>
            </a:r>
          </a:p>
          <a:p>
            <a:r>
              <a:rPr lang="en-US" dirty="0"/>
              <a:t>https://msdn.microsoft.com/en-us/library/dn589802.aspx</a:t>
            </a:r>
          </a:p>
          <a:p>
            <a:endParaRPr lang="en-US" dirty="0"/>
          </a:p>
          <a:p>
            <a:r>
              <a:rPr lang="en-US" dirty="0"/>
              <a:t>Cache-Aside Pattern</a:t>
            </a:r>
          </a:p>
          <a:p>
            <a:r>
              <a:rPr lang="en-US" dirty="0"/>
              <a:t>https://msdn.microsoft.com/en-us/library/dn589799.aspx</a:t>
            </a:r>
          </a:p>
          <a:p>
            <a:endParaRPr lang="en-US" dirty="0"/>
          </a:p>
          <a:p>
            <a:r>
              <a:rPr lang="en-US" sz="900" b="0" i="0" kern="1200" dirty="0">
                <a:solidFill>
                  <a:schemeClr val="tx1"/>
                </a:solidFill>
                <a:effectLst/>
                <a:latin typeface="Segoe UI Light" pitchFamily="34" charset="0"/>
                <a:ea typeface="+mn-ea"/>
                <a:cs typeface="+mn-cs"/>
              </a:rPr>
              <a:t>Distributed Caching (Building Real-World Cloud Apps with Azure)</a:t>
            </a:r>
          </a:p>
          <a:p>
            <a:r>
              <a:rPr lang="en-US" dirty="0"/>
              <a:t>http://www.asp.net/aspnet/overview/developing-apps-with-windows-azure/building-real-world-cloud-apps-with-windows-azure/distributed-caching</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9/21/2016 12:03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128289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Queue-Based Load Leveling Pattern</a:t>
            </a:r>
            <a:endParaRPr lang="en-US" dirty="0"/>
          </a:p>
          <a:p>
            <a:r>
              <a:rPr lang="en-US" dirty="0"/>
              <a:t>https://msdn.microsoft.com/en-us/library/dn589783.aspx</a:t>
            </a:r>
          </a:p>
          <a:p>
            <a:endParaRPr lang="en-US" dirty="0"/>
          </a:p>
          <a:p>
            <a:r>
              <a:rPr lang="en-US" dirty="0"/>
              <a:t>Competing Consumer Pattern</a:t>
            </a:r>
          </a:p>
          <a:p>
            <a:r>
              <a:rPr lang="en-US" dirty="0"/>
              <a:t>https://msdn.microsoft.com/en-us/library/dn568101.aspx</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9/21/2016 12:03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778819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Azure Queues and Service Bus queues - compared and contrasted</a:t>
            </a:r>
            <a:endParaRPr lang="en-US" dirty="0"/>
          </a:p>
          <a:p>
            <a:r>
              <a:rPr lang="en-US" dirty="0"/>
              <a:t>https://azure.microsoft.com/en-us/documentation/articles/service-bus-azure-and-service-bus-queues-compared-contrasted/</a:t>
            </a:r>
          </a:p>
          <a:p>
            <a:endParaRPr lang="en-US" dirty="0"/>
          </a:p>
          <a:p>
            <a:r>
              <a:rPr lang="en-US" dirty="0"/>
              <a:t>Guaranteed Delivery?</a:t>
            </a:r>
          </a:p>
          <a:p>
            <a:endParaRPr lang="en-US" dirty="0"/>
          </a:p>
          <a:p>
            <a:r>
              <a:rPr lang="en-US" dirty="0"/>
              <a:t>https://azure.microsoft.com/en-us/documentation/services/service-bus/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9/21/2016 12:03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741317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The Azure Content Delivery Network (CDN) is designed to send audio, video, apps, photos, and other files to customers, faster and more reliably, using the servers closest to each user. </a:t>
            </a:r>
            <a:r>
              <a:rPr lang="en-US" dirty="0">
                <a:latin typeface="Segoe UI" panose="020B0502040204020203" pitchFamily="34" charset="0"/>
              </a:rPr>
              <a:t>CDN vendors have some unique elements, but basically all CDNs work the same. </a:t>
            </a:r>
            <a:r>
              <a:rPr lang="en-US" sz="900" dirty="0"/>
              <a:t>Key principle is, that a CDN node delivers content to millions of Internet users from its cache (very frequently); and when the cache needs to be updated (less frequently), the node queries this from a server. This reduces the traffic seen by the server, and decreases the response time as seen by the user.</a:t>
            </a:r>
          </a:p>
          <a:p>
            <a:endParaRPr lang="en-US" dirty="0">
              <a:latin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In contrast to other Azure services, we outsource &amp; resell Azure CDN from two partners – Verizon and Akamai. </a:t>
            </a:r>
          </a:p>
          <a:p>
            <a:endParaRPr lang="en-US" dirty="0">
              <a:latin typeface="Segoe UI" panose="020B0502040204020203" pitchFamily="34" charset="0"/>
            </a:endParaRPr>
          </a:p>
          <a:p>
            <a:r>
              <a:rPr lang="en-US" dirty="0">
                <a:latin typeface="Segoe UI" panose="020B0502040204020203" pitchFamily="34" charset="0"/>
              </a:rPr>
              <a:t>The differences between CDN providers are largely minimal when compared to performance with no CDN. It is like karate. The difference in outcomes between a guy who has practiced karate and a guy who has practiced judo is negligible versus a person who has no fight experience at all. Judo or karate guy might win, no fight guy never will.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9/21/2016 12:03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785941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9/21/2016 12:03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40</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92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nl-NL" dirty="0"/>
              <a:t>What</a:t>
            </a:r>
            <a:r>
              <a:rPr lang="nl-NL" baseline="0" dirty="0"/>
              <a:t> is a Modern App? To answer that question, let’s look at what a “Traditional” application is first. Most applications these days use architectures that we’re designed roughly 2 decades ago. These are multi-tier applications using a request/response model. The client, a browser or some other client talks to a front-end, mostly web servers. These pass on the request to the Application Logic tier, which in turn talks to a database. This is typically a relational database. The response follows the opposite route. Of course there are variations on this basic architecture, but many applications are designed using similar principles.</a:t>
            </a:r>
            <a:endParaRPr lang="nl-NL"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9/21/2016 12:03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42106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Traditional applications</a:t>
            </a:r>
            <a:r>
              <a:rPr lang="en-US" baseline="0" dirty="0"/>
              <a:t> typically take a real-time request/response approach, and as such synchronous communication. This ties into the way our brain works. We think in cause and effect in a synchronous way. That also usually means the client is always connected, because it needs to receive results synchronously. When we update data in traditional applications, that always happens in a transactional process. In fact, transactions are even involved when retrieving data. That’s just how a relational database works. Transactions aren’t bad in itself, but they do limit scalability, and cause an application to only scale-up rather than scaling out. This also implies the database needs to be in a failover setup. Also, these applications often assume you are connected to the network when you use the application, either with a client or the browser.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 mobile first, cloud first world traditional architectures like this don’t work very well. The number of clients has exploded with mobile devices and more people around the world having internet access, and applications that were created under traditional architectures can’t handle that. We see that around us on a regular basis, like when tickets became available for Star Wars: The Force Awakens. The reservation systems of several cinema chains broke under the load.</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9/21/2016 12:03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87427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key aspects of Modern Cloud Apps is asynchronous</a:t>
            </a:r>
            <a:r>
              <a:rPr lang="en-US" baseline="0" dirty="0"/>
              <a:t> processing of anything that can’t be handled with a very low latency response. If it can’t be processed immediately a queue is used to throttle the incoming load to back-end services. You may be familiar with the concept of </a:t>
            </a:r>
            <a:r>
              <a:rPr lang="en-US" baseline="0" dirty="0" err="1"/>
              <a:t>microservices</a:t>
            </a:r>
            <a:r>
              <a:rPr lang="en-US" baseline="0" dirty="0"/>
              <a:t>, which breaks up functionality into small, specialized services that can be reused across applications. </a:t>
            </a:r>
            <a:r>
              <a:rPr lang="en-US" baseline="0" dirty="0" err="1"/>
              <a:t>Microservices</a:t>
            </a:r>
            <a:r>
              <a:rPr lang="en-US" baseline="0" dirty="0"/>
              <a:t> are great, but the communication with a high number of </a:t>
            </a:r>
            <a:r>
              <a:rPr lang="en-US" baseline="0" dirty="0" err="1"/>
              <a:t>microservices</a:t>
            </a:r>
            <a:r>
              <a:rPr lang="en-US" baseline="0" dirty="0"/>
              <a:t> can incur latency. This is why asynchronous / queued communication is important for scaling.</a:t>
            </a:r>
          </a:p>
          <a:p>
            <a:r>
              <a:rPr lang="en-US" baseline="0" dirty="0"/>
              <a:t>A common way top deal with asynchronous operation is using the Command &amp; Query pattern, which splits commands that change data from commands that retrieve data. By using this pattern, your application makes changes using a command and gets the result by querying for it separately. That may involve querying, but notifications to a client are also an option.</a:t>
            </a:r>
          </a:p>
          <a:p>
            <a:r>
              <a:rPr lang="en-US" baseline="0" dirty="0"/>
              <a:t>Instead of using transactions, Modern Cloud Apps mostly use principles around Eventual Consistency. </a:t>
            </a:r>
            <a:r>
              <a:rPr lang="en-US" dirty="0"/>
              <a:t> This means</a:t>
            </a:r>
            <a:r>
              <a:rPr lang="en-US" baseline="0" dirty="0"/>
              <a:t> your application needs to be able to deal with inconsistencies between different parts of the system, potentially half way across the world.</a:t>
            </a:r>
          </a:p>
          <a:p>
            <a:r>
              <a:rPr lang="en-US" baseline="0" dirty="0"/>
              <a:t>Another important aspect is Polyglot Persistence, which ensures you use the types of data stores best suited to the kind of data you need to store.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9/21/2016 12:03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21282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9/21/2016 12:03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6720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dirty="0"/>
          </a:p>
        </p:txBody>
      </p:sp>
    </p:spTree>
    <p:extLst>
      <p:ext uri="{BB962C8B-B14F-4D97-AF65-F5344CB8AC3E}">
        <p14:creationId xmlns:p14="http://schemas.microsoft.com/office/powerpoint/2010/main" val="130544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https://azure.microsoft.com/en-us/documentation/articles/app-service-mobile-value-prop-preview/</a:t>
            </a:r>
          </a:p>
          <a:p>
            <a:endParaRPr lang="en-US" dirty="0"/>
          </a:p>
          <a:p>
            <a:r>
              <a:rPr lang="en-US" dirty="0"/>
              <a:t>Mobile Apps is</a:t>
            </a:r>
            <a:r>
              <a:rPr lang="en-US" baseline="0" dirty="0"/>
              <a:t> an entire platform for building and scaling enterprise grade mobile applications.  It supports native applications for Windows Phone, iOS, and Android, and cross-platform apps build on Xamarin and Cordova.  Regardless of platform, Mobile Apps helps solve common scenarios that have traditional been difficult to maintain with mobile apps – identity, offline, and push messaging.  Users can be authenticated against a variety of identity providers, including AzureAD, Microsoft Accounts, Facebook, and more.  What happens when users of your application are offline, or in an area of limited cell reception?  Mobile Apps lights up a rich offline capability that allows users to go offline, then sync data back to the right systems when connectivity is restored.  This feature works across a variety of data sources, </a:t>
            </a:r>
            <a:r>
              <a:rPr lang="en-US" sz="1200" b="0" i="0" kern="1200" dirty="0">
                <a:solidFill>
                  <a:schemeClr val="tx1"/>
                </a:solidFill>
                <a:effectLst/>
                <a:latin typeface="+mn-lt"/>
                <a:ea typeface="+mn-ea"/>
                <a:cs typeface="+mn-cs"/>
              </a:rPr>
              <a:t>including SQL, Table Storage, Mongo, or Document DB, and SaaS APIs including Office 365, Salesforce, and Dynamics.  Finally, push messaging can be cumbersome to implement well.</a:t>
            </a:r>
            <a:r>
              <a:rPr lang="en-US" sz="1200" b="0" i="0" kern="1200" baseline="0" dirty="0">
                <a:solidFill>
                  <a:schemeClr val="tx1"/>
                </a:solidFill>
                <a:effectLst/>
                <a:latin typeface="+mn-lt"/>
                <a:ea typeface="+mn-ea"/>
                <a:cs typeface="+mn-cs"/>
              </a:rPr>
              <a:t>  Each of the 3 major mobile ecosystems have their own processes and technologies for implementing messaging.  Mobile Apps smooth over that process, helping you get messaging implemented quickly and smoothly.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dirty="0"/>
          </a:p>
        </p:txBody>
      </p:sp>
    </p:spTree>
    <p:extLst>
      <p:ext uri="{BB962C8B-B14F-4D97-AF65-F5344CB8AC3E}">
        <p14:creationId xmlns:p14="http://schemas.microsoft.com/office/powerpoint/2010/main" val="3535571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 Apps are an</a:t>
            </a:r>
            <a:r>
              <a:rPr lang="en-US" baseline="0" dirty="0"/>
              <a:t> interesting new part of the Azure App Service.  Such applications are “no code” solutions that are authored by dragging and dropping elements onto a design canvas.  This empowers developers and IT pros alike to create useful integration workflows that solve a variety of needs.  Want to replicate records from a line of business system back to a SQL database and notify the front desk via an email?  Sent a SMS notification when a certain condition is met?  Identify negative Tweets and post into a Slack channel?  Logic apps can help each of these scenarios and more.  </a:t>
            </a:r>
          </a:p>
          <a:p>
            <a:endParaRPr lang="en-US" baseline="0" dirty="0"/>
          </a:p>
          <a:p>
            <a:r>
              <a:rPr lang="en-US" baseline="0" dirty="0"/>
              <a:t>Workflows are initiated with a “trigger” event, such as a particular email, or a change in an Azure Storage account. Workflow steps then take place as “actions”, which operate against a series of “connectors” for data flow.  To get going even more quickly, check out the numerous pre-built Logic app templates in the Azure Marketplace.</a:t>
            </a:r>
          </a:p>
          <a:p>
            <a:endParaRPr lang="en-US" baseline="0" dirty="0"/>
          </a:p>
          <a:p>
            <a:r>
              <a:rPr lang="en-US" baseline="0" dirty="0"/>
              <a:t>Have a need that cannot be met by an existing connector in the gallery?  You can roll your own API App and integrate it into your Logic workflow.</a:t>
            </a:r>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dirty="0"/>
          </a:p>
        </p:txBody>
      </p:sp>
    </p:spTree>
    <p:extLst>
      <p:ext uri="{BB962C8B-B14F-4D97-AF65-F5344CB8AC3E}">
        <p14:creationId xmlns:p14="http://schemas.microsoft.com/office/powerpoint/2010/main" val="2123347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API Apps provide a rich platform and ecosystem for building, hosting, and consuming RESTful API’s in the cloud, and on-premises. Built in support for authentication helps handle the Oauth flow you, ensuring your user’s credentials are allowed via AzureAD.  Integrating your API App with other API’s – both your own and 3</a:t>
            </a:r>
            <a:r>
              <a:rPr lang="en-US" baseline="30000" dirty="0"/>
              <a:t>rd</a:t>
            </a:r>
            <a:r>
              <a:rPr lang="en-US" baseline="0" dirty="0"/>
              <a:t> party SaaS services – is handled with a well defined connector process.  A gallery of commonly used connectors even exists to speed such integration activities.  Finally, Visual Studio provides excellent tooling for creating, deploying, and managing your API’s.  Since API apps are built on a common foundation as the other app service components, it is straightforward to consume API apps as steps within your Logic Apps for integration scenarios. </a:t>
            </a:r>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dirty="0"/>
          </a:p>
        </p:txBody>
      </p:sp>
    </p:spTree>
    <p:extLst>
      <p:ext uri="{BB962C8B-B14F-4D97-AF65-F5344CB8AC3E}">
        <p14:creationId xmlns:p14="http://schemas.microsoft.com/office/powerpoint/2010/main" val="3602659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0.png"/><Relationship Id="rId1" Type="http://schemas.openxmlformats.org/officeDocument/2006/relationships/slideLayout" Target="../slideLayouts/slideLayout30.xml"/><Relationship Id="rId4" Type="http://schemas.openxmlformats.org/officeDocument/2006/relationships/image" Target="../media/image6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27.png"/><Relationship Id="rId1" Type="http://schemas.openxmlformats.org/officeDocument/2006/relationships/slideLayout" Target="../slideLayouts/slideLayout30.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29.png"/><Relationship Id="rId2" Type="http://schemas.openxmlformats.org/officeDocument/2006/relationships/image" Target="../media/image71.png"/><Relationship Id="rId1" Type="http://schemas.openxmlformats.org/officeDocument/2006/relationships/slideLayout" Target="../slideLayouts/slideLayout30.xml"/><Relationship Id="rId6" Type="http://schemas.openxmlformats.org/officeDocument/2006/relationships/image" Target="../media/image31.png"/><Relationship Id="rId5" Type="http://schemas.openxmlformats.org/officeDocument/2006/relationships/image" Target="../media/image74.png"/><Relationship Id="rId4" Type="http://schemas.openxmlformats.org/officeDocument/2006/relationships/image" Target="../media/image7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6.png"/><Relationship Id="rId7" Type="http://schemas.openxmlformats.org/officeDocument/2006/relationships/image" Target="../media/image28.png"/><Relationship Id="rId2" Type="http://schemas.openxmlformats.org/officeDocument/2006/relationships/image" Target="../media/image75.png"/><Relationship Id="rId1" Type="http://schemas.openxmlformats.org/officeDocument/2006/relationships/slideLayout" Target="../slideLayouts/slideLayout30.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 Id="rId9" Type="http://schemas.openxmlformats.org/officeDocument/2006/relationships/image" Target="../media/image8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33.png"/><Relationship Id="rId1" Type="http://schemas.openxmlformats.org/officeDocument/2006/relationships/slideLayout" Target="../slideLayouts/slideLayout30.xml"/><Relationship Id="rId5" Type="http://schemas.openxmlformats.org/officeDocument/2006/relationships/image" Target="../media/image84.png"/><Relationship Id="rId4" Type="http://schemas.openxmlformats.org/officeDocument/2006/relationships/image" Target="../media/image83.png"/></Relationships>
</file>

<file path=ppt/slides/_rels/slide2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86.png"/><Relationship Id="rId1" Type="http://schemas.openxmlformats.org/officeDocument/2006/relationships/slideLayout" Target="../slideLayouts/slideLayout11.xml"/><Relationship Id="rId5" Type="http://schemas.openxmlformats.org/officeDocument/2006/relationships/image" Target="../media/image88.png"/><Relationship Id="rId4" Type="http://schemas.openxmlformats.org/officeDocument/2006/relationships/image" Target="../media/image87.png"/></Relationships>
</file>

<file path=ppt/slides/_rels/slide3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92.png"/><Relationship Id="rId4" Type="http://schemas.openxmlformats.org/officeDocument/2006/relationships/image" Target="../media/image62.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9" Type="http://schemas.openxmlformats.org/officeDocument/2006/relationships/image" Target="../media/image44.png"/><Relationship Id="rId3" Type="http://schemas.openxmlformats.org/officeDocument/2006/relationships/image" Target="../media/image8.png"/><Relationship Id="rId21" Type="http://schemas.openxmlformats.org/officeDocument/2006/relationships/image" Target="../media/image26.png"/><Relationship Id="rId34" Type="http://schemas.openxmlformats.org/officeDocument/2006/relationships/image" Target="../media/image39.png"/><Relationship Id="rId42" Type="http://schemas.openxmlformats.org/officeDocument/2006/relationships/image" Target="../media/image47.png"/><Relationship Id="rId47" Type="http://schemas.openxmlformats.org/officeDocument/2006/relationships/image" Target="../media/image52.png"/><Relationship Id="rId50" Type="http://schemas.openxmlformats.org/officeDocument/2006/relationships/image" Target="../media/image55.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8.png"/><Relationship Id="rId38" Type="http://schemas.openxmlformats.org/officeDocument/2006/relationships/image" Target="../media/image43.png"/><Relationship Id="rId46" Type="http://schemas.openxmlformats.org/officeDocument/2006/relationships/image" Target="../media/image51.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41" Type="http://schemas.openxmlformats.org/officeDocument/2006/relationships/image" Target="../media/image46.png"/><Relationship Id="rId1" Type="http://schemas.openxmlformats.org/officeDocument/2006/relationships/slideLayout" Target="../slideLayouts/slideLayout17.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37" Type="http://schemas.openxmlformats.org/officeDocument/2006/relationships/image" Target="../media/image42.png"/><Relationship Id="rId40" Type="http://schemas.openxmlformats.org/officeDocument/2006/relationships/image" Target="../media/image45.png"/><Relationship Id="rId45" Type="http://schemas.openxmlformats.org/officeDocument/2006/relationships/image" Target="../media/image50.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36" Type="http://schemas.openxmlformats.org/officeDocument/2006/relationships/image" Target="../media/image41.png"/><Relationship Id="rId49" Type="http://schemas.openxmlformats.org/officeDocument/2006/relationships/image" Target="../media/image54.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4" Type="http://schemas.openxmlformats.org/officeDocument/2006/relationships/image" Target="../media/image49.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 Id="rId35" Type="http://schemas.openxmlformats.org/officeDocument/2006/relationships/image" Target="../media/image40.png"/><Relationship Id="rId43" Type="http://schemas.openxmlformats.org/officeDocument/2006/relationships/image" Target="../media/image48.png"/><Relationship Id="rId48" Type="http://schemas.openxmlformats.org/officeDocument/2006/relationships/image" Target="../media/image53.png"/><Relationship Id="rId8" Type="http://schemas.openxmlformats.org/officeDocument/2006/relationships/image" Target="../media/image13.png"/><Relationship Id="rId51" Type="http://schemas.openxmlformats.org/officeDocument/2006/relationships/image" Target="../media/image5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png"/><Relationship Id="rId1" Type="http://schemas.openxmlformats.org/officeDocument/2006/relationships/slideLayout" Target="../slideLayouts/slideLayout30.xml"/><Relationship Id="rId6" Type="http://schemas.openxmlformats.org/officeDocument/2006/relationships/image" Target="../media/image61.png"/><Relationship Id="rId5" Type="http://schemas.openxmlformats.org/officeDocument/2006/relationships/image" Target="../media/image60.emf"/><Relationship Id="rId4" Type="http://schemas.openxmlformats.org/officeDocument/2006/relationships/image" Target="../media/image5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Cloud Applications</a:t>
            </a:r>
          </a:p>
        </p:txBody>
      </p:sp>
      <p:sp>
        <p:nvSpPr>
          <p:cNvPr id="3" name="Text Placeholder 2"/>
          <p:cNvSpPr>
            <a:spLocks noGrp="1"/>
          </p:cNvSpPr>
          <p:nvPr>
            <p:ph type="body" sz="quarter" idx="14"/>
          </p:nvPr>
        </p:nvSpPr>
        <p:spPr>
          <a:xfrm>
            <a:off x="274638" y="3344576"/>
            <a:ext cx="6400800" cy="1828800"/>
          </a:xfrm>
        </p:spPr>
        <p:txBody>
          <a:bodyPr/>
          <a:lstStyle/>
          <a:p>
            <a:pPr lvl="0"/>
            <a:r>
              <a:rPr lang="en-US" sz="2800" b="1" dirty="0"/>
              <a:t>Garth Fort</a:t>
            </a:r>
          </a:p>
          <a:p>
            <a:pPr lvl="0"/>
            <a:r>
              <a:rPr lang="en-US" sz="2800" b="1" dirty="0"/>
              <a:t>Microsoft</a:t>
            </a:r>
          </a:p>
          <a:p>
            <a:pPr lvl="0"/>
            <a:endParaRPr lang="en-US" sz="1600" dirty="0">
              <a:latin typeface="Segoe UI"/>
            </a:endParaRPr>
          </a:p>
          <a:p>
            <a:pPr lvl="0"/>
            <a:r>
              <a:rPr lang="en-US" sz="1800" dirty="0">
                <a:latin typeface="Segoe UI"/>
              </a:rPr>
              <a:t>garth.fort@microsoft.com</a:t>
            </a:r>
          </a:p>
          <a:p>
            <a:pPr lvl="0"/>
            <a:r>
              <a:rPr lang="en-US" sz="1800" dirty="0">
                <a:latin typeface="Segoe UI"/>
              </a:rPr>
              <a:t>@</a:t>
            </a:r>
            <a:r>
              <a:rPr lang="en-US" sz="1800" dirty="0" err="1">
                <a:latin typeface="Segoe UI"/>
              </a:rPr>
              <a:t>garthfort</a:t>
            </a:r>
            <a:endParaRPr lang="en-US" sz="1800" dirty="0">
              <a:latin typeface="Segoe UI"/>
            </a:endParaRP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256180" y="2294729"/>
            <a:ext cx="2929173" cy="1275820"/>
            <a:chOff x="5777129" y="952400"/>
            <a:chExt cx="2929589" cy="1276001"/>
          </a:xfrm>
        </p:grpSpPr>
        <p:sp>
          <p:nvSpPr>
            <p:cNvPr id="34" name="TextBox 33"/>
            <p:cNvSpPr txBox="1"/>
            <p:nvPr/>
          </p:nvSpPr>
          <p:spPr>
            <a:xfrm>
              <a:off x="5777129" y="1750116"/>
              <a:ext cx="2929589" cy="478285"/>
            </a:xfrm>
            <a:prstGeom prst="hexagon">
              <a:avLst/>
            </a:prstGeom>
            <a:noFill/>
          </p:spPr>
          <p:txBody>
            <a:bodyPr wrap="square" rtlCol="0">
              <a:spAutoFit/>
            </a:bodyPr>
            <a:lstStyle/>
            <a:p>
              <a:pPr algn="ctr" defTabSz="914224">
                <a:defRPr/>
              </a:pPr>
              <a:r>
                <a:rPr lang="en-US" sz="1873" b="1" kern="0" cap="all" dirty="0">
                  <a:solidFill>
                    <a:srgbClr val="FFFFFF"/>
                  </a:solidFill>
                </a:rPr>
                <a:t>Web Apps</a:t>
              </a:r>
            </a:p>
          </p:txBody>
        </p:sp>
        <p:pic>
          <p:nvPicPr>
            <p:cNvPr id="33" name="Picture 32"/>
            <p:cNvPicPr>
              <a:picLocks noChangeAspect="1"/>
            </p:cNvPicPr>
            <p:nvPr/>
          </p:nvPicPr>
          <p:blipFill>
            <a:blip r:embed="rId3"/>
            <a:stretch>
              <a:fillRect/>
            </a:stretch>
          </p:blipFill>
          <p:spPr>
            <a:xfrm>
              <a:off x="6910333" y="952400"/>
              <a:ext cx="724385" cy="707495"/>
            </a:xfrm>
            <a:prstGeom prst="rect">
              <a:avLst/>
            </a:prstGeom>
          </p:spPr>
        </p:pic>
      </p:grpSp>
      <p:sp>
        <p:nvSpPr>
          <p:cNvPr id="48" name="TextBox 47"/>
          <p:cNvSpPr txBox="1"/>
          <p:nvPr/>
        </p:nvSpPr>
        <p:spPr>
          <a:xfrm>
            <a:off x="5131877" y="904107"/>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Full capability set available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.NET, Node.js, Java, PHP, and Python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WebJobs for long running tasks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Integrated VS publish, remote debug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Continuous integration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Auto-load balance, Autoscale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Site slots for staged deployments</a:t>
            </a:r>
          </a:p>
        </p:txBody>
      </p:sp>
      <p:sp>
        <p:nvSpPr>
          <p:cNvPr id="49" name="Rectangle 48"/>
          <p:cNvSpPr/>
          <p:nvPr/>
        </p:nvSpPr>
        <p:spPr>
          <a:xfrm>
            <a:off x="1444712" y="3779308"/>
            <a:ext cx="2891379" cy="926016"/>
          </a:xfrm>
          <a:prstGeom prst="rect">
            <a:avLst/>
          </a:prstGeom>
        </p:spPr>
        <p:txBody>
          <a:bodyPr wrap="none">
            <a:spAutoFit/>
          </a:bodyPr>
          <a:lstStyle/>
          <a:p>
            <a:pPr algn="ctr" defTabSz="896009">
              <a:spcAft>
                <a:spcPts val="600"/>
              </a:spcAft>
            </a:pPr>
            <a:r>
              <a:rPr lang="en-US" sz="2400" dirty="0">
                <a:solidFill>
                  <a:srgbClr val="FFFFFF"/>
                </a:solidFill>
                <a:latin typeface="Segoe UI Light"/>
              </a:rPr>
              <a:t>Web apps run as-is</a:t>
            </a:r>
          </a:p>
          <a:p>
            <a:pPr algn="ctr" defTabSz="896009">
              <a:spcAft>
                <a:spcPts val="600"/>
              </a:spcAft>
            </a:pPr>
            <a:r>
              <a:rPr lang="en-US" sz="2400" dirty="0">
                <a:solidFill>
                  <a:srgbClr val="FFFFFF"/>
                </a:solidFill>
                <a:latin typeface="Segoe UI Light"/>
              </a:rPr>
              <a:t>no changes required</a:t>
            </a:r>
          </a:p>
        </p:txBody>
      </p:sp>
    </p:spTree>
    <p:extLst>
      <p:ext uri="{BB962C8B-B14F-4D97-AF65-F5344CB8AC3E}">
        <p14:creationId xmlns:p14="http://schemas.microsoft.com/office/powerpoint/2010/main" val="958073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242698" y="850675"/>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Streamlining mobile experiences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Build native or cross platform applications </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Connect to enterprise systems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Stay productive while offline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Rich push notification system</a:t>
            </a:r>
          </a:p>
        </p:txBody>
      </p:sp>
      <p:sp>
        <p:nvSpPr>
          <p:cNvPr id="49" name="Rectangle 48"/>
          <p:cNvSpPr/>
          <p:nvPr/>
        </p:nvSpPr>
        <p:spPr>
          <a:xfrm>
            <a:off x="1388085" y="3777217"/>
            <a:ext cx="2823367" cy="847540"/>
          </a:xfrm>
          <a:prstGeom prst="rect">
            <a:avLst/>
          </a:prstGeom>
        </p:spPr>
        <p:txBody>
          <a:bodyPr wrap="none">
            <a:spAutoFit/>
          </a:bodyPr>
          <a:lstStyle/>
          <a:p>
            <a:pPr algn="ctr" defTabSz="896009"/>
            <a:r>
              <a:rPr lang="en-US" sz="2400" dirty="0">
                <a:solidFill>
                  <a:srgbClr val="FFFFFF"/>
                </a:solidFill>
                <a:latin typeface="Segoe UI Light"/>
              </a:rPr>
              <a:t>Mobile services plus</a:t>
            </a:r>
          </a:p>
          <a:p>
            <a:pPr algn="ctr" defTabSz="896009">
              <a:spcAft>
                <a:spcPts val="1800"/>
              </a:spcAft>
            </a:pPr>
            <a:r>
              <a:rPr lang="en-US" sz="2400" dirty="0">
                <a:solidFill>
                  <a:srgbClr val="FFFFFF"/>
                </a:solidFill>
                <a:latin typeface="Segoe UI Light"/>
              </a:rPr>
              <a:t>a whole lot more</a:t>
            </a:r>
          </a:p>
        </p:txBody>
      </p:sp>
      <p:grpSp>
        <p:nvGrpSpPr>
          <p:cNvPr id="7" name="Group 6"/>
          <p:cNvGrpSpPr/>
          <p:nvPr/>
        </p:nvGrpSpPr>
        <p:grpSpPr>
          <a:xfrm>
            <a:off x="1415448" y="2247752"/>
            <a:ext cx="2635145" cy="1409805"/>
            <a:chOff x="8857428" y="774015"/>
            <a:chExt cx="2635519" cy="1410004"/>
          </a:xfrm>
        </p:grpSpPr>
        <p:sp>
          <p:nvSpPr>
            <p:cNvPr id="10" name="TextBox 9"/>
            <p:cNvSpPr txBox="1"/>
            <p:nvPr/>
          </p:nvSpPr>
          <p:spPr>
            <a:xfrm>
              <a:off x="8857428" y="1701980"/>
              <a:ext cx="2635519" cy="482039"/>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Mobile Apps</a:t>
              </a:r>
            </a:p>
          </p:txBody>
        </p:sp>
        <p:pic>
          <p:nvPicPr>
            <p:cNvPr id="9" name="Picture 8"/>
            <p:cNvPicPr>
              <a:picLocks noChangeAspect="1"/>
            </p:cNvPicPr>
            <p:nvPr/>
          </p:nvPicPr>
          <p:blipFill>
            <a:blip r:embed="rId3"/>
            <a:stretch>
              <a:fillRect/>
            </a:stretch>
          </p:blipFill>
          <p:spPr>
            <a:xfrm>
              <a:off x="9897141" y="774015"/>
              <a:ext cx="556316" cy="798813"/>
            </a:xfrm>
            <a:prstGeom prst="rect">
              <a:avLst/>
            </a:prstGeom>
          </p:spPr>
        </p:pic>
      </p:grpSp>
    </p:spTree>
    <p:extLst>
      <p:ext uri="{BB962C8B-B14F-4D97-AF65-F5344CB8AC3E}">
        <p14:creationId xmlns:p14="http://schemas.microsoft.com/office/powerpoint/2010/main" val="9758441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882531" y="891098"/>
            <a:ext cx="7037112"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New Logic Apps for easy automation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No code designer for rapid creation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pre-built templates to get started</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Out of box support for popular SaaS and on-premises apps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Use with custom API apps of your own</a:t>
            </a:r>
          </a:p>
        </p:txBody>
      </p:sp>
      <p:sp>
        <p:nvSpPr>
          <p:cNvPr id="49" name="Rectangle 48"/>
          <p:cNvSpPr/>
          <p:nvPr/>
        </p:nvSpPr>
        <p:spPr>
          <a:xfrm>
            <a:off x="1338683" y="3777216"/>
            <a:ext cx="2922182" cy="847540"/>
          </a:xfrm>
          <a:prstGeom prst="rect">
            <a:avLst/>
          </a:prstGeom>
        </p:spPr>
        <p:txBody>
          <a:bodyPr wrap="none">
            <a:spAutoFit/>
          </a:bodyPr>
          <a:lstStyle/>
          <a:p>
            <a:pPr algn="ctr" defTabSz="896009"/>
            <a:r>
              <a:rPr lang="en-US" sz="2400" dirty="0">
                <a:solidFill>
                  <a:srgbClr val="FFFFFF"/>
                </a:solidFill>
                <a:latin typeface="Segoe UI Light"/>
              </a:rPr>
              <a:t>Automate SaaS and</a:t>
            </a:r>
          </a:p>
          <a:p>
            <a:pPr algn="ctr" defTabSz="896009"/>
            <a:r>
              <a:rPr lang="en-US" sz="2400" dirty="0">
                <a:solidFill>
                  <a:srgbClr val="FFFFFF"/>
                </a:solidFill>
                <a:latin typeface="Segoe UI Light"/>
              </a:rPr>
              <a:t>on-premises systems</a:t>
            </a:r>
          </a:p>
        </p:txBody>
      </p:sp>
      <p:grpSp>
        <p:nvGrpSpPr>
          <p:cNvPr id="8" name="Group 7"/>
          <p:cNvGrpSpPr/>
          <p:nvPr/>
        </p:nvGrpSpPr>
        <p:grpSpPr>
          <a:xfrm>
            <a:off x="1482195" y="2330869"/>
            <a:ext cx="2635145" cy="1315427"/>
            <a:chOff x="8878944" y="3895961"/>
            <a:chExt cx="2635519" cy="1315613"/>
          </a:xfrm>
        </p:grpSpPr>
        <p:sp>
          <p:nvSpPr>
            <p:cNvPr id="13" name="TextBox 12"/>
            <p:cNvSpPr txBox="1"/>
            <p:nvPr/>
          </p:nvSpPr>
          <p:spPr>
            <a:xfrm>
              <a:off x="8878944" y="4823445"/>
              <a:ext cx="2635519" cy="388129"/>
            </a:xfrm>
            <a:prstGeom prst="rect">
              <a:avLst/>
            </a:prstGeom>
            <a:noFill/>
          </p:spPr>
          <p:txBody>
            <a:bodyPr wrap="square" rtlCol="0">
              <a:spAutoFit/>
            </a:bodyPr>
            <a:lstStyle/>
            <a:p>
              <a:pPr algn="ctr" defTabSz="914224">
                <a:defRPr/>
              </a:pPr>
              <a:r>
                <a:rPr lang="en-US" sz="1873" b="1" kern="0" cap="all" dirty="0">
                  <a:solidFill>
                    <a:srgbClr val="FFFFFF"/>
                  </a:solidFill>
                </a:rPr>
                <a:t>LOGIC Apps</a:t>
              </a:r>
            </a:p>
          </p:txBody>
        </p:sp>
        <p:pic>
          <p:nvPicPr>
            <p:cNvPr id="12" name="Picture 11"/>
            <p:cNvPicPr>
              <a:picLocks noChangeAspect="1"/>
            </p:cNvPicPr>
            <p:nvPr/>
          </p:nvPicPr>
          <p:blipFill>
            <a:blip r:embed="rId3"/>
            <a:stretch>
              <a:fillRect/>
            </a:stretch>
          </p:blipFill>
          <p:spPr>
            <a:xfrm>
              <a:off x="9803408" y="3895961"/>
              <a:ext cx="727877" cy="727065"/>
            </a:xfrm>
            <a:prstGeom prst="rect">
              <a:avLst/>
            </a:prstGeom>
          </p:spPr>
        </p:pic>
      </p:grpSp>
    </p:spTree>
    <p:extLst>
      <p:ext uri="{BB962C8B-B14F-4D97-AF65-F5344CB8AC3E}">
        <p14:creationId xmlns:p14="http://schemas.microsoft.com/office/powerpoint/2010/main" val="42170983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998894" y="979809"/>
            <a:ext cx="6804388"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Easily use cloud or custom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Create and publish custom, reusable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built-in APIs for popular SaaS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Visual Studio tooling with one click publish and remote debugging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Automatic client SDK generation for many languages</a:t>
            </a:r>
          </a:p>
          <a:p>
            <a:pPr marL="872576" lvl="1" indent="-342834" defTabSz="896009">
              <a:spcAft>
                <a:spcPts val="2400"/>
              </a:spcAft>
              <a:buFont typeface="Arial" panose="020B0604020202020204" pitchFamily="34" charset="0"/>
              <a:buChar char="•"/>
            </a:pPr>
            <a:endParaRPr lang="en-US" sz="2400" dirty="0">
              <a:solidFill>
                <a:srgbClr val="FFFFFF"/>
              </a:solidFill>
              <a:latin typeface="Segoe UI Light"/>
            </a:endParaRPr>
          </a:p>
        </p:txBody>
      </p:sp>
      <p:sp>
        <p:nvSpPr>
          <p:cNvPr id="49" name="Rectangle 48"/>
          <p:cNvSpPr/>
          <p:nvPr/>
        </p:nvSpPr>
        <p:spPr>
          <a:xfrm>
            <a:off x="1309262" y="3777217"/>
            <a:ext cx="2981037" cy="847540"/>
          </a:xfrm>
          <a:prstGeom prst="rect">
            <a:avLst/>
          </a:prstGeom>
        </p:spPr>
        <p:txBody>
          <a:bodyPr wrap="none">
            <a:spAutoFit/>
          </a:bodyPr>
          <a:lstStyle/>
          <a:p>
            <a:pPr algn="ctr" defTabSz="896009"/>
            <a:r>
              <a:rPr lang="en-US" sz="2400" dirty="0">
                <a:solidFill>
                  <a:srgbClr val="FFFFFF"/>
                </a:solidFill>
                <a:latin typeface="Segoe UI Light"/>
              </a:rPr>
              <a:t>Create, consume and</a:t>
            </a:r>
          </a:p>
          <a:p>
            <a:pPr algn="ctr" defTabSz="896009"/>
            <a:r>
              <a:rPr lang="en-US" sz="2400" dirty="0">
                <a:solidFill>
                  <a:srgbClr val="FFFFFF"/>
                </a:solidFill>
                <a:latin typeface="Segoe UI Light"/>
              </a:rPr>
              <a:t>host APIs more easily</a:t>
            </a:r>
          </a:p>
        </p:txBody>
      </p:sp>
      <p:grpSp>
        <p:nvGrpSpPr>
          <p:cNvPr id="7" name="Group 6"/>
          <p:cNvGrpSpPr/>
          <p:nvPr/>
        </p:nvGrpSpPr>
        <p:grpSpPr>
          <a:xfrm>
            <a:off x="1482200" y="2441262"/>
            <a:ext cx="2635145" cy="1345429"/>
            <a:chOff x="6276897" y="3849484"/>
            <a:chExt cx="2584077" cy="1319355"/>
          </a:xfrm>
          <a:gradFill>
            <a:gsLst>
              <a:gs pos="98000">
                <a:schemeClr val="bg1">
                  <a:lumMod val="75000"/>
                </a:schemeClr>
              </a:gs>
              <a:gs pos="0">
                <a:schemeClr val="tx2">
                  <a:lumMod val="25000"/>
                </a:schemeClr>
              </a:gs>
            </a:gsLst>
            <a:lin ang="5400000" scaled="1"/>
          </a:gradFill>
        </p:grpSpPr>
        <p:sp>
          <p:nvSpPr>
            <p:cNvPr id="9" name="TextBox 8"/>
            <p:cNvSpPr txBox="1"/>
            <p:nvPr/>
          </p:nvSpPr>
          <p:spPr>
            <a:xfrm>
              <a:off x="6276897" y="4696209"/>
              <a:ext cx="2584077" cy="472630"/>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Api Apps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spTree>
    <p:extLst>
      <p:ext uri="{BB962C8B-B14F-4D97-AF65-F5344CB8AC3E}">
        <p14:creationId xmlns:p14="http://schemas.microsoft.com/office/powerpoint/2010/main" val="38737219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 Service Plans</a:t>
            </a:r>
          </a:p>
        </p:txBody>
      </p:sp>
      <p:sp>
        <p:nvSpPr>
          <p:cNvPr id="5" name="Rectangle 4"/>
          <p:cNvSpPr/>
          <p:nvPr/>
        </p:nvSpPr>
        <p:spPr>
          <a:xfrm>
            <a:off x="3731295" y="1243471"/>
            <a:ext cx="4429866" cy="5440186"/>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6" name="Rectangle 5"/>
          <p:cNvSpPr/>
          <p:nvPr/>
        </p:nvSpPr>
        <p:spPr>
          <a:xfrm>
            <a:off x="3886729" y="1709772"/>
            <a:ext cx="4118998" cy="4818451"/>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7" name="Rounded Rectangle 4"/>
          <p:cNvSpPr/>
          <p:nvPr/>
        </p:nvSpPr>
        <p:spPr>
          <a:xfrm>
            <a:off x="4119880" y="2176074"/>
            <a:ext cx="3730413" cy="4118998"/>
          </a:xfrm>
          <a:prstGeom prst="roundRect">
            <a:avLst>
              <a:gd name="adj" fmla="val 2667"/>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solidFill>
                <a:schemeClr val="accent2">
                  <a:lumMod val="20000"/>
                  <a:lumOff val="80000"/>
                </a:schemeClr>
              </a:solidFill>
            </a:endParaRPr>
          </a:p>
        </p:txBody>
      </p:sp>
      <p:sp>
        <p:nvSpPr>
          <p:cNvPr id="8" name="TextBox 7"/>
          <p:cNvSpPr txBox="1"/>
          <p:nvPr/>
        </p:nvSpPr>
        <p:spPr>
          <a:xfrm>
            <a:off x="4275313" y="2253791"/>
            <a:ext cx="1386866" cy="318286"/>
          </a:xfrm>
          <a:prstGeom prst="rect">
            <a:avLst/>
          </a:prstGeom>
          <a:noFill/>
        </p:spPr>
        <p:txBody>
          <a:bodyPr wrap="none" rtlCol="0">
            <a:spAutoFit/>
          </a:bodyPr>
          <a:lstStyle/>
          <a:p>
            <a:r>
              <a:rPr lang="en-US" sz="1428" dirty="0"/>
              <a:t>Resource Group</a:t>
            </a:r>
          </a:p>
        </p:txBody>
      </p:sp>
      <p:sp>
        <p:nvSpPr>
          <p:cNvPr id="9" name="Rounded Rectangle 6"/>
          <p:cNvSpPr/>
          <p:nvPr/>
        </p:nvSpPr>
        <p:spPr>
          <a:xfrm>
            <a:off x="4353030" y="2642376"/>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0" name="TextBox 9"/>
          <p:cNvSpPr txBox="1"/>
          <p:nvPr/>
        </p:nvSpPr>
        <p:spPr>
          <a:xfrm>
            <a:off x="4430748" y="2797810"/>
            <a:ext cx="1574816" cy="318286"/>
          </a:xfrm>
          <a:prstGeom prst="rect">
            <a:avLst/>
          </a:prstGeom>
          <a:noFill/>
        </p:spPr>
        <p:txBody>
          <a:bodyPr wrap="none" rtlCol="0">
            <a:spAutoFit/>
          </a:bodyPr>
          <a:lstStyle/>
          <a:p>
            <a:r>
              <a:rPr lang="en-US" sz="1428" dirty="0"/>
              <a:t>App Service Plan A</a:t>
            </a:r>
          </a:p>
        </p:txBody>
      </p:sp>
      <p:pic>
        <p:nvPicPr>
          <p:cNvPr id="11" name="Picture 11"/>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3186395"/>
            <a:ext cx="470286" cy="466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p:nvPr/>
        </p:nvSpPr>
        <p:spPr>
          <a:xfrm>
            <a:off x="4741615" y="3730413"/>
            <a:ext cx="837731" cy="286306"/>
          </a:xfrm>
          <a:prstGeom prst="rect">
            <a:avLst/>
          </a:prstGeom>
          <a:noFill/>
        </p:spPr>
        <p:txBody>
          <a:bodyPr wrap="none" rtlCol="0">
            <a:spAutoFit/>
          </a:bodyPr>
          <a:lstStyle/>
          <a:p>
            <a:r>
              <a:rPr lang="en-US" sz="1224" dirty="0"/>
              <a:t>Website A</a:t>
            </a:r>
          </a:p>
        </p:txBody>
      </p:sp>
      <p:pic>
        <p:nvPicPr>
          <p:cNvPr id="13" name="Picture 11"/>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939943" y="3190885"/>
            <a:ext cx="470286" cy="466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p:cNvSpPr txBox="1"/>
          <p:nvPr/>
        </p:nvSpPr>
        <p:spPr>
          <a:xfrm>
            <a:off x="5744769" y="3734903"/>
            <a:ext cx="524503" cy="280718"/>
          </a:xfrm>
          <a:prstGeom prst="rect">
            <a:avLst/>
          </a:prstGeom>
          <a:noFill/>
        </p:spPr>
        <p:txBody>
          <a:bodyPr wrap="none" rtlCol="0">
            <a:spAutoFit/>
          </a:bodyPr>
          <a:lstStyle/>
          <a:p>
            <a:r>
              <a:rPr lang="en-US" sz="1224" dirty="0"/>
              <a:t>API A</a:t>
            </a:r>
          </a:p>
        </p:txBody>
      </p:sp>
      <p:sp>
        <p:nvSpPr>
          <p:cNvPr id="15" name="Rounded Rectangle 12"/>
          <p:cNvSpPr/>
          <p:nvPr/>
        </p:nvSpPr>
        <p:spPr>
          <a:xfrm>
            <a:off x="4353030" y="4429865"/>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6" name="TextBox 15"/>
          <p:cNvSpPr txBox="1"/>
          <p:nvPr/>
        </p:nvSpPr>
        <p:spPr>
          <a:xfrm>
            <a:off x="4430747" y="4585300"/>
            <a:ext cx="1569911" cy="318286"/>
          </a:xfrm>
          <a:prstGeom prst="rect">
            <a:avLst/>
          </a:prstGeom>
          <a:noFill/>
        </p:spPr>
        <p:txBody>
          <a:bodyPr wrap="none" rtlCol="0">
            <a:spAutoFit/>
          </a:bodyPr>
          <a:lstStyle/>
          <a:p>
            <a:r>
              <a:rPr lang="en-US" sz="1428" dirty="0"/>
              <a:t>App Service Plan B</a:t>
            </a:r>
          </a:p>
        </p:txBody>
      </p:sp>
      <p:pic>
        <p:nvPicPr>
          <p:cNvPr id="17" name="Picture 16"/>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4973885"/>
            <a:ext cx="470286" cy="466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TextBox 17"/>
          <p:cNvSpPr txBox="1"/>
          <p:nvPr/>
        </p:nvSpPr>
        <p:spPr>
          <a:xfrm>
            <a:off x="4741615" y="5517903"/>
            <a:ext cx="824456" cy="280718"/>
          </a:xfrm>
          <a:prstGeom prst="rect">
            <a:avLst/>
          </a:prstGeom>
          <a:noFill/>
        </p:spPr>
        <p:txBody>
          <a:bodyPr wrap="none" rtlCol="0">
            <a:spAutoFit/>
          </a:bodyPr>
          <a:lstStyle/>
          <a:p>
            <a:r>
              <a:rPr lang="en-US" sz="1224" dirty="0"/>
              <a:t>Website B</a:t>
            </a:r>
          </a:p>
        </p:txBody>
      </p:sp>
      <p:sp>
        <p:nvSpPr>
          <p:cNvPr id="19" name="TextBox 18"/>
          <p:cNvSpPr txBox="1"/>
          <p:nvPr/>
        </p:nvSpPr>
        <p:spPr>
          <a:xfrm>
            <a:off x="3964446" y="1787490"/>
            <a:ext cx="1681807" cy="312073"/>
          </a:xfrm>
          <a:prstGeom prst="rect">
            <a:avLst/>
          </a:prstGeom>
          <a:noFill/>
        </p:spPr>
        <p:txBody>
          <a:bodyPr wrap="none" rtlCol="0">
            <a:spAutoFit/>
          </a:bodyPr>
          <a:lstStyle/>
          <a:p>
            <a:r>
              <a:rPr lang="en-US" sz="1428" dirty="0">
                <a:solidFill>
                  <a:schemeClr val="bg1"/>
                </a:solidFill>
              </a:rPr>
              <a:t>Datacenter Region</a:t>
            </a:r>
          </a:p>
        </p:txBody>
      </p:sp>
      <p:sp>
        <p:nvSpPr>
          <p:cNvPr id="20" name="TextBox 19"/>
          <p:cNvSpPr txBox="1"/>
          <p:nvPr/>
        </p:nvSpPr>
        <p:spPr>
          <a:xfrm>
            <a:off x="6295954" y="2642376"/>
            <a:ext cx="1188584" cy="318286"/>
          </a:xfrm>
          <a:prstGeom prst="rect">
            <a:avLst/>
          </a:prstGeom>
          <a:noFill/>
        </p:spPr>
        <p:txBody>
          <a:bodyPr wrap="none" rtlCol="0">
            <a:spAutoFit/>
          </a:bodyPr>
          <a:lstStyle/>
          <a:p>
            <a:r>
              <a:rPr lang="en-US" sz="1428" u="sng" dirty="0"/>
              <a:t>Standard Tier</a:t>
            </a:r>
          </a:p>
        </p:txBody>
      </p:sp>
      <p:sp>
        <p:nvSpPr>
          <p:cNvPr id="21" name="TextBox 20"/>
          <p:cNvSpPr txBox="1"/>
          <p:nvPr/>
        </p:nvSpPr>
        <p:spPr>
          <a:xfrm>
            <a:off x="6618462" y="4429866"/>
            <a:ext cx="847867" cy="318286"/>
          </a:xfrm>
          <a:prstGeom prst="rect">
            <a:avLst/>
          </a:prstGeom>
          <a:noFill/>
        </p:spPr>
        <p:txBody>
          <a:bodyPr wrap="none" rtlCol="0">
            <a:spAutoFit/>
          </a:bodyPr>
          <a:lstStyle/>
          <a:p>
            <a:r>
              <a:rPr lang="en-US" sz="1428" u="sng" dirty="0"/>
              <a:t>Free Tier</a:t>
            </a:r>
          </a:p>
        </p:txBody>
      </p:sp>
      <p:sp>
        <p:nvSpPr>
          <p:cNvPr id="22" name="TextBox 21"/>
          <p:cNvSpPr txBox="1"/>
          <p:nvPr/>
        </p:nvSpPr>
        <p:spPr>
          <a:xfrm>
            <a:off x="3731295" y="1321188"/>
            <a:ext cx="1705082" cy="312073"/>
          </a:xfrm>
          <a:prstGeom prst="rect">
            <a:avLst/>
          </a:prstGeom>
          <a:noFill/>
        </p:spPr>
        <p:txBody>
          <a:bodyPr wrap="none" rtlCol="0">
            <a:spAutoFit/>
          </a:bodyPr>
          <a:lstStyle/>
          <a:p>
            <a:r>
              <a:rPr lang="en-US" sz="1428" dirty="0">
                <a:solidFill>
                  <a:schemeClr val="bg1"/>
                </a:solidFill>
              </a:rPr>
              <a:t>Azure Subscription</a:t>
            </a:r>
          </a:p>
        </p:txBody>
      </p:sp>
      <p:pic>
        <p:nvPicPr>
          <p:cNvPr id="23" name="Picture 5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05109" y="3637153"/>
            <a:ext cx="607622" cy="559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5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17868" y="5430003"/>
            <a:ext cx="607622" cy="559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723216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1902059"/>
          </a:xfrm>
        </p:spPr>
        <p:txBody>
          <a:bodyPr/>
          <a:lstStyle/>
          <a:p>
            <a:r>
              <a:rPr lang="en-US" dirty="0"/>
              <a:t>Premium option for dedicated resources</a:t>
            </a:r>
          </a:p>
          <a:p>
            <a:r>
              <a:rPr lang="en-US" dirty="0"/>
              <a:t>Capable of very high scale</a:t>
            </a:r>
          </a:p>
          <a:p>
            <a:r>
              <a:rPr lang="en-US" dirty="0"/>
              <a:t>Enables isolation and secure network access</a:t>
            </a:r>
          </a:p>
        </p:txBody>
      </p:sp>
      <p:sp>
        <p:nvSpPr>
          <p:cNvPr id="5" name="Title 4"/>
          <p:cNvSpPr>
            <a:spLocks noGrp="1"/>
          </p:cNvSpPr>
          <p:nvPr>
            <p:ph type="title"/>
          </p:nvPr>
        </p:nvSpPr>
        <p:spPr/>
        <p:txBody>
          <a:bodyPr/>
          <a:lstStyle/>
          <a:p>
            <a:r>
              <a:rPr lang="en-US" dirty="0"/>
              <a:t>App Service Environments</a:t>
            </a:r>
          </a:p>
        </p:txBody>
      </p:sp>
    </p:spTree>
    <p:extLst>
      <p:ext uri="{BB962C8B-B14F-4D97-AF65-F5344CB8AC3E}">
        <p14:creationId xmlns:p14="http://schemas.microsoft.com/office/powerpoint/2010/main" val="30437143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Isolating App Service Environments</a:t>
            </a:r>
          </a:p>
        </p:txBody>
      </p:sp>
      <p:sp>
        <p:nvSpPr>
          <p:cNvPr id="4" name="Rectangle 3"/>
          <p:cNvSpPr/>
          <p:nvPr/>
        </p:nvSpPr>
        <p:spPr bwMode="auto">
          <a:xfrm>
            <a:off x="1642369" y="1934344"/>
            <a:ext cx="9951869" cy="4439823"/>
          </a:xfrm>
          <a:prstGeom prst="rect">
            <a:avLst/>
          </a:prstGeom>
          <a:noFill/>
          <a:ln w="5715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597523" y="1289554"/>
            <a:ext cx="584137" cy="584137"/>
          </a:xfrm>
          <a:prstGeom prst="rect">
            <a:avLst/>
          </a:prstGeom>
        </p:spPr>
      </p:pic>
      <p:sp>
        <p:nvSpPr>
          <p:cNvPr id="6" name="TextBox 5"/>
          <p:cNvSpPr txBox="1"/>
          <p:nvPr/>
        </p:nvSpPr>
        <p:spPr>
          <a:xfrm>
            <a:off x="2088791" y="1282968"/>
            <a:ext cx="250607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Virtual Network</a:t>
            </a:r>
          </a:p>
        </p:txBody>
      </p:sp>
      <p:sp>
        <p:nvSpPr>
          <p:cNvPr id="7" name="Rectangle 6"/>
          <p:cNvSpPr/>
          <p:nvPr/>
        </p:nvSpPr>
        <p:spPr bwMode="auto">
          <a:xfrm>
            <a:off x="1965979" y="2379160"/>
            <a:ext cx="3755061" cy="2777743"/>
          </a:xfrm>
          <a:prstGeom prst="rect">
            <a:avLst/>
          </a:prstGeom>
          <a:solidFill>
            <a:schemeClr val="accent1"/>
          </a:solidFill>
          <a:ln w="571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14572" y="3720296"/>
            <a:ext cx="780290" cy="780290"/>
          </a:xfrm>
          <a:prstGeom prst="rect">
            <a:avLst/>
          </a:prstGeom>
        </p:spPr>
      </p:pic>
      <p:sp>
        <p:nvSpPr>
          <p:cNvPr id="9" name="TextBox 8"/>
          <p:cNvSpPr txBox="1"/>
          <p:nvPr/>
        </p:nvSpPr>
        <p:spPr>
          <a:xfrm>
            <a:off x="1938214" y="2379160"/>
            <a:ext cx="161166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Subnet A</a:t>
            </a:r>
          </a:p>
        </p:txBody>
      </p:sp>
      <p:grpSp>
        <p:nvGrpSpPr>
          <p:cNvPr id="10" name="Group 9"/>
          <p:cNvGrpSpPr/>
          <p:nvPr/>
        </p:nvGrpSpPr>
        <p:grpSpPr>
          <a:xfrm>
            <a:off x="187011" y="4101563"/>
            <a:ext cx="2255259" cy="1116634"/>
            <a:chOff x="187011" y="4101563"/>
            <a:chExt cx="2255259" cy="1116634"/>
          </a:xfrm>
        </p:grpSpPr>
        <p:cxnSp>
          <p:nvCxnSpPr>
            <p:cNvPr id="11" name="Straight Arrow Connector 10"/>
            <p:cNvCxnSpPr/>
            <p:nvPr/>
          </p:nvCxnSpPr>
          <p:spPr>
            <a:xfrm>
              <a:off x="318203" y="4101563"/>
              <a:ext cx="2124067" cy="0"/>
            </a:xfrm>
            <a:prstGeom prst="straightConnector1">
              <a:avLst/>
            </a:prstGeom>
            <a:ln w="9525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7011" y="4180990"/>
              <a:ext cx="1603644"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accent6"/>
                  </a:solidFill>
                </a:rPr>
                <a:t>Inbound </a:t>
              </a:r>
            </a:p>
            <a:p>
              <a:pPr>
                <a:lnSpc>
                  <a:spcPct val="90000"/>
                </a:lnSpc>
                <a:spcAft>
                  <a:spcPts val="600"/>
                </a:spcAft>
              </a:pPr>
              <a:r>
                <a:rPr lang="en-US" sz="2400" dirty="0">
                  <a:solidFill>
                    <a:schemeClr val="accent6"/>
                  </a:solidFill>
                </a:rPr>
                <a:t>Traffic</a:t>
              </a:r>
            </a:p>
          </p:txBody>
        </p:sp>
      </p:grpSp>
      <p:sp>
        <p:nvSpPr>
          <p:cNvPr id="13" name="TextBox 12"/>
          <p:cNvSpPr txBox="1"/>
          <p:nvPr/>
        </p:nvSpPr>
        <p:spPr>
          <a:xfrm>
            <a:off x="2005008" y="3177083"/>
            <a:ext cx="1380827" cy="871008"/>
          </a:xfrm>
          <a:prstGeom prst="rect">
            <a:avLst/>
          </a:prstGeom>
          <a:noFill/>
        </p:spPr>
        <p:txBody>
          <a:bodyPr wrap="none" lIns="182880" tIns="146304" rIns="182880" bIns="146304" rtlCol="0">
            <a:spAutoFit/>
          </a:bodyPr>
          <a:lstStyle/>
          <a:p>
            <a:pPr>
              <a:lnSpc>
                <a:spcPct val="90000"/>
              </a:lnSpc>
              <a:spcAft>
                <a:spcPts val="600"/>
              </a:spcAft>
            </a:pPr>
            <a:r>
              <a:rPr lang="en-US" dirty="0"/>
              <a:t>VIP</a:t>
            </a:r>
          </a:p>
          <a:p>
            <a:pPr>
              <a:lnSpc>
                <a:spcPct val="90000"/>
              </a:lnSpc>
              <a:spcAft>
                <a:spcPts val="600"/>
              </a:spcAft>
            </a:pPr>
            <a:r>
              <a:rPr lang="en-US" dirty="0"/>
              <a:t>192.23.1.2</a:t>
            </a:r>
          </a:p>
        </p:txBody>
      </p:sp>
      <p:cxnSp>
        <p:nvCxnSpPr>
          <p:cNvPr id="14" name="Straight Connector 13"/>
          <p:cNvCxnSpPr>
            <a:stCxn id="8" idx="1"/>
          </p:cNvCxnSpPr>
          <p:nvPr/>
        </p:nvCxnSpPr>
        <p:spPr>
          <a:xfrm flipH="1">
            <a:off x="2679414" y="4110441"/>
            <a:ext cx="1135158" cy="0"/>
          </a:xfrm>
          <a:prstGeom prst="line">
            <a:avLst/>
          </a:prstGeom>
          <a:ln w="57150">
            <a:solidFill>
              <a:schemeClr val="tx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05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t>ASE</a:t>
            </a:r>
          </a:p>
        </p:txBody>
      </p:sp>
      <p:sp>
        <p:nvSpPr>
          <p:cNvPr id="16" name="TextBox 15"/>
          <p:cNvSpPr txBox="1"/>
          <p:nvPr/>
        </p:nvSpPr>
        <p:spPr>
          <a:xfrm>
            <a:off x="4282595" y="2420709"/>
            <a:ext cx="1483419" cy="544765"/>
          </a:xfrm>
          <a:prstGeom prst="rect">
            <a:avLst/>
          </a:prstGeom>
          <a:noFill/>
        </p:spPr>
        <p:txBody>
          <a:bodyPr wrap="none" lIns="182880" tIns="146304" rIns="182880" bIns="146304" rtlCol="0">
            <a:spAutoFit/>
          </a:bodyPr>
          <a:lstStyle/>
          <a:p>
            <a:pPr>
              <a:lnSpc>
                <a:spcPct val="90000"/>
              </a:lnSpc>
              <a:spcAft>
                <a:spcPts val="600"/>
              </a:spcAft>
            </a:pPr>
            <a:r>
              <a:rPr lang="en-US" dirty="0"/>
              <a:t>10.0.1.0/26</a:t>
            </a:r>
          </a:p>
        </p:txBody>
      </p:sp>
      <p:sp>
        <p:nvSpPr>
          <p:cNvPr id="17" name="Rectangle 16"/>
          <p:cNvSpPr/>
          <p:nvPr/>
        </p:nvSpPr>
        <p:spPr bwMode="auto">
          <a:xfrm>
            <a:off x="7480979" y="2379160"/>
            <a:ext cx="3755061" cy="2777743"/>
          </a:xfrm>
          <a:prstGeom prst="rect">
            <a:avLst/>
          </a:prstGeom>
          <a:solidFill>
            <a:schemeClr val="accent1"/>
          </a:solidFill>
          <a:ln w="412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29572" y="3720296"/>
            <a:ext cx="780290" cy="780290"/>
          </a:xfrm>
          <a:prstGeom prst="rect">
            <a:avLst/>
          </a:prstGeom>
        </p:spPr>
      </p:pic>
      <p:sp>
        <p:nvSpPr>
          <p:cNvPr id="19" name="TextBox 18"/>
          <p:cNvSpPr txBox="1"/>
          <p:nvPr/>
        </p:nvSpPr>
        <p:spPr>
          <a:xfrm>
            <a:off x="7453214" y="2379160"/>
            <a:ext cx="158921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Subnet B</a:t>
            </a:r>
          </a:p>
        </p:txBody>
      </p:sp>
      <p:sp>
        <p:nvSpPr>
          <p:cNvPr id="20" name="TextBox 19"/>
          <p:cNvSpPr txBox="1"/>
          <p:nvPr/>
        </p:nvSpPr>
        <p:spPr>
          <a:xfrm>
            <a:off x="7520008" y="3177083"/>
            <a:ext cx="1643720" cy="871008"/>
          </a:xfrm>
          <a:prstGeom prst="rect">
            <a:avLst/>
          </a:prstGeom>
          <a:noFill/>
        </p:spPr>
        <p:txBody>
          <a:bodyPr wrap="none" lIns="182880" tIns="146304" rIns="182880" bIns="146304" rtlCol="0">
            <a:spAutoFit/>
          </a:bodyPr>
          <a:lstStyle/>
          <a:p>
            <a:pPr>
              <a:lnSpc>
                <a:spcPct val="90000"/>
              </a:lnSpc>
              <a:spcAft>
                <a:spcPts val="600"/>
              </a:spcAft>
            </a:pPr>
            <a:r>
              <a:rPr lang="en-US" dirty="0"/>
              <a:t>VIP</a:t>
            </a:r>
          </a:p>
          <a:p>
            <a:pPr>
              <a:lnSpc>
                <a:spcPct val="90000"/>
              </a:lnSpc>
              <a:spcAft>
                <a:spcPts val="600"/>
              </a:spcAft>
            </a:pPr>
            <a:r>
              <a:rPr lang="en-US" dirty="0"/>
              <a:t>192.56.47.63</a:t>
            </a:r>
          </a:p>
        </p:txBody>
      </p:sp>
      <p:cxnSp>
        <p:nvCxnSpPr>
          <p:cNvPr id="21" name="Straight Connector 20"/>
          <p:cNvCxnSpPr>
            <a:stCxn id="18" idx="1"/>
          </p:cNvCxnSpPr>
          <p:nvPr/>
        </p:nvCxnSpPr>
        <p:spPr>
          <a:xfrm flipH="1">
            <a:off x="8194414" y="4110441"/>
            <a:ext cx="1135158" cy="0"/>
          </a:xfrm>
          <a:prstGeom prst="line">
            <a:avLst/>
          </a:prstGeom>
          <a:ln w="57150">
            <a:solidFill>
              <a:schemeClr val="tx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320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t>ASE</a:t>
            </a:r>
          </a:p>
        </p:txBody>
      </p:sp>
      <p:grpSp>
        <p:nvGrpSpPr>
          <p:cNvPr id="23" name="Group 22"/>
          <p:cNvGrpSpPr/>
          <p:nvPr/>
        </p:nvGrpSpPr>
        <p:grpSpPr>
          <a:xfrm>
            <a:off x="4204718" y="4287915"/>
            <a:ext cx="3962738" cy="2237168"/>
            <a:chOff x="4204718" y="4287915"/>
            <a:chExt cx="3962738" cy="2237168"/>
          </a:xfrm>
        </p:grpSpPr>
        <p:cxnSp>
          <p:nvCxnSpPr>
            <p:cNvPr id="24" name="Elbow Connector 9"/>
            <p:cNvCxnSpPr>
              <a:stCxn id="8" idx="2"/>
              <a:endCxn id="27" idx="1"/>
            </p:cNvCxnSpPr>
            <p:nvPr/>
          </p:nvCxnSpPr>
          <p:spPr>
            <a:xfrm rot="16200000" flipH="1">
              <a:off x="4320110" y="4385193"/>
              <a:ext cx="1083503" cy="1314288"/>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519005" y="4643095"/>
              <a:ext cx="1881988" cy="1881988"/>
              <a:chOff x="5687685" y="4749631"/>
              <a:chExt cx="1881988" cy="1881988"/>
            </a:xfrm>
          </p:grpSpPr>
          <p:pic>
            <p:nvPicPr>
              <p:cNvPr id="27" name="Picture 2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687685" y="4749631"/>
                <a:ext cx="1881988" cy="1881988"/>
              </a:xfrm>
              <a:prstGeom prst="rect">
                <a:avLst/>
              </a:prstGeom>
            </p:spPr>
          </p:pic>
          <p:sp>
            <p:nvSpPr>
              <p:cNvPr id="28" name="TextBox 27"/>
              <p:cNvSpPr txBox="1"/>
              <p:nvPr/>
            </p:nvSpPr>
            <p:spPr>
              <a:xfrm>
                <a:off x="6029942" y="5407984"/>
                <a:ext cx="1352870" cy="926407"/>
              </a:xfrm>
              <a:prstGeom prst="rect">
                <a:avLst/>
              </a:prstGeom>
              <a:noFill/>
            </p:spPr>
            <p:txBody>
              <a:bodyPr wrap="none" lIns="182880" tIns="146304" rIns="182880" bIns="146304" rtlCol="0">
                <a:spAutoFit/>
              </a:bodyPr>
              <a:lstStyle/>
              <a:p>
                <a:pPr algn="ctr">
                  <a:lnSpc>
                    <a:spcPct val="90000"/>
                  </a:lnSpc>
                  <a:spcAft>
                    <a:spcPts val="600"/>
                  </a:spcAft>
                </a:pPr>
                <a:r>
                  <a:rPr lang="en-US" sz="2000" dirty="0">
                    <a:solidFill>
                      <a:schemeClr val="accent5"/>
                    </a:solidFill>
                  </a:rPr>
                  <a:t>Regional</a:t>
                </a:r>
              </a:p>
              <a:p>
                <a:pPr algn="ctr">
                  <a:lnSpc>
                    <a:spcPct val="90000"/>
                  </a:lnSpc>
                  <a:spcAft>
                    <a:spcPts val="600"/>
                  </a:spcAft>
                </a:pPr>
                <a:r>
                  <a:rPr lang="en-US" sz="2000" dirty="0">
                    <a:solidFill>
                      <a:schemeClr val="accent5"/>
                    </a:solidFill>
                  </a:rPr>
                  <a:t>Network</a:t>
                </a:r>
              </a:p>
            </p:txBody>
          </p:sp>
        </p:grpSp>
        <p:cxnSp>
          <p:nvCxnSpPr>
            <p:cNvPr id="26" name="Elbow Connector 23"/>
            <p:cNvCxnSpPr>
              <a:stCxn id="27" idx="3"/>
            </p:cNvCxnSpPr>
            <p:nvPr/>
          </p:nvCxnSpPr>
          <p:spPr>
            <a:xfrm flipV="1">
              <a:off x="7400993" y="4287915"/>
              <a:ext cx="766463" cy="1296174"/>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0288538" y="4589280"/>
            <a:ext cx="9752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FF0000"/>
                </a:solidFill>
              </a:rPr>
              <a:t>NSG</a:t>
            </a:r>
          </a:p>
        </p:txBody>
      </p:sp>
    </p:spTree>
    <p:extLst>
      <p:ext uri="{BB962C8B-B14F-4D97-AF65-F5344CB8AC3E}">
        <p14:creationId xmlns:p14="http://schemas.microsoft.com/office/powerpoint/2010/main" val="8430103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7" presetClass="emph" presetSubtype="2" fill="hold" nodeType="clickEffect">
                                  <p:stCondLst>
                                    <p:cond delay="0"/>
                                  </p:stCondLst>
                                  <p:childTnLst>
                                    <p:animClr clrSpc="rgb" dir="cw">
                                      <p:cBhvr>
                                        <p:cTn id="36" dur="2000" fill="hold"/>
                                        <p:tgtEl>
                                          <p:spTgt spid="17"/>
                                        </p:tgtEl>
                                        <p:attrNameLst>
                                          <p:attrName>stroke.color</p:attrName>
                                        </p:attrNameLst>
                                      </p:cBhvr>
                                      <p:to>
                                        <a:srgbClr val="FF1F1F"/>
                                      </p:to>
                                    </p:animClr>
                                    <p:set>
                                      <p:cBhvr>
                                        <p:cTn id="37" dur="2000" fill="hold"/>
                                        <p:tgtEl>
                                          <p:spTgt spid="17"/>
                                        </p:tgtEl>
                                        <p:attrNameLst>
                                          <p:attrName>stroke.on</p:attrName>
                                        </p:attrNameLst>
                                      </p:cBhvr>
                                      <p:to>
                                        <p:strVal val="true"/>
                                      </p:to>
                                    </p:set>
                                  </p:childTnLst>
                                </p:cTn>
                              </p:par>
                              <p:par>
                                <p:cTn id="38" presetID="10" presetClass="entr" presetSubtype="0" fill="hold" nodeType="withEffect">
                                  <p:stCondLst>
                                    <p:cond delay="0"/>
                                  </p:stCondLst>
                                  <p:childTnLst>
                                    <p:set>
                                      <p:cBhvr>
                                        <p:cTn id="39" dur="1" fill="hold">
                                          <p:stCondLst>
                                            <p:cond delay="0"/>
                                          </p:stCondLst>
                                        </p:cTn>
                                        <p:tgtEl>
                                          <p:spTgt spid="29">
                                            <p:txEl>
                                              <p:pRg st="0" end="0"/>
                                            </p:txEl>
                                          </p:spTgt>
                                        </p:tgtEl>
                                        <p:attrNameLst>
                                          <p:attrName>style.visibility</p:attrName>
                                        </p:attrNameLst>
                                      </p:cBhvr>
                                      <p:to>
                                        <p:strVal val="visible"/>
                                      </p:to>
                                    </p:set>
                                    <p:animEffect transition="in" filter="fade">
                                      <p:cBhvr>
                                        <p:cTn id="40"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Polyglot persistence</a:t>
            </a:r>
          </a:p>
        </p:txBody>
      </p:sp>
    </p:spTree>
    <p:extLst>
      <p:ext uri="{BB962C8B-B14F-4D97-AF65-F5344CB8AC3E}">
        <p14:creationId xmlns:p14="http://schemas.microsoft.com/office/powerpoint/2010/main" val="30300471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Relational Databases</a:t>
            </a:r>
          </a:p>
        </p:txBody>
      </p:sp>
      <p:cxnSp>
        <p:nvCxnSpPr>
          <p:cNvPr id="4" name="Straight Arrow Connector 3"/>
          <p:cNvCxnSpPr/>
          <p:nvPr/>
        </p:nvCxnSpPr>
        <p:spPr>
          <a:xfrm>
            <a:off x="8772648" y="2469861"/>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8772648" y="5321643"/>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Variable data structure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Scaling out</a:t>
            </a:r>
          </a:p>
        </p:txBody>
      </p:sp>
      <p:sp>
        <p:nvSpPr>
          <p:cNvPr id="7" name="Rectangle 6"/>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Proven stability and security</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Flexible query-ability, reporting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model is known; query unknown</a:t>
            </a:r>
          </a:p>
          <a:p>
            <a:pP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Two-dimensional rows/columns</a:t>
            </a:r>
          </a:p>
          <a:p>
            <a:pPr marL="342900" indent="-342900">
              <a:buFont typeface="Arial" panose="020B0604020202020204" pitchFamily="34" charset="0"/>
              <a:buChar char="•"/>
            </a:pPr>
            <a:r>
              <a:rPr lang="en-US" sz="2400" dirty="0"/>
              <a:t>Strongly typed column data</a:t>
            </a:r>
          </a:p>
          <a:p>
            <a:pPr marL="342900" indent="-342900">
              <a:buFont typeface="Arial" panose="020B0604020202020204" pitchFamily="34" charset="0"/>
              <a:buChar char="•"/>
            </a:pPr>
            <a:r>
              <a:rPr lang="en-US" sz="2400" dirty="0"/>
              <a:t>Declarative schema</a:t>
            </a:r>
          </a:p>
        </p:txBody>
      </p:sp>
      <p:graphicFrame>
        <p:nvGraphicFramePr>
          <p:cNvPr id="9" name="Table 8"/>
          <p:cNvGraphicFramePr>
            <a:graphicFrameLocks noGrp="1"/>
          </p:cNvGraphicFramePr>
          <p:nvPr>
            <p:extLst>
              <p:ext uri="{D42A27DB-BD31-4B8C-83A1-F6EECF244321}">
                <p14:modId xmlns:p14="http://schemas.microsoft.com/office/powerpoint/2010/main" val="2204502759"/>
              </p:ext>
            </p:extLst>
          </p:nvPr>
        </p:nvGraphicFramePr>
        <p:xfrm>
          <a:off x="6675438" y="1889868"/>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357">
                <a:tc>
                  <a:txBody>
                    <a:bodyPr/>
                    <a:lstStyle/>
                    <a:p>
                      <a:r>
                        <a:rPr lang="en-US" dirty="0"/>
                        <a:t>Customer Table</a:t>
                      </a:r>
                    </a:p>
                  </a:txBody>
                  <a:tcPr/>
                </a:tc>
                <a:extLst>
                  <a:ext uri="{0D108BD9-81ED-4DB2-BD59-A6C34878D82A}">
                    <a16:rowId xmlns:a16="http://schemas.microsoft.com/office/drawing/2014/main" val="2152893029"/>
                  </a:ext>
                </a:extLst>
              </a:tr>
              <a:tr h="365357">
                <a:tc>
                  <a:txBody>
                    <a:bodyPr/>
                    <a:lstStyle/>
                    <a:p>
                      <a:r>
                        <a:rPr lang="en-US" dirty="0"/>
                        <a:t>CustomerName</a:t>
                      </a:r>
                    </a:p>
                  </a:txBody>
                  <a:tcPr/>
                </a:tc>
                <a:extLst>
                  <a:ext uri="{0D108BD9-81ED-4DB2-BD59-A6C34878D82A}">
                    <a16:rowId xmlns:a16="http://schemas.microsoft.com/office/drawing/2014/main" val="1175799151"/>
                  </a:ext>
                </a:extLst>
              </a:tr>
              <a:tr h="365357">
                <a:tc>
                  <a:txBody>
                    <a:bodyPr/>
                    <a:lstStyle/>
                    <a:p>
                      <a:r>
                        <a:rPr lang="en-US" dirty="0"/>
                        <a:t>Address</a:t>
                      </a:r>
                    </a:p>
                  </a:txBody>
                  <a:tcPr/>
                </a:tc>
                <a:extLst>
                  <a:ext uri="{0D108BD9-81ED-4DB2-BD59-A6C34878D82A}">
                    <a16:rowId xmlns:a16="http://schemas.microsoft.com/office/drawing/2014/main" val="1821487786"/>
                  </a:ext>
                </a:extLst>
              </a:tr>
              <a:tr h="365357">
                <a:tc>
                  <a:txBody>
                    <a:bodyPr/>
                    <a:lstStyle/>
                    <a:p>
                      <a:r>
                        <a:rPr lang="en-US" dirty="0"/>
                        <a:t>Telephone</a:t>
                      </a:r>
                    </a:p>
                  </a:txBody>
                  <a:tcPr/>
                </a:tc>
                <a:extLst>
                  <a:ext uri="{0D108BD9-81ED-4DB2-BD59-A6C34878D82A}">
                    <a16:rowId xmlns:a16="http://schemas.microsoft.com/office/drawing/2014/main" val="57563698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45043335"/>
              </p:ext>
            </p:extLst>
          </p:nvPr>
        </p:nvGraphicFramePr>
        <p:xfrm>
          <a:off x="6675438" y="4748002"/>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357">
                <a:tc>
                  <a:txBody>
                    <a:bodyPr/>
                    <a:lstStyle/>
                    <a:p>
                      <a:r>
                        <a:rPr lang="en-US" dirty="0"/>
                        <a:t>Product Table</a:t>
                      </a:r>
                    </a:p>
                  </a:txBody>
                  <a:tcPr/>
                </a:tc>
                <a:extLst>
                  <a:ext uri="{0D108BD9-81ED-4DB2-BD59-A6C34878D82A}">
                    <a16:rowId xmlns:a16="http://schemas.microsoft.com/office/drawing/2014/main" val="2152893029"/>
                  </a:ext>
                </a:extLst>
              </a:tr>
              <a:tr h="365357">
                <a:tc>
                  <a:txBody>
                    <a:bodyPr/>
                    <a:lstStyle/>
                    <a:p>
                      <a:r>
                        <a:rPr lang="en-US" dirty="0"/>
                        <a:t>ProductName</a:t>
                      </a:r>
                    </a:p>
                  </a:txBody>
                  <a:tcPr/>
                </a:tc>
                <a:extLst>
                  <a:ext uri="{0D108BD9-81ED-4DB2-BD59-A6C34878D82A}">
                    <a16:rowId xmlns:a16="http://schemas.microsoft.com/office/drawing/2014/main" val="1175799151"/>
                  </a:ext>
                </a:extLst>
              </a:tr>
              <a:tr h="365357">
                <a:tc>
                  <a:txBody>
                    <a:bodyPr/>
                    <a:lstStyle/>
                    <a:p>
                      <a:r>
                        <a:rPr lang="en-US" dirty="0"/>
                        <a:t>Quantity</a:t>
                      </a:r>
                    </a:p>
                  </a:txBody>
                  <a:tcPr/>
                </a:tc>
                <a:extLst>
                  <a:ext uri="{0D108BD9-81ED-4DB2-BD59-A6C34878D82A}">
                    <a16:rowId xmlns:a16="http://schemas.microsoft.com/office/drawing/2014/main" val="1821487786"/>
                  </a:ext>
                </a:extLst>
              </a:tr>
              <a:tr h="365357">
                <a:tc>
                  <a:txBody>
                    <a:bodyPr/>
                    <a:lstStyle/>
                    <a:p>
                      <a:r>
                        <a:rPr lang="en-US" dirty="0"/>
                        <a:t>Color</a:t>
                      </a:r>
                    </a:p>
                  </a:txBody>
                  <a:tcPr/>
                </a:tc>
                <a:extLst>
                  <a:ext uri="{0D108BD9-81ED-4DB2-BD59-A6C34878D82A}">
                    <a16:rowId xmlns:a16="http://schemas.microsoft.com/office/drawing/2014/main" val="57563698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61656452"/>
              </p:ext>
            </p:extLst>
          </p:nvPr>
        </p:nvGraphicFramePr>
        <p:xfrm>
          <a:off x="9591600" y="3351296"/>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357">
                <a:tc>
                  <a:txBody>
                    <a:bodyPr/>
                    <a:lstStyle/>
                    <a:p>
                      <a:r>
                        <a:rPr lang="en-US" dirty="0"/>
                        <a:t>Order Table</a:t>
                      </a:r>
                    </a:p>
                  </a:txBody>
                  <a:tcPr/>
                </a:tc>
                <a:extLst>
                  <a:ext uri="{0D108BD9-81ED-4DB2-BD59-A6C34878D82A}">
                    <a16:rowId xmlns:a16="http://schemas.microsoft.com/office/drawing/2014/main" val="2152893029"/>
                  </a:ext>
                </a:extLst>
              </a:tr>
              <a:tr h="365357">
                <a:tc>
                  <a:txBody>
                    <a:bodyPr/>
                    <a:lstStyle/>
                    <a:p>
                      <a:r>
                        <a:rPr lang="en-US" dirty="0"/>
                        <a:t>OrderNumber</a:t>
                      </a:r>
                    </a:p>
                  </a:txBody>
                  <a:tcPr/>
                </a:tc>
                <a:extLst>
                  <a:ext uri="{0D108BD9-81ED-4DB2-BD59-A6C34878D82A}">
                    <a16:rowId xmlns:a16="http://schemas.microsoft.com/office/drawing/2014/main" val="1175799151"/>
                  </a:ext>
                </a:extLst>
              </a:tr>
              <a:tr h="365357">
                <a:tc>
                  <a:txBody>
                    <a:bodyPr/>
                    <a:lstStyle/>
                    <a:p>
                      <a:r>
                        <a:rPr lang="en-US" dirty="0"/>
                        <a:t>CustomerName</a:t>
                      </a:r>
                    </a:p>
                  </a:txBody>
                  <a:tcPr/>
                </a:tc>
                <a:extLst>
                  <a:ext uri="{0D108BD9-81ED-4DB2-BD59-A6C34878D82A}">
                    <a16:rowId xmlns:a16="http://schemas.microsoft.com/office/drawing/2014/main" val="1821487786"/>
                  </a:ext>
                </a:extLst>
              </a:tr>
              <a:tr h="365357">
                <a:tc>
                  <a:txBody>
                    <a:bodyPr/>
                    <a:lstStyle/>
                    <a:p>
                      <a:r>
                        <a:rPr lang="en-US" dirty="0"/>
                        <a:t>ProductName</a:t>
                      </a:r>
                    </a:p>
                  </a:txBody>
                  <a:tcPr/>
                </a:tc>
                <a:extLst>
                  <a:ext uri="{0D108BD9-81ED-4DB2-BD59-A6C34878D82A}">
                    <a16:rowId xmlns:a16="http://schemas.microsoft.com/office/drawing/2014/main" val="575636985"/>
                  </a:ext>
                </a:extLst>
              </a:tr>
            </a:tbl>
          </a:graphicData>
        </a:graphic>
      </p:graphicFrame>
      <p:cxnSp>
        <p:nvCxnSpPr>
          <p:cNvPr id="12" name="Straight Arrow Connector 11"/>
          <p:cNvCxnSpPr/>
          <p:nvPr/>
        </p:nvCxnSpPr>
        <p:spPr>
          <a:xfrm>
            <a:off x="9159504" y="4218261"/>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74816" y="2469861"/>
            <a:ext cx="0" cy="174840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159504" y="4609559"/>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174816" y="4609559"/>
            <a:ext cx="0" cy="712084"/>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04237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 on Azure</a:t>
            </a:r>
          </a:p>
        </p:txBody>
      </p:sp>
      <p:sp>
        <p:nvSpPr>
          <p:cNvPr id="15" name="Rectangle 14"/>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17" name="Rectangle 16"/>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19" name="TextBox 18"/>
          <p:cNvSpPr txBox="1"/>
          <p:nvPr/>
        </p:nvSpPr>
        <p:spPr>
          <a:xfrm>
            <a:off x="1779930" y="2968754"/>
            <a:ext cx="3115212"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SQL Database</a:t>
            </a:r>
            <a:endParaRPr lang="nl-NL" sz="2400" i="1" dirty="0">
              <a:solidFill>
                <a:srgbClr val="0070C0"/>
              </a:solidFill>
            </a:endParaRPr>
          </a:p>
        </p:txBody>
      </p:sp>
      <p:sp>
        <p:nvSpPr>
          <p:cNvPr id="20" name="TextBox 19"/>
          <p:cNvSpPr txBox="1"/>
          <p:nvPr/>
        </p:nvSpPr>
        <p:spPr>
          <a:xfrm>
            <a:off x="1779930" y="4668841"/>
            <a:ext cx="3153748"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MySQL (via ClearDB)</a:t>
            </a:r>
            <a:endParaRPr lang="nl-NL" sz="2400" i="1" dirty="0">
              <a:solidFill>
                <a:srgbClr val="0070C0"/>
              </a:solidFill>
            </a:endParaRPr>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063" y="2892541"/>
            <a:ext cx="780290" cy="780290"/>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917" y="4594316"/>
            <a:ext cx="780290" cy="780290"/>
          </a:xfrm>
          <a:prstGeom prst="rect">
            <a:avLst/>
          </a:prstGeom>
        </p:spPr>
      </p:pic>
      <p:pic>
        <p:nvPicPr>
          <p:cNvPr id="23" name="Picture 22"/>
          <p:cNvPicPr>
            <a:picLocks noChangeAspect="1"/>
          </p:cNvPicPr>
          <p:nvPr/>
        </p:nvPicPr>
        <p:blipFill rotWithShape="1">
          <a:blip r:embed="rId4"/>
          <a:srcRect l="12084" t="18385" r="11571" b="19268"/>
          <a:stretch/>
        </p:blipFill>
        <p:spPr>
          <a:xfrm>
            <a:off x="6751521" y="2345308"/>
            <a:ext cx="2618138" cy="2138146"/>
          </a:xfrm>
          <a:prstGeom prst="rect">
            <a:avLst/>
          </a:prstGeom>
        </p:spPr>
      </p:pic>
      <p:pic>
        <p:nvPicPr>
          <p:cNvPr id="24" name="Picture 23"/>
          <p:cNvPicPr>
            <a:picLocks noChangeAspect="1"/>
          </p:cNvPicPr>
          <p:nvPr/>
        </p:nvPicPr>
        <p:blipFill>
          <a:blip r:embed="rId5"/>
          <a:stretch>
            <a:fillRect/>
          </a:stretch>
        </p:blipFill>
        <p:spPr>
          <a:xfrm>
            <a:off x="9315719" y="2658363"/>
            <a:ext cx="2232434" cy="1257604"/>
          </a:xfrm>
          <a:prstGeom prst="rect">
            <a:avLst/>
          </a:prstGeom>
        </p:spPr>
      </p:pic>
      <p:pic>
        <p:nvPicPr>
          <p:cNvPr id="25" name="Picture 24"/>
          <p:cNvPicPr>
            <a:picLocks noChangeAspect="1"/>
          </p:cNvPicPr>
          <p:nvPr/>
        </p:nvPicPr>
        <p:blipFill>
          <a:blip r:embed="rId6"/>
          <a:stretch>
            <a:fillRect/>
          </a:stretch>
        </p:blipFill>
        <p:spPr>
          <a:xfrm>
            <a:off x="6930563" y="4668841"/>
            <a:ext cx="2082468" cy="869737"/>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87899" y="4056888"/>
            <a:ext cx="1720124" cy="1912493"/>
          </a:xfrm>
          <a:prstGeom prst="rect">
            <a:avLst/>
          </a:prstGeom>
        </p:spPr>
      </p:pic>
    </p:spTree>
    <p:extLst>
      <p:ext uri="{BB962C8B-B14F-4D97-AF65-F5344CB8AC3E}">
        <p14:creationId xmlns:p14="http://schemas.microsoft.com/office/powerpoint/2010/main" val="360041461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902059"/>
          </a:xfrm>
        </p:spPr>
        <p:txBody>
          <a:bodyPr/>
          <a:lstStyle/>
          <a:p>
            <a:r>
              <a:rPr lang="en-US" dirty="0"/>
              <a:t>Characteristics of traditional vs. cloud applications</a:t>
            </a:r>
          </a:p>
          <a:p>
            <a:r>
              <a:rPr lang="en-US" dirty="0"/>
              <a:t>Developing cloud applications with Azure services</a:t>
            </a:r>
          </a:p>
          <a:p>
            <a:r>
              <a:rPr lang="en-US" dirty="0"/>
              <a:t>Improving application scalability</a:t>
            </a:r>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4034307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a:t>
            </a:r>
          </a:p>
        </p:txBody>
      </p:sp>
      <p:graphicFrame>
        <p:nvGraphicFramePr>
          <p:cNvPr id="3" name="Table 2"/>
          <p:cNvGraphicFramePr>
            <a:graphicFrameLocks noGrp="1"/>
          </p:cNvGraphicFramePr>
          <p:nvPr>
            <p:extLst>
              <p:ext uri="{D42A27DB-BD31-4B8C-83A1-F6EECF244321}">
                <p14:modId xmlns:p14="http://schemas.microsoft.com/office/powerpoint/2010/main" val="3295036079"/>
              </p:ext>
            </p:extLst>
          </p:nvPr>
        </p:nvGraphicFramePr>
        <p:xfrm>
          <a:off x="5964195" y="1823440"/>
          <a:ext cx="5953690" cy="3959829"/>
        </p:xfrm>
        <a:graphic>
          <a:graphicData uri="http://schemas.openxmlformats.org/drawingml/2006/table">
            <a:tbl>
              <a:tblPr firstRow="1" bandRow="1">
                <a:tableStyleId>{5C22544A-7EE6-4342-B048-85BDC9FD1C3A}</a:tableStyleId>
              </a:tblPr>
              <a:tblGrid>
                <a:gridCol w="1984563">
                  <a:extLst>
                    <a:ext uri="{9D8B030D-6E8A-4147-A177-3AD203B41FA5}">
                      <a16:colId xmlns:a16="http://schemas.microsoft.com/office/drawing/2014/main" val="4270186663"/>
                    </a:ext>
                  </a:extLst>
                </a:gridCol>
                <a:gridCol w="1984563">
                  <a:extLst>
                    <a:ext uri="{9D8B030D-6E8A-4147-A177-3AD203B41FA5}">
                      <a16:colId xmlns:a16="http://schemas.microsoft.com/office/drawing/2014/main" val="3008576811"/>
                    </a:ext>
                  </a:extLst>
                </a:gridCol>
                <a:gridCol w="992282">
                  <a:extLst>
                    <a:ext uri="{9D8B030D-6E8A-4147-A177-3AD203B41FA5}">
                      <a16:colId xmlns:a16="http://schemas.microsoft.com/office/drawing/2014/main" val="1998664604"/>
                    </a:ext>
                  </a:extLst>
                </a:gridCol>
                <a:gridCol w="992282">
                  <a:extLst>
                    <a:ext uri="{9D8B030D-6E8A-4147-A177-3AD203B41FA5}">
                      <a16:colId xmlns:a16="http://schemas.microsoft.com/office/drawing/2014/main" val="3804893753"/>
                    </a:ext>
                  </a:extLst>
                </a:gridCol>
              </a:tblGrid>
              <a:tr h="791965">
                <a:tc>
                  <a:txBody>
                    <a:bodyPr/>
                    <a:lstStyle/>
                    <a:p>
                      <a:pPr algn="l"/>
                      <a:r>
                        <a:rPr lang="en-US" dirty="0"/>
                        <a:t>Partition Key</a:t>
                      </a:r>
                    </a:p>
                  </a:txBody>
                  <a:tcPr anchor="ctr"/>
                </a:tc>
                <a:tc>
                  <a:txBody>
                    <a:bodyPr/>
                    <a:lstStyle/>
                    <a:p>
                      <a:pPr algn="l"/>
                      <a:r>
                        <a:rPr lang="en-US" dirty="0"/>
                        <a:t>Row Key</a:t>
                      </a:r>
                    </a:p>
                  </a:txBody>
                  <a:tcPr anchor="ctr"/>
                </a:tc>
                <a:tc gridSpan="2">
                  <a:txBody>
                    <a:bodyPr/>
                    <a:lstStyle/>
                    <a:p>
                      <a:pPr algn="l"/>
                      <a:r>
                        <a:rPr lang="en-US" dirty="0"/>
                        <a:t>Value</a:t>
                      </a:r>
                    </a:p>
                  </a:txBody>
                  <a:tcPr anchor="ctr"/>
                </a:tc>
                <a:tc hMerge="1">
                  <a:txBody>
                    <a:bodyPr/>
                    <a:lstStyle/>
                    <a:p>
                      <a:endParaRPr lang="en-US"/>
                    </a:p>
                  </a:txBody>
                  <a:tcPr/>
                </a:tc>
                <a:extLst>
                  <a:ext uri="{0D108BD9-81ED-4DB2-BD59-A6C34878D82A}">
                    <a16:rowId xmlns:a16="http://schemas.microsoft.com/office/drawing/2014/main" val="3448772759"/>
                  </a:ext>
                </a:extLst>
              </a:tr>
              <a:tr h="395983">
                <a:tc rowSpan="2">
                  <a:txBody>
                    <a:bodyPr/>
                    <a:lstStyle/>
                    <a:p>
                      <a:pPr algn="l"/>
                      <a:r>
                        <a:rPr lang="en-US" dirty="0"/>
                        <a:t>Marketing</a:t>
                      </a:r>
                    </a:p>
                  </a:txBody>
                  <a:tcPr anchor="ctr"/>
                </a:tc>
                <a:tc rowSpan="2">
                  <a:txBody>
                    <a:bodyPr/>
                    <a:lstStyle/>
                    <a:p>
                      <a:pPr algn="l"/>
                      <a:r>
                        <a:rPr lang="en-US" dirty="0"/>
                        <a:t>00001</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204372561"/>
                  </a:ext>
                </a:extLst>
              </a:tr>
              <a:tr h="395983">
                <a:tc vMerge="1">
                  <a:txBody>
                    <a:bodyPr/>
                    <a:lstStyle/>
                    <a:p>
                      <a:endParaRPr lang="en-US"/>
                    </a:p>
                  </a:txBody>
                  <a:tcPr/>
                </a:tc>
                <a:tc vMerge="1">
                  <a:txBody>
                    <a:bodyPr/>
                    <a:lstStyle/>
                    <a:p>
                      <a:endParaRPr lang="en-US"/>
                    </a:p>
                  </a:txBody>
                  <a:tcPr/>
                </a:tc>
                <a:tc>
                  <a:txBody>
                    <a:bodyPr/>
                    <a:lstStyle/>
                    <a:p>
                      <a:pPr algn="l"/>
                      <a:r>
                        <a:rPr lang="en-US" dirty="0"/>
                        <a:t>Bob</a:t>
                      </a:r>
                    </a:p>
                  </a:txBody>
                  <a:tcPr anchor="ctr"/>
                </a:tc>
                <a:tc>
                  <a:txBody>
                    <a:bodyPr/>
                    <a:lstStyle/>
                    <a:p>
                      <a:pPr algn="l"/>
                      <a:r>
                        <a:rPr lang="en-US" dirty="0"/>
                        <a:t>35</a:t>
                      </a:r>
                    </a:p>
                  </a:txBody>
                  <a:tcPr anchor="ctr"/>
                </a:tc>
                <a:extLst>
                  <a:ext uri="{0D108BD9-81ED-4DB2-BD59-A6C34878D82A}">
                    <a16:rowId xmlns:a16="http://schemas.microsoft.com/office/drawing/2014/main" val="3588693805"/>
                  </a:ext>
                </a:extLst>
              </a:tr>
              <a:tr h="395983">
                <a:tc rowSpan="2">
                  <a:txBody>
                    <a:bodyPr/>
                    <a:lstStyle/>
                    <a:p>
                      <a:pPr algn="l"/>
                      <a:r>
                        <a:rPr lang="en-US" dirty="0"/>
                        <a:t>Marketing</a:t>
                      </a:r>
                    </a:p>
                  </a:txBody>
                  <a:tcPr anchor="ctr"/>
                </a:tc>
                <a:tc rowSpan="2">
                  <a:txBody>
                    <a:bodyPr/>
                    <a:lstStyle/>
                    <a:p>
                      <a:pPr algn="l"/>
                      <a:r>
                        <a:rPr lang="en-US" dirty="0"/>
                        <a:t>00002</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576369828"/>
                  </a:ext>
                </a:extLst>
              </a:tr>
              <a:tr h="395983">
                <a:tc vMerge="1">
                  <a:txBody>
                    <a:bodyPr/>
                    <a:lstStyle/>
                    <a:p>
                      <a:endParaRPr lang="en-US"/>
                    </a:p>
                  </a:txBody>
                  <a:tcPr/>
                </a:tc>
                <a:tc vMerge="1">
                  <a:txBody>
                    <a:bodyPr/>
                    <a:lstStyle/>
                    <a:p>
                      <a:endParaRPr lang="en-US"/>
                    </a:p>
                  </a:txBody>
                  <a:tcPr/>
                </a:tc>
                <a:tc>
                  <a:txBody>
                    <a:bodyPr/>
                    <a:lstStyle/>
                    <a:p>
                      <a:pPr algn="l"/>
                      <a:r>
                        <a:rPr lang="en-US" dirty="0"/>
                        <a:t>Karen</a:t>
                      </a:r>
                    </a:p>
                  </a:txBody>
                  <a:tcPr anchor="ctr"/>
                </a:tc>
                <a:tc>
                  <a:txBody>
                    <a:bodyPr/>
                    <a:lstStyle/>
                    <a:p>
                      <a:pPr algn="l"/>
                      <a:r>
                        <a:rPr lang="en-US" dirty="0"/>
                        <a:t>42</a:t>
                      </a:r>
                    </a:p>
                  </a:txBody>
                  <a:tcPr anchor="ctr"/>
                </a:tc>
                <a:extLst>
                  <a:ext uri="{0D108BD9-81ED-4DB2-BD59-A6C34878D82A}">
                    <a16:rowId xmlns:a16="http://schemas.microsoft.com/office/drawing/2014/main" val="4074213937"/>
                  </a:ext>
                </a:extLst>
              </a:tr>
              <a:tr h="395983">
                <a:tc rowSpan="2">
                  <a:txBody>
                    <a:bodyPr/>
                    <a:lstStyle/>
                    <a:p>
                      <a:pPr algn="l"/>
                      <a:r>
                        <a:rPr lang="en-US" dirty="0"/>
                        <a:t>Marketing</a:t>
                      </a:r>
                    </a:p>
                  </a:txBody>
                  <a:tcPr anchor="ctr"/>
                </a:tc>
                <a:tc rowSpan="2">
                  <a:txBody>
                    <a:bodyPr/>
                    <a:lstStyle/>
                    <a:p>
                      <a:pPr algn="l"/>
                      <a:r>
                        <a:rPr lang="en-US" dirty="0"/>
                        <a:t>Department</a:t>
                      </a:r>
                    </a:p>
                  </a:txBody>
                  <a:tcPr anchor="ctr"/>
                </a:tc>
                <a:tc>
                  <a:txBody>
                    <a:bodyPr/>
                    <a:lstStyle/>
                    <a:p>
                      <a:pPr algn="l"/>
                      <a:r>
                        <a:rPr lang="en-US" b="1" dirty="0"/>
                        <a:t>Name</a:t>
                      </a:r>
                    </a:p>
                  </a:txBody>
                  <a:tcPr anchor="ctr"/>
                </a:tc>
                <a:tc>
                  <a:txBody>
                    <a:bodyPr/>
                    <a:lstStyle/>
                    <a:p>
                      <a:pPr algn="l"/>
                      <a:r>
                        <a:rPr lang="en-US" b="1" dirty="0"/>
                        <a:t>Count</a:t>
                      </a:r>
                    </a:p>
                  </a:txBody>
                  <a:tcPr anchor="ctr"/>
                </a:tc>
                <a:extLst>
                  <a:ext uri="{0D108BD9-81ED-4DB2-BD59-A6C34878D82A}">
                    <a16:rowId xmlns:a16="http://schemas.microsoft.com/office/drawing/2014/main" val="2143577272"/>
                  </a:ext>
                </a:extLst>
              </a:tr>
              <a:tr h="395983">
                <a:tc vMerge="1">
                  <a:txBody>
                    <a:bodyPr/>
                    <a:lstStyle/>
                    <a:p>
                      <a:endParaRPr lang="en-US"/>
                    </a:p>
                  </a:txBody>
                  <a:tcPr/>
                </a:tc>
                <a:tc vMerge="1">
                  <a:txBody>
                    <a:bodyPr/>
                    <a:lstStyle/>
                    <a:p>
                      <a:endParaRPr lang="en-US"/>
                    </a:p>
                  </a:txBody>
                  <a:tcPr/>
                </a:tc>
                <a:tc>
                  <a:txBody>
                    <a:bodyPr/>
                    <a:lstStyle/>
                    <a:p>
                      <a:pPr algn="l"/>
                      <a:r>
                        <a:rPr lang="en-US" dirty="0"/>
                        <a:t>MKTG</a:t>
                      </a:r>
                    </a:p>
                  </a:txBody>
                  <a:tcPr anchor="ctr"/>
                </a:tc>
                <a:tc>
                  <a:txBody>
                    <a:bodyPr/>
                    <a:lstStyle/>
                    <a:p>
                      <a:pPr algn="l"/>
                      <a:r>
                        <a:rPr lang="en-US" dirty="0"/>
                        <a:t>104</a:t>
                      </a:r>
                    </a:p>
                  </a:txBody>
                  <a:tcPr anchor="ctr"/>
                </a:tc>
                <a:extLst>
                  <a:ext uri="{0D108BD9-81ED-4DB2-BD59-A6C34878D82A}">
                    <a16:rowId xmlns:a16="http://schemas.microsoft.com/office/drawing/2014/main" val="2297635814"/>
                  </a:ext>
                </a:extLst>
              </a:tr>
              <a:tr h="395983">
                <a:tc rowSpan="2">
                  <a:txBody>
                    <a:bodyPr/>
                    <a:lstStyle/>
                    <a:p>
                      <a:pPr algn="l"/>
                      <a:r>
                        <a:rPr lang="en-US" dirty="0"/>
                        <a:t>Sales</a:t>
                      </a:r>
                    </a:p>
                  </a:txBody>
                  <a:tcPr anchor="ctr"/>
                </a:tc>
                <a:tc rowSpan="2">
                  <a:txBody>
                    <a:bodyPr/>
                    <a:lstStyle/>
                    <a:p>
                      <a:pPr algn="l"/>
                      <a:r>
                        <a:rPr lang="en-US" dirty="0"/>
                        <a:t>00010</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627862433"/>
                  </a:ext>
                </a:extLst>
              </a:tr>
              <a:tr h="395983">
                <a:tc vMerge="1">
                  <a:txBody>
                    <a:bodyPr/>
                    <a:lstStyle/>
                    <a:p>
                      <a:endParaRPr lang="en-US"/>
                    </a:p>
                  </a:txBody>
                  <a:tcPr/>
                </a:tc>
                <a:tc vMerge="1">
                  <a:txBody>
                    <a:bodyPr/>
                    <a:lstStyle/>
                    <a:p>
                      <a:endParaRPr lang="en-US"/>
                    </a:p>
                  </a:txBody>
                  <a:tcPr/>
                </a:tc>
                <a:tc>
                  <a:txBody>
                    <a:bodyPr/>
                    <a:lstStyle/>
                    <a:p>
                      <a:pPr algn="l"/>
                      <a:r>
                        <a:rPr lang="en-US" dirty="0"/>
                        <a:t>Sam</a:t>
                      </a:r>
                    </a:p>
                  </a:txBody>
                  <a:tcPr anchor="ctr"/>
                </a:tc>
                <a:tc>
                  <a:txBody>
                    <a:bodyPr/>
                    <a:lstStyle/>
                    <a:p>
                      <a:pPr algn="l"/>
                      <a:r>
                        <a:rPr lang="en-US" dirty="0"/>
                        <a:t>29</a:t>
                      </a:r>
                    </a:p>
                  </a:txBody>
                  <a:tcPr anchor="ctr"/>
                </a:tc>
                <a:extLst>
                  <a:ext uri="{0D108BD9-81ED-4DB2-BD59-A6C34878D82A}">
                    <a16:rowId xmlns:a16="http://schemas.microsoft.com/office/drawing/2014/main" val="708971138"/>
                  </a:ext>
                </a:extLst>
              </a:tr>
            </a:tbl>
          </a:graphicData>
        </a:graphic>
      </p:graphicFrame>
      <p:sp>
        <p:nvSpPr>
          <p:cNvPr id="4" name="Rectangle 3"/>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Interacting with indexes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Searching on properties within the Value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queries</a:t>
            </a:r>
          </a:p>
        </p:txBody>
      </p:sp>
      <p:sp>
        <p:nvSpPr>
          <p:cNvPr id="5" name="Rectangle 4"/>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Extremely fast</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Scalable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you have &amp; will query by the key</a:t>
            </a:r>
          </a:p>
        </p:txBody>
      </p:sp>
      <p:sp>
        <p:nvSpPr>
          <p:cNvPr id="6" name="Rectangle 5"/>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Simple Map</a:t>
            </a:r>
          </a:p>
          <a:p>
            <a:pPr marL="342900" indent="-342900">
              <a:buFont typeface="Arial" panose="020B0604020202020204" pitchFamily="34" charset="0"/>
              <a:buChar char="•"/>
            </a:pPr>
            <a:r>
              <a:rPr lang="en-US" sz="2400" dirty="0"/>
              <a:t>Semi-Structured</a:t>
            </a:r>
          </a:p>
          <a:p>
            <a:pPr marL="342900" indent="-342900">
              <a:buFont typeface="Arial" panose="020B0604020202020204" pitchFamily="34" charset="0"/>
              <a:buChar char="•"/>
            </a:pPr>
            <a:r>
              <a:rPr lang="en-US" sz="2400" dirty="0"/>
              <a:t>De-normalized</a:t>
            </a:r>
          </a:p>
        </p:txBody>
      </p:sp>
    </p:spTree>
    <p:extLst>
      <p:ext uri="{BB962C8B-B14F-4D97-AF65-F5344CB8AC3E}">
        <p14:creationId xmlns:p14="http://schemas.microsoft.com/office/powerpoint/2010/main" val="250537696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2"/>
          <a:stretch>
            <a:fillRect/>
          </a:stretch>
        </p:blipFill>
        <p:spPr>
          <a:xfrm>
            <a:off x="7057995" y="2774792"/>
            <a:ext cx="2343470" cy="881591"/>
          </a:xfrm>
          <a:prstGeom prst="rect">
            <a:avLst/>
          </a:prstGeom>
        </p:spPr>
      </p:pic>
      <p:pic>
        <p:nvPicPr>
          <p:cNvPr id="8" name="Picture 7"/>
          <p:cNvPicPr>
            <a:picLocks noChangeAspect="1"/>
          </p:cNvPicPr>
          <p:nvPr/>
        </p:nvPicPr>
        <p:blipFill>
          <a:blip r:embed="rId3"/>
          <a:stretch>
            <a:fillRect/>
          </a:stretch>
        </p:blipFill>
        <p:spPr>
          <a:xfrm>
            <a:off x="10129826" y="2623329"/>
            <a:ext cx="1187214" cy="1187214"/>
          </a:xfrm>
          <a:prstGeom prst="rect">
            <a:avLst/>
          </a:prstGeom>
        </p:spPr>
      </p:pic>
      <p:pic>
        <p:nvPicPr>
          <p:cNvPr id="9" name="Picture 8"/>
          <p:cNvPicPr>
            <a:picLocks noChangeAspect="1"/>
          </p:cNvPicPr>
          <p:nvPr/>
        </p:nvPicPr>
        <p:blipFill>
          <a:blip r:embed="rId4"/>
          <a:stretch>
            <a:fillRect/>
          </a:stretch>
        </p:blipFill>
        <p:spPr>
          <a:xfrm>
            <a:off x="7098491" y="4423114"/>
            <a:ext cx="1047750" cy="1047750"/>
          </a:xfrm>
          <a:prstGeom prst="rect">
            <a:avLst/>
          </a:prstGeom>
        </p:spPr>
      </p:pic>
      <p:pic>
        <p:nvPicPr>
          <p:cNvPr id="10" name="Picture 9"/>
          <p:cNvPicPr>
            <a:picLocks noChangeAspect="1"/>
          </p:cNvPicPr>
          <p:nvPr/>
        </p:nvPicPr>
        <p:blipFill>
          <a:blip r:embed="rId5"/>
          <a:stretch>
            <a:fillRect/>
          </a:stretch>
        </p:blipFill>
        <p:spPr>
          <a:xfrm>
            <a:off x="8641772" y="4574975"/>
            <a:ext cx="2976107" cy="744027"/>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3511" y="2892541"/>
            <a:ext cx="780290" cy="78029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3511" y="4556843"/>
            <a:ext cx="780290" cy="780290"/>
          </a:xfrm>
          <a:prstGeom prst="rect">
            <a:avLst/>
          </a:prstGeom>
        </p:spPr>
      </p:pic>
      <p:sp>
        <p:nvSpPr>
          <p:cNvPr id="13" name="TextBox 12"/>
          <p:cNvSpPr txBox="1"/>
          <p:nvPr/>
        </p:nvSpPr>
        <p:spPr>
          <a:xfrm>
            <a:off x="1779930" y="2968754"/>
            <a:ext cx="3061416"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Table Storage</a:t>
            </a:r>
            <a:endParaRPr lang="nl-NL" sz="2400" i="1" dirty="0">
              <a:solidFill>
                <a:srgbClr val="0070C0"/>
              </a:solidFill>
            </a:endParaRPr>
          </a:p>
        </p:txBody>
      </p:sp>
      <p:sp>
        <p:nvSpPr>
          <p:cNvPr id="14" name="TextBox 13"/>
          <p:cNvSpPr txBox="1"/>
          <p:nvPr/>
        </p:nvSpPr>
        <p:spPr>
          <a:xfrm>
            <a:off x="1779930" y="4668841"/>
            <a:ext cx="3049746"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Cache (Redis)</a:t>
            </a:r>
            <a:endParaRPr lang="nl-NL" sz="2400" i="1" dirty="0">
              <a:solidFill>
                <a:srgbClr val="0070C0"/>
              </a:solidFill>
            </a:endParaRPr>
          </a:p>
        </p:txBody>
      </p:sp>
    </p:spTree>
    <p:extLst>
      <p:ext uri="{BB962C8B-B14F-4D97-AF65-F5344CB8AC3E}">
        <p14:creationId xmlns:p14="http://schemas.microsoft.com/office/powerpoint/2010/main" val="131769398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relational data</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Elaborate joins</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Flexibility </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Fast to get going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query is known, but structure is unknown</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No schema, no relationships</a:t>
            </a:r>
          </a:p>
          <a:p>
            <a:pPr marL="342900" indent="-342900">
              <a:buFont typeface="Arial" panose="020B0604020202020204" pitchFamily="34" charset="0"/>
              <a:buChar char="•"/>
            </a:pPr>
            <a:r>
              <a:rPr lang="en-US" sz="2400" dirty="0"/>
              <a:t>Collections of documents</a:t>
            </a:r>
          </a:p>
          <a:p>
            <a:pPr marL="342900" indent="-342900">
              <a:buFont typeface="Arial" panose="020B0604020202020204" pitchFamily="34" charset="0"/>
              <a:buChar char="•"/>
            </a:pPr>
            <a:r>
              <a:rPr lang="en-US" sz="2400" dirty="0"/>
              <a:t>Documents are JSON objects</a:t>
            </a:r>
          </a:p>
        </p:txBody>
      </p:sp>
      <p:sp>
        <p:nvSpPr>
          <p:cNvPr id="6" name="TextBox 5"/>
          <p:cNvSpPr txBox="1"/>
          <p:nvPr/>
        </p:nvSpPr>
        <p:spPr>
          <a:xfrm>
            <a:off x="5983200" y="1823441"/>
            <a:ext cx="5934683" cy="3988784"/>
          </a:xfrm>
          <a:prstGeom prst="rect">
            <a:avLst/>
          </a:prstGeom>
          <a:solidFill>
            <a:schemeClr val="tx1"/>
          </a:solidFill>
        </p:spPr>
        <p:txBody>
          <a:bodyPr wrap="square" lIns="182880" tIns="146304" rIns="182880" bIns="146304" rtlCol="0">
            <a:spAutoFit/>
          </a:bodyPr>
          <a:lstStyle/>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"Polo Long Sleeve Shirt"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"color"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"red"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"material"</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"cotton"</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"NoSQL Distilled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"author"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"Martin Fowler"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 Sadalage"</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"isbn"</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"978-0321826626"</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"pages"</a:t>
            </a:r>
            <a:r>
              <a:rPr lang="en-US" sz="1600" dirty="0">
                <a:solidFill>
                  <a:srgbClr val="000000"/>
                </a:solidFill>
                <a:highlight>
                  <a:srgbClr val="FFFFFF"/>
                </a:highlight>
                <a:latin typeface="Consolas" panose="020B0609020204030204" pitchFamily="49" charset="0"/>
              </a:rPr>
              <a:t>: 192</a:t>
            </a: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endParaRPr lang="en-US" sz="1600" dirty="0">
              <a:gradFill>
                <a:gsLst>
                  <a:gs pos="2917">
                    <a:schemeClr val="tx1"/>
                  </a:gs>
                  <a:gs pos="30000">
                    <a:schemeClr val="tx1"/>
                  </a:gs>
                </a:gsLst>
                <a:lin ang="5400000" scaled="0"/>
              </a:gradFill>
            </a:endParaRPr>
          </a:p>
        </p:txBody>
      </p:sp>
      <p:cxnSp>
        <p:nvCxnSpPr>
          <p:cNvPr id="7" name="Straight Connector 6"/>
          <p:cNvCxnSpPr/>
          <p:nvPr/>
        </p:nvCxnSpPr>
        <p:spPr>
          <a:xfrm>
            <a:off x="5983200" y="3449982"/>
            <a:ext cx="5934683" cy="0"/>
          </a:xfrm>
          <a:prstGeom prst="line">
            <a:avLst/>
          </a:prstGeom>
          <a:ln>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18581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2"/>
          <a:stretch>
            <a:fillRect/>
          </a:stretch>
        </p:blipFill>
        <p:spPr>
          <a:xfrm>
            <a:off x="6891752" y="2337347"/>
            <a:ext cx="2659397" cy="804975"/>
          </a:xfrm>
          <a:prstGeom prst="rect">
            <a:avLst/>
          </a:prstGeom>
        </p:spPr>
      </p:pic>
      <p:pic>
        <p:nvPicPr>
          <p:cNvPr id="8" name="Picture 7"/>
          <p:cNvPicPr>
            <a:picLocks noChangeAspect="1"/>
          </p:cNvPicPr>
          <p:nvPr/>
        </p:nvPicPr>
        <p:blipFill>
          <a:blip r:embed="rId3"/>
          <a:stretch>
            <a:fillRect/>
          </a:stretch>
        </p:blipFill>
        <p:spPr>
          <a:xfrm>
            <a:off x="9663726" y="4982178"/>
            <a:ext cx="1369888" cy="1171691"/>
          </a:xfrm>
          <a:prstGeom prst="rect">
            <a:avLst/>
          </a:prstGeom>
        </p:spPr>
      </p:pic>
      <p:pic>
        <p:nvPicPr>
          <p:cNvPr id="9" name="Picture 8"/>
          <p:cNvPicPr>
            <a:picLocks noChangeAspect="1"/>
          </p:cNvPicPr>
          <p:nvPr/>
        </p:nvPicPr>
        <p:blipFill>
          <a:blip r:embed="rId4"/>
          <a:stretch>
            <a:fillRect/>
          </a:stretch>
        </p:blipFill>
        <p:spPr>
          <a:xfrm>
            <a:off x="8754548" y="3335365"/>
            <a:ext cx="2700433" cy="69066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0452" y="4222008"/>
            <a:ext cx="3608192" cy="56419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80026" y="4946991"/>
            <a:ext cx="2336954" cy="113962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81159" y="2567584"/>
            <a:ext cx="780290" cy="780290"/>
          </a:xfrm>
          <a:prstGeom prst="rect">
            <a:avLst/>
          </a:prstGeom>
        </p:spPr>
      </p:pic>
      <p:sp>
        <p:nvSpPr>
          <p:cNvPr id="13" name="TextBox 12"/>
          <p:cNvSpPr txBox="1"/>
          <p:nvPr/>
        </p:nvSpPr>
        <p:spPr>
          <a:xfrm>
            <a:off x="1880941" y="3347874"/>
            <a:ext cx="2180726"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DocumentDB</a:t>
            </a:r>
            <a:endParaRPr lang="nl-NL" sz="2400" i="1" dirty="0">
              <a:solidFill>
                <a:srgbClr val="0070C0"/>
              </a:solidFill>
            </a:endParaRPr>
          </a:p>
        </p:txBody>
      </p:sp>
      <p:pic>
        <p:nvPicPr>
          <p:cNvPr id="14" name="Picture 13"/>
          <p:cNvPicPr>
            <a:picLocks noChangeAspect="1"/>
          </p:cNvPicPr>
          <p:nvPr/>
        </p:nvPicPr>
        <p:blipFill>
          <a:blip r:embed="rId8"/>
          <a:stretch>
            <a:fillRect/>
          </a:stretch>
        </p:blipFill>
        <p:spPr>
          <a:xfrm>
            <a:off x="3596579" y="4222008"/>
            <a:ext cx="1457325" cy="1428750"/>
          </a:xfrm>
          <a:prstGeom prst="rect">
            <a:avLst/>
          </a:prstGeom>
        </p:spPr>
      </p:pic>
      <p:sp>
        <p:nvSpPr>
          <p:cNvPr id="15" name="TextBox 14"/>
          <p:cNvSpPr txBox="1"/>
          <p:nvPr/>
        </p:nvSpPr>
        <p:spPr>
          <a:xfrm>
            <a:off x="3402392" y="5640184"/>
            <a:ext cx="1845698"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MongoLab</a:t>
            </a:r>
            <a:endParaRPr lang="nl-NL" sz="2400" i="1" dirty="0">
              <a:solidFill>
                <a:srgbClr val="0070C0"/>
              </a:solidFill>
            </a:endParaRPr>
          </a:p>
        </p:txBody>
      </p:sp>
      <p:pic>
        <p:nvPicPr>
          <p:cNvPr id="16" name="Picture 15"/>
          <p:cNvPicPr>
            <a:picLocks noChangeAspect="1"/>
          </p:cNvPicPr>
          <p:nvPr/>
        </p:nvPicPr>
        <p:blipFill>
          <a:blip r:embed="rId9"/>
          <a:stretch>
            <a:fillRect/>
          </a:stretch>
        </p:blipFill>
        <p:spPr>
          <a:xfrm>
            <a:off x="822718" y="4227853"/>
            <a:ext cx="1428750" cy="1438275"/>
          </a:xfrm>
          <a:prstGeom prst="rect">
            <a:avLst/>
          </a:prstGeom>
        </p:spPr>
      </p:pic>
      <p:sp>
        <p:nvSpPr>
          <p:cNvPr id="17" name="TextBox 16"/>
          <p:cNvSpPr txBox="1"/>
          <p:nvPr/>
        </p:nvSpPr>
        <p:spPr>
          <a:xfrm>
            <a:off x="716133" y="5656264"/>
            <a:ext cx="164192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RavenHQ</a:t>
            </a:r>
            <a:endParaRPr lang="nl-NL" sz="2400" i="1" dirty="0">
              <a:solidFill>
                <a:srgbClr val="0070C0"/>
              </a:solidFill>
            </a:endParaRPr>
          </a:p>
        </p:txBody>
      </p:sp>
    </p:spTree>
    <p:extLst>
      <p:ext uri="{BB962C8B-B14F-4D97-AF65-F5344CB8AC3E}">
        <p14:creationId xmlns:p14="http://schemas.microsoft.com/office/powerpoint/2010/main" val="277989171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Partitioning is problematic</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Scale-up, not out</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Network and relationship style applications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Social connections</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Map-based </a:t>
            </a:r>
          </a:p>
          <a:p>
            <a:pPr marL="342900" indent="-342900">
              <a:buFont typeface="Arial" panose="020B0604020202020204" pitchFamily="34" charset="0"/>
              <a:buChar char="•"/>
            </a:pPr>
            <a:r>
              <a:rPr lang="en-US" sz="2400" dirty="0"/>
              <a:t>Relationships of Edges and Nodes</a:t>
            </a:r>
          </a:p>
        </p:txBody>
      </p:sp>
      <p:grpSp>
        <p:nvGrpSpPr>
          <p:cNvPr id="6" name="Group 5"/>
          <p:cNvGrpSpPr/>
          <p:nvPr/>
        </p:nvGrpSpPr>
        <p:grpSpPr>
          <a:xfrm>
            <a:off x="7164378" y="1300280"/>
            <a:ext cx="1944000" cy="936000"/>
            <a:chOff x="6062400" y="1731324"/>
            <a:chExt cx="1591200" cy="936000"/>
          </a:xfrm>
        </p:grpSpPr>
        <p:sp>
          <p:nvSpPr>
            <p:cNvPr id="7" name="Rectangle 6"/>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8" name="Rectangle 7"/>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Sarah</a:t>
              </a:r>
            </a:p>
          </p:txBody>
        </p:sp>
      </p:grpSp>
      <p:grpSp>
        <p:nvGrpSpPr>
          <p:cNvPr id="9" name="Group 8"/>
          <p:cNvGrpSpPr/>
          <p:nvPr/>
        </p:nvGrpSpPr>
        <p:grpSpPr>
          <a:xfrm>
            <a:off x="5892317" y="3693202"/>
            <a:ext cx="1944000" cy="936000"/>
            <a:chOff x="6062400" y="1731324"/>
            <a:chExt cx="1591200" cy="936000"/>
          </a:xfrm>
        </p:grpSpPr>
        <p:sp>
          <p:nvSpPr>
            <p:cNvPr id="10" name="Rectangle 9"/>
            <p:cNvSpPr/>
            <p:nvPr/>
          </p:nvSpPr>
          <p:spPr bwMode="auto">
            <a:xfrm>
              <a:off x="6062400" y="1731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Department</a:t>
              </a:r>
            </a:p>
          </p:txBody>
        </p:sp>
        <p:sp>
          <p:nvSpPr>
            <p:cNvPr id="11" name="Rectangle 10"/>
            <p:cNvSpPr/>
            <p:nvPr/>
          </p:nvSpPr>
          <p:spPr bwMode="auto">
            <a:xfrm>
              <a:off x="6062400" y="2199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Marketing</a:t>
              </a:r>
            </a:p>
          </p:txBody>
        </p:sp>
      </p:grpSp>
      <p:grpSp>
        <p:nvGrpSpPr>
          <p:cNvPr id="12" name="Group 11"/>
          <p:cNvGrpSpPr/>
          <p:nvPr/>
        </p:nvGrpSpPr>
        <p:grpSpPr>
          <a:xfrm>
            <a:off x="8625978" y="5301465"/>
            <a:ext cx="1944000" cy="936000"/>
            <a:chOff x="6062400" y="1731324"/>
            <a:chExt cx="1591200" cy="936000"/>
          </a:xfrm>
        </p:grpSpPr>
        <p:sp>
          <p:nvSpPr>
            <p:cNvPr id="13" name="Rectangle 12"/>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4" name="Rectangle 13"/>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Karen</a:t>
              </a:r>
            </a:p>
          </p:txBody>
        </p:sp>
      </p:grpSp>
      <p:grpSp>
        <p:nvGrpSpPr>
          <p:cNvPr id="15" name="Group 14"/>
          <p:cNvGrpSpPr/>
          <p:nvPr/>
        </p:nvGrpSpPr>
        <p:grpSpPr>
          <a:xfrm>
            <a:off x="10173978" y="3046004"/>
            <a:ext cx="1944000" cy="936000"/>
            <a:chOff x="6062400" y="1731324"/>
            <a:chExt cx="1591200" cy="936000"/>
          </a:xfrm>
        </p:grpSpPr>
        <p:sp>
          <p:nvSpPr>
            <p:cNvPr id="16" name="Rectangle 15"/>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7" name="Rectangle 16"/>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Walter</a:t>
              </a:r>
            </a:p>
          </p:txBody>
        </p:sp>
      </p:grpSp>
      <p:cxnSp>
        <p:nvCxnSpPr>
          <p:cNvPr id="18" name="Straight Arrow Connector 17"/>
          <p:cNvCxnSpPr>
            <a:stCxn id="8" idx="2"/>
            <a:endCxn id="10" idx="0"/>
          </p:cNvCxnSpPr>
          <p:nvPr/>
        </p:nvCxnSpPr>
        <p:spPr>
          <a:xfrm flipH="1">
            <a:off x="6864317" y="2236280"/>
            <a:ext cx="1272061" cy="1456922"/>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16" idx="0"/>
          </p:cNvCxnSpPr>
          <p:nvPr/>
        </p:nvCxnSpPr>
        <p:spPr>
          <a:xfrm>
            <a:off x="9108378" y="2002280"/>
            <a:ext cx="2037600" cy="1043724"/>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2"/>
            <a:endCxn id="13" idx="0"/>
          </p:cNvCxnSpPr>
          <p:nvPr/>
        </p:nvCxnSpPr>
        <p:spPr>
          <a:xfrm flipH="1">
            <a:off x="9597978" y="3982004"/>
            <a:ext cx="1548000" cy="1319461"/>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87917" y="2235237"/>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
        <p:nvSpPr>
          <p:cNvPr id="22" name="TextBox 21"/>
          <p:cNvSpPr txBox="1"/>
          <p:nvPr/>
        </p:nvSpPr>
        <p:spPr>
          <a:xfrm>
            <a:off x="9134224" y="1680637"/>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3" name="TextBox 22"/>
          <p:cNvSpPr txBox="1"/>
          <p:nvPr/>
        </p:nvSpPr>
        <p:spPr>
          <a:xfrm>
            <a:off x="10874113" y="2507619"/>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sp>
        <p:nvSpPr>
          <p:cNvPr id="24" name="TextBox 23"/>
          <p:cNvSpPr txBox="1"/>
          <p:nvPr/>
        </p:nvSpPr>
        <p:spPr>
          <a:xfrm>
            <a:off x="10925857" y="4062223"/>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5" name="TextBox 24"/>
          <p:cNvSpPr txBox="1"/>
          <p:nvPr/>
        </p:nvSpPr>
        <p:spPr>
          <a:xfrm>
            <a:off x="9939228" y="4820030"/>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cxnSp>
        <p:nvCxnSpPr>
          <p:cNvPr id="26" name="Straight Arrow Connector 25"/>
          <p:cNvCxnSpPr>
            <a:stCxn id="13" idx="1"/>
            <a:endCxn id="11" idx="2"/>
          </p:cNvCxnSpPr>
          <p:nvPr/>
        </p:nvCxnSpPr>
        <p:spPr>
          <a:xfrm flipH="1" flipV="1">
            <a:off x="6864317" y="4629202"/>
            <a:ext cx="1761661" cy="906263"/>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338604" y="5364795"/>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Tree>
    <p:extLst>
      <p:ext uri="{BB962C8B-B14F-4D97-AF65-F5344CB8AC3E}">
        <p14:creationId xmlns:p14="http://schemas.microsoft.com/office/powerpoint/2010/main" val="303131360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on Azure</a:t>
            </a:r>
          </a:p>
        </p:txBody>
      </p:sp>
      <p:pic>
        <p:nvPicPr>
          <p:cNvPr id="15" name="Content Placeholder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7621" y="2619746"/>
            <a:ext cx="1303485" cy="1303485"/>
          </a:xfrm>
          <a:prstGeom prst="rect">
            <a:avLst/>
          </a:prstGeom>
        </p:spPr>
      </p:pic>
      <p:sp>
        <p:nvSpPr>
          <p:cNvPr id="16" name="Rectangle 15"/>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pic>
        <p:nvPicPr>
          <p:cNvPr id="18" name="Picture 17"/>
          <p:cNvPicPr>
            <a:picLocks noChangeAspect="1"/>
          </p:cNvPicPr>
          <p:nvPr/>
        </p:nvPicPr>
        <p:blipFill>
          <a:blip r:embed="rId3"/>
          <a:stretch>
            <a:fillRect/>
          </a:stretch>
        </p:blipFill>
        <p:spPr>
          <a:xfrm>
            <a:off x="6922089" y="4743450"/>
            <a:ext cx="1962268" cy="1272167"/>
          </a:xfrm>
          <a:prstGeom prst="rect">
            <a:avLst/>
          </a:prstGeom>
        </p:spPr>
      </p:pic>
      <p:pic>
        <p:nvPicPr>
          <p:cNvPr id="19" name="Picture 18"/>
          <p:cNvPicPr>
            <a:picLocks noChangeAspect="1"/>
          </p:cNvPicPr>
          <p:nvPr/>
        </p:nvPicPr>
        <p:blipFill>
          <a:blip r:embed="rId4"/>
          <a:stretch>
            <a:fillRect/>
          </a:stretch>
        </p:blipFill>
        <p:spPr>
          <a:xfrm>
            <a:off x="6922088" y="2434274"/>
            <a:ext cx="2496190" cy="996017"/>
          </a:xfrm>
          <a:prstGeom prst="rect">
            <a:avLst/>
          </a:prstGeom>
        </p:spPr>
      </p:pic>
      <p:pic>
        <p:nvPicPr>
          <p:cNvPr id="20" name="Picture 19"/>
          <p:cNvPicPr>
            <a:picLocks noChangeAspect="1"/>
          </p:cNvPicPr>
          <p:nvPr/>
        </p:nvPicPr>
        <p:blipFill>
          <a:blip r:embed="rId5"/>
          <a:stretch>
            <a:fillRect/>
          </a:stretch>
        </p:blipFill>
        <p:spPr>
          <a:xfrm>
            <a:off x="8640056" y="3808624"/>
            <a:ext cx="2947636" cy="864451"/>
          </a:xfrm>
          <a:prstGeom prst="rect">
            <a:avLst/>
          </a:prstGeom>
        </p:spPr>
      </p:pic>
      <p:sp>
        <p:nvSpPr>
          <p:cNvPr id="21" name="Rectangle 20"/>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23" name="TextBox 22"/>
          <p:cNvSpPr txBox="1"/>
          <p:nvPr/>
        </p:nvSpPr>
        <p:spPr>
          <a:xfrm>
            <a:off x="2036317" y="3909340"/>
            <a:ext cx="1646092" cy="1037207"/>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Azure AD</a:t>
            </a:r>
          </a:p>
          <a:p>
            <a:pPr algn="ctr">
              <a:lnSpc>
                <a:spcPct val="90000"/>
              </a:lnSpc>
              <a:spcAft>
                <a:spcPts val="600"/>
              </a:spcAft>
            </a:pPr>
            <a:r>
              <a:rPr lang="nl-NL" sz="2400" i="1" dirty="0">
                <a:solidFill>
                  <a:srgbClr val="0070C0"/>
                </a:solidFill>
              </a:rPr>
              <a:t>(Sort of)</a:t>
            </a:r>
          </a:p>
        </p:txBody>
      </p:sp>
    </p:spTree>
    <p:extLst>
      <p:ext uri="{BB962C8B-B14F-4D97-AF65-F5344CB8AC3E}">
        <p14:creationId xmlns:p14="http://schemas.microsoft.com/office/powerpoint/2010/main" val="390728007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a:t>
            </a:r>
            <a:br>
              <a:rPr lang="en-US" dirty="0"/>
            </a:br>
            <a:r>
              <a:rPr lang="en-US" dirty="0"/>
              <a:t>Pattern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708" y="0"/>
            <a:ext cx="8726767" cy="6994525"/>
          </a:xfrm>
          <a:prstGeom prst="rect">
            <a:avLst/>
          </a:prstGeom>
        </p:spPr>
      </p:pic>
    </p:spTree>
    <p:extLst>
      <p:ext uri="{BB962C8B-B14F-4D97-AF65-F5344CB8AC3E}">
        <p14:creationId xmlns:p14="http://schemas.microsoft.com/office/powerpoint/2010/main" val="320287068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511457"/>
          </a:xfrm>
        </p:spPr>
        <p:txBody>
          <a:bodyPr/>
          <a:lstStyle/>
          <a:p>
            <a:r>
              <a:rPr lang="en-US" dirty="0"/>
              <a:t>Use each database type for its strengths</a:t>
            </a:r>
          </a:p>
          <a:p>
            <a:r>
              <a:rPr lang="en-US" dirty="0"/>
              <a:t>Enhanced developer productivity</a:t>
            </a:r>
          </a:p>
          <a:p>
            <a:r>
              <a:rPr lang="en-US" dirty="0"/>
              <a:t>Improved data access performance</a:t>
            </a:r>
          </a:p>
          <a:p>
            <a:endParaRPr lang="en-US" dirty="0"/>
          </a:p>
        </p:txBody>
      </p:sp>
      <p:sp>
        <p:nvSpPr>
          <p:cNvPr id="3" name="Title 2"/>
          <p:cNvSpPr>
            <a:spLocks noGrp="1"/>
          </p:cNvSpPr>
          <p:nvPr>
            <p:ph type="title"/>
          </p:nvPr>
        </p:nvSpPr>
        <p:spPr/>
        <p:txBody>
          <a:bodyPr/>
          <a:lstStyle/>
          <a:p>
            <a:r>
              <a:rPr lang="en-US" dirty="0"/>
              <a:t>Benefits of Polyglot Persistence</a:t>
            </a:r>
          </a:p>
        </p:txBody>
      </p:sp>
    </p:spTree>
    <p:extLst>
      <p:ext uri="{BB962C8B-B14F-4D97-AF65-F5344CB8AC3E}">
        <p14:creationId xmlns:p14="http://schemas.microsoft.com/office/powerpoint/2010/main" val="212454621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cloud applications</a:t>
            </a:r>
          </a:p>
        </p:txBody>
      </p:sp>
    </p:spTree>
    <p:extLst>
      <p:ext uri="{BB962C8B-B14F-4D97-AF65-F5344CB8AC3E}">
        <p14:creationId xmlns:p14="http://schemas.microsoft.com/office/powerpoint/2010/main" val="42504765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Scalability</a:t>
            </a:r>
          </a:p>
        </p:txBody>
      </p:sp>
      <p:sp>
        <p:nvSpPr>
          <p:cNvPr id="4" name="Text Placeholder 3"/>
          <p:cNvSpPr>
            <a:spLocks noGrp="1"/>
          </p:cNvSpPr>
          <p:nvPr>
            <p:ph type="body" sz="quarter" idx="10"/>
          </p:nvPr>
        </p:nvSpPr>
        <p:spPr>
          <a:xfrm>
            <a:off x="274638" y="1212850"/>
            <a:ext cx="11887200" cy="4124206"/>
          </a:xfrm>
        </p:spPr>
        <p:txBody>
          <a:bodyPr/>
          <a:lstStyle/>
          <a:p>
            <a:r>
              <a:rPr lang="en-US" dirty="0"/>
              <a:t>The ability of a system to handle a </a:t>
            </a:r>
          </a:p>
          <a:p>
            <a:r>
              <a:rPr lang="en-US" sz="6000" b="1" dirty="0"/>
              <a:t>growing amount of work </a:t>
            </a:r>
          </a:p>
          <a:p>
            <a:r>
              <a:rPr lang="en-US" dirty="0"/>
              <a:t>in a capable manner or its </a:t>
            </a:r>
          </a:p>
          <a:p>
            <a:r>
              <a:rPr lang="en-US" sz="6000" b="1" dirty="0"/>
              <a:t>ability to be enlarged </a:t>
            </a:r>
          </a:p>
          <a:p>
            <a:r>
              <a:rPr lang="en-US" dirty="0"/>
              <a:t>to accommodate that growth</a:t>
            </a:r>
          </a:p>
        </p:txBody>
      </p:sp>
      <p:sp>
        <p:nvSpPr>
          <p:cNvPr id="5" name="TextBox 4"/>
          <p:cNvSpPr txBox="1"/>
          <p:nvPr/>
        </p:nvSpPr>
        <p:spPr>
          <a:xfrm>
            <a:off x="452582" y="6119927"/>
            <a:ext cx="7315200" cy="4001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2000" dirty="0"/>
              <a:t>Source: http://en.wikipedia.org/wiki/Scalability</a:t>
            </a:r>
          </a:p>
        </p:txBody>
      </p:sp>
    </p:spTree>
    <p:extLst>
      <p:ext uri="{BB962C8B-B14F-4D97-AF65-F5344CB8AC3E}">
        <p14:creationId xmlns:p14="http://schemas.microsoft.com/office/powerpoint/2010/main" val="35585987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Traditional applications</a:t>
            </a:r>
          </a:p>
        </p:txBody>
      </p:sp>
    </p:spTree>
    <p:extLst>
      <p:ext uri="{BB962C8B-B14F-4D97-AF65-F5344CB8AC3E}">
        <p14:creationId xmlns:p14="http://schemas.microsoft.com/office/powerpoint/2010/main" val="111598576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Scaling Options</a:t>
            </a:r>
          </a:p>
        </p:txBody>
      </p:sp>
      <p:sp>
        <p:nvSpPr>
          <p:cNvPr id="4" name="Text Placeholder 3"/>
          <p:cNvSpPr>
            <a:spLocks noGrp="1"/>
          </p:cNvSpPr>
          <p:nvPr>
            <p:ph type="body" sz="quarter" idx="10"/>
          </p:nvPr>
        </p:nvSpPr>
        <p:spPr>
          <a:xfrm>
            <a:off x="274639" y="1212849"/>
            <a:ext cx="5486399" cy="2265236"/>
          </a:xfrm>
        </p:spPr>
        <p:txBody>
          <a:bodyPr/>
          <a:lstStyle/>
          <a:p>
            <a:pPr marL="0" indent="0">
              <a:buNone/>
            </a:pPr>
            <a:r>
              <a:rPr lang="en-US" b="1" dirty="0"/>
              <a:t>Scale Up</a:t>
            </a:r>
          </a:p>
          <a:p>
            <a:r>
              <a:rPr lang="en-US" dirty="0"/>
              <a:t>Vertical scale</a:t>
            </a:r>
          </a:p>
          <a:p>
            <a:r>
              <a:rPr lang="en-US" dirty="0"/>
              <a:t>Increase resource capacity within existing nodes</a:t>
            </a:r>
          </a:p>
        </p:txBody>
      </p:sp>
      <p:sp>
        <p:nvSpPr>
          <p:cNvPr id="5" name="Text Placeholder 4"/>
          <p:cNvSpPr>
            <a:spLocks noGrp="1"/>
          </p:cNvSpPr>
          <p:nvPr>
            <p:ph type="body" sz="quarter" idx="11"/>
          </p:nvPr>
        </p:nvSpPr>
        <p:spPr>
          <a:xfrm>
            <a:off x="6675439" y="1212849"/>
            <a:ext cx="5486399" cy="2265236"/>
          </a:xfrm>
        </p:spPr>
        <p:txBody>
          <a:bodyPr/>
          <a:lstStyle/>
          <a:p>
            <a:pPr marL="0" indent="0">
              <a:buNone/>
            </a:pPr>
            <a:r>
              <a:rPr lang="en-US" b="1" dirty="0"/>
              <a:t>Scale Out</a:t>
            </a:r>
          </a:p>
          <a:p>
            <a:r>
              <a:rPr lang="en-US" dirty="0"/>
              <a:t>Horizontal scale</a:t>
            </a:r>
          </a:p>
          <a:p>
            <a:r>
              <a:rPr lang="en-US" dirty="0"/>
              <a:t>Increase resource capacity by adding nodes</a:t>
            </a:r>
          </a:p>
        </p:txBody>
      </p:sp>
      <p:pic>
        <p:nvPicPr>
          <p:cNvPr id="2" name="Picture 1"/>
          <p:cNvPicPr>
            <a:picLocks noChangeAspect="1"/>
          </p:cNvPicPr>
          <p:nvPr/>
        </p:nvPicPr>
        <p:blipFill>
          <a:blip r:embed="rId2"/>
          <a:stretch>
            <a:fillRect/>
          </a:stretch>
        </p:blipFill>
        <p:spPr>
          <a:xfrm>
            <a:off x="2627693" y="4640262"/>
            <a:ext cx="780290" cy="780290"/>
          </a:xfrm>
          <a:prstGeom prst="rect">
            <a:avLst/>
          </a:prstGeom>
        </p:spPr>
      </p:pic>
      <p:pic>
        <p:nvPicPr>
          <p:cNvPr id="6" name="Picture 5"/>
          <p:cNvPicPr>
            <a:picLocks noChangeAspect="1"/>
          </p:cNvPicPr>
          <p:nvPr/>
        </p:nvPicPr>
        <p:blipFill>
          <a:blip r:embed="rId2"/>
          <a:stretch>
            <a:fillRect/>
          </a:stretch>
        </p:blipFill>
        <p:spPr>
          <a:xfrm>
            <a:off x="9030174" y="4640262"/>
            <a:ext cx="780290" cy="780290"/>
          </a:xfrm>
          <a:prstGeom prst="rect">
            <a:avLst/>
          </a:prstGeom>
        </p:spPr>
      </p:pic>
      <p:pic>
        <p:nvPicPr>
          <p:cNvPr id="7" name="Picture 6"/>
          <p:cNvPicPr>
            <a:picLocks noChangeAspect="1"/>
          </p:cNvPicPr>
          <p:nvPr/>
        </p:nvPicPr>
        <p:blipFill>
          <a:blip r:embed="rId2"/>
          <a:stretch>
            <a:fillRect/>
          </a:stretch>
        </p:blipFill>
        <p:spPr>
          <a:xfrm>
            <a:off x="8098169" y="4640262"/>
            <a:ext cx="780290" cy="780290"/>
          </a:xfrm>
          <a:prstGeom prst="rect">
            <a:avLst/>
          </a:prstGeom>
        </p:spPr>
      </p:pic>
      <p:pic>
        <p:nvPicPr>
          <p:cNvPr id="8" name="Picture 7"/>
          <p:cNvPicPr>
            <a:picLocks noChangeAspect="1"/>
          </p:cNvPicPr>
          <p:nvPr/>
        </p:nvPicPr>
        <p:blipFill>
          <a:blip r:embed="rId2"/>
          <a:stretch>
            <a:fillRect/>
          </a:stretch>
        </p:blipFill>
        <p:spPr>
          <a:xfrm>
            <a:off x="9962178" y="4640262"/>
            <a:ext cx="780290" cy="780290"/>
          </a:xfrm>
          <a:prstGeom prst="rect">
            <a:avLst/>
          </a:prstGeom>
        </p:spPr>
      </p:pic>
      <p:pic>
        <p:nvPicPr>
          <p:cNvPr id="9" name="Picture 8"/>
          <p:cNvPicPr>
            <a:picLocks noChangeAspect="1"/>
          </p:cNvPicPr>
          <p:nvPr/>
        </p:nvPicPr>
        <p:blipFill>
          <a:blip r:embed="rId2"/>
          <a:stretch>
            <a:fillRect/>
          </a:stretch>
        </p:blipFill>
        <p:spPr>
          <a:xfrm>
            <a:off x="7166164" y="4640262"/>
            <a:ext cx="780290" cy="780290"/>
          </a:xfrm>
          <a:prstGeom prst="rect">
            <a:avLst/>
          </a:prstGeom>
        </p:spPr>
      </p:pic>
      <p:pic>
        <p:nvPicPr>
          <p:cNvPr id="10" name="Picture 9"/>
          <p:cNvPicPr>
            <a:picLocks noChangeAspect="1"/>
          </p:cNvPicPr>
          <p:nvPr/>
        </p:nvPicPr>
        <p:blipFill>
          <a:blip r:embed="rId2"/>
          <a:stretch>
            <a:fillRect/>
          </a:stretch>
        </p:blipFill>
        <p:spPr>
          <a:xfrm>
            <a:off x="10894182" y="4640262"/>
            <a:ext cx="780290" cy="780290"/>
          </a:xfrm>
          <a:prstGeom prst="rect">
            <a:avLst/>
          </a:prstGeom>
        </p:spPr>
      </p:pic>
      <p:pic>
        <p:nvPicPr>
          <p:cNvPr id="11" name="Picture 10"/>
          <p:cNvPicPr>
            <a:picLocks noChangeAspect="1"/>
          </p:cNvPicPr>
          <p:nvPr/>
        </p:nvPicPr>
        <p:blipFill>
          <a:blip r:embed="rId2"/>
          <a:stretch>
            <a:fillRect/>
          </a:stretch>
        </p:blipFill>
        <p:spPr>
          <a:xfrm>
            <a:off x="7166164" y="5630862"/>
            <a:ext cx="780290" cy="780290"/>
          </a:xfrm>
          <a:prstGeom prst="rect">
            <a:avLst/>
          </a:prstGeom>
        </p:spPr>
      </p:pic>
      <p:pic>
        <p:nvPicPr>
          <p:cNvPr id="12" name="Picture 11"/>
          <p:cNvPicPr>
            <a:picLocks noChangeAspect="1"/>
          </p:cNvPicPr>
          <p:nvPr/>
        </p:nvPicPr>
        <p:blipFill>
          <a:blip r:embed="rId2"/>
          <a:stretch>
            <a:fillRect/>
          </a:stretch>
        </p:blipFill>
        <p:spPr>
          <a:xfrm>
            <a:off x="8098169" y="5630862"/>
            <a:ext cx="780290" cy="780290"/>
          </a:xfrm>
          <a:prstGeom prst="rect">
            <a:avLst/>
          </a:prstGeom>
        </p:spPr>
      </p:pic>
      <p:pic>
        <p:nvPicPr>
          <p:cNvPr id="13" name="Picture 12"/>
          <p:cNvPicPr>
            <a:picLocks noChangeAspect="1"/>
          </p:cNvPicPr>
          <p:nvPr/>
        </p:nvPicPr>
        <p:blipFill>
          <a:blip r:embed="rId2"/>
          <a:stretch>
            <a:fillRect/>
          </a:stretch>
        </p:blipFill>
        <p:spPr>
          <a:xfrm>
            <a:off x="9030174" y="5630862"/>
            <a:ext cx="780290" cy="780290"/>
          </a:xfrm>
          <a:prstGeom prst="rect">
            <a:avLst/>
          </a:prstGeom>
        </p:spPr>
      </p:pic>
      <p:pic>
        <p:nvPicPr>
          <p:cNvPr id="14" name="Picture 13"/>
          <p:cNvPicPr>
            <a:picLocks noChangeAspect="1"/>
          </p:cNvPicPr>
          <p:nvPr/>
        </p:nvPicPr>
        <p:blipFill>
          <a:blip r:embed="rId2"/>
          <a:stretch>
            <a:fillRect/>
          </a:stretch>
        </p:blipFill>
        <p:spPr>
          <a:xfrm>
            <a:off x="9962178" y="5630862"/>
            <a:ext cx="780290" cy="780290"/>
          </a:xfrm>
          <a:prstGeom prst="rect">
            <a:avLst/>
          </a:prstGeom>
        </p:spPr>
      </p:pic>
      <p:pic>
        <p:nvPicPr>
          <p:cNvPr id="15" name="Picture 14"/>
          <p:cNvPicPr>
            <a:picLocks noChangeAspect="1"/>
          </p:cNvPicPr>
          <p:nvPr/>
        </p:nvPicPr>
        <p:blipFill>
          <a:blip r:embed="rId2"/>
          <a:stretch>
            <a:fillRect/>
          </a:stretch>
        </p:blipFill>
        <p:spPr>
          <a:xfrm>
            <a:off x="10894182" y="5631689"/>
            <a:ext cx="780290" cy="780290"/>
          </a:xfrm>
          <a:prstGeom prst="rect">
            <a:avLst/>
          </a:prstGeom>
        </p:spPr>
      </p:pic>
    </p:spTree>
    <p:extLst>
      <p:ext uri="{BB962C8B-B14F-4D97-AF65-F5344CB8AC3E}">
        <p14:creationId xmlns:p14="http://schemas.microsoft.com/office/powerpoint/2010/main" val="938375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2"/>
                                        </p:tgtEl>
                                      </p:cBhvr>
                                      <p:by x="250000" y="250000"/>
                                    </p:animScale>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896451"/>
          </a:xfrm>
        </p:spPr>
        <p:txBody>
          <a:bodyPr/>
          <a:lstStyle/>
          <a:p>
            <a:r>
              <a:rPr lang="en-US" dirty="0"/>
              <a:t>Geo-Distribution for scale </a:t>
            </a:r>
            <a:br>
              <a:rPr lang="en-US" dirty="0"/>
            </a:br>
            <a:r>
              <a:rPr lang="en-US" dirty="0"/>
              <a:t>and high availability</a:t>
            </a:r>
          </a:p>
          <a:p>
            <a:r>
              <a:rPr lang="en-US" dirty="0"/>
              <a:t>Caching between layers </a:t>
            </a:r>
            <a:br>
              <a:rPr lang="en-US" dirty="0"/>
            </a:br>
            <a:r>
              <a:rPr lang="en-US" dirty="0"/>
              <a:t>wherever possible</a:t>
            </a:r>
          </a:p>
          <a:p>
            <a:r>
              <a:rPr lang="en-US" dirty="0"/>
              <a:t>Reduce the call volume by </a:t>
            </a:r>
            <a:br>
              <a:rPr lang="en-US" dirty="0"/>
            </a:br>
            <a:r>
              <a:rPr lang="en-US" dirty="0"/>
              <a:t>an order of magnitude </a:t>
            </a:r>
            <a:br>
              <a:rPr lang="en-US" dirty="0"/>
            </a:br>
            <a:r>
              <a:rPr lang="en-US" dirty="0"/>
              <a:t>between each tier</a:t>
            </a:r>
          </a:p>
        </p:txBody>
      </p:sp>
      <p:sp>
        <p:nvSpPr>
          <p:cNvPr id="2" name="Title 1"/>
          <p:cNvSpPr>
            <a:spLocks noGrp="1"/>
          </p:cNvSpPr>
          <p:nvPr>
            <p:ph type="title"/>
          </p:nvPr>
        </p:nvSpPr>
        <p:spPr/>
        <p:txBody>
          <a:bodyPr/>
          <a:lstStyle/>
          <a:p>
            <a:r>
              <a:rPr lang="en-US" dirty="0"/>
              <a:t>Strategy</a:t>
            </a:r>
          </a:p>
        </p:txBody>
      </p:sp>
      <p:graphicFrame>
        <p:nvGraphicFramePr>
          <p:cNvPr id="6" name="Diagram 5"/>
          <p:cNvGraphicFramePr/>
          <p:nvPr>
            <p:extLst>
              <p:ext uri="{D42A27DB-BD31-4B8C-83A1-F6EECF244321}">
                <p14:modId xmlns:p14="http://schemas.microsoft.com/office/powerpoint/2010/main" val="3007528671"/>
              </p:ext>
            </p:extLst>
          </p:nvPr>
        </p:nvGraphicFramePr>
        <p:xfrm>
          <a:off x="5151437" y="849846"/>
          <a:ext cx="8290983" cy="5527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919683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Common Scale Limitations</a:t>
            </a:r>
          </a:p>
        </p:txBody>
      </p:sp>
      <p:graphicFrame>
        <p:nvGraphicFramePr>
          <p:cNvPr id="8" name="Table 7"/>
          <p:cNvGraphicFramePr>
            <a:graphicFrameLocks noGrp="1"/>
          </p:cNvGraphicFramePr>
          <p:nvPr>
            <p:extLst>
              <p:ext uri="{D42A27DB-BD31-4B8C-83A1-F6EECF244321}">
                <p14:modId xmlns:p14="http://schemas.microsoft.com/office/powerpoint/2010/main" val="2919947425"/>
              </p:ext>
            </p:extLst>
          </p:nvPr>
        </p:nvGraphicFramePr>
        <p:xfrm>
          <a:off x="427037" y="1439862"/>
          <a:ext cx="11353800" cy="4953000"/>
        </p:xfrm>
        <a:graphic>
          <a:graphicData uri="http://schemas.openxmlformats.org/drawingml/2006/table">
            <a:tbl>
              <a:tblPr firstRow="1" bandRow="1">
                <a:tableStyleId>{5C22544A-7EE6-4342-B048-85BDC9FD1C3A}</a:tableStyleId>
              </a:tblPr>
              <a:tblGrid>
                <a:gridCol w="6726787">
                  <a:extLst>
                    <a:ext uri="{9D8B030D-6E8A-4147-A177-3AD203B41FA5}">
                      <a16:colId xmlns:a16="http://schemas.microsoft.com/office/drawing/2014/main" val="1696192218"/>
                    </a:ext>
                  </a:extLst>
                </a:gridCol>
                <a:gridCol w="4627013">
                  <a:extLst>
                    <a:ext uri="{9D8B030D-6E8A-4147-A177-3AD203B41FA5}">
                      <a16:colId xmlns:a16="http://schemas.microsoft.com/office/drawing/2014/main" val="2119784782"/>
                    </a:ext>
                  </a:extLst>
                </a:gridCol>
              </a:tblGrid>
              <a:tr h="835032">
                <a:tc>
                  <a:txBody>
                    <a:bodyPr/>
                    <a:lstStyle/>
                    <a:p>
                      <a:pPr algn="ctr"/>
                      <a:r>
                        <a:rPr lang="en-US" sz="2400" dirty="0"/>
                        <a:t>Problem</a:t>
                      </a:r>
                    </a:p>
                  </a:txBody>
                  <a:tcPr anchor="ctr"/>
                </a:tc>
                <a:tc>
                  <a:txBody>
                    <a:bodyPr/>
                    <a:lstStyle/>
                    <a:p>
                      <a:pPr algn="ctr"/>
                      <a:r>
                        <a:rPr lang="en-US" sz="2400" dirty="0"/>
                        <a:t>Symptom Area</a:t>
                      </a:r>
                    </a:p>
                  </a:txBody>
                  <a:tcPr anchor="ctr"/>
                </a:tc>
                <a:extLst>
                  <a:ext uri="{0D108BD9-81ED-4DB2-BD59-A6C34878D82A}">
                    <a16:rowId xmlns:a16="http://schemas.microsoft.com/office/drawing/2014/main" val="1396179336"/>
                  </a:ext>
                </a:extLst>
              </a:tr>
              <a:tr h="1029492">
                <a:tc>
                  <a:txBody>
                    <a:bodyPr/>
                    <a:lstStyle/>
                    <a:p>
                      <a:pPr algn="ctr"/>
                      <a:r>
                        <a:rPr lang="en-US" sz="2400" dirty="0" err="1"/>
                        <a:t>Stateful</a:t>
                      </a:r>
                      <a:r>
                        <a:rPr lang="en-US" sz="2400" dirty="0"/>
                        <a:t> applications</a:t>
                      </a:r>
                    </a:p>
                  </a:txBody>
                  <a:tcPr anchor="ctr"/>
                </a:tc>
                <a:tc>
                  <a:txBody>
                    <a:bodyPr/>
                    <a:lstStyle/>
                    <a:p>
                      <a:pPr algn="ctr"/>
                      <a:r>
                        <a:rPr lang="en-US" sz="2400" dirty="0"/>
                        <a:t>Memory</a:t>
                      </a:r>
                    </a:p>
                  </a:txBody>
                  <a:tcPr anchor="ctr"/>
                </a:tc>
                <a:extLst>
                  <a:ext uri="{0D108BD9-81ED-4DB2-BD59-A6C34878D82A}">
                    <a16:rowId xmlns:a16="http://schemas.microsoft.com/office/drawing/2014/main" val="1025124387"/>
                  </a:ext>
                </a:extLst>
              </a:tr>
              <a:tr h="1029492">
                <a:tc>
                  <a:txBody>
                    <a:bodyPr/>
                    <a:lstStyle/>
                    <a:p>
                      <a:pPr algn="ctr"/>
                      <a:r>
                        <a:rPr lang="en-US" sz="2400" dirty="0"/>
                        <a:t>Synchronous calls</a:t>
                      </a:r>
                    </a:p>
                  </a:txBody>
                  <a:tcPr anchor="ctr"/>
                </a:tc>
                <a:tc>
                  <a:txBody>
                    <a:bodyPr/>
                    <a:lstStyle/>
                    <a:p>
                      <a:pPr algn="ctr"/>
                      <a:r>
                        <a:rPr lang="en-US" sz="2400" dirty="0"/>
                        <a:t>CPU</a:t>
                      </a:r>
                    </a:p>
                  </a:txBody>
                  <a:tcPr anchor="ctr"/>
                </a:tc>
                <a:extLst>
                  <a:ext uri="{0D108BD9-81ED-4DB2-BD59-A6C34878D82A}">
                    <a16:rowId xmlns:a16="http://schemas.microsoft.com/office/drawing/2014/main" val="888960164"/>
                  </a:ext>
                </a:extLst>
              </a:tr>
              <a:tr h="1029492">
                <a:tc>
                  <a:txBody>
                    <a:bodyPr/>
                    <a:lstStyle/>
                    <a:p>
                      <a:pPr algn="ctr"/>
                      <a:r>
                        <a:rPr lang="en-US" sz="2400" dirty="0"/>
                        <a:t>Storage bottlenecks</a:t>
                      </a:r>
                    </a:p>
                  </a:txBody>
                  <a:tcPr anchor="ctr"/>
                </a:tc>
                <a:tc>
                  <a:txBody>
                    <a:bodyPr/>
                    <a:lstStyle/>
                    <a:p>
                      <a:pPr algn="ctr"/>
                      <a:r>
                        <a:rPr lang="en-US" sz="2400" dirty="0"/>
                        <a:t>Disk</a:t>
                      </a:r>
                    </a:p>
                  </a:txBody>
                  <a:tcPr anchor="ctr"/>
                </a:tc>
                <a:extLst>
                  <a:ext uri="{0D108BD9-81ED-4DB2-BD59-A6C34878D82A}">
                    <a16:rowId xmlns:a16="http://schemas.microsoft.com/office/drawing/2014/main" val="1576874349"/>
                  </a:ext>
                </a:extLst>
              </a:tr>
              <a:tr h="1029492">
                <a:tc>
                  <a:txBody>
                    <a:bodyPr/>
                    <a:lstStyle/>
                    <a:p>
                      <a:pPr algn="ctr"/>
                      <a:r>
                        <a:rPr lang="en-US" sz="2400" dirty="0"/>
                        <a:t>Communication</a:t>
                      </a:r>
                      <a:r>
                        <a:rPr lang="en-US" sz="2400" baseline="0" dirty="0"/>
                        <a:t> latency</a:t>
                      </a:r>
                      <a:endParaRPr lang="en-US" sz="2400" dirty="0"/>
                    </a:p>
                  </a:txBody>
                  <a:tcPr anchor="ctr"/>
                </a:tc>
                <a:tc>
                  <a:txBody>
                    <a:bodyPr/>
                    <a:lstStyle/>
                    <a:p>
                      <a:pPr algn="ctr"/>
                      <a:r>
                        <a:rPr lang="en-US" sz="2400" dirty="0"/>
                        <a:t>Network</a:t>
                      </a:r>
                    </a:p>
                  </a:txBody>
                  <a:tcPr anchor="ctr"/>
                </a:tc>
                <a:extLst>
                  <a:ext uri="{0D108BD9-81ED-4DB2-BD59-A6C34878D82A}">
                    <a16:rowId xmlns:a16="http://schemas.microsoft.com/office/drawing/2014/main" val="1432271301"/>
                  </a:ext>
                </a:extLst>
              </a:tr>
            </a:tbl>
          </a:graphicData>
        </a:graphic>
      </p:graphicFrame>
    </p:spTree>
    <p:extLst>
      <p:ext uri="{BB962C8B-B14F-4D97-AF65-F5344CB8AC3E}">
        <p14:creationId xmlns:p14="http://schemas.microsoft.com/office/powerpoint/2010/main" val="199529823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Supports stateless application architectures</a:t>
            </a:r>
          </a:p>
          <a:p>
            <a:r>
              <a:rPr lang="en-US" dirty="0"/>
              <a:t>Best for applications with heavy read operations</a:t>
            </a:r>
          </a:p>
          <a:p>
            <a:r>
              <a:rPr lang="en-US" dirty="0"/>
              <a:t>Faster to call a cache than query a database</a:t>
            </a:r>
          </a:p>
          <a:p>
            <a:r>
              <a:rPr lang="en-US" dirty="0"/>
              <a:t>At 20,000 RPS, caching for 1 second saves 20,000 queries</a:t>
            </a:r>
          </a:p>
          <a:p>
            <a:r>
              <a:rPr lang="en-US" dirty="0"/>
              <a:t>Data held in-memory compared to accessing a disk	</a:t>
            </a:r>
          </a:p>
        </p:txBody>
      </p:sp>
      <p:sp>
        <p:nvSpPr>
          <p:cNvPr id="2" name="Title 1"/>
          <p:cNvSpPr>
            <a:spLocks noGrp="1"/>
          </p:cNvSpPr>
          <p:nvPr>
            <p:ph type="title"/>
          </p:nvPr>
        </p:nvSpPr>
        <p:spPr/>
        <p:txBody>
          <a:bodyPr/>
          <a:lstStyle/>
          <a:p>
            <a:r>
              <a:rPr lang="en-US" dirty="0"/>
              <a:t>Optimizing Memory - Cache</a:t>
            </a:r>
          </a:p>
        </p:txBody>
      </p:sp>
    </p:spTree>
    <p:extLst>
      <p:ext uri="{BB962C8B-B14F-4D97-AF65-F5344CB8AC3E}">
        <p14:creationId xmlns:p14="http://schemas.microsoft.com/office/powerpoint/2010/main" val="34042665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120854"/>
          </a:xfrm>
        </p:spPr>
        <p:txBody>
          <a:bodyPr/>
          <a:lstStyle/>
          <a:p>
            <a:r>
              <a:rPr lang="en-US" dirty="0"/>
              <a:t>Managed instance of </a:t>
            </a:r>
            <a:r>
              <a:rPr lang="en-US" dirty="0" err="1"/>
              <a:t>Redis</a:t>
            </a:r>
            <a:endParaRPr lang="en-US" dirty="0"/>
          </a:p>
          <a:p>
            <a:r>
              <a:rPr lang="en-US" dirty="0"/>
              <a:t>Basic/Standard/Premium Tiers</a:t>
            </a:r>
          </a:p>
          <a:p>
            <a:r>
              <a:rPr lang="en-US" dirty="0"/>
              <a:t>Backed by SLAs</a:t>
            </a:r>
          </a:p>
          <a:p>
            <a:r>
              <a:rPr lang="en-US" dirty="0"/>
              <a:t>Can isolate into a VNET</a:t>
            </a:r>
          </a:p>
          <a:p>
            <a:r>
              <a:rPr lang="en-US" dirty="0"/>
              <a:t>Turn off ARR Affinity in App Service Settings</a:t>
            </a:r>
          </a:p>
        </p:txBody>
      </p:sp>
      <p:sp>
        <p:nvSpPr>
          <p:cNvPr id="3" name="Title 2"/>
          <p:cNvSpPr>
            <a:spLocks noGrp="1"/>
          </p:cNvSpPr>
          <p:nvPr>
            <p:ph type="title"/>
          </p:nvPr>
        </p:nvSpPr>
        <p:spPr/>
        <p:txBody>
          <a:bodyPr/>
          <a:lstStyle/>
          <a:p>
            <a:r>
              <a:rPr lang="en-US" dirty="0"/>
              <a:t>Azure </a:t>
            </a:r>
            <a:r>
              <a:rPr lang="en-US" dirty="0" err="1"/>
              <a:t>Redis</a:t>
            </a:r>
            <a:r>
              <a:rPr lang="en-US" dirty="0"/>
              <a:t> Cache</a:t>
            </a:r>
          </a:p>
        </p:txBody>
      </p:sp>
    </p:spTree>
    <p:extLst>
      <p:ext uri="{BB962C8B-B14F-4D97-AF65-F5344CB8AC3E}">
        <p14:creationId xmlns:p14="http://schemas.microsoft.com/office/powerpoint/2010/main" val="14188015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511457"/>
          </a:xfrm>
        </p:spPr>
        <p:txBody>
          <a:bodyPr/>
          <a:lstStyle/>
          <a:p>
            <a:r>
              <a:rPr lang="en-US" dirty="0"/>
              <a:t>Increases app responsiveness, reliability, and scalability</a:t>
            </a:r>
          </a:p>
          <a:p>
            <a:r>
              <a:rPr lang="en-US" dirty="0"/>
              <a:t>De-couples web servers and backend data stores</a:t>
            </a:r>
          </a:p>
          <a:p>
            <a:r>
              <a:rPr lang="en-US" dirty="0"/>
              <a:t>Independently scale app components</a:t>
            </a:r>
          </a:p>
          <a:p>
            <a:r>
              <a:rPr lang="en-US" dirty="0"/>
              <a:t>Smooths out and “rate levels” bursts of traffic</a:t>
            </a:r>
          </a:p>
        </p:txBody>
      </p:sp>
      <p:sp>
        <p:nvSpPr>
          <p:cNvPr id="2" name="Title 1"/>
          <p:cNvSpPr>
            <a:spLocks noGrp="1"/>
          </p:cNvSpPr>
          <p:nvPr>
            <p:ph type="title"/>
          </p:nvPr>
        </p:nvSpPr>
        <p:spPr/>
        <p:txBody>
          <a:bodyPr/>
          <a:lstStyle/>
          <a:p>
            <a:r>
              <a:rPr lang="en-US" dirty="0"/>
              <a:t>Optimizing CPU - Queue Pattern</a:t>
            </a:r>
          </a:p>
        </p:txBody>
      </p:sp>
    </p:spTree>
    <p:extLst>
      <p:ext uri="{BB962C8B-B14F-4D97-AF65-F5344CB8AC3E}">
        <p14:creationId xmlns:p14="http://schemas.microsoft.com/office/powerpoint/2010/main" val="237975748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 Pattern</a:t>
            </a:r>
          </a:p>
        </p:txBody>
      </p:sp>
      <p:pic>
        <p:nvPicPr>
          <p:cNvPr id="5" name="Picture 4"/>
          <p:cNvPicPr>
            <a:picLocks noChangeAspect="1"/>
          </p:cNvPicPr>
          <p:nvPr/>
        </p:nvPicPr>
        <p:blipFill>
          <a:blip r:embed="rId2"/>
          <a:stretch>
            <a:fillRect/>
          </a:stretch>
        </p:blipFill>
        <p:spPr>
          <a:xfrm>
            <a:off x="503237" y="1635210"/>
            <a:ext cx="1600200" cy="1600200"/>
          </a:xfrm>
          <a:prstGeom prst="rect">
            <a:avLst/>
          </a:prstGeom>
        </p:spPr>
      </p:pic>
      <p:pic>
        <p:nvPicPr>
          <p:cNvPr id="6" name="Picture 5"/>
          <p:cNvPicPr>
            <a:picLocks noChangeAspect="1"/>
          </p:cNvPicPr>
          <p:nvPr/>
        </p:nvPicPr>
        <p:blipFill>
          <a:blip r:embed="rId3"/>
          <a:stretch>
            <a:fillRect/>
          </a:stretch>
        </p:blipFill>
        <p:spPr>
          <a:xfrm>
            <a:off x="8885237" y="1703901"/>
            <a:ext cx="1531509" cy="1531509"/>
          </a:xfrm>
          <a:prstGeom prst="rect">
            <a:avLst/>
          </a:prstGeom>
        </p:spPr>
      </p:pic>
      <p:cxnSp>
        <p:nvCxnSpPr>
          <p:cNvPr id="11" name="Straight Arrow Connector 10"/>
          <p:cNvCxnSpPr/>
          <p:nvPr/>
        </p:nvCxnSpPr>
        <p:spPr>
          <a:xfrm>
            <a:off x="2560637" y="23972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60637" y="27020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60637" y="20924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60637" y="17876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560637" y="30068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0220" y="1135062"/>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17" name="TextBox 16"/>
          <p:cNvSpPr txBox="1"/>
          <p:nvPr/>
        </p:nvSpPr>
        <p:spPr>
          <a:xfrm>
            <a:off x="8310244" y="1135062"/>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pic>
        <p:nvPicPr>
          <p:cNvPr id="18" name="Picture 17"/>
          <p:cNvPicPr>
            <a:picLocks noChangeAspect="1"/>
          </p:cNvPicPr>
          <p:nvPr/>
        </p:nvPicPr>
        <p:blipFill>
          <a:blip r:embed="rId2"/>
          <a:stretch>
            <a:fillRect/>
          </a:stretch>
        </p:blipFill>
        <p:spPr>
          <a:xfrm>
            <a:off x="503237" y="4800171"/>
            <a:ext cx="1600200" cy="1600200"/>
          </a:xfrm>
          <a:prstGeom prst="rect">
            <a:avLst/>
          </a:prstGeom>
        </p:spPr>
      </p:pic>
      <p:pic>
        <p:nvPicPr>
          <p:cNvPr id="19" name="Picture 18"/>
          <p:cNvPicPr>
            <a:picLocks noChangeAspect="1"/>
          </p:cNvPicPr>
          <p:nvPr/>
        </p:nvPicPr>
        <p:blipFill>
          <a:blip r:embed="rId3"/>
          <a:stretch>
            <a:fillRect/>
          </a:stretch>
        </p:blipFill>
        <p:spPr>
          <a:xfrm>
            <a:off x="10356961" y="4868862"/>
            <a:ext cx="1531509" cy="1531509"/>
          </a:xfrm>
          <a:prstGeom prst="rect">
            <a:avLst/>
          </a:prstGeom>
        </p:spPr>
      </p:pic>
      <p:sp>
        <p:nvSpPr>
          <p:cNvPr id="25" name="TextBox 24"/>
          <p:cNvSpPr txBox="1"/>
          <p:nvPr/>
        </p:nvSpPr>
        <p:spPr>
          <a:xfrm>
            <a:off x="690220" y="4300023"/>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26" name="TextBox 25"/>
          <p:cNvSpPr txBox="1"/>
          <p:nvPr/>
        </p:nvSpPr>
        <p:spPr>
          <a:xfrm>
            <a:off x="9781968" y="4300023"/>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sp>
        <p:nvSpPr>
          <p:cNvPr id="27" name="Rectangle 26"/>
          <p:cNvSpPr/>
          <p:nvPr/>
        </p:nvSpPr>
        <p:spPr bwMode="auto">
          <a:xfrm>
            <a:off x="3246437" y="5173662"/>
            <a:ext cx="3886200" cy="6858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7"/>
          <p:cNvPicPr>
            <a:picLocks noChangeAspect="1"/>
          </p:cNvPicPr>
          <p:nvPr/>
        </p:nvPicPr>
        <p:blipFill>
          <a:blip r:embed="rId4">
            <a:biLevel thresh="25000"/>
          </a:blip>
          <a:stretch>
            <a:fillRect/>
          </a:stretch>
        </p:blipFill>
        <p:spPr>
          <a:xfrm>
            <a:off x="6393021" y="5249862"/>
            <a:ext cx="533400" cy="533400"/>
          </a:xfrm>
          <a:prstGeom prst="rect">
            <a:avLst/>
          </a:prstGeom>
        </p:spPr>
      </p:pic>
      <p:pic>
        <p:nvPicPr>
          <p:cNvPr id="29" name="Picture 28"/>
          <p:cNvPicPr>
            <a:picLocks noChangeAspect="1"/>
          </p:cNvPicPr>
          <p:nvPr/>
        </p:nvPicPr>
        <p:blipFill>
          <a:blip r:embed="rId4">
            <a:biLevel thresh="25000"/>
          </a:blip>
          <a:stretch>
            <a:fillRect/>
          </a:stretch>
        </p:blipFill>
        <p:spPr>
          <a:xfrm>
            <a:off x="5656546" y="5249862"/>
            <a:ext cx="533400" cy="533400"/>
          </a:xfrm>
          <a:prstGeom prst="rect">
            <a:avLst/>
          </a:prstGeom>
        </p:spPr>
      </p:pic>
      <p:pic>
        <p:nvPicPr>
          <p:cNvPr id="30" name="Picture 29"/>
          <p:cNvPicPr>
            <a:picLocks noChangeAspect="1"/>
          </p:cNvPicPr>
          <p:nvPr/>
        </p:nvPicPr>
        <p:blipFill>
          <a:blip r:embed="rId4">
            <a:biLevel thresh="25000"/>
          </a:blip>
          <a:stretch>
            <a:fillRect/>
          </a:stretch>
        </p:blipFill>
        <p:spPr>
          <a:xfrm>
            <a:off x="4920070" y="5249862"/>
            <a:ext cx="533400" cy="533400"/>
          </a:xfrm>
          <a:prstGeom prst="rect">
            <a:avLst/>
          </a:prstGeom>
        </p:spPr>
      </p:pic>
      <p:pic>
        <p:nvPicPr>
          <p:cNvPr id="31" name="Picture 30"/>
          <p:cNvPicPr>
            <a:picLocks noChangeAspect="1"/>
          </p:cNvPicPr>
          <p:nvPr/>
        </p:nvPicPr>
        <p:blipFill>
          <a:blip r:embed="rId4">
            <a:biLevel thresh="25000"/>
          </a:blip>
          <a:stretch>
            <a:fillRect/>
          </a:stretch>
        </p:blipFill>
        <p:spPr>
          <a:xfrm>
            <a:off x="4183594" y="5257475"/>
            <a:ext cx="533400" cy="533400"/>
          </a:xfrm>
          <a:prstGeom prst="rect">
            <a:avLst/>
          </a:prstGeom>
        </p:spPr>
      </p:pic>
      <p:pic>
        <p:nvPicPr>
          <p:cNvPr id="32" name="Picture 31"/>
          <p:cNvPicPr>
            <a:picLocks noChangeAspect="1"/>
          </p:cNvPicPr>
          <p:nvPr/>
        </p:nvPicPr>
        <p:blipFill>
          <a:blip r:embed="rId4">
            <a:biLevel thresh="25000"/>
          </a:blip>
          <a:stretch>
            <a:fillRect/>
          </a:stretch>
        </p:blipFill>
        <p:spPr>
          <a:xfrm>
            <a:off x="3447118" y="5257475"/>
            <a:ext cx="533400" cy="533400"/>
          </a:xfrm>
          <a:prstGeom prst="rect">
            <a:avLst/>
          </a:prstGeom>
        </p:spPr>
      </p:pic>
      <p:sp>
        <p:nvSpPr>
          <p:cNvPr id="33" name="TextBox 32"/>
          <p:cNvSpPr txBox="1"/>
          <p:nvPr/>
        </p:nvSpPr>
        <p:spPr>
          <a:xfrm>
            <a:off x="4499987" y="4300023"/>
            <a:ext cx="127182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Queue</a:t>
            </a:r>
          </a:p>
        </p:txBody>
      </p:sp>
      <p:sp>
        <p:nvSpPr>
          <p:cNvPr id="49" name="Rectangle 48"/>
          <p:cNvSpPr/>
          <p:nvPr/>
        </p:nvSpPr>
        <p:spPr bwMode="auto">
          <a:xfrm>
            <a:off x="8392166" y="4335462"/>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8392166" y="5190885"/>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8392166" y="6046308"/>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7" name="Group 56"/>
          <p:cNvGrpSpPr/>
          <p:nvPr/>
        </p:nvGrpSpPr>
        <p:grpSpPr>
          <a:xfrm>
            <a:off x="2255837" y="4945062"/>
            <a:ext cx="784384" cy="1219200"/>
            <a:chOff x="2255837" y="4945062"/>
            <a:chExt cx="5715000" cy="1219200"/>
          </a:xfrm>
        </p:grpSpPr>
        <p:cxnSp>
          <p:nvCxnSpPr>
            <p:cNvPr id="52" name="Straight Arrow Connector 51"/>
            <p:cNvCxnSpPr/>
            <p:nvPr/>
          </p:nvCxnSpPr>
          <p:spPr>
            <a:xfrm>
              <a:off x="2255837" y="55546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255837" y="58594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2255837" y="52498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255837" y="49450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255837" y="61642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58" name="Straight Arrow Connector 57"/>
          <p:cNvCxnSpPr>
            <a:cxnSpLocks/>
          </p:cNvCxnSpPr>
          <p:nvPr/>
        </p:nvCxnSpPr>
        <p:spPr>
          <a:xfrm>
            <a:off x="7266537" y="5499445"/>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p:cNvCxnSpPr>
          <p:nvPr/>
        </p:nvCxnSpPr>
        <p:spPr>
          <a:xfrm>
            <a:off x="9250714" y="5483034"/>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cxnSpLocks/>
          </p:cNvCxnSpPr>
          <p:nvPr/>
        </p:nvCxnSpPr>
        <p:spPr>
          <a:xfrm rot="1500000">
            <a:off x="7227128" y="5834311"/>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p:cNvCxnSpPr>
          <p:nvPr/>
        </p:nvCxnSpPr>
        <p:spPr>
          <a:xfrm rot="-1500000" flipV="1">
            <a:off x="7227128" y="5164580"/>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rot="1500000">
            <a:off x="9211305" y="4851797"/>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cxnSpLocks/>
          </p:cNvCxnSpPr>
          <p:nvPr/>
        </p:nvCxnSpPr>
        <p:spPr>
          <a:xfrm rot="-1500000" flipV="1">
            <a:off x="9231010" y="6173442"/>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71" name="Picture 70"/>
          <p:cNvPicPr>
            <a:picLocks noChangeAspect="1"/>
          </p:cNvPicPr>
          <p:nvPr/>
        </p:nvPicPr>
        <p:blipFill>
          <a:blip r:embed="rId5">
            <a:grayscl/>
          </a:blip>
          <a:stretch>
            <a:fillRect/>
          </a:stretch>
        </p:blipFill>
        <p:spPr>
          <a:xfrm>
            <a:off x="8490946" y="4407286"/>
            <a:ext cx="507707" cy="507707"/>
          </a:xfrm>
          <a:prstGeom prst="rect">
            <a:avLst/>
          </a:prstGeom>
        </p:spPr>
      </p:pic>
      <p:pic>
        <p:nvPicPr>
          <p:cNvPr id="72" name="Picture 71"/>
          <p:cNvPicPr>
            <a:picLocks noChangeAspect="1"/>
          </p:cNvPicPr>
          <p:nvPr/>
        </p:nvPicPr>
        <p:blipFill>
          <a:blip r:embed="rId5">
            <a:grayscl/>
          </a:blip>
          <a:stretch>
            <a:fillRect/>
          </a:stretch>
        </p:blipFill>
        <p:spPr>
          <a:xfrm>
            <a:off x="8490946" y="5262709"/>
            <a:ext cx="507707" cy="507707"/>
          </a:xfrm>
          <a:prstGeom prst="rect">
            <a:avLst/>
          </a:prstGeom>
        </p:spPr>
      </p:pic>
      <p:pic>
        <p:nvPicPr>
          <p:cNvPr id="73" name="Picture 72"/>
          <p:cNvPicPr>
            <a:picLocks noChangeAspect="1"/>
          </p:cNvPicPr>
          <p:nvPr/>
        </p:nvPicPr>
        <p:blipFill>
          <a:blip r:embed="rId5">
            <a:grayscl/>
          </a:blip>
          <a:stretch>
            <a:fillRect/>
          </a:stretch>
        </p:blipFill>
        <p:spPr>
          <a:xfrm>
            <a:off x="8490946" y="6118132"/>
            <a:ext cx="507707" cy="507707"/>
          </a:xfrm>
          <a:prstGeom prst="rect">
            <a:avLst/>
          </a:prstGeom>
        </p:spPr>
      </p:pic>
      <p:sp>
        <p:nvSpPr>
          <p:cNvPr id="74" name="TextBox 73"/>
          <p:cNvSpPr txBox="1"/>
          <p:nvPr/>
        </p:nvSpPr>
        <p:spPr>
          <a:xfrm>
            <a:off x="7970110" y="3688037"/>
            <a:ext cx="155523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Listeners</a:t>
            </a:r>
          </a:p>
        </p:txBody>
      </p:sp>
    </p:spTree>
    <p:extLst>
      <p:ext uri="{BB962C8B-B14F-4D97-AF65-F5344CB8AC3E}">
        <p14:creationId xmlns:p14="http://schemas.microsoft.com/office/powerpoint/2010/main" val="14225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500" fill="hold"/>
                                        <p:tgtEl>
                                          <p:spTgt spid="12"/>
                                        </p:tgtEl>
                                        <p:attrNameLst>
                                          <p:attrName>stroke.color</p:attrName>
                                        </p:attrNameLst>
                                      </p:cBhvr>
                                      <p:to>
                                        <a:srgbClr val="BE0000"/>
                                      </p:to>
                                    </p:animClr>
                                    <p:set>
                                      <p:cBhvr>
                                        <p:cTn id="24" dur="500" fill="hold"/>
                                        <p:tgtEl>
                                          <p:spTgt spid="12"/>
                                        </p:tgtEl>
                                        <p:attrNameLst>
                                          <p:attrName>stroke.on</p:attrName>
                                        </p:attrNameLst>
                                      </p:cBhvr>
                                      <p:to>
                                        <p:strVal val="true"/>
                                      </p:to>
                                    </p:set>
                                  </p:childTnLst>
                                </p:cTn>
                              </p:par>
                            </p:childTnLst>
                          </p:cTn>
                        </p:par>
                        <p:par>
                          <p:cTn id="25" fill="hold">
                            <p:stCondLst>
                              <p:cond delay="500"/>
                            </p:stCondLst>
                            <p:childTnLst>
                              <p:par>
                                <p:cTn id="26" presetID="7" presetClass="emph" presetSubtype="2" fill="hold" nodeType="afterEffect">
                                  <p:stCondLst>
                                    <p:cond delay="0"/>
                                  </p:stCondLst>
                                  <p:childTnLst>
                                    <p:animClr clrSpc="rgb" dir="cw">
                                      <p:cBhvr>
                                        <p:cTn id="27" dur="500" fill="hold"/>
                                        <p:tgtEl>
                                          <p:spTgt spid="15"/>
                                        </p:tgtEl>
                                        <p:attrNameLst>
                                          <p:attrName>stroke.color</p:attrName>
                                        </p:attrNameLst>
                                      </p:cBhvr>
                                      <p:to>
                                        <a:srgbClr val="BE0000"/>
                                      </p:to>
                                    </p:animClr>
                                    <p:set>
                                      <p:cBhvr>
                                        <p:cTn id="28" dur="500" fill="hold"/>
                                        <p:tgtEl>
                                          <p:spTgt spid="15"/>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par>
                                <p:cTn id="60" presetID="10"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fade">
                                      <p:cBhvr>
                                        <p:cTn id="68" dur="500"/>
                                        <p:tgtEl>
                                          <p:spTgt spid="4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par>
                                <p:cTn id="75" presetID="10"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500"/>
                                        <p:tgtEl>
                                          <p:spTgt spid="57"/>
                                        </p:tgtEl>
                                      </p:cBhvr>
                                    </p:animEffect>
                                  </p:childTnLst>
                                </p:cTn>
                              </p:par>
                              <p:par>
                                <p:cTn id="78" presetID="10" presetClass="entr" presetSubtype="0" fill="hold" nodeType="with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fade">
                                      <p:cBhvr>
                                        <p:cTn id="80" dur="500"/>
                                        <p:tgtEl>
                                          <p:spTgt spid="58"/>
                                        </p:tgtEl>
                                      </p:cBhvr>
                                    </p:animEffect>
                                  </p:childTnLst>
                                </p:cTn>
                              </p:par>
                              <p:par>
                                <p:cTn id="81" presetID="10" presetClass="entr" presetSubtype="0" fill="hold" nodeType="with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fade">
                                      <p:cBhvr>
                                        <p:cTn id="83" dur="500"/>
                                        <p:tgtEl>
                                          <p:spTgt spid="62"/>
                                        </p:tgtEl>
                                      </p:cBhvr>
                                    </p:animEffect>
                                  </p:childTnLst>
                                </p:cTn>
                              </p:par>
                              <p:par>
                                <p:cTn id="84" presetID="10" presetClass="entr" presetSubtype="0" fill="hold" nodeType="with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500"/>
                                        <p:tgtEl>
                                          <p:spTgt spid="63"/>
                                        </p:tgtEl>
                                      </p:cBhvr>
                                    </p:animEffect>
                                  </p:childTnLst>
                                </p:cTn>
                              </p:par>
                              <p:par>
                                <p:cTn id="87" presetID="10" presetClass="entr" presetSubtype="0" fill="hold" nodeType="with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fade">
                                      <p:cBhvr>
                                        <p:cTn id="89" dur="500"/>
                                        <p:tgtEl>
                                          <p:spTgt spid="65"/>
                                        </p:tgtEl>
                                      </p:cBhvr>
                                    </p:animEffect>
                                  </p:childTnLst>
                                </p:cTn>
                              </p:par>
                              <p:par>
                                <p:cTn id="90" presetID="10" presetClass="entr" presetSubtype="0" fill="hold"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par>
                                <p:cTn id="93" presetID="10" presetClass="entr" presetSubtype="0" fill="hold"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par>
                                <p:cTn id="96" presetID="10" presetClass="entr" presetSubtype="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fade">
                                      <p:cBhvr>
                                        <p:cTn id="98" dur="500"/>
                                        <p:tgtEl>
                                          <p:spTgt spid="71"/>
                                        </p:tgtEl>
                                      </p:cBhvr>
                                    </p:animEffect>
                                  </p:childTnLst>
                                </p:cTn>
                              </p:par>
                              <p:par>
                                <p:cTn id="99" presetID="10" presetClass="entr" presetSubtype="0" fill="hold" nodeType="with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fade">
                                      <p:cBhvr>
                                        <p:cTn id="101" dur="500"/>
                                        <p:tgtEl>
                                          <p:spTgt spid="72"/>
                                        </p:tgtEl>
                                      </p:cBhvr>
                                    </p:animEffect>
                                  </p:childTnLst>
                                </p:cTn>
                              </p:par>
                              <p:par>
                                <p:cTn id="102" presetID="10" presetClass="entr" presetSubtype="0"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Effect transition="in" filter="fade">
                                      <p:cBhvr>
                                        <p:cTn id="104" dur="500"/>
                                        <p:tgtEl>
                                          <p:spTgt spid="7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4"/>
                                        </p:tgtEl>
                                        <p:attrNameLst>
                                          <p:attrName>style.visibility</p:attrName>
                                        </p:attrNameLst>
                                      </p:cBhvr>
                                      <p:to>
                                        <p:strVal val="visible"/>
                                      </p:to>
                                    </p:set>
                                    <p:animEffect transition="in" filter="fade">
                                      <p:cBhvr>
                                        <p:cTn id="10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animBg="1"/>
      <p:bldP spid="33" grpId="0"/>
      <p:bldP spid="49" grpId="0" animBg="1"/>
      <p:bldP spid="50" grpId="0" animBg="1"/>
      <p:bldP spid="51" grpId="0" animBg="1"/>
      <p:bldP spid="7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Queues on Azure</a:t>
            </a:r>
          </a:p>
        </p:txBody>
      </p:sp>
      <p:sp>
        <p:nvSpPr>
          <p:cNvPr id="5" name="Text Placeholder 4"/>
          <p:cNvSpPr>
            <a:spLocks noGrp="1"/>
          </p:cNvSpPr>
          <p:nvPr>
            <p:ph type="body" sz="quarter" idx="10"/>
          </p:nvPr>
        </p:nvSpPr>
        <p:spPr>
          <a:xfrm>
            <a:off x="274639" y="1212849"/>
            <a:ext cx="5486399" cy="5250668"/>
          </a:xfrm>
        </p:spPr>
        <p:txBody>
          <a:bodyPr/>
          <a:lstStyle/>
          <a:p>
            <a:pPr marL="0" indent="0">
              <a:buNone/>
            </a:pPr>
            <a:r>
              <a:rPr lang="en-US" b="1" dirty="0"/>
              <a:t>Azure Storage Queues</a:t>
            </a:r>
          </a:p>
          <a:p>
            <a:r>
              <a:rPr lang="en-US" dirty="0"/>
              <a:t>Part of the Azure Storage infrastructure</a:t>
            </a:r>
          </a:p>
          <a:p>
            <a:r>
              <a:rPr lang="en-US" dirty="0"/>
              <a:t>Easier to get started</a:t>
            </a:r>
          </a:p>
          <a:p>
            <a:r>
              <a:rPr lang="en-US" dirty="0"/>
              <a:t>Larger queue size (&gt;80GB)</a:t>
            </a:r>
          </a:p>
          <a:p>
            <a:r>
              <a:rPr lang="en-US" dirty="0"/>
              <a:t>Lower per-message cost</a:t>
            </a:r>
          </a:p>
          <a:p>
            <a:endParaRPr lang="en-US" dirty="0"/>
          </a:p>
          <a:p>
            <a:endParaRPr lang="en-US" dirty="0"/>
          </a:p>
          <a:p>
            <a:endParaRPr lang="en-US" dirty="0"/>
          </a:p>
        </p:txBody>
      </p:sp>
      <p:sp>
        <p:nvSpPr>
          <p:cNvPr id="6" name="Text Placeholder 5"/>
          <p:cNvSpPr>
            <a:spLocks noGrp="1"/>
          </p:cNvSpPr>
          <p:nvPr>
            <p:ph type="body" sz="quarter" idx="11"/>
          </p:nvPr>
        </p:nvSpPr>
        <p:spPr>
          <a:xfrm>
            <a:off x="6675439" y="1212849"/>
            <a:ext cx="5486399" cy="4789003"/>
          </a:xfrm>
        </p:spPr>
        <p:txBody>
          <a:bodyPr/>
          <a:lstStyle/>
          <a:p>
            <a:pPr marL="0" indent="0">
              <a:buNone/>
            </a:pPr>
            <a:r>
              <a:rPr lang="en-US" b="1" dirty="0"/>
              <a:t>Azure Service Bus Queues</a:t>
            </a:r>
          </a:p>
          <a:p>
            <a:r>
              <a:rPr lang="en-US" dirty="0"/>
              <a:t>Part of the broader Service Bus architecture</a:t>
            </a:r>
          </a:p>
          <a:p>
            <a:r>
              <a:rPr lang="en-US" dirty="0"/>
              <a:t>Guaranteed first-in-first-out messages (“FIFO”) or ordering</a:t>
            </a:r>
          </a:p>
          <a:p>
            <a:r>
              <a:rPr lang="en-US" dirty="0"/>
              <a:t>Guaranteed delivery</a:t>
            </a:r>
          </a:p>
          <a:p>
            <a:r>
              <a:rPr lang="en-US" dirty="0"/>
              <a:t>Symmetrical API for Windows Server &amp; Azure</a:t>
            </a:r>
          </a:p>
        </p:txBody>
      </p:sp>
      <p:pic>
        <p:nvPicPr>
          <p:cNvPr id="7" name="Picture 6"/>
          <p:cNvPicPr>
            <a:picLocks noChangeAspect="1"/>
          </p:cNvPicPr>
          <p:nvPr/>
        </p:nvPicPr>
        <p:blipFill>
          <a:blip r:embed="rId3"/>
          <a:stretch>
            <a:fillRect/>
          </a:stretch>
        </p:blipFill>
        <p:spPr>
          <a:xfrm>
            <a:off x="8728266" y="5131760"/>
            <a:ext cx="1380745" cy="1380745"/>
          </a:xfrm>
          <a:prstGeom prst="rect">
            <a:avLst/>
          </a:prstGeom>
        </p:spPr>
      </p:pic>
      <p:pic>
        <p:nvPicPr>
          <p:cNvPr id="8" name="Picture 7"/>
          <p:cNvPicPr>
            <a:picLocks noChangeAspect="1"/>
          </p:cNvPicPr>
          <p:nvPr/>
        </p:nvPicPr>
        <p:blipFill>
          <a:blip r:embed="rId4"/>
          <a:stretch>
            <a:fillRect/>
          </a:stretch>
        </p:blipFill>
        <p:spPr>
          <a:xfrm>
            <a:off x="2293168" y="5097462"/>
            <a:ext cx="1449340" cy="1449340"/>
          </a:xfrm>
          <a:prstGeom prst="rect">
            <a:avLst/>
          </a:prstGeom>
        </p:spPr>
      </p:pic>
    </p:spTree>
    <p:extLst>
      <p:ext uri="{BB962C8B-B14F-4D97-AF65-F5344CB8AC3E}">
        <p14:creationId xmlns:p14="http://schemas.microsoft.com/office/powerpoint/2010/main" val="156265635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902059"/>
          </a:xfrm>
        </p:spPr>
        <p:txBody>
          <a:bodyPr/>
          <a:lstStyle/>
          <a:p>
            <a:r>
              <a:rPr lang="en-US" dirty="0"/>
              <a:t>Several services offer replication to other datacenters</a:t>
            </a:r>
          </a:p>
          <a:p>
            <a:r>
              <a:rPr lang="en-US" dirty="0"/>
              <a:t>Write in one region, read from user’s closest</a:t>
            </a:r>
          </a:p>
          <a:p>
            <a:r>
              <a:rPr lang="en-US" dirty="0"/>
              <a:t>Simplifies data management</a:t>
            </a:r>
          </a:p>
        </p:txBody>
      </p:sp>
      <p:sp>
        <p:nvSpPr>
          <p:cNvPr id="2" name="Title 1"/>
          <p:cNvSpPr>
            <a:spLocks noGrp="1"/>
          </p:cNvSpPr>
          <p:nvPr>
            <p:ph type="title"/>
          </p:nvPr>
        </p:nvSpPr>
        <p:spPr/>
        <p:txBody>
          <a:bodyPr/>
          <a:lstStyle/>
          <a:p>
            <a:r>
              <a:rPr lang="en-US" dirty="0"/>
              <a:t>Optimize Storage – Geo Replication</a:t>
            </a:r>
          </a:p>
        </p:txBody>
      </p:sp>
      <p:grpSp>
        <p:nvGrpSpPr>
          <p:cNvPr id="5" name="Group 4"/>
          <p:cNvGrpSpPr/>
          <p:nvPr/>
        </p:nvGrpSpPr>
        <p:grpSpPr>
          <a:xfrm>
            <a:off x="6025519" y="3573462"/>
            <a:ext cx="6136319" cy="3031765"/>
            <a:chOff x="2418134" y="3021799"/>
            <a:chExt cx="7899901" cy="3708874"/>
          </a:xfrm>
        </p:grpSpPr>
        <p:pic>
          <p:nvPicPr>
            <p:cNvPr id="6" name="Picture 5"/>
            <p:cNvPicPr>
              <a:picLocks noChangeAspect="1"/>
            </p:cNvPicPr>
            <p:nvPr/>
          </p:nvPicPr>
          <p:blipFill>
            <a:blip r:embed="rId2">
              <a:duotone>
                <a:srgbClr val="D2D2D2">
                  <a:shade val="45000"/>
                  <a:satMod val="135000"/>
                </a:srgbClr>
                <a:prstClr val="white"/>
              </a:duotone>
              <a:extLst>
                <a:ext uri="{28A0092B-C50C-407E-A947-70E740481C1C}">
                  <a14:useLocalDpi xmlns:a14="http://schemas.microsoft.com/office/drawing/2010/main" val="0"/>
                </a:ext>
              </a:extLst>
            </a:blip>
            <a:stretch>
              <a:fillRect/>
            </a:stretch>
          </p:blipFill>
          <p:spPr>
            <a:xfrm>
              <a:off x="2418134" y="3021799"/>
              <a:ext cx="7899901" cy="3708874"/>
            </a:xfrm>
            <a:prstGeom prst="rect">
              <a:avLst/>
            </a:prstGeom>
          </p:spPr>
        </p:pic>
        <p:grpSp>
          <p:nvGrpSpPr>
            <p:cNvPr id="7" name="Group 6"/>
            <p:cNvGrpSpPr/>
            <p:nvPr/>
          </p:nvGrpSpPr>
          <p:grpSpPr>
            <a:xfrm>
              <a:off x="3287314" y="4432811"/>
              <a:ext cx="293834" cy="293834"/>
              <a:chOff x="5298510" y="3607496"/>
              <a:chExt cx="288099" cy="288099"/>
            </a:xfrm>
          </p:grpSpPr>
          <p:sp>
            <p:nvSpPr>
              <p:cNvPr id="59" name="Oval 5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60" name="Oval 5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8" name="Group 7"/>
            <p:cNvGrpSpPr/>
            <p:nvPr/>
          </p:nvGrpSpPr>
          <p:grpSpPr>
            <a:xfrm>
              <a:off x="3718465" y="4649461"/>
              <a:ext cx="293834" cy="293834"/>
              <a:chOff x="5298510" y="3607496"/>
              <a:chExt cx="288099" cy="288099"/>
            </a:xfrm>
          </p:grpSpPr>
          <p:sp>
            <p:nvSpPr>
              <p:cNvPr id="57" name="Oval 5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8" name="Oval 5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9" name="Group 8"/>
            <p:cNvGrpSpPr/>
            <p:nvPr/>
          </p:nvGrpSpPr>
          <p:grpSpPr>
            <a:xfrm>
              <a:off x="4111960" y="4138977"/>
              <a:ext cx="293834" cy="293834"/>
              <a:chOff x="5298510" y="3607496"/>
              <a:chExt cx="288099" cy="288099"/>
            </a:xfrm>
          </p:grpSpPr>
          <p:sp>
            <p:nvSpPr>
              <p:cNvPr id="55" name="Oval 5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6" name="Oval 5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0" name="Group 9"/>
            <p:cNvGrpSpPr/>
            <p:nvPr/>
          </p:nvGrpSpPr>
          <p:grpSpPr>
            <a:xfrm>
              <a:off x="4297027" y="4415438"/>
              <a:ext cx="293834" cy="293834"/>
              <a:chOff x="5298510" y="3607496"/>
              <a:chExt cx="288099" cy="288099"/>
            </a:xfrm>
          </p:grpSpPr>
          <p:sp>
            <p:nvSpPr>
              <p:cNvPr id="53" name="Oval 5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4" name="Oval 5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1" name="Group 10"/>
            <p:cNvGrpSpPr/>
            <p:nvPr/>
          </p:nvGrpSpPr>
          <p:grpSpPr>
            <a:xfrm>
              <a:off x="5804004" y="3542034"/>
              <a:ext cx="1192735" cy="1192735"/>
              <a:chOff x="5321459" y="3630988"/>
              <a:chExt cx="236552" cy="236552"/>
            </a:xfrm>
          </p:grpSpPr>
          <p:sp>
            <p:nvSpPr>
              <p:cNvPr id="51" name="Oval 50"/>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2" name="Oval 51"/>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2" name="Group 11"/>
            <p:cNvGrpSpPr/>
            <p:nvPr/>
          </p:nvGrpSpPr>
          <p:grpSpPr>
            <a:xfrm>
              <a:off x="6217237" y="4043161"/>
              <a:ext cx="293834" cy="293834"/>
              <a:chOff x="5298510" y="3607496"/>
              <a:chExt cx="288099" cy="288099"/>
            </a:xfrm>
          </p:grpSpPr>
          <p:sp>
            <p:nvSpPr>
              <p:cNvPr id="49" name="Oval 4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0" name="Oval 4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3" name="Group 12"/>
            <p:cNvGrpSpPr/>
            <p:nvPr/>
          </p:nvGrpSpPr>
          <p:grpSpPr>
            <a:xfrm>
              <a:off x="8851096" y="6089352"/>
              <a:ext cx="293834" cy="293834"/>
              <a:chOff x="5298510" y="3607496"/>
              <a:chExt cx="288099" cy="288099"/>
            </a:xfrm>
          </p:grpSpPr>
          <p:sp>
            <p:nvSpPr>
              <p:cNvPr id="47" name="Oval 4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8" name="Oval 4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4" name="Group 13"/>
            <p:cNvGrpSpPr/>
            <p:nvPr/>
          </p:nvGrpSpPr>
          <p:grpSpPr>
            <a:xfrm>
              <a:off x="8723444" y="5695879"/>
              <a:ext cx="293834" cy="293834"/>
              <a:chOff x="5298510" y="3607496"/>
              <a:chExt cx="288099" cy="288099"/>
            </a:xfrm>
          </p:grpSpPr>
          <p:sp>
            <p:nvSpPr>
              <p:cNvPr id="45" name="Oval 4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6" name="Oval 4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5" name="Group 14"/>
            <p:cNvGrpSpPr/>
            <p:nvPr/>
          </p:nvGrpSpPr>
          <p:grpSpPr>
            <a:xfrm>
              <a:off x="8114534" y="5402044"/>
              <a:ext cx="293834" cy="293834"/>
              <a:chOff x="5298510" y="3607496"/>
              <a:chExt cx="288099" cy="288099"/>
            </a:xfrm>
          </p:grpSpPr>
          <p:sp>
            <p:nvSpPr>
              <p:cNvPr id="43" name="Oval 4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4" name="Oval 4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6" name="Group 15"/>
            <p:cNvGrpSpPr/>
            <p:nvPr/>
          </p:nvGrpSpPr>
          <p:grpSpPr>
            <a:xfrm>
              <a:off x="8593946" y="4648923"/>
              <a:ext cx="293834" cy="293834"/>
              <a:chOff x="5298510" y="3607496"/>
              <a:chExt cx="288099" cy="288099"/>
            </a:xfrm>
          </p:grpSpPr>
          <p:sp>
            <p:nvSpPr>
              <p:cNvPr id="41" name="Oval 4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2" name="Oval 4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7" name="Group 16"/>
            <p:cNvGrpSpPr/>
            <p:nvPr/>
          </p:nvGrpSpPr>
          <p:grpSpPr>
            <a:xfrm>
              <a:off x="8133516" y="4213583"/>
              <a:ext cx="293834" cy="293834"/>
              <a:chOff x="5298510" y="3607496"/>
              <a:chExt cx="288099" cy="288099"/>
            </a:xfrm>
          </p:grpSpPr>
          <p:sp>
            <p:nvSpPr>
              <p:cNvPr id="39" name="Oval 3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0" name="Oval 3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8" name="Group 17"/>
            <p:cNvGrpSpPr/>
            <p:nvPr/>
          </p:nvGrpSpPr>
          <p:grpSpPr>
            <a:xfrm>
              <a:off x="9144931" y="4041483"/>
              <a:ext cx="293834" cy="293834"/>
              <a:chOff x="5298510" y="3607496"/>
              <a:chExt cx="288099" cy="288099"/>
            </a:xfrm>
          </p:grpSpPr>
          <p:sp>
            <p:nvSpPr>
              <p:cNvPr id="37" name="Oval 3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8" name="Oval 3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9" name="Group 18"/>
            <p:cNvGrpSpPr/>
            <p:nvPr/>
          </p:nvGrpSpPr>
          <p:grpSpPr>
            <a:xfrm>
              <a:off x="8665587" y="4069243"/>
              <a:ext cx="293834" cy="293834"/>
              <a:chOff x="5298510" y="3607496"/>
              <a:chExt cx="288099" cy="288099"/>
            </a:xfrm>
          </p:grpSpPr>
          <p:sp>
            <p:nvSpPr>
              <p:cNvPr id="35" name="Oval 3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6" name="Oval 3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0" name="Group 19"/>
            <p:cNvGrpSpPr/>
            <p:nvPr/>
          </p:nvGrpSpPr>
          <p:grpSpPr>
            <a:xfrm>
              <a:off x="8331020" y="3904225"/>
              <a:ext cx="293834" cy="293834"/>
              <a:chOff x="5298510" y="3607496"/>
              <a:chExt cx="288099" cy="288099"/>
            </a:xfrm>
          </p:grpSpPr>
          <p:sp>
            <p:nvSpPr>
              <p:cNvPr id="33" name="Oval 3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4" name="Oval 3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1" name="Group 20"/>
            <p:cNvGrpSpPr/>
            <p:nvPr/>
          </p:nvGrpSpPr>
          <p:grpSpPr>
            <a:xfrm>
              <a:off x="4745230" y="5585578"/>
              <a:ext cx="293834" cy="293834"/>
              <a:chOff x="5298510" y="3607496"/>
              <a:chExt cx="288099" cy="288099"/>
            </a:xfrm>
          </p:grpSpPr>
          <p:sp>
            <p:nvSpPr>
              <p:cNvPr id="31" name="Oval 3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2" name="Oval 3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cxnSp>
          <p:nvCxnSpPr>
            <p:cNvPr id="22" name="Straight Connector 21"/>
            <p:cNvCxnSpPr/>
            <p:nvPr/>
          </p:nvCxnSpPr>
          <p:spPr>
            <a:xfrm>
              <a:off x="6382566" y="4198059"/>
              <a:ext cx="1720302" cy="779314"/>
            </a:xfrm>
            <a:prstGeom prst="line">
              <a:avLst/>
            </a:prstGeom>
            <a:noFill/>
            <a:ln w="28575" cap="flat" cmpd="sng" algn="ctr">
              <a:solidFill>
                <a:srgbClr val="DC3C00"/>
              </a:solidFill>
              <a:prstDash val="sysDash"/>
              <a:headEnd type="none"/>
              <a:tailEnd type="none"/>
            </a:ln>
            <a:effectLst/>
          </p:spPr>
        </p:cxnSp>
        <p:cxnSp>
          <p:nvCxnSpPr>
            <p:cNvPr id="23" name="Straight Connector 22"/>
            <p:cNvCxnSpPr/>
            <p:nvPr/>
          </p:nvCxnSpPr>
          <p:spPr>
            <a:xfrm>
              <a:off x="6433886" y="4216159"/>
              <a:ext cx="2533395" cy="1972979"/>
            </a:xfrm>
            <a:prstGeom prst="line">
              <a:avLst/>
            </a:prstGeom>
            <a:noFill/>
            <a:ln w="28575" cap="flat" cmpd="sng" algn="ctr">
              <a:solidFill>
                <a:srgbClr val="DC3C00"/>
              </a:solidFill>
              <a:prstDash val="sysDash"/>
              <a:headEnd type="none"/>
              <a:tailEnd type="none"/>
            </a:ln>
            <a:effectLst/>
          </p:spPr>
        </p:cxnSp>
        <p:cxnSp>
          <p:nvCxnSpPr>
            <p:cNvPr id="24" name="Straight Connector 23"/>
            <p:cNvCxnSpPr/>
            <p:nvPr/>
          </p:nvCxnSpPr>
          <p:spPr>
            <a:xfrm>
              <a:off x="6419757" y="4237249"/>
              <a:ext cx="2317573" cy="358742"/>
            </a:xfrm>
            <a:prstGeom prst="line">
              <a:avLst/>
            </a:prstGeom>
            <a:noFill/>
            <a:ln w="28575" cap="flat" cmpd="sng" algn="ctr">
              <a:solidFill>
                <a:srgbClr val="DC3C00"/>
              </a:solidFill>
              <a:prstDash val="sysDash"/>
              <a:headEnd type="none"/>
              <a:tailEnd type="none"/>
            </a:ln>
            <a:effectLst/>
          </p:spPr>
        </p:cxnSp>
        <p:cxnSp>
          <p:nvCxnSpPr>
            <p:cNvPr id="25" name="Straight Connector 24"/>
            <p:cNvCxnSpPr/>
            <p:nvPr/>
          </p:nvCxnSpPr>
          <p:spPr>
            <a:xfrm flipV="1">
              <a:off x="6382566" y="4025217"/>
              <a:ext cx="2989523" cy="186097"/>
            </a:xfrm>
            <a:prstGeom prst="line">
              <a:avLst/>
            </a:prstGeom>
            <a:noFill/>
            <a:ln w="28575" cap="flat" cmpd="sng" algn="ctr">
              <a:solidFill>
                <a:srgbClr val="DC3C00"/>
              </a:solidFill>
              <a:prstDash val="sysDash"/>
              <a:headEnd type="none"/>
              <a:tailEnd type="none"/>
            </a:ln>
            <a:effectLst/>
          </p:spPr>
        </p:cxnSp>
        <p:cxnSp>
          <p:nvCxnSpPr>
            <p:cNvPr id="26" name="Straight Connector 25"/>
            <p:cNvCxnSpPr>
              <a:stCxn id="50" idx="6"/>
              <a:endCxn id="31" idx="7"/>
            </p:cNvCxnSpPr>
            <p:nvPr/>
          </p:nvCxnSpPr>
          <p:spPr>
            <a:xfrm flipH="1">
              <a:off x="4996033" y="4190078"/>
              <a:ext cx="1437853" cy="1438531"/>
            </a:xfrm>
            <a:prstGeom prst="line">
              <a:avLst/>
            </a:prstGeom>
            <a:noFill/>
            <a:ln w="28575" cap="flat" cmpd="sng" algn="ctr">
              <a:solidFill>
                <a:srgbClr val="DC3C00"/>
              </a:solidFill>
              <a:prstDash val="sysDash"/>
              <a:headEnd type="none"/>
              <a:tailEnd type="none"/>
            </a:ln>
            <a:effectLst/>
          </p:spPr>
        </p:cxnSp>
        <p:cxnSp>
          <p:nvCxnSpPr>
            <p:cNvPr id="27" name="Straight Connector 26"/>
            <p:cNvCxnSpPr>
              <a:stCxn id="50" idx="5"/>
              <a:endCxn id="54" idx="5"/>
            </p:cNvCxnSpPr>
            <p:nvPr/>
          </p:nvCxnSpPr>
          <p:spPr>
            <a:xfrm flipH="1">
              <a:off x="4493252" y="4239386"/>
              <a:ext cx="1920210" cy="372277"/>
            </a:xfrm>
            <a:prstGeom prst="line">
              <a:avLst/>
            </a:prstGeom>
            <a:noFill/>
            <a:ln w="28575" cap="flat" cmpd="sng" algn="ctr">
              <a:solidFill>
                <a:srgbClr val="DC3C00"/>
              </a:solidFill>
              <a:prstDash val="sysDash"/>
              <a:headEnd type="none"/>
              <a:tailEnd type="none"/>
            </a:ln>
            <a:effectLst/>
          </p:spPr>
        </p:cxnSp>
        <p:cxnSp>
          <p:nvCxnSpPr>
            <p:cNvPr id="28" name="Straight Connector 27"/>
            <p:cNvCxnSpPr>
              <a:endCxn id="59" idx="6"/>
            </p:cNvCxnSpPr>
            <p:nvPr/>
          </p:nvCxnSpPr>
          <p:spPr>
            <a:xfrm flipH="1">
              <a:off x="3581148" y="4223714"/>
              <a:ext cx="2852738" cy="356014"/>
            </a:xfrm>
            <a:prstGeom prst="line">
              <a:avLst/>
            </a:prstGeom>
            <a:noFill/>
            <a:ln w="28575" cap="flat" cmpd="sng" algn="ctr">
              <a:solidFill>
                <a:srgbClr val="DC3C00"/>
              </a:solidFill>
              <a:prstDash val="sysDash"/>
              <a:headEnd type="none"/>
              <a:tailEnd type="none"/>
            </a:ln>
            <a:effectLst/>
          </p:spPr>
        </p:cxnSp>
        <p:cxnSp>
          <p:nvCxnSpPr>
            <p:cNvPr id="29" name="Straight Connector 28"/>
            <p:cNvCxnSpPr>
              <a:endCxn id="55" idx="7"/>
            </p:cNvCxnSpPr>
            <p:nvPr/>
          </p:nvCxnSpPr>
          <p:spPr>
            <a:xfrm flipH="1" flipV="1">
              <a:off x="4362763" y="4182008"/>
              <a:ext cx="2022694" cy="28659"/>
            </a:xfrm>
            <a:prstGeom prst="line">
              <a:avLst/>
            </a:prstGeom>
            <a:noFill/>
            <a:ln w="28575" cap="flat" cmpd="sng" algn="ctr">
              <a:solidFill>
                <a:srgbClr val="DC3C00"/>
              </a:solidFill>
              <a:prstDash val="sysDash"/>
              <a:headEnd type="none"/>
              <a:tailEnd type="none"/>
            </a:ln>
            <a:effectLst/>
          </p:spPr>
        </p:cxnSp>
        <p:cxnSp>
          <p:nvCxnSpPr>
            <p:cNvPr id="30" name="Straight Connector 29"/>
            <p:cNvCxnSpPr>
              <a:endCxn id="57" idx="6"/>
            </p:cNvCxnSpPr>
            <p:nvPr/>
          </p:nvCxnSpPr>
          <p:spPr>
            <a:xfrm flipH="1">
              <a:off x="4012299" y="4247456"/>
              <a:ext cx="2181658" cy="548922"/>
            </a:xfrm>
            <a:prstGeom prst="line">
              <a:avLst/>
            </a:prstGeom>
            <a:noFill/>
            <a:ln w="28575" cap="flat" cmpd="sng" algn="ctr">
              <a:solidFill>
                <a:srgbClr val="DC3C00"/>
              </a:solidFill>
              <a:prstDash val="sysDash"/>
              <a:headEnd type="none"/>
              <a:tailEnd type="none"/>
            </a:ln>
            <a:effectLst/>
          </p:spPr>
        </p:cxnSp>
      </p:grpSp>
    </p:spTree>
    <p:extLst>
      <p:ext uri="{BB962C8B-B14F-4D97-AF65-F5344CB8AC3E}">
        <p14:creationId xmlns:p14="http://schemas.microsoft.com/office/powerpoint/2010/main" val="203624601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Optimize Latency - CDN</a:t>
            </a:r>
          </a:p>
        </p:txBody>
      </p:sp>
      <p:grpSp>
        <p:nvGrpSpPr>
          <p:cNvPr id="20" name="Group 19"/>
          <p:cNvGrpSpPr/>
          <p:nvPr/>
        </p:nvGrpSpPr>
        <p:grpSpPr>
          <a:xfrm>
            <a:off x="8966398" y="2086221"/>
            <a:ext cx="2786728" cy="2667166"/>
            <a:chOff x="9058011" y="1421562"/>
            <a:chExt cx="2770632" cy="2651760"/>
          </a:xfrm>
        </p:grpSpPr>
        <p:sp>
          <p:nvSpPr>
            <p:cNvPr id="21" name="Rectangle 20"/>
            <p:cNvSpPr/>
            <p:nvPr/>
          </p:nvSpPr>
          <p:spPr bwMode="auto">
            <a:xfrm>
              <a:off x="9058011" y="1421562"/>
              <a:ext cx="2770632" cy="2651760"/>
            </a:xfrm>
            <a:prstGeom prst="rect">
              <a:avLst/>
            </a:prstGeom>
            <a:solidFill>
              <a:schemeClr val="accent3">
                <a:lumMod val="40000"/>
                <a:lumOff val="60000"/>
              </a:schemeClr>
            </a:solidFill>
            <a:ln w="10795" cap="flat" cmpd="sng" algn="ctr">
              <a:noFill/>
              <a:prstDash val="solid"/>
              <a:headEnd type="none" w="med" len="med"/>
              <a:tailEnd type="none" w="med" len="med"/>
            </a:ln>
            <a:effectLst/>
          </p:spPr>
          <p:txBody>
            <a:bodyPr vert="horz" wrap="square" lIns="134445" tIns="89630" rIns="89630"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Provides lower </a:t>
              </a:r>
              <a:r>
                <a:rPr lang="en-US" sz="2353" kern="0" spc="10" dirty="0">
                  <a:solidFill>
                    <a:schemeClr val="bg1"/>
                  </a:solidFill>
                  <a:latin typeface="Segoe UI Semilight" panose="020B0402040204020203" pitchFamily="34" charset="0"/>
                  <a:cs typeface="Segoe UI Semilight" panose="020B0402040204020203" pitchFamily="34" charset="0"/>
                </a:rPr>
                <a:t>latency, high availability, and </a:t>
              </a:r>
              <a:r>
                <a:rPr lang="en-US" sz="2353" kern="0" dirty="0">
                  <a:solidFill>
                    <a:schemeClr val="bg1"/>
                  </a:solidFill>
                  <a:latin typeface="Segoe UI Semilight" panose="020B0402040204020203" pitchFamily="34" charset="0"/>
                  <a:cs typeface="Segoe UI Semilight" panose="020B0402040204020203" pitchFamily="34" charset="0"/>
                </a:rPr>
                <a:t>better performance</a:t>
              </a:r>
            </a:p>
          </p:txBody>
        </p:sp>
        <p:grpSp>
          <p:nvGrpSpPr>
            <p:cNvPr id="22" name="Group 21"/>
            <p:cNvGrpSpPr>
              <a:grpSpLocks noChangeAspect="1"/>
            </p:cNvGrpSpPr>
            <p:nvPr/>
          </p:nvGrpSpPr>
          <p:grpSpPr>
            <a:xfrm>
              <a:off x="11207878" y="3468612"/>
              <a:ext cx="461418" cy="461419"/>
              <a:chOff x="6159463" y="4027302"/>
              <a:chExt cx="722750" cy="722751"/>
            </a:xfrm>
          </p:grpSpPr>
          <p:sp>
            <p:nvSpPr>
              <p:cNvPr id="23" name="Freeform 426"/>
              <p:cNvSpPr>
                <a:spLocks/>
              </p:cNvSpPr>
              <p:nvPr/>
            </p:nvSpPr>
            <p:spPr bwMode="auto">
              <a:xfrm>
                <a:off x="6159463" y="4027302"/>
                <a:ext cx="332555" cy="332399"/>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solidFill>
                <a:srgbClr val="FFFFFF"/>
              </a:solid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4" name="Freeform 427"/>
              <p:cNvSpPr>
                <a:spLocks/>
              </p:cNvSpPr>
              <p:nvPr/>
            </p:nvSpPr>
            <p:spPr bwMode="auto">
              <a:xfrm>
                <a:off x="6549658" y="4027302"/>
                <a:ext cx="332555" cy="332399"/>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solidFill>
                <a:srgbClr val="FFFFFF"/>
              </a:solid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5" name="Freeform 428"/>
              <p:cNvSpPr>
                <a:spLocks/>
              </p:cNvSpPr>
              <p:nvPr/>
            </p:nvSpPr>
            <p:spPr bwMode="auto">
              <a:xfrm>
                <a:off x="6159463" y="4416559"/>
                <a:ext cx="332555" cy="333494"/>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solidFill>
                <a:srgbClr val="FFFFFF"/>
              </a:solid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6" name="Freeform 429"/>
              <p:cNvSpPr>
                <a:spLocks/>
              </p:cNvSpPr>
              <p:nvPr/>
            </p:nvSpPr>
            <p:spPr bwMode="auto">
              <a:xfrm>
                <a:off x="6549658" y="4416559"/>
                <a:ext cx="332555" cy="333494"/>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solidFill>
                <a:srgbClr val="FFFFFF"/>
              </a:solid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grpSp>
      </p:grpSp>
      <p:grpSp>
        <p:nvGrpSpPr>
          <p:cNvPr id="27" name="Group 26"/>
          <p:cNvGrpSpPr/>
          <p:nvPr/>
        </p:nvGrpSpPr>
        <p:grpSpPr>
          <a:xfrm>
            <a:off x="3287606" y="2086221"/>
            <a:ext cx="2786728" cy="2667166"/>
            <a:chOff x="3412023" y="1421562"/>
            <a:chExt cx="2770632" cy="2651760"/>
          </a:xfrm>
        </p:grpSpPr>
        <p:sp>
          <p:nvSpPr>
            <p:cNvPr id="28" name="Rectangle 27"/>
            <p:cNvSpPr/>
            <p:nvPr/>
          </p:nvSpPr>
          <p:spPr bwMode="auto">
            <a:xfrm>
              <a:off x="3412023" y="1421562"/>
              <a:ext cx="2770632" cy="2651760"/>
            </a:xfrm>
            <a:prstGeom prst="rect">
              <a:avLst/>
            </a:prstGeom>
            <a:solidFill>
              <a:schemeClr val="accent3">
                <a:lumMod val="75000"/>
              </a:schemeClr>
            </a:solid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Delivers web content: text, images, sound,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and videos</a:t>
              </a:r>
            </a:p>
          </p:txBody>
        </p:sp>
        <p:pic>
          <p:nvPicPr>
            <p:cNvPr id="29" name="Picture 28"/>
            <p:cNvPicPr>
              <a:picLocks noChangeAspect="1"/>
            </p:cNvPicPr>
            <p:nvPr/>
          </p:nvPicPr>
          <p:blipFill>
            <a:blip r:embed="rId3">
              <a:biLevel thresh="50000"/>
            </a:blip>
            <a:stretch>
              <a:fillRect/>
            </a:stretch>
          </p:blipFill>
          <p:spPr>
            <a:xfrm>
              <a:off x="5537130" y="3430269"/>
              <a:ext cx="501640" cy="550820"/>
            </a:xfrm>
            <a:prstGeom prst="rect">
              <a:avLst/>
            </a:prstGeom>
          </p:spPr>
        </p:pic>
      </p:grpSp>
      <p:grpSp>
        <p:nvGrpSpPr>
          <p:cNvPr id="30" name="Group 29"/>
          <p:cNvGrpSpPr/>
          <p:nvPr/>
        </p:nvGrpSpPr>
        <p:grpSpPr>
          <a:xfrm>
            <a:off x="448212" y="2086221"/>
            <a:ext cx="2786728" cy="2667166"/>
            <a:chOff x="589029" y="1421562"/>
            <a:chExt cx="2770632" cy="2651760"/>
          </a:xfrm>
        </p:grpSpPr>
        <p:sp>
          <p:nvSpPr>
            <p:cNvPr id="31" name="Rectangle 30"/>
            <p:cNvSpPr/>
            <p:nvPr/>
          </p:nvSpPr>
          <p:spPr bwMode="auto">
            <a:xfrm>
              <a:off x="589029" y="1421562"/>
              <a:ext cx="2770632" cy="2651760"/>
            </a:xfrm>
            <a:prstGeom prst="rect">
              <a:avLst/>
            </a:prstGeom>
            <a:solidFill>
              <a:schemeClr val="accent3"/>
            </a:solid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Network of servers deployed in multiple data centers across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Internet</a:t>
              </a:r>
            </a:p>
          </p:txBody>
        </p:sp>
        <p:pic>
          <p:nvPicPr>
            <p:cNvPr id="32" name="Picture 31"/>
            <p:cNvPicPr>
              <a:picLocks noChangeAspect="1"/>
            </p:cNvPicPr>
            <p:nvPr/>
          </p:nvPicPr>
          <p:blipFill>
            <a:blip r:embed="rId4">
              <a:biLevel thresh="50000"/>
            </a:blip>
            <a:stretch>
              <a:fillRect/>
            </a:stretch>
          </p:blipFill>
          <p:spPr>
            <a:xfrm>
              <a:off x="2723030" y="3441453"/>
              <a:ext cx="512543" cy="509192"/>
            </a:xfrm>
            <a:prstGeom prst="rect">
              <a:avLst/>
            </a:prstGeom>
          </p:spPr>
        </p:pic>
      </p:grpSp>
      <p:grpSp>
        <p:nvGrpSpPr>
          <p:cNvPr id="33" name="Group 32"/>
          <p:cNvGrpSpPr/>
          <p:nvPr/>
        </p:nvGrpSpPr>
        <p:grpSpPr>
          <a:xfrm>
            <a:off x="6127002" y="2086221"/>
            <a:ext cx="2786728" cy="2667166"/>
            <a:chOff x="6235017" y="1421562"/>
            <a:chExt cx="2770632" cy="2651760"/>
          </a:xfrm>
        </p:grpSpPr>
        <p:sp>
          <p:nvSpPr>
            <p:cNvPr id="34" name="Rectangle 33"/>
            <p:cNvSpPr/>
            <p:nvPr/>
          </p:nvSpPr>
          <p:spPr bwMode="auto">
            <a:xfrm>
              <a:off x="6235017" y="1421562"/>
              <a:ext cx="2770632" cy="2651760"/>
            </a:xfrm>
            <a:prstGeom prst="rect">
              <a:avLst/>
            </a:prstGeom>
            <a:solidFill>
              <a:schemeClr val="accent3">
                <a:lumMod val="60000"/>
                <a:lumOff val="40000"/>
              </a:schemeClr>
            </a:solid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Moves content from the host’s</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data center to servers closer to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end-user</a:t>
              </a:r>
            </a:p>
          </p:txBody>
        </p:sp>
        <p:pic>
          <p:nvPicPr>
            <p:cNvPr id="35" name="Picture 7" descr="C:\Users\Jonahs\Dropbox\Projects SCOTT\MEET Windows Azure\source\Background\tile-icon-ident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98645" y="3446742"/>
              <a:ext cx="459987" cy="49721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83306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decel="10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1000" fill="hold"/>
                                        <p:tgtEl>
                                          <p:spTgt spid="27"/>
                                        </p:tgtEl>
                                        <p:attrNameLst>
                                          <p:attrName>ppt_x</p:attrName>
                                        </p:attrNameLst>
                                      </p:cBhvr>
                                      <p:tavLst>
                                        <p:tav tm="0">
                                          <p:val>
                                            <p:strVal val="#ppt_x"/>
                                          </p:val>
                                        </p:tav>
                                        <p:tav tm="100000">
                                          <p:val>
                                            <p:strVal val="#ppt_x"/>
                                          </p:val>
                                        </p:tav>
                                      </p:tavLst>
                                    </p:anim>
                                    <p:anim calcmode="lin" valueType="num">
                                      <p:cBhvr additive="base">
                                        <p:cTn id="13" dur="10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decel="100000"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1000" fill="hold"/>
                                        <p:tgtEl>
                                          <p:spTgt spid="33"/>
                                        </p:tgtEl>
                                        <p:attrNameLst>
                                          <p:attrName>ppt_x</p:attrName>
                                        </p:attrNameLst>
                                      </p:cBhvr>
                                      <p:tavLst>
                                        <p:tav tm="0">
                                          <p:val>
                                            <p:strVal val="#ppt_x"/>
                                          </p:val>
                                        </p:tav>
                                        <p:tav tm="100000">
                                          <p:val>
                                            <p:strVal val="#ppt_x"/>
                                          </p:val>
                                        </p:tav>
                                      </p:tavLst>
                                    </p:anim>
                                    <p:anim calcmode="lin" valueType="num">
                                      <p:cBhvr additive="base">
                                        <p:cTn id="18" dur="1000" fill="hold"/>
                                        <p:tgtEl>
                                          <p:spTgt spid="33"/>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decel="10000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0" fill="hold"/>
                                        <p:tgtEl>
                                          <p:spTgt spid="20"/>
                                        </p:tgtEl>
                                        <p:attrNameLst>
                                          <p:attrName>ppt_x</p:attrName>
                                        </p:attrNameLst>
                                      </p:cBhvr>
                                      <p:tavLst>
                                        <p:tav tm="0">
                                          <p:val>
                                            <p:strVal val="#ppt_x"/>
                                          </p:val>
                                        </p:tav>
                                        <p:tav tm="100000">
                                          <p:val>
                                            <p:strVal val="#ppt_x"/>
                                          </p:val>
                                        </p:tav>
                                      </p:tavLst>
                                    </p:anim>
                                    <p:anim calcmode="lin" valueType="num">
                                      <p:cBhvr additive="base">
                                        <p:cTn id="23"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“Traditional” Applications</a:t>
            </a:r>
          </a:p>
        </p:txBody>
      </p:sp>
      <p:sp>
        <p:nvSpPr>
          <p:cNvPr id="4" name="Rectangle 3"/>
          <p:cNvSpPr/>
          <p:nvPr/>
        </p:nvSpPr>
        <p:spPr bwMode="auto">
          <a:xfrm>
            <a:off x="694944" y="2891711"/>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Front-End</a:t>
            </a:r>
          </a:p>
        </p:txBody>
      </p:sp>
      <p:sp>
        <p:nvSpPr>
          <p:cNvPr id="5" name="Rectangle 4"/>
          <p:cNvSpPr/>
          <p:nvPr/>
        </p:nvSpPr>
        <p:spPr bwMode="auto">
          <a:xfrm>
            <a:off x="694944" y="1668462"/>
            <a:ext cx="10753344" cy="90730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Client</a:t>
            </a:r>
          </a:p>
        </p:txBody>
      </p:sp>
      <p:sp>
        <p:nvSpPr>
          <p:cNvPr id="6" name="Rectangle 5"/>
          <p:cNvSpPr/>
          <p:nvPr/>
        </p:nvSpPr>
        <p:spPr bwMode="auto">
          <a:xfrm>
            <a:off x="694944" y="4114960"/>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Application Logic</a:t>
            </a:r>
          </a:p>
        </p:txBody>
      </p:sp>
      <p:sp>
        <p:nvSpPr>
          <p:cNvPr id="7" name="Rectangle 6"/>
          <p:cNvSpPr/>
          <p:nvPr/>
        </p:nvSpPr>
        <p:spPr bwMode="auto">
          <a:xfrm>
            <a:off x="694944" y="5338209"/>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(Relational) Database</a:t>
            </a:r>
          </a:p>
        </p:txBody>
      </p:sp>
      <p:sp>
        <p:nvSpPr>
          <p:cNvPr id="8" name="Down Arrow 6"/>
          <p:cNvSpPr/>
          <p:nvPr/>
        </p:nvSpPr>
        <p:spPr bwMode="auto">
          <a:xfrm>
            <a:off x="1792224"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Request</a:t>
            </a:r>
          </a:p>
        </p:txBody>
      </p:sp>
      <p:sp>
        <p:nvSpPr>
          <p:cNvPr id="9" name="Down Arrow 7"/>
          <p:cNvSpPr/>
          <p:nvPr/>
        </p:nvSpPr>
        <p:spPr bwMode="auto">
          <a:xfrm rot="10800000">
            <a:off x="8915400"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Response</a:t>
            </a:r>
          </a:p>
        </p:txBody>
      </p:sp>
    </p:spTree>
    <p:extLst>
      <p:ext uri="{BB962C8B-B14F-4D97-AF65-F5344CB8AC3E}">
        <p14:creationId xmlns:p14="http://schemas.microsoft.com/office/powerpoint/2010/main" val="246557164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1181862"/>
          </a:xfrm>
        </p:spPr>
        <p:txBody>
          <a:bodyPr/>
          <a:lstStyle/>
          <a:p>
            <a:pPr marL="0" indent="0">
              <a:buNone/>
            </a:pPr>
            <a:r>
              <a:rPr lang="en-US" dirty="0"/>
              <a:t>Starting point including SDKs, sample code, and guidance around application development on Azure</a:t>
            </a:r>
          </a:p>
        </p:txBody>
      </p:sp>
      <p:sp>
        <p:nvSpPr>
          <p:cNvPr id="2" name="Title 1"/>
          <p:cNvSpPr>
            <a:spLocks noGrp="1"/>
          </p:cNvSpPr>
          <p:nvPr>
            <p:ph type="title"/>
          </p:nvPr>
        </p:nvSpPr>
        <p:spPr/>
        <p:txBody>
          <a:bodyPr/>
          <a:lstStyle/>
          <a:p>
            <a:r>
              <a:rPr lang="en-US" dirty="0"/>
              <a:t>Azure Dev Centers</a:t>
            </a:r>
          </a:p>
        </p:txBody>
      </p:sp>
      <p:graphicFrame>
        <p:nvGraphicFramePr>
          <p:cNvPr id="6" name="Table 5"/>
          <p:cNvGraphicFramePr>
            <a:graphicFrameLocks noGrp="1"/>
          </p:cNvGraphicFramePr>
          <p:nvPr>
            <p:extLst>
              <p:ext uri="{D42A27DB-BD31-4B8C-83A1-F6EECF244321}">
                <p14:modId xmlns:p14="http://schemas.microsoft.com/office/powerpoint/2010/main" val="2505136245"/>
              </p:ext>
            </p:extLst>
          </p:nvPr>
        </p:nvGraphicFramePr>
        <p:xfrm>
          <a:off x="1684337" y="2508048"/>
          <a:ext cx="9067800" cy="4265814"/>
        </p:xfrm>
        <a:graphic>
          <a:graphicData uri="http://schemas.openxmlformats.org/drawingml/2006/table">
            <a:tbl>
              <a:tblPr bandRow="1">
                <a:tableStyleId>{5C22544A-7EE6-4342-B048-85BDC9FD1C3A}</a:tableStyleId>
              </a:tblPr>
              <a:tblGrid>
                <a:gridCol w="2133600">
                  <a:extLst>
                    <a:ext uri="{9D8B030D-6E8A-4147-A177-3AD203B41FA5}">
                      <a16:colId xmlns:a16="http://schemas.microsoft.com/office/drawing/2014/main" val="889617945"/>
                    </a:ext>
                  </a:extLst>
                </a:gridCol>
                <a:gridCol w="6934200">
                  <a:extLst>
                    <a:ext uri="{9D8B030D-6E8A-4147-A177-3AD203B41FA5}">
                      <a16:colId xmlns:a16="http://schemas.microsoft.com/office/drawing/2014/main" val="4043144443"/>
                    </a:ext>
                  </a:extLst>
                </a:gridCol>
              </a:tblGrid>
              <a:tr h="609402">
                <a:tc>
                  <a:txBody>
                    <a:bodyPr/>
                    <a:lstStyle/>
                    <a:p>
                      <a:pPr algn="ctr"/>
                      <a:r>
                        <a:rPr lang="en-US" dirty="0">
                          <a:solidFill>
                            <a:schemeClr val="bg1"/>
                          </a:solidFill>
                        </a:rPr>
                        <a:t>.NET</a:t>
                      </a:r>
                    </a:p>
                  </a:txBody>
                  <a:tcPr anchor="ctr">
                    <a:solidFill>
                      <a:schemeClr val="accent1"/>
                    </a:solidFill>
                  </a:tcPr>
                </a:tc>
                <a:tc>
                  <a:txBody>
                    <a:bodyPr/>
                    <a:lstStyle/>
                    <a:p>
                      <a:r>
                        <a:rPr lang="en-US" dirty="0"/>
                        <a:t>https://azure.microsoft.com/en-us/develop/net/</a:t>
                      </a:r>
                    </a:p>
                  </a:txBody>
                  <a:tcPr anchor="ctr"/>
                </a:tc>
                <a:extLst>
                  <a:ext uri="{0D108BD9-81ED-4DB2-BD59-A6C34878D82A}">
                    <a16:rowId xmlns:a16="http://schemas.microsoft.com/office/drawing/2014/main" val="662956248"/>
                  </a:ext>
                </a:extLst>
              </a:tr>
              <a:tr h="609402">
                <a:tc>
                  <a:txBody>
                    <a:bodyPr/>
                    <a:lstStyle/>
                    <a:p>
                      <a:pPr algn="ctr"/>
                      <a:r>
                        <a:rPr lang="en-US" dirty="0" err="1">
                          <a:solidFill>
                            <a:schemeClr val="bg1"/>
                          </a:solidFill>
                        </a:rPr>
                        <a:t>NodeJS</a:t>
                      </a:r>
                      <a:endParaRPr lang="en-US" dirty="0">
                        <a:solidFill>
                          <a:schemeClr val="bg1"/>
                        </a:solidFill>
                      </a:endParaRPr>
                    </a:p>
                  </a:txBody>
                  <a:tcPr anchor="ctr">
                    <a:solidFill>
                      <a:schemeClr val="accent1"/>
                    </a:solidFill>
                  </a:tcPr>
                </a:tc>
                <a:tc>
                  <a:txBody>
                    <a:bodyPr/>
                    <a:lstStyle/>
                    <a:p>
                      <a:r>
                        <a:rPr lang="en-US" dirty="0"/>
                        <a:t>https://azure.microsoft.com/en-us/develop/nodejs/</a:t>
                      </a:r>
                    </a:p>
                  </a:txBody>
                  <a:tcPr anchor="ctr"/>
                </a:tc>
                <a:extLst>
                  <a:ext uri="{0D108BD9-81ED-4DB2-BD59-A6C34878D82A}">
                    <a16:rowId xmlns:a16="http://schemas.microsoft.com/office/drawing/2014/main" val="354061086"/>
                  </a:ext>
                </a:extLst>
              </a:tr>
              <a:tr h="609402">
                <a:tc>
                  <a:txBody>
                    <a:bodyPr/>
                    <a:lstStyle/>
                    <a:p>
                      <a:pPr algn="ctr"/>
                      <a:r>
                        <a:rPr lang="en-US" dirty="0">
                          <a:solidFill>
                            <a:schemeClr val="bg1"/>
                          </a:solidFill>
                        </a:rPr>
                        <a:t>Java</a:t>
                      </a:r>
                    </a:p>
                  </a:txBody>
                  <a:tcPr anchor="ctr">
                    <a:solidFill>
                      <a:schemeClr val="accent1"/>
                    </a:solidFill>
                  </a:tcPr>
                </a:tc>
                <a:tc>
                  <a:txBody>
                    <a:bodyPr/>
                    <a:lstStyle/>
                    <a:p>
                      <a:r>
                        <a:rPr lang="en-US" dirty="0"/>
                        <a:t>https://azure.microsoft.com/en-us/develop/java/</a:t>
                      </a:r>
                    </a:p>
                  </a:txBody>
                  <a:tcPr anchor="ctr"/>
                </a:tc>
                <a:extLst>
                  <a:ext uri="{0D108BD9-81ED-4DB2-BD59-A6C34878D82A}">
                    <a16:rowId xmlns:a16="http://schemas.microsoft.com/office/drawing/2014/main" val="227677683"/>
                  </a:ext>
                </a:extLst>
              </a:tr>
              <a:tr h="609402">
                <a:tc>
                  <a:txBody>
                    <a:bodyPr/>
                    <a:lstStyle/>
                    <a:p>
                      <a:pPr algn="ctr"/>
                      <a:r>
                        <a:rPr lang="en-US" dirty="0">
                          <a:solidFill>
                            <a:schemeClr val="bg1"/>
                          </a:solidFill>
                        </a:rPr>
                        <a:t>iOS</a:t>
                      </a:r>
                    </a:p>
                  </a:txBody>
                  <a:tcPr anchor="ctr">
                    <a:solidFill>
                      <a:schemeClr val="accent1"/>
                    </a:solidFill>
                  </a:tcPr>
                </a:tc>
                <a:tc>
                  <a:txBody>
                    <a:bodyPr/>
                    <a:lstStyle/>
                    <a:p>
                      <a:r>
                        <a:rPr lang="en-US" dirty="0"/>
                        <a:t>https://azure.microsoft.com/en-us/develop/mobile/ios/</a:t>
                      </a:r>
                    </a:p>
                  </a:txBody>
                  <a:tcPr anchor="ctr"/>
                </a:tc>
                <a:extLst>
                  <a:ext uri="{0D108BD9-81ED-4DB2-BD59-A6C34878D82A}">
                    <a16:rowId xmlns:a16="http://schemas.microsoft.com/office/drawing/2014/main" val="1225380728"/>
                  </a:ext>
                </a:extLst>
              </a:tr>
              <a:tr h="609402">
                <a:tc>
                  <a:txBody>
                    <a:bodyPr/>
                    <a:lstStyle/>
                    <a:p>
                      <a:pPr algn="ctr"/>
                      <a:r>
                        <a:rPr lang="en-US" dirty="0">
                          <a:solidFill>
                            <a:schemeClr val="bg1"/>
                          </a:solidFill>
                        </a:rPr>
                        <a:t>PHP</a:t>
                      </a:r>
                    </a:p>
                  </a:txBody>
                  <a:tcPr anchor="ctr">
                    <a:solidFill>
                      <a:schemeClr val="accent1"/>
                    </a:solidFill>
                  </a:tcPr>
                </a:tc>
                <a:tc>
                  <a:txBody>
                    <a:bodyPr/>
                    <a:lstStyle/>
                    <a:p>
                      <a:r>
                        <a:rPr lang="en-US" dirty="0"/>
                        <a:t>https://azure.microsoft.com/en-us/develop/php/</a:t>
                      </a:r>
                    </a:p>
                  </a:txBody>
                  <a:tcPr anchor="ctr"/>
                </a:tc>
                <a:extLst>
                  <a:ext uri="{0D108BD9-81ED-4DB2-BD59-A6C34878D82A}">
                    <a16:rowId xmlns:a16="http://schemas.microsoft.com/office/drawing/2014/main" val="1408505562"/>
                  </a:ext>
                </a:extLst>
              </a:tr>
              <a:tr h="609402">
                <a:tc>
                  <a:txBody>
                    <a:bodyPr/>
                    <a:lstStyle/>
                    <a:p>
                      <a:pPr algn="ctr"/>
                      <a:r>
                        <a:rPr lang="en-US" dirty="0">
                          <a:solidFill>
                            <a:schemeClr val="bg1"/>
                          </a:solidFill>
                        </a:rPr>
                        <a:t>Python</a:t>
                      </a:r>
                    </a:p>
                  </a:txBody>
                  <a:tcPr anchor="ctr">
                    <a:solidFill>
                      <a:schemeClr val="accent1"/>
                    </a:solidFill>
                  </a:tcPr>
                </a:tc>
                <a:tc>
                  <a:txBody>
                    <a:bodyPr/>
                    <a:lstStyle/>
                    <a:p>
                      <a:r>
                        <a:rPr lang="en-US" dirty="0"/>
                        <a:t>https://azure.microsoft.com/en-us/develop/python/</a:t>
                      </a:r>
                    </a:p>
                  </a:txBody>
                  <a:tcPr anchor="ctr"/>
                </a:tc>
                <a:extLst>
                  <a:ext uri="{0D108BD9-81ED-4DB2-BD59-A6C34878D82A}">
                    <a16:rowId xmlns:a16="http://schemas.microsoft.com/office/drawing/2014/main" val="1914685706"/>
                  </a:ext>
                </a:extLst>
              </a:tr>
              <a:tr h="609402">
                <a:tc>
                  <a:txBody>
                    <a:bodyPr/>
                    <a:lstStyle/>
                    <a:p>
                      <a:pPr algn="ctr"/>
                      <a:r>
                        <a:rPr lang="en-US" dirty="0">
                          <a:solidFill>
                            <a:schemeClr val="bg1"/>
                          </a:solidFill>
                        </a:rPr>
                        <a:t>Ruby</a:t>
                      </a:r>
                    </a:p>
                  </a:txBody>
                  <a:tcPr anchor="ctr">
                    <a:solidFill>
                      <a:schemeClr val="accent1"/>
                    </a:solidFill>
                  </a:tcPr>
                </a:tc>
                <a:tc>
                  <a:txBody>
                    <a:bodyPr/>
                    <a:lstStyle/>
                    <a:p>
                      <a:r>
                        <a:rPr lang="en-US" dirty="0"/>
                        <a:t>https://azure.microsoft.com/en-us/develop/ruby/</a:t>
                      </a:r>
                    </a:p>
                  </a:txBody>
                  <a:tcPr anchor="ctr"/>
                </a:tc>
                <a:extLst>
                  <a:ext uri="{0D108BD9-81ED-4DB2-BD59-A6C34878D82A}">
                    <a16:rowId xmlns:a16="http://schemas.microsoft.com/office/drawing/2014/main" val="1812674989"/>
                  </a:ext>
                </a:extLst>
              </a:tr>
            </a:tbl>
          </a:graphicData>
        </a:graphic>
      </p:graphicFrame>
    </p:spTree>
    <p:extLst>
      <p:ext uri="{BB962C8B-B14F-4D97-AF65-F5344CB8AC3E}">
        <p14:creationId xmlns:p14="http://schemas.microsoft.com/office/powerpoint/2010/main" val="315255099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 Service Plan Comparison</a:t>
            </a:r>
          </a:p>
        </p:txBody>
      </p:sp>
      <p:graphicFrame>
        <p:nvGraphicFramePr>
          <p:cNvPr id="4" name="Table 3"/>
          <p:cNvGraphicFramePr>
            <a:graphicFrameLocks noGrp="1"/>
          </p:cNvGraphicFramePr>
          <p:nvPr>
            <p:extLst>
              <p:ext uri="{D42A27DB-BD31-4B8C-83A1-F6EECF244321}">
                <p14:modId xmlns:p14="http://schemas.microsoft.com/office/powerpoint/2010/main" val="191489554"/>
              </p:ext>
            </p:extLst>
          </p:nvPr>
        </p:nvGraphicFramePr>
        <p:xfrm>
          <a:off x="1328669" y="2013902"/>
          <a:ext cx="9779136" cy="2966720"/>
        </p:xfrm>
        <a:graphic>
          <a:graphicData uri="http://schemas.openxmlformats.org/drawingml/2006/table">
            <a:tbl>
              <a:tblPr firstRow="1" bandRow="1"/>
              <a:tblGrid>
                <a:gridCol w="2597750">
                  <a:extLst>
                    <a:ext uri="{9D8B030D-6E8A-4147-A177-3AD203B41FA5}">
                      <a16:colId xmlns:a16="http://schemas.microsoft.com/office/drawing/2014/main" val="3872267235"/>
                    </a:ext>
                  </a:extLst>
                </a:gridCol>
                <a:gridCol w="1070517">
                  <a:extLst>
                    <a:ext uri="{9D8B030D-6E8A-4147-A177-3AD203B41FA5}">
                      <a16:colId xmlns:a16="http://schemas.microsoft.com/office/drawing/2014/main" val="1177306289"/>
                    </a:ext>
                  </a:extLst>
                </a:gridCol>
                <a:gridCol w="1137425">
                  <a:extLst>
                    <a:ext uri="{9D8B030D-6E8A-4147-A177-3AD203B41FA5}">
                      <a16:colId xmlns:a16="http://schemas.microsoft.com/office/drawing/2014/main" val="238301891"/>
                    </a:ext>
                  </a:extLst>
                </a:gridCol>
                <a:gridCol w="1561170">
                  <a:extLst>
                    <a:ext uri="{9D8B030D-6E8A-4147-A177-3AD203B41FA5}">
                      <a16:colId xmlns:a16="http://schemas.microsoft.com/office/drawing/2014/main" val="1573368495"/>
                    </a:ext>
                  </a:extLst>
                </a:gridCol>
                <a:gridCol w="1761893">
                  <a:extLst>
                    <a:ext uri="{9D8B030D-6E8A-4147-A177-3AD203B41FA5}">
                      <a16:colId xmlns:a16="http://schemas.microsoft.com/office/drawing/2014/main" val="1663854859"/>
                    </a:ext>
                  </a:extLst>
                </a:gridCol>
                <a:gridCol w="1650381">
                  <a:extLst>
                    <a:ext uri="{9D8B030D-6E8A-4147-A177-3AD203B41FA5}">
                      <a16:colId xmlns:a16="http://schemas.microsoft.com/office/drawing/2014/main" val="59720529"/>
                    </a:ext>
                  </a:extLst>
                </a:gridCol>
              </a:tblGrid>
              <a:tr h="3708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Free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Shared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Basic</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Standard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Premium</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2581430668"/>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 of Apps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470231535"/>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Shared Disk Space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50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500</a:t>
                      </a:r>
                      <a:r>
                        <a:rPr lang="en-US" baseline="0" dirty="0"/>
                        <a:t> GB</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11680702"/>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Maximum Instances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50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636411013"/>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err="1">
                          <a:latin typeface="+mn-lt"/>
                        </a:rPr>
                        <a:t>Autoscale</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48771324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Staging Environments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20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2669870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Custom Domains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43283473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SLA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99.95%</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38997113"/>
                  </a:ext>
                </a:extLst>
              </a:tr>
            </a:tbl>
          </a:graphicData>
        </a:graphic>
      </p:graphicFrame>
    </p:spTree>
    <p:extLst>
      <p:ext uri="{BB962C8B-B14F-4D97-AF65-F5344CB8AC3E}">
        <p14:creationId xmlns:p14="http://schemas.microsoft.com/office/powerpoint/2010/main" val="12406495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339650"/>
          </a:xfrm>
        </p:spPr>
        <p:txBody>
          <a:bodyPr/>
          <a:lstStyle/>
          <a:p>
            <a:r>
              <a:rPr lang="en-US" dirty="0"/>
              <a:t>Real-time request/response</a:t>
            </a:r>
          </a:p>
          <a:p>
            <a:r>
              <a:rPr lang="en-US" dirty="0"/>
              <a:t>Synchronous</a:t>
            </a:r>
          </a:p>
          <a:p>
            <a:r>
              <a:rPr lang="en-US" dirty="0"/>
              <a:t>Always connected</a:t>
            </a:r>
          </a:p>
          <a:p>
            <a:r>
              <a:rPr lang="en-US" dirty="0"/>
              <a:t>Transactional</a:t>
            </a:r>
          </a:p>
          <a:p>
            <a:r>
              <a:rPr lang="en-US" dirty="0"/>
              <a:t>Scale-Up</a:t>
            </a:r>
          </a:p>
          <a:p>
            <a:r>
              <a:rPr lang="en-US" dirty="0"/>
              <a:t>Failover</a:t>
            </a:r>
          </a:p>
          <a:p>
            <a:endParaRPr lang="en-US" dirty="0"/>
          </a:p>
        </p:txBody>
      </p:sp>
      <p:sp>
        <p:nvSpPr>
          <p:cNvPr id="3" name="Title 2"/>
          <p:cNvSpPr>
            <a:spLocks noGrp="1"/>
          </p:cNvSpPr>
          <p:nvPr>
            <p:ph type="title"/>
          </p:nvPr>
        </p:nvSpPr>
        <p:spPr/>
        <p:txBody>
          <a:bodyPr/>
          <a:lstStyle/>
          <a:p>
            <a:r>
              <a:rPr lang="en-US" dirty="0"/>
              <a:t>Characteristics of traditional applications</a:t>
            </a:r>
          </a:p>
        </p:txBody>
      </p:sp>
    </p:spTree>
    <p:extLst>
      <p:ext uri="{BB962C8B-B14F-4D97-AF65-F5344CB8AC3E}">
        <p14:creationId xmlns:p14="http://schemas.microsoft.com/office/powerpoint/2010/main" val="25876944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730252"/>
          </a:xfrm>
        </p:spPr>
        <p:txBody>
          <a:bodyPr/>
          <a:lstStyle/>
          <a:p>
            <a:r>
              <a:rPr lang="en-US" dirty="0"/>
              <a:t>Asynchronous</a:t>
            </a:r>
          </a:p>
          <a:p>
            <a:r>
              <a:rPr lang="en-US" dirty="0"/>
              <a:t>Queued</a:t>
            </a:r>
          </a:p>
          <a:p>
            <a:r>
              <a:rPr lang="en-US" dirty="0"/>
              <a:t>Eventual Consistency</a:t>
            </a:r>
          </a:p>
          <a:p>
            <a:r>
              <a:rPr lang="en-US" dirty="0" err="1"/>
              <a:t>Microservices</a:t>
            </a:r>
            <a:endParaRPr lang="en-US" dirty="0"/>
          </a:p>
          <a:p>
            <a:r>
              <a:rPr lang="en-US" dirty="0"/>
              <a:t>Command &amp; Query Pattern</a:t>
            </a:r>
          </a:p>
          <a:p>
            <a:r>
              <a:rPr lang="en-US" dirty="0"/>
              <a:t>Polyglot Persistence</a:t>
            </a:r>
          </a:p>
        </p:txBody>
      </p:sp>
      <p:sp>
        <p:nvSpPr>
          <p:cNvPr id="3" name="Title 2"/>
          <p:cNvSpPr>
            <a:spLocks noGrp="1"/>
          </p:cNvSpPr>
          <p:nvPr>
            <p:ph type="title"/>
          </p:nvPr>
        </p:nvSpPr>
        <p:spPr/>
        <p:txBody>
          <a:bodyPr/>
          <a:lstStyle/>
          <a:p>
            <a:r>
              <a:rPr lang="en-US" dirty="0"/>
              <a:t>Characteristics of modern cloud applications</a:t>
            </a:r>
          </a:p>
        </p:txBody>
      </p:sp>
    </p:spTree>
    <p:extLst>
      <p:ext uri="{BB962C8B-B14F-4D97-AF65-F5344CB8AC3E}">
        <p14:creationId xmlns:p14="http://schemas.microsoft.com/office/powerpoint/2010/main" val="11755257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625245" y="549364"/>
            <a:ext cx="9163697" cy="4648144"/>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399" b="1" kern="0" dirty="0">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 name="Rectangle 4"/>
          <p:cNvSpPr/>
          <p:nvPr/>
        </p:nvSpPr>
        <p:spPr bwMode="auto">
          <a:xfrm>
            <a:off x="1765" y="5198176"/>
            <a:ext cx="12432948" cy="1793449"/>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91414" rIns="179234" bIns="143388" numCol="1" spcCol="0" rtlCol="0" fromWordArt="0" anchor="t" anchorCtr="0" forceAA="0" compatLnSpc="1">
            <a:prstTxWarp prst="textNoShape">
              <a:avLst/>
            </a:prstTxWarp>
            <a:noAutofit/>
          </a:bodyPr>
          <a:lstStyle/>
          <a:p>
            <a:pPr algn="ctr" defTabSz="913590" fontAlgn="base">
              <a:lnSpc>
                <a:spcPct val="90000"/>
              </a:lnSpc>
              <a:defRPr/>
            </a:pPr>
            <a:r>
              <a:rPr lang="en-US" sz="1599" kern="0" cap="all" dirty="0">
                <a:gradFill>
                  <a:gsLst>
                    <a:gs pos="0">
                      <a:srgbClr val="FFFFFF"/>
                    </a:gs>
                    <a:gs pos="100000">
                      <a:srgbClr val="FFFFFF"/>
                    </a:gs>
                  </a:gsLst>
                  <a:lin ang="5400000" scaled="0"/>
                </a:gradFill>
                <a:latin typeface="Segoe UI Light" charset="0"/>
                <a:ea typeface="Segoe UI Light" charset="0"/>
                <a:cs typeface="Segoe UI Light" charset="0"/>
              </a:rPr>
              <a:t>Infrastructure Services</a:t>
            </a:r>
          </a:p>
        </p:txBody>
      </p:sp>
      <p:sp>
        <p:nvSpPr>
          <p:cNvPr id="6" name="Rectangle 5"/>
          <p:cNvSpPr/>
          <p:nvPr/>
        </p:nvSpPr>
        <p:spPr bwMode="auto">
          <a:xfrm>
            <a:off x="4302638" y="1212312"/>
            <a:ext cx="3696279" cy="1371547"/>
          </a:xfrm>
          <a:prstGeom prst="rect">
            <a:avLst/>
          </a:prstGeom>
          <a:solidFill>
            <a:srgbClr val="00B050"/>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App Platform</a:t>
            </a:r>
          </a:p>
        </p:txBody>
      </p:sp>
      <p:grpSp>
        <p:nvGrpSpPr>
          <p:cNvPr id="7" name="Group 6"/>
          <p:cNvGrpSpPr/>
          <p:nvPr/>
        </p:nvGrpSpPr>
        <p:grpSpPr>
          <a:xfrm>
            <a:off x="4424666" y="1638413"/>
            <a:ext cx="1008256" cy="301021"/>
            <a:chOff x="5594200" y="1965800"/>
            <a:chExt cx="1008542" cy="301106"/>
          </a:xfrm>
        </p:grpSpPr>
        <p:sp>
          <p:nvSpPr>
            <p:cNvPr id="8" name="TextBox 7"/>
            <p:cNvSpPr txBox="1"/>
            <p:nvPr/>
          </p:nvSpPr>
          <p:spPr>
            <a:xfrm>
              <a:off x="594358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Web </a:t>
              </a:r>
              <a:br>
                <a:rPr lang="en-US" sz="765" kern="0" dirty="0">
                  <a:solidFill>
                    <a:prstClr val="white"/>
                  </a:solidFill>
                  <a:latin typeface="Segoe UI Light" charset="0"/>
                  <a:ea typeface="Arial Unicode MS" panose="020B0604020202020204" pitchFamily="34" charset="-128"/>
                  <a:cs typeface="Segoe UI Light" charset="0"/>
                </a:rPr>
              </a:b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9" name="Picture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5594200" y="1972961"/>
              <a:ext cx="286784" cy="286785"/>
            </a:xfrm>
            <a:prstGeom prst="rect">
              <a:avLst/>
            </a:prstGeom>
          </p:spPr>
        </p:pic>
      </p:grpSp>
      <p:grpSp>
        <p:nvGrpSpPr>
          <p:cNvPr id="10" name="Group 9"/>
          <p:cNvGrpSpPr/>
          <p:nvPr/>
        </p:nvGrpSpPr>
        <p:grpSpPr>
          <a:xfrm>
            <a:off x="4430490" y="2052967"/>
            <a:ext cx="1015746" cy="291011"/>
            <a:chOff x="5600026" y="2460365"/>
            <a:chExt cx="1016034" cy="291093"/>
          </a:xfrm>
        </p:grpSpPr>
        <p:sp>
          <p:nvSpPr>
            <p:cNvPr id="11" name="TextBox 10"/>
            <p:cNvSpPr txBox="1"/>
            <p:nvPr/>
          </p:nvSpPr>
          <p:spPr>
            <a:xfrm>
              <a:off x="5956904" y="2475093"/>
              <a:ext cx="659156" cy="26163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2" name="Picture 1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600026" y="2460365"/>
              <a:ext cx="291092" cy="291093"/>
            </a:xfrm>
            <a:prstGeom prst="rect">
              <a:avLst/>
            </a:prstGeom>
          </p:spPr>
        </p:pic>
      </p:grpSp>
      <p:grpSp>
        <p:nvGrpSpPr>
          <p:cNvPr id="13" name="Group 12"/>
          <p:cNvGrpSpPr/>
          <p:nvPr/>
        </p:nvGrpSpPr>
        <p:grpSpPr>
          <a:xfrm>
            <a:off x="6524421" y="1638413"/>
            <a:ext cx="1007631" cy="301021"/>
            <a:chOff x="7471235" y="1965800"/>
            <a:chExt cx="1007917" cy="301106"/>
          </a:xfrm>
        </p:grpSpPr>
        <p:sp>
          <p:nvSpPr>
            <p:cNvPr id="14" name="TextBox 13"/>
            <p:cNvSpPr txBox="1"/>
            <p:nvPr/>
          </p:nvSpPr>
          <p:spPr>
            <a:xfrm>
              <a:off x="781999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Management</a:t>
              </a:r>
            </a:p>
          </p:txBody>
        </p:sp>
        <p:pic>
          <p:nvPicPr>
            <p:cNvPr id="15" name="Picture 1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7471235" y="1970580"/>
              <a:ext cx="291545" cy="291546"/>
            </a:xfrm>
            <a:prstGeom prst="rect">
              <a:avLst/>
            </a:prstGeom>
          </p:spPr>
        </p:pic>
      </p:grpSp>
      <p:grpSp>
        <p:nvGrpSpPr>
          <p:cNvPr id="16" name="Group 15"/>
          <p:cNvGrpSpPr/>
          <p:nvPr/>
        </p:nvGrpSpPr>
        <p:grpSpPr>
          <a:xfrm>
            <a:off x="5576075" y="1641562"/>
            <a:ext cx="1018038" cy="294722"/>
            <a:chOff x="6522621" y="1968951"/>
            <a:chExt cx="1018326" cy="294805"/>
          </a:xfrm>
        </p:grpSpPr>
        <p:sp>
          <p:nvSpPr>
            <p:cNvPr id="17" name="TextBox 16"/>
            <p:cNvSpPr txBox="1"/>
            <p:nvPr/>
          </p:nvSpPr>
          <p:spPr>
            <a:xfrm>
              <a:off x="6881791" y="1988052"/>
              <a:ext cx="659156" cy="256602"/>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8" name="Picture 1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522621" y="1968951"/>
              <a:ext cx="294804" cy="294805"/>
            </a:xfrm>
            <a:prstGeom prst="rect">
              <a:avLst/>
            </a:prstGeom>
          </p:spPr>
        </p:pic>
      </p:grpSp>
      <p:sp>
        <p:nvSpPr>
          <p:cNvPr id="19" name="TextBox 18"/>
          <p:cNvSpPr txBox="1"/>
          <p:nvPr/>
        </p:nvSpPr>
        <p:spPr>
          <a:xfrm>
            <a:off x="5939645" y="2047961"/>
            <a:ext cx="658969" cy="301021"/>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Functions</a:t>
            </a:r>
          </a:p>
        </p:txBody>
      </p:sp>
      <p:grpSp>
        <p:nvGrpSpPr>
          <p:cNvPr id="20" name="Group 19"/>
          <p:cNvGrpSpPr/>
          <p:nvPr/>
        </p:nvGrpSpPr>
        <p:grpSpPr>
          <a:xfrm>
            <a:off x="6533844" y="2047961"/>
            <a:ext cx="1003275" cy="301021"/>
            <a:chOff x="7480661" y="2455358"/>
            <a:chExt cx="1003560" cy="301106"/>
          </a:xfrm>
        </p:grpSpPr>
        <p:sp>
          <p:nvSpPr>
            <p:cNvPr id="21" name="TextBox 20"/>
            <p:cNvSpPr txBox="1"/>
            <p:nvPr/>
          </p:nvSpPr>
          <p:spPr>
            <a:xfrm>
              <a:off x="7825065"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Notification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22" name="Picture 21"/>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80661" y="2461280"/>
              <a:ext cx="289263" cy="289263"/>
            </a:xfrm>
            <a:prstGeom prst="rect">
              <a:avLst/>
            </a:prstGeom>
          </p:spPr>
        </p:pic>
      </p:grpSp>
      <p:sp>
        <p:nvSpPr>
          <p:cNvPr id="23" name="Rectangle 22"/>
          <p:cNvSpPr/>
          <p:nvPr/>
        </p:nvSpPr>
        <p:spPr bwMode="auto">
          <a:xfrm>
            <a:off x="2045063" y="4109072"/>
            <a:ext cx="2478451" cy="77373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Media &amp; CDN</a:t>
            </a:r>
          </a:p>
        </p:txBody>
      </p:sp>
      <p:grpSp>
        <p:nvGrpSpPr>
          <p:cNvPr id="24" name="Group 23"/>
          <p:cNvGrpSpPr/>
          <p:nvPr/>
        </p:nvGrpSpPr>
        <p:grpSpPr>
          <a:xfrm>
            <a:off x="3256260" y="4486441"/>
            <a:ext cx="1046377" cy="331233"/>
            <a:chOff x="3763993" y="3766457"/>
            <a:chExt cx="1046674" cy="331327"/>
          </a:xfrm>
        </p:grpSpPr>
        <p:sp>
          <p:nvSpPr>
            <p:cNvPr id="25" name="TextBox 24"/>
            <p:cNvSpPr txBox="1"/>
            <p:nvPr/>
          </p:nvSpPr>
          <p:spPr>
            <a:xfrm>
              <a:off x="4151511" y="379667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Content Delivery</a:t>
              </a:r>
            </a:p>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Network (CDN)</a:t>
              </a:r>
            </a:p>
          </p:txBody>
        </p:sp>
        <p:pic>
          <p:nvPicPr>
            <p:cNvPr id="26" name="Picture 25" descr="Content Delivery Network (CDN).png"/>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27" name="Group 26"/>
          <p:cNvGrpSpPr/>
          <p:nvPr/>
        </p:nvGrpSpPr>
        <p:grpSpPr>
          <a:xfrm>
            <a:off x="2156625" y="4494095"/>
            <a:ext cx="1014476" cy="326352"/>
            <a:chOff x="2951369" y="3774113"/>
            <a:chExt cx="1014764" cy="326444"/>
          </a:xfrm>
        </p:grpSpPr>
        <p:sp>
          <p:nvSpPr>
            <p:cNvPr id="28" name="TextBox 27"/>
            <p:cNvSpPr txBox="1"/>
            <p:nvPr/>
          </p:nvSpPr>
          <p:spPr>
            <a:xfrm>
              <a:off x="3306977" y="37994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Media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29" name="Picture 28" descr="Media Services.png"/>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sp>
        <p:nvSpPr>
          <p:cNvPr id="30" name="Rectangle 29"/>
          <p:cNvSpPr/>
          <p:nvPr/>
        </p:nvSpPr>
        <p:spPr bwMode="auto">
          <a:xfrm>
            <a:off x="4676326" y="2733568"/>
            <a:ext cx="2794958" cy="2157207"/>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Analytics &amp; </a:t>
            </a:r>
            <a:r>
              <a:rPr lang="en-US" sz="1099" kern="0" dirty="0" err="1">
                <a:gradFill>
                  <a:gsLst>
                    <a:gs pos="0">
                      <a:srgbClr val="FFFFFF"/>
                    </a:gs>
                    <a:gs pos="100000">
                      <a:srgbClr val="FFFFFF"/>
                    </a:gs>
                  </a:gsLst>
                  <a:lin ang="5400000" scaled="0"/>
                </a:gradFill>
                <a:latin typeface="Segoe UI Light" charset="0"/>
                <a:ea typeface="Segoe UI Light" charset="0"/>
                <a:cs typeface="Segoe UI Light" charset="0"/>
              </a:rPr>
              <a:t>IoT</a:t>
            </a:r>
            <a:endParaRPr lang="en-US" sz="1099" kern="0" dirty="0">
              <a:gradFill>
                <a:gsLst>
                  <a:gs pos="0">
                    <a:srgbClr val="FFFFFF"/>
                  </a:gs>
                  <a:gs pos="100000">
                    <a:srgbClr val="FFFFFF"/>
                  </a:gs>
                </a:gsLst>
                <a:lin ang="5400000" scaled="0"/>
              </a:gradFill>
              <a:latin typeface="Segoe UI Light" charset="0"/>
              <a:ea typeface="Segoe UI Light" charset="0"/>
              <a:cs typeface="Segoe UI Light" charset="0"/>
            </a:endParaRPr>
          </a:p>
        </p:txBody>
      </p:sp>
      <p:grpSp>
        <p:nvGrpSpPr>
          <p:cNvPr id="31" name="Group 30"/>
          <p:cNvGrpSpPr/>
          <p:nvPr/>
        </p:nvGrpSpPr>
        <p:grpSpPr>
          <a:xfrm>
            <a:off x="4848557" y="3241325"/>
            <a:ext cx="1011394" cy="347264"/>
            <a:chOff x="6171397" y="3452128"/>
            <a:chExt cx="1011681" cy="347362"/>
          </a:xfrm>
        </p:grpSpPr>
        <p:sp>
          <p:nvSpPr>
            <p:cNvPr id="32" name="TextBox 31"/>
            <p:cNvSpPr txBox="1"/>
            <p:nvPr/>
          </p:nvSpPr>
          <p:spPr>
            <a:xfrm>
              <a:off x="6523922" y="349838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err="1">
                  <a:solidFill>
                    <a:prstClr val="white"/>
                  </a:solidFill>
                  <a:latin typeface="Segoe UI Light" charset="0"/>
                  <a:ea typeface="Arial Unicode MS" panose="020B0604020202020204" pitchFamily="34" charset="-128"/>
                  <a:cs typeface="Segoe UI Light" charset="0"/>
                </a:rPr>
                <a:t>HDInsight</a:t>
              </a: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33" name="Picture 32"/>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171397" y="3452128"/>
              <a:ext cx="296813" cy="296813"/>
            </a:xfrm>
            <a:prstGeom prst="rect">
              <a:avLst/>
            </a:prstGeom>
          </p:spPr>
        </p:pic>
      </p:grpSp>
      <p:grpSp>
        <p:nvGrpSpPr>
          <p:cNvPr id="34" name="Group 33"/>
          <p:cNvGrpSpPr/>
          <p:nvPr/>
        </p:nvGrpSpPr>
        <p:grpSpPr>
          <a:xfrm>
            <a:off x="6082674" y="3276486"/>
            <a:ext cx="1011849" cy="319253"/>
            <a:chOff x="7271704" y="3487300"/>
            <a:chExt cx="1012136" cy="319344"/>
          </a:xfrm>
        </p:grpSpPr>
        <p:sp>
          <p:nvSpPr>
            <p:cNvPr id="35" name="TextBox 34"/>
            <p:cNvSpPr txBox="1"/>
            <p:nvPr/>
          </p:nvSpPr>
          <p:spPr>
            <a:xfrm>
              <a:off x="7624684" y="350553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Machine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Learning</a:t>
              </a:r>
            </a:p>
          </p:txBody>
        </p:sp>
        <p:pic>
          <p:nvPicPr>
            <p:cNvPr id="36" name="Picture 35"/>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7271704" y="3487300"/>
              <a:ext cx="285754" cy="285754"/>
            </a:xfrm>
            <a:prstGeom prst="rect">
              <a:avLst/>
            </a:prstGeom>
          </p:spPr>
        </p:pic>
      </p:grpSp>
      <p:grpSp>
        <p:nvGrpSpPr>
          <p:cNvPr id="37" name="Group 36"/>
          <p:cNvGrpSpPr/>
          <p:nvPr/>
        </p:nvGrpSpPr>
        <p:grpSpPr>
          <a:xfrm>
            <a:off x="4781840" y="4308254"/>
            <a:ext cx="1022415" cy="345363"/>
            <a:chOff x="6104661" y="4617996"/>
            <a:chExt cx="1022705" cy="345461"/>
          </a:xfrm>
        </p:grpSpPr>
        <p:sp>
          <p:nvSpPr>
            <p:cNvPr id="38" name="TextBox 37"/>
            <p:cNvSpPr txBox="1"/>
            <p:nvPr/>
          </p:nvSpPr>
          <p:spPr>
            <a:xfrm>
              <a:off x="6468210" y="46623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Stream</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Analytics</a:t>
              </a:r>
            </a:p>
          </p:txBody>
        </p:sp>
        <p:pic>
          <p:nvPicPr>
            <p:cNvPr id="39" name="Picture 38"/>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6104661" y="4617996"/>
              <a:ext cx="310547" cy="310546"/>
            </a:xfrm>
            <a:prstGeom prst="rect">
              <a:avLst/>
            </a:prstGeom>
          </p:spPr>
        </p:pic>
      </p:grpSp>
      <p:grpSp>
        <p:nvGrpSpPr>
          <p:cNvPr id="40" name="Group 39"/>
          <p:cNvGrpSpPr/>
          <p:nvPr/>
        </p:nvGrpSpPr>
        <p:grpSpPr>
          <a:xfrm>
            <a:off x="4812658" y="3793467"/>
            <a:ext cx="1002681" cy="334477"/>
            <a:chOff x="6135489" y="4056656"/>
            <a:chExt cx="1002965" cy="334571"/>
          </a:xfrm>
        </p:grpSpPr>
        <p:sp>
          <p:nvSpPr>
            <p:cNvPr id="41" name="TextBox 40"/>
            <p:cNvSpPr txBox="1"/>
            <p:nvPr/>
          </p:nvSpPr>
          <p:spPr>
            <a:xfrm>
              <a:off x="6479298" y="409012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Factory</a:t>
              </a:r>
            </a:p>
          </p:txBody>
        </p:sp>
        <p:pic>
          <p:nvPicPr>
            <p:cNvPr id="42" name="Picture 4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135489" y="4056656"/>
              <a:ext cx="302121" cy="302121"/>
            </a:xfrm>
            <a:prstGeom prst="rect">
              <a:avLst/>
            </a:prstGeom>
          </p:spPr>
        </p:pic>
      </p:grpSp>
      <p:grpSp>
        <p:nvGrpSpPr>
          <p:cNvPr id="43" name="Group 42"/>
          <p:cNvGrpSpPr/>
          <p:nvPr/>
        </p:nvGrpSpPr>
        <p:grpSpPr>
          <a:xfrm>
            <a:off x="6080511" y="3801403"/>
            <a:ext cx="1005386" cy="327586"/>
            <a:chOff x="7269541" y="4064595"/>
            <a:chExt cx="1005670" cy="327678"/>
          </a:xfrm>
        </p:grpSpPr>
        <p:sp>
          <p:nvSpPr>
            <p:cNvPr id="44" name="TextBox 43"/>
            <p:cNvSpPr txBox="1"/>
            <p:nvPr/>
          </p:nvSpPr>
          <p:spPr>
            <a:xfrm>
              <a:off x="7616055" y="409116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Event</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45" name="Picture 44"/>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7269541" y="4064595"/>
              <a:ext cx="296417" cy="296417"/>
            </a:xfrm>
            <a:prstGeom prst="rect">
              <a:avLst/>
            </a:prstGeom>
          </p:spPr>
        </p:pic>
      </p:grpSp>
      <p:grpSp>
        <p:nvGrpSpPr>
          <p:cNvPr id="46" name="Group 45"/>
          <p:cNvGrpSpPr/>
          <p:nvPr/>
        </p:nvGrpSpPr>
        <p:grpSpPr>
          <a:xfrm>
            <a:off x="6075323" y="4308253"/>
            <a:ext cx="1032350" cy="339865"/>
            <a:chOff x="7264351" y="4617996"/>
            <a:chExt cx="1032644" cy="339962"/>
          </a:xfrm>
        </p:grpSpPr>
        <p:sp>
          <p:nvSpPr>
            <p:cNvPr id="47" name="TextBox 46"/>
            <p:cNvSpPr txBox="1"/>
            <p:nvPr/>
          </p:nvSpPr>
          <p:spPr>
            <a:xfrm>
              <a:off x="7637839" y="4676797"/>
              <a:ext cx="659156" cy="2584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Engagement</a:t>
              </a:r>
            </a:p>
          </p:txBody>
        </p:sp>
        <p:pic>
          <p:nvPicPr>
            <p:cNvPr id="48" name="Picture 47"/>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7264351" y="4617996"/>
              <a:ext cx="339962" cy="339962"/>
            </a:xfrm>
            <a:prstGeom prst="rect">
              <a:avLst/>
            </a:prstGeom>
          </p:spPr>
        </p:pic>
      </p:grpSp>
      <p:sp>
        <p:nvSpPr>
          <p:cNvPr id="49" name="Rectangle 48"/>
          <p:cNvSpPr/>
          <p:nvPr/>
        </p:nvSpPr>
        <p:spPr bwMode="auto">
          <a:xfrm>
            <a:off x="2042768" y="2733566"/>
            <a:ext cx="2480747" cy="124958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Integration</a:t>
            </a:r>
          </a:p>
        </p:txBody>
      </p:sp>
      <p:grpSp>
        <p:nvGrpSpPr>
          <p:cNvPr id="50" name="Group 49"/>
          <p:cNvGrpSpPr/>
          <p:nvPr/>
        </p:nvGrpSpPr>
        <p:grpSpPr>
          <a:xfrm>
            <a:off x="2187172" y="3547490"/>
            <a:ext cx="1008021" cy="316631"/>
            <a:chOff x="3571364" y="3313178"/>
            <a:chExt cx="1008307" cy="316721"/>
          </a:xfrm>
        </p:grpSpPr>
        <p:sp>
          <p:nvSpPr>
            <p:cNvPr id="51" name="TextBox 50"/>
            <p:cNvSpPr txBox="1"/>
            <p:nvPr/>
          </p:nvSpPr>
          <p:spPr>
            <a:xfrm>
              <a:off x="3920515"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Hybrid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Connections</a:t>
              </a:r>
            </a:p>
          </p:txBody>
        </p:sp>
        <p:pic>
          <p:nvPicPr>
            <p:cNvPr id="52" name="Picture 51" descr="Hybrid Connections (BizTalk).png"/>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53" name="Group 52"/>
          <p:cNvGrpSpPr/>
          <p:nvPr/>
        </p:nvGrpSpPr>
        <p:grpSpPr>
          <a:xfrm>
            <a:off x="3467992" y="3549169"/>
            <a:ext cx="998143" cy="323674"/>
            <a:chOff x="4613872" y="3306133"/>
            <a:chExt cx="998427" cy="323766"/>
          </a:xfrm>
        </p:grpSpPr>
        <p:sp>
          <p:nvSpPr>
            <p:cNvPr id="54" name="TextBox 53"/>
            <p:cNvSpPr txBox="1"/>
            <p:nvPr/>
          </p:nvSpPr>
          <p:spPr>
            <a:xfrm>
              <a:off x="4953143"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Bus</a:t>
              </a:r>
            </a:p>
          </p:txBody>
        </p:sp>
        <p:pic>
          <p:nvPicPr>
            <p:cNvPr id="55" name="Picture 54" descr="Service Bus.png"/>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56" name="Group 55"/>
          <p:cNvGrpSpPr/>
          <p:nvPr/>
        </p:nvGrpSpPr>
        <p:grpSpPr>
          <a:xfrm>
            <a:off x="2180783" y="3115231"/>
            <a:ext cx="1004461" cy="319432"/>
            <a:chOff x="3564974" y="2774918"/>
            <a:chExt cx="1004745" cy="319522"/>
          </a:xfrm>
        </p:grpSpPr>
        <p:sp>
          <p:nvSpPr>
            <p:cNvPr id="57" name="TextBox 56"/>
            <p:cNvSpPr txBox="1"/>
            <p:nvPr/>
          </p:nvSpPr>
          <p:spPr>
            <a:xfrm>
              <a:off x="3910563" y="279333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Storage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Queues</a:t>
              </a:r>
            </a:p>
          </p:txBody>
        </p:sp>
        <p:pic>
          <p:nvPicPr>
            <p:cNvPr id="58" name="Picture 57" descr="Storage queue.png"/>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sp>
        <p:nvSpPr>
          <p:cNvPr id="59" name="Rectangle 58"/>
          <p:cNvSpPr/>
          <p:nvPr/>
        </p:nvSpPr>
        <p:spPr bwMode="auto">
          <a:xfrm>
            <a:off x="10941296" y="547433"/>
            <a:ext cx="1371400" cy="448237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299" b="1" kern="0" dirty="0">
              <a:solidFill>
                <a:srgbClr val="FFFFFF"/>
              </a:solidFill>
              <a:latin typeface="Segoe UI Light" charset="0"/>
              <a:ea typeface="Segoe UI Light" charset="0"/>
              <a:cs typeface="Segoe UI Light" charset="0"/>
            </a:endParaRPr>
          </a:p>
        </p:txBody>
      </p:sp>
      <p:grpSp>
        <p:nvGrpSpPr>
          <p:cNvPr id="60" name="Group 59"/>
          <p:cNvGrpSpPr/>
          <p:nvPr/>
        </p:nvGrpSpPr>
        <p:grpSpPr>
          <a:xfrm>
            <a:off x="11171625" y="2405459"/>
            <a:ext cx="1010965" cy="332135"/>
            <a:chOff x="11198479" y="2855036"/>
            <a:chExt cx="1011251" cy="332229"/>
          </a:xfrm>
        </p:grpSpPr>
        <p:sp>
          <p:nvSpPr>
            <p:cNvPr id="61" name="TextBox 60"/>
            <p:cNvSpPr txBox="1"/>
            <p:nvPr/>
          </p:nvSpPr>
          <p:spPr>
            <a:xfrm>
              <a:off x="11550574" y="2886159"/>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Backup</a:t>
              </a:r>
            </a:p>
          </p:txBody>
        </p:sp>
        <p:pic>
          <p:nvPicPr>
            <p:cNvPr id="62" name="Picture 61" descr="Backup Service.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sp>
        <p:nvSpPr>
          <p:cNvPr id="63" name="TextBox 62"/>
          <p:cNvSpPr txBox="1"/>
          <p:nvPr/>
        </p:nvSpPr>
        <p:spPr>
          <a:xfrm>
            <a:off x="11500913" y="4536175"/>
            <a:ext cx="658968" cy="301021"/>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err="1">
                <a:solidFill>
                  <a:prstClr val="white"/>
                </a:solidFill>
                <a:latin typeface="Segoe UI Light" charset="0"/>
                <a:ea typeface="Arial Unicode MS" panose="020B0604020202020204" pitchFamily="34" charset="-128"/>
                <a:cs typeface="Segoe UI Light" charset="0"/>
              </a:rPr>
              <a:t>StorSimple</a:t>
            </a:r>
            <a:endParaRPr lang="en-US" sz="765" kern="0" dirty="0">
              <a:solidFill>
                <a:prstClr val="white"/>
              </a:solidFill>
              <a:latin typeface="Segoe UI Light" charset="0"/>
              <a:ea typeface="Arial Unicode MS" panose="020B0604020202020204" pitchFamily="34" charset="-128"/>
              <a:cs typeface="Segoe UI Light" charset="0"/>
            </a:endParaRPr>
          </a:p>
          <a:p>
            <a:pPr defTabSz="931972" eaLnBrk="0" fontAlgn="base" hangingPunct="0">
              <a:lnSpc>
                <a:spcPts val="816"/>
              </a:lnSpc>
              <a:spcBef>
                <a:spcPct val="0"/>
              </a:spcBef>
              <a:spcAft>
                <a:spcPct val="0"/>
              </a:spcAft>
              <a:defRPr/>
            </a:pP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64" name="Picture 63" descr="StorSimple.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1154422" y="4506259"/>
            <a:ext cx="286747" cy="286747"/>
          </a:xfrm>
          <a:prstGeom prst="rect">
            <a:avLst/>
          </a:prstGeom>
        </p:spPr>
      </p:pic>
      <p:grpSp>
        <p:nvGrpSpPr>
          <p:cNvPr id="65" name="Group 64"/>
          <p:cNvGrpSpPr/>
          <p:nvPr/>
        </p:nvGrpSpPr>
        <p:grpSpPr>
          <a:xfrm>
            <a:off x="11148949" y="3953191"/>
            <a:ext cx="1002995" cy="345465"/>
            <a:chOff x="11175796" y="3730886"/>
            <a:chExt cx="1003279" cy="345563"/>
          </a:xfrm>
        </p:grpSpPr>
        <p:sp>
          <p:nvSpPr>
            <p:cNvPr id="66" name="TextBox 65"/>
            <p:cNvSpPr txBox="1"/>
            <p:nvPr/>
          </p:nvSpPr>
          <p:spPr>
            <a:xfrm>
              <a:off x="11519919" y="377534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Site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Recovery</a:t>
              </a:r>
            </a:p>
          </p:txBody>
        </p:sp>
        <p:pic>
          <p:nvPicPr>
            <p:cNvPr id="67" name="Picture 66" descr="Site Recovery.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68" name="Group 67"/>
          <p:cNvGrpSpPr/>
          <p:nvPr/>
        </p:nvGrpSpPr>
        <p:grpSpPr>
          <a:xfrm>
            <a:off x="11163190" y="3485273"/>
            <a:ext cx="996693" cy="321074"/>
            <a:chOff x="11190041" y="3491162"/>
            <a:chExt cx="996976" cy="321164"/>
          </a:xfrm>
        </p:grpSpPr>
        <p:sp>
          <p:nvSpPr>
            <p:cNvPr id="69" name="TextBox 68"/>
            <p:cNvSpPr txBox="1"/>
            <p:nvPr/>
          </p:nvSpPr>
          <p:spPr>
            <a:xfrm>
              <a:off x="11527861" y="3511220"/>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Import/Export</a:t>
              </a:r>
            </a:p>
          </p:txBody>
        </p:sp>
        <p:pic>
          <p:nvPicPr>
            <p:cNvPr id="70" name="Picture 69" descr="Storage (Azure).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71" name="Rectangle 70"/>
          <p:cNvSpPr/>
          <p:nvPr/>
        </p:nvSpPr>
        <p:spPr bwMode="auto">
          <a:xfrm>
            <a:off x="7624100" y="2733566"/>
            <a:ext cx="2753243" cy="215485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Data</a:t>
            </a:r>
          </a:p>
        </p:txBody>
      </p:sp>
      <p:grpSp>
        <p:nvGrpSpPr>
          <p:cNvPr id="72" name="Group 71"/>
          <p:cNvGrpSpPr/>
          <p:nvPr/>
        </p:nvGrpSpPr>
        <p:grpSpPr>
          <a:xfrm>
            <a:off x="7745497" y="3271647"/>
            <a:ext cx="1008492" cy="324095"/>
            <a:chOff x="8755248" y="3474294"/>
            <a:chExt cx="1008778" cy="324187"/>
          </a:xfrm>
        </p:grpSpPr>
        <p:sp>
          <p:nvSpPr>
            <p:cNvPr id="73" name="TextBox 72"/>
            <p:cNvSpPr txBox="1"/>
            <p:nvPr/>
          </p:nvSpPr>
          <p:spPr>
            <a:xfrm>
              <a:off x="9104870" y="349737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Database</a:t>
              </a:r>
            </a:p>
          </p:txBody>
        </p:sp>
        <p:pic>
          <p:nvPicPr>
            <p:cNvPr id="74" name="Picture 73"/>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75" name="Group 74"/>
          <p:cNvGrpSpPr/>
          <p:nvPr/>
        </p:nvGrpSpPr>
        <p:grpSpPr>
          <a:xfrm>
            <a:off x="7745495" y="4382636"/>
            <a:ext cx="1029416" cy="318064"/>
            <a:chOff x="8681505" y="4689849"/>
            <a:chExt cx="1029708" cy="318154"/>
          </a:xfrm>
        </p:grpSpPr>
        <p:sp>
          <p:nvSpPr>
            <p:cNvPr id="76" name="TextBox 75"/>
            <p:cNvSpPr txBox="1"/>
            <p:nvPr/>
          </p:nvSpPr>
          <p:spPr>
            <a:xfrm>
              <a:off x="9052057" y="470689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err="1">
                  <a:solidFill>
                    <a:prstClr val="white"/>
                  </a:solidFill>
                  <a:latin typeface="Segoe UI Light" charset="0"/>
                  <a:ea typeface="Arial Unicode MS" panose="020B0604020202020204" pitchFamily="34" charset="-128"/>
                  <a:cs typeface="Segoe UI Light" charset="0"/>
                </a:rPr>
                <a:t>DocumentDB</a:t>
              </a: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77" name="Picture 76"/>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78" name="Group 77"/>
          <p:cNvGrpSpPr/>
          <p:nvPr/>
        </p:nvGrpSpPr>
        <p:grpSpPr>
          <a:xfrm>
            <a:off x="7745496" y="3829817"/>
            <a:ext cx="1011476" cy="318747"/>
            <a:chOff x="8728911" y="4040003"/>
            <a:chExt cx="1011763" cy="318839"/>
          </a:xfrm>
        </p:grpSpPr>
        <p:sp>
          <p:nvSpPr>
            <p:cNvPr id="79" name="TextBox 78"/>
            <p:cNvSpPr txBox="1"/>
            <p:nvPr/>
          </p:nvSpPr>
          <p:spPr>
            <a:xfrm>
              <a:off x="9081518" y="405773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err="1">
                  <a:solidFill>
                    <a:prstClr val="white"/>
                  </a:solidFill>
                  <a:latin typeface="Segoe UI Light" charset="0"/>
                  <a:ea typeface="Arial Unicode MS" panose="020B0604020202020204" pitchFamily="34" charset="-128"/>
                  <a:cs typeface="Segoe UI Light" charset="0"/>
                </a:rPr>
                <a:t>Redis</a:t>
              </a:r>
              <a:endParaRPr lang="en-US" sz="765" kern="0" dirty="0">
                <a:solidFill>
                  <a:prstClr val="white"/>
                </a:solidFill>
                <a:latin typeface="Segoe UI Light" charset="0"/>
                <a:ea typeface="Arial Unicode MS" panose="020B0604020202020204" pitchFamily="34" charset="-128"/>
                <a:cs typeface="Segoe UI Light" charset="0"/>
              </a:endParaRP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Cache</a:t>
              </a:r>
            </a:p>
          </p:txBody>
        </p:sp>
        <p:pic>
          <p:nvPicPr>
            <p:cNvPr id="80" name="Picture 79"/>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81" name="Group 80"/>
          <p:cNvGrpSpPr/>
          <p:nvPr/>
        </p:nvGrpSpPr>
        <p:grpSpPr>
          <a:xfrm>
            <a:off x="9235777" y="3797188"/>
            <a:ext cx="1011274" cy="305306"/>
            <a:chOff x="9789813" y="4065697"/>
            <a:chExt cx="1011560" cy="305392"/>
          </a:xfrm>
        </p:grpSpPr>
        <p:sp>
          <p:nvSpPr>
            <p:cNvPr id="82" name="TextBox 81"/>
            <p:cNvSpPr txBox="1"/>
            <p:nvPr/>
          </p:nvSpPr>
          <p:spPr>
            <a:xfrm>
              <a:off x="10142217" y="4148331"/>
              <a:ext cx="659156" cy="2227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Search</a:t>
              </a:r>
            </a:p>
          </p:txBody>
        </p:sp>
        <p:pic>
          <p:nvPicPr>
            <p:cNvPr id="83" name="Picture 82"/>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84" name="Group 83"/>
          <p:cNvGrpSpPr/>
          <p:nvPr/>
        </p:nvGrpSpPr>
        <p:grpSpPr>
          <a:xfrm>
            <a:off x="9241208" y="4361320"/>
            <a:ext cx="1014485" cy="328663"/>
            <a:chOff x="9795245" y="4668527"/>
            <a:chExt cx="1014773" cy="328756"/>
          </a:xfrm>
        </p:grpSpPr>
        <p:sp>
          <p:nvSpPr>
            <p:cNvPr id="85" name="TextBox 84"/>
            <p:cNvSpPr txBox="1"/>
            <p:nvPr/>
          </p:nvSpPr>
          <p:spPr>
            <a:xfrm>
              <a:off x="10150862" y="469617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Tables</a:t>
              </a:r>
            </a:p>
          </p:txBody>
        </p:sp>
        <p:pic>
          <p:nvPicPr>
            <p:cNvPr id="86" name="Picture 85" descr="Storage table.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87" name="Group 86"/>
          <p:cNvGrpSpPr/>
          <p:nvPr/>
        </p:nvGrpSpPr>
        <p:grpSpPr>
          <a:xfrm>
            <a:off x="9209162" y="3248211"/>
            <a:ext cx="751628" cy="347528"/>
            <a:chOff x="9763191" y="3476801"/>
            <a:chExt cx="751841" cy="347627"/>
          </a:xfrm>
        </p:grpSpPr>
        <p:pic>
          <p:nvPicPr>
            <p:cNvPr id="88" name="Picture 87"/>
            <p:cNvPicPr>
              <a:picLocks noChangeAspect="1"/>
            </p:cNvPicPr>
            <p:nvPr/>
          </p:nvPicPr>
          <p:blipFill>
            <a:blip r:embed="rId27"/>
            <a:stretch>
              <a:fillRect/>
            </a:stretch>
          </p:blipFill>
          <p:spPr>
            <a:xfrm>
              <a:off x="9763191" y="3476801"/>
              <a:ext cx="320616" cy="290558"/>
            </a:xfrm>
            <a:prstGeom prst="rect">
              <a:avLst/>
            </a:prstGeom>
          </p:spPr>
        </p:pic>
        <p:sp>
          <p:nvSpPr>
            <p:cNvPr id="89" name="TextBox 88"/>
            <p:cNvSpPr txBox="1"/>
            <p:nvPr/>
          </p:nvSpPr>
          <p:spPr>
            <a:xfrm>
              <a:off x="10117219" y="3498352"/>
              <a:ext cx="397813" cy="32607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 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Warehouse</a:t>
              </a:r>
            </a:p>
          </p:txBody>
        </p:sp>
      </p:grpSp>
      <p:sp>
        <p:nvSpPr>
          <p:cNvPr id="90" name="Freeform 8"/>
          <p:cNvSpPr/>
          <p:nvPr/>
        </p:nvSpPr>
        <p:spPr bwMode="auto">
          <a:xfrm>
            <a:off x="11372133" y="2813691"/>
            <a:ext cx="69038" cy="3871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97">
              <a:defRPr/>
            </a:pPr>
            <a:endParaRPr lang="en-US" kern="0" dirty="0">
              <a:solidFill>
                <a:srgbClr val="FFFFFF"/>
              </a:solidFill>
              <a:latin typeface="Segoe UI Light" charset="0"/>
            </a:endParaRPr>
          </a:p>
        </p:txBody>
      </p:sp>
      <p:grpSp>
        <p:nvGrpSpPr>
          <p:cNvPr id="91" name="Group 90"/>
          <p:cNvGrpSpPr/>
          <p:nvPr/>
        </p:nvGrpSpPr>
        <p:grpSpPr>
          <a:xfrm>
            <a:off x="11191541" y="1289652"/>
            <a:ext cx="1010993" cy="334223"/>
            <a:chOff x="11200294" y="2143330"/>
            <a:chExt cx="1011280" cy="334317"/>
          </a:xfrm>
        </p:grpSpPr>
        <p:sp>
          <p:nvSpPr>
            <p:cNvPr id="92" name="TextBox 91"/>
            <p:cNvSpPr txBox="1"/>
            <p:nvPr/>
          </p:nvSpPr>
          <p:spPr>
            <a:xfrm>
              <a:off x="11552418" y="217654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AD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 Health</a:t>
              </a:r>
            </a:p>
          </p:txBody>
        </p:sp>
        <p:grpSp>
          <p:nvGrpSpPr>
            <p:cNvPr id="93" name="Group 92"/>
            <p:cNvGrpSpPr/>
            <p:nvPr/>
          </p:nvGrpSpPr>
          <p:grpSpPr>
            <a:xfrm>
              <a:off x="11200294" y="2143330"/>
              <a:ext cx="293741" cy="279390"/>
              <a:chOff x="10757647" y="1125048"/>
              <a:chExt cx="293741" cy="279390"/>
            </a:xfrm>
          </p:grpSpPr>
          <p:pic>
            <p:nvPicPr>
              <p:cNvPr id="94" name="Picture 93" descr="Azure Active Directory.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95" name="Heart 94"/>
              <p:cNvSpPr/>
              <p:nvPr/>
            </p:nvSpPr>
            <p:spPr bwMode="auto">
              <a:xfrm>
                <a:off x="10905025" y="1275030"/>
                <a:ext cx="146363" cy="129408"/>
              </a:xfrm>
              <a:prstGeom prst="heart">
                <a:avLst/>
              </a:prstGeom>
              <a:solidFill>
                <a:srgbClr val="1B3C72"/>
              </a:solidFill>
              <a:ln w="127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96" name="Group 95"/>
              <p:cNvGrpSpPr/>
              <p:nvPr/>
            </p:nvGrpSpPr>
            <p:grpSpPr>
              <a:xfrm>
                <a:off x="10911015" y="1312912"/>
                <a:ext cx="107890" cy="50914"/>
                <a:chOff x="11033154" y="1382736"/>
                <a:chExt cx="155481" cy="72282"/>
              </a:xfrm>
            </p:grpSpPr>
            <p:cxnSp>
              <p:nvCxnSpPr>
                <p:cNvPr id="97" name="Straight Connector 96"/>
                <p:cNvCxnSpPr/>
                <p:nvPr/>
              </p:nvCxnSpPr>
              <p:spPr>
                <a:xfrm flipV="1">
                  <a:off x="11033154" y="1413481"/>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11138468" y="1418244"/>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1107537" y="1382736"/>
                  <a:ext cx="1" cy="70787"/>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11080878" y="1387719"/>
                  <a:ext cx="25083" cy="27484"/>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1104748" y="1418127"/>
                  <a:ext cx="34927" cy="36891"/>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102" name="Group 101"/>
          <p:cNvGrpSpPr/>
          <p:nvPr/>
        </p:nvGrpSpPr>
        <p:grpSpPr>
          <a:xfrm>
            <a:off x="2938590" y="5744207"/>
            <a:ext cx="2891302" cy="789580"/>
            <a:chOff x="2937660" y="4931023"/>
            <a:chExt cx="2892122" cy="789804"/>
          </a:xfrm>
        </p:grpSpPr>
        <p:sp>
          <p:nvSpPr>
            <p:cNvPr id="103" name="Rectangle 102"/>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Storage</a:t>
              </a:r>
            </a:p>
          </p:txBody>
        </p:sp>
        <p:sp>
          <p:nvSpPr>
            <p:cNvPr id="104" name="Rectangle 103"/>
            <p:cNvSpPr/>
            <p:nvPr/>
          </p:nvSpPr>
          <p:spPr bwMode="auto">
            <a:xfrm>
              <a:off x="3003353" y="5231315"/>
              <a:ext cx="915430"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BLOB Storage</a:t>
              </a:r>
            </a:p>
          </p:txBody>
        </p:sp>
        <p:sp>
          <p:nvSpPr>
            <p:cNvPr id="105" name="Rectangle 104"/>
            <p:cNvSpPr/>
            <p:nvPr/>
          </p:nvSpPr>
          <p:spPr bwMode="auto">
            <a:xfrm>
              <a:off x="3995042" y="5231314"/>
              <a:ext cx="835223"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Azure Files</a:t>
              </a:r>
            </a:p>
          </p:txBody>
        </p:sp>
        <p:sp>
          <p:nvSpPr>
            <p:cNvPr id="106" name="Rectangle 105"/>
            <p:cNvSpPr/>
            <p:nvPr/>
          </p:nvSpPr>
          <p:spPr bwMode="auto">
            <a:xfrm>
              <a:off x="4925592" y="5231313"/>
              <a:ext cx="836224"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Premium Storage</a:t>
              </a:r>
            </a:p>
          </p:txBody>
        </p:sp>
        <p:pic>
          <p:nvPicPr>
            <p:cNvPr id="107" name="Picture 106"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pic>
          <p:nvPicPr>
            <p:cNvPr id="108" name="Picture 107"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pic>
          <p:nvPicPr>
            <p:cNvPr id="109" name="Picture 108"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10" name="Group 109"/>
          <p:cNvGrpSpPr/>
          <p:nvPr/>
        </p:nvGrpSpPr>
        <p:grpSpPr>
          <a:xfrm>
            <a:off x="11221971" y="1865554"/>
            <a:ext cx="971887" cy="353251"/>
            <a:chOff x="11248838" y="2615973"/>
            <a:chExt cx="972163" cy="353351"/>
          </a:xfrm>
        </p:grpSpPr>
        <p:sp>
          <p:nvSpPr>
            <p:cNvPr id="111" name="TextBox 110"/>
            <p:cNvSpPr txBox="1"/>
            <p:nvPr/>
          </p:nvSpPr>
          <p:spPr>
            <a:xfrm>
              <a:off x="11561845" y="266821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AD Privileged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Identity </a:t>
              </a:r>
              <a:r>
                <a:rPr lang="en-US" sz="765" kern="0" dirty="0" err="1">
                  <a:solidFill>
                    <a:prstClr val="white"/>
                  </a:solidFill>
                  <a:latin typeface="Segoe UI Light" charset="0"/>
                  <a:ea typeface="Arial Unicode MS" panose="020B0604020202020204" pitchFamily="34" charset="-128"/>
                  <a:cs typeface="Segoe UI Light" charset="0"/>
                </a:rPr>
                <a:t>Mngt</a:t>
              </a: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112" name="Picture 111"/>
            <p:cNvPicPr>
              <a:picLocks noChangeAspect="1"/>
            </p:cNvPicPr>
            <p:nvPr/>
          </p:nvPicPr>
          <p:blipFill>
            <a:blip r:embed="rId30"/>
            <a:stretch>
              <a:fillRect/>
            </a:stretch>
          </p:blipFill>
          <p:spPr>
            <a:xfrm>
              <a:off x="11248838" y="2615973"/>
              <a:ext cx="245456" cy="317924"/>
            </a:xfrm>
            <a:prstGeom prst="rect">
              <a:avLst/>
            </a:prstGeom>
          </p:spPr>
        </p:pic>
      </p:grpSp>
      <p:grpSp>
        <p:nvGrpSpPr>
          <p:cNvPr id="113" name="Group 112"/>
          <p:cNvGrpSpPr/>
          <p:nvPr/>
        </p:nvGrpSpPr>
        <p:grpSpPr>
          <a:xfrm>
            <a:off x="11161019" y="2945366"/>
            <a:ext cx="1000633" cy="313881"/>
            <a:chOff x="11187869" y="3126800"/>
            <a:chExt cx="1000917" cy="313970"/>
          </a:xfrm>
        </p:grpSpPr>
        <p:sp>
          <p:nvSpPr>
            <p:cNvPr id="114" name="TextBox 113"/>
            <p:cNvSpPr txBox="1"/>
            <p:nvPr/>
          </p:nvSpPr>
          <p:spPr>
            <a:xfrm>
              <a:off x="11529630" y="3139664"/>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Operational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15" name="Picture 114" descr="Operational Insights.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sp>
        <p:nvSpPr>
          <p:cNvPr id="116" name="Rectangle 115"/>
          <p:cNvSpPr/>
          <p:nvPr/>
        </p:nvSpPr>
        <p:spPr bwMode="auto">
          <a:xfrm>
            <a:off x="2045062" y="1210771"/>
            <a:ext cx="2107561"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grpSp>
        <p:nvGrpSpPr>
          <p:cNvPr id="117" name="Group 116"/>
          <p:cNvGrpSpPr/>
          <p:nvPr/>
        </p:nvGrpSpPr>
        <p:grpSpPr>
          <a:xfrm>
            <a:off x="2180784" y="1614207"/>
            <a:ext cx="1001080" cy="337918"/>
            <a:chOff x="3533110" y="1950842"/>
            <a:chExt cx="1001364" cy="338014"/>
          </a:xfrm>
        </p:grpSpPr>
        <p:sp>
          <p:nvSpPr>
            <p:cNvPr id="118" name="TextBox 117"/>
            <p:cNvSpPr txBox="1"/>
            <p:nvPr/>
          </p:nvSpPr>
          <p:spPr>
            <a:xfrm>
              <a:off x="3875318" y="198775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Cloud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119" name="Picture 118"/>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3533110" y="1950842"/>
              <a:ext cx="289802" cy="289802"/>
            </a:xfrm>
            <a:prstGeom prst="rect">
              <a:avLst/>
            </a:prstGeom>
          </p:spPr>
        </p:pic>
      </p:grpSp>
      <p:grpSp>
        <p:nvGrpSpPr>
          <p:cNvPr id="120" name="Group 119"/>
          <p:cNvGrpSpPr/>
          <p:nvPr/>
        </p:nvGrpSpPr>
        <p:grpSpPr>
          <a:xfrm>
            <a:off x="2210155" y="2077448"/>
            <a:ext cx="1007455" cy="386392"/>
            <a:chOff x="3562490" y="2321749"/>
            <a:chExt cx="1007741" cy="386501"/>
          </a:xfrm>
        </p:grpSpPr>
        <p:sp>
          <p:nvSpPr>
            <p:cNvPr id="121" name="TextBox 120"/>
            <p:cNvSpPr txBox="1"/>
            <p:nvPr/>
          </p:nvSpPr>
          <p:spPr>
            <a:xfrm>
              <a:off x="3911075" y="2407144"/>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Batch</a:t>
              </a:r>
            </a:p>
          </p:txBody>
        </p:sp>
        <p:pic>
          <p:nvPicPr>
            <p:cNvPr id="122" name="Picture 121"/>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3562490" y="2321749"/>
              <a:ext cx="303536" cy="303536"/>
            </a:xfrm>
            <a:prstGeom prst="rect">
              <a:avLst/>
            </a:prstGeom>
          </p:spPr>
        </p:pic>
      </p:grpSp>
      <p:grpSp>
        <p:nvGrpSpPr>
          <p:cNvPr id="123" name="Group 122"/>
          <p:cNvGrpSpPr/>
          <p:nvPr/>
        </p:nvGrpSpPr>
        <p:grpSpPr>
          <a:xfrm>
            <a:off x="3128074" y="2084492"/>
            <a:ext cx="1000376" cy="378673"/>
            <a:chOff x="4132786" y="2318520"/>
            <a:chExt cx="1000660" cy="378781"/>
          </a:xfrm>
        </p:grpSpPr>
        <p:sp>
          <p:nvSpPr>
            <p:cNvPr id="124" name="TextBox 123"/>
            <p:cNvSpPr txBox="1"/>
            <p:nvPr/>
          </p:nvSpPr>
          <p:spPr>
            <a:xfrm>
              <a:off x="4474290" y="2396195"/>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Remote App</a:t>
              </a:r>
            </a:p>
          </p:txBody>
        </p:sp>
        <p:pic>
          <p:nvPicPr>
            <p:cNvPr id="125" name="Picture 124"/>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4132786" y="2318520"/>
              <a:ext cx="291655" cy="291656"/>
            </a:xfrm>
            <a:prstGeom prst="rect">
              <a:avLst/>
            </a:prstGeom>
          </p:spPr>
        </p:pic>
      </p:grpSp>
      <p:sp>
        <p:nvSpPr>
          <p:cNvPr id="126" name="TextBox 125"/>
          <p:cNvSpPr txBox="1"/>
          <p:nvPr/>
        </p:nvSpPr>
        <p:spPr>
          <a:xfrm>
            <a:off x="3466412" y="1651104"/>
            <a:ext cx="658968" cy="301021"/>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Fabric</a:t>
            </a:r>
          </a:p>
        </p:txBody>
      </p:sp>
      <p:sp>
        <p:nvSpPr>
          <p:cNvPr id="127" name="Freeform 359"/>
          <p:cNvSpPr/>
          <p:nvPr/>
        </p:nvSpPr>
        <p:spPr bwMode="auto">
          <a:xfrm>
            <a:off x="3124459" y="1634919"/>
            <a:ext cx="282361" cy="271387"/>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FFFFFF"/>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28" name="Rectangle 127"/>
          <p:cNvSpPr/>
          <p:nvPr/>
        </p:nvSpPr>
        <p:spPr bwMode="auto">
          <a:xfrm>
            <a:off x="8152782" y="1210771"/>
            <a:ext cx="2224559"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Developer Services</a:t>
            </a:r>
          </a:p>
        </p:txBody>
      </p:sp>
      <p:grpSp>
        <p:nvGrpSpPr>
          <p:cNvPr id="129" name="Group 128"/>
          <p:cNvGrpSpPr/>
          <p:nvPr/>
        </p:nvGrpSpPr>
        <p:grpSpPr>
          <a:xfrm>
            <a:off x="8295692" y="1659638"/>
            <a:ext cx="1015950" cy="309007"/>
            <a:chOff x="9025071" y="1995491"/>
            <a:chExt cx="1016238" cy="309095"/>
          </a:xfrm>
        </p:grpSpPr>
        <p:sp>
          <p:nvSpPr>
            <p:cNvPr id="130" name="TextBox 129"/>
            <p:cNvSpPr txBox="1"/>
            <p:nvPr/>
          </p:nvSpPr>
          <p:spPr>
            <a:xfrm>
              <a:off x="9371926" y="2054561"/>
              <a:ext cx="669383"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Visual Studio</a:t>
              </a:r>
            </a:p>
          </p:txBody>
        </p:sp>
        <p:pic>
          <p:nvPicPr>
            <p:cNvPr id="131" name="Picture 130" descr="Visual Studio Online.png"/>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132" name="Group 131"/>
          <p:cNvGrpSpPr/>
          <p:nvPr/>
        </p:nvGrpSpPr>
        <p:grpSpPr>
          <a:xfrm>
            <a:off x="9377074" y="2136662"/>
            <a:ext cx="1033425" cy="304166"/>
            <a:chOff x="10156761" y="2472651"/>
            <a:chExt cx="1033718" cy="304252"/>
          </a:xfrm>
        </p:grpSpPr>
        <p:sp>
          <p:nvSpPr>
            <p:cNvPr id="133" name="TextBox 132"/>
            <p:cNvSpPr txBox="1"/>
            <p:nvPr/>
          </p:nvSpPr>
          <p:spPr>
            <a:xfrm>
              <a:off x="10531323" y="2475798"/>
              <a:ext cx="659156" cy="30110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Application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34" name="Picture 133" descr="Application Insights.png"/>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10156761" y="2472651"/>
              <a:ext cx="292274" cy="292274"/>
            </a:xfrm>
            <a:prstGeom prst="rect">
              <a:avLst/>
            </a:prstGeom>
          </p:spPr>
        </p:pic>
      </p:grpSp>
      <p:grpSp>
        <p:nvGrpSpPr>
          <p:cNvPr id="135" name="Group 134"/>
          <p:cNvGrpSpPr/>
          <p:nvPr/>
        </p:nvGrpSpPr>
        <p:grpSpPr>
          <a:xfrm>
            <a:off x="9393426" y="1643782"/>
            <a:ext cx="896638" cy="317721"/>
            <a:chOff x="10173117" y="1979632"/>
            <a:chExt cx="896892" cy="317811"/>
          </a:xfrm>
        </p:grpSpPr>
        <p:pic>
          <p:nvPicPr>
            <p:cNvPr id="136" name="Picture 135"/>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137" name="TextBox 136"/>
            <p:cNvSpPr txBox="1"/>
            <p:nvPr/>
          </p:nvSpPr>
          <p:spPr>
            <a:xfrm>
              <a:off x="10528812" y="2047418"/>
              <a:ext cx="541197"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SDK</a:t>
              </a:r>
            </a:p>
          </p:txBody>
        </p:sp>
      </p:grpSp>
      <p:grpSp>
        <p:nvGrpSpPr>
          <p:cNvPr id="138" name="Group 137"/>
          <p:cNvGrpSpPr/>
          <p:nvPr/>
        </p:nvGrpSpPr>
        <p:grpSpPr>
          <a:xfrm>
            <a:off x="8295671" y="2121779"/>
            <a:ext cx="1007430" cy="307075"/>
            <a:chOff x="8298657" y="1380994"/>
            <a:chExt cx="1007716" cy="307161"/>
          </a:xfrm>
        </p:grpSpPr>
        <p:sp>
          <p:nvSpPr>
            <p:cNvPr id="139" name="TextBox 138"/>
            <p:cNvSpPr txBox="1"/>
            <p:nvPr/>
          </p:nvSpPr>
          <p:spPr>
            <a:xfrm>
              <a:off x="8645535" y="1438130"/>
              <a:ext cx="660838"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Team Project</a:t>
              </a:r>
            </a:p>
          </p:txBody>
        </p:sp>
        <p:sp>
          <p:nvSpPr>
            <p:cNvPr id="140" name="Freeform 370"/>
            <p:cNvSpPr/>
            <p:nvPr/>
          </p:nvSpPr>
          <p:spPr bwMode="auto">
            <a:xfrm>
              <a:off x="8298657" y="1380994"/>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41" name="Group 140"/>
          <p:cNvGrpSpPr/>
          <p:nvPr/>
        </p:nvGrpSpPr>
        <p:grpSpPr>
          <a:xfrm>
            <a:off x="129001" y="5744207"/>
            <a:ext cx="2628425" cy="789170"/>
            <a:chOff x="127272" y="4931023"/>
            <a:chExt cx="2629171" cy="789394"/>
          </a:xfrm>
        </p:grpSpPr>
        <p:sp>
          <p:nvSpPr>
            <p:cNvPr id="142" name="Rectangle 141"/>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sp>
          <p:nvSpPr>
            <p:cNvPr id="143" name="Rectangle 142"/>
            <p:cNvSpPr/>
            <p:nvPr/>
          </p:nvSpPr>
          <p:spPr bwMode="auto">
            <a:xfrm>
              <a:off x="228440" y="5237334"/>
              <a:ext cx="808197"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Windows</a:t>
              </a:r>
            </a:p>
          </p:txBody>
        </p:sp>
        <p:sp>
          <p:nvSpPr>
            <p:cNvPr id="144" name="Rectangle 143"/>
            <p:cNvSpPr/>
            <p:nvPr/>
          </p:nvSpPr>
          <p:spPr bwMode="auto">
            <a:xfrm>
              <a:off x="1031094" y="5237334"/>
              <a:ext cx="727898"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Linux</a:t>
              </a:r>
            </a:p>
          </p:txBody>
        </p:sp>
        <p:sp>
          <p:nvSpPr>
            <p:cNvPr id="145" name="Rectangle 144"/>
            <p:cNvSpPr/>
            <p:nvPr/>
          </p:nvSpPr>
          <p:spPr bwMode="auto">
            <a:xfrm>
              <a:off x="1815887" y="5237334"/>
              <a:ext cx="861746"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Containers</a:t>
              </a:r>
            </a:p>
          </p:txBody>
        </p:sp>
        <p:pic>
          <p:nvPicPr>
            <p:cNvPr id="146" name="Picture 145"/>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241656" y="5275561"/>
              <a:ext cx="261581" cy="261582"/>
            </a:xfrm>
            <a:prstGeom prst="rect">
              <a:avLst/>
            </a:prstGeom>
            <a:ln>
              <a:noFill/>
            </a:ln>
          </p:spPr>
        </p:pic>
        <p:pic>
          <p:nvPicPr>
            <p:cNvPr id="147" name="Picture 146"/>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1053903" y="5275561"/>
              <a:ext cx="261581" cy="261582"/>
            </a:xfrm>
            <a:prstGeom prst="rect">
              <a:avLst/>
            </a:prstGeom>
            <a:ln>
              <a:noFill/>
            </a:ln>
          </p:spPr>
        </p:pic>
        <p:grpSp>
          <p:nvGrpSpPr>
            <p:cNvPr id="148" name="Group 147"/>
            <p:cNvGrpSpPr/>
            <p:nvPr/>
          </p:nvGrpSpPr>
          <p:grpSpPr>
            <a:xfrm>
              <a:off x="1848962" y="5310201"/>
              <a:ext cx="221053" cy="170255"/>
              <a:chOff x="1403201" y="5288934"/>
              <a:chExt cx="294653" cy="226942"/>
            </a:xfrm>
          </p:grpSpPr>
          <p:grpSp>
            <p:nvGrpSpPr>
              <p:cNvPr id="149" name="Group 148"/>
              <p:cNvGrpSpPr/>
              <p:nvPr/>
            </p:nvGrpSpPr>
            <p:grpSpPr>
              <a:xfrm>
                <a:off x="1428991" y="5308456"/>
                <a:ext cx="97032" cy="104039"/>
                <a:chOff x="1286878" y="3925073"/>
                <a:chExt cx="291844" cy="312918"/>
              </a:xfrm>
              <a:solidFill>
                <a:schemeClr val="bg1"/>
              </a:solidFill>
            </p:grpSpPr>
            <p:sp>
              <p:nvSpPr>
                <p:cNvPr id="159" name="Diamond 158"/>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0" name="Diamond 159"/>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1" name="Diamond 160"/>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sp>
            <p:nvSpPr>
              <p:cNvPr id="150" name="Rounded Rectangle 402"/>
              <p:cNvSpPr/>
              <p:nvPr/>
            </p:nvSpPr>
            <p:spPr bwMode="auto">
              <a:xfrm>
                <a:off x="1403201" y="5288934"/>
                <a:ext cx="294653" cy="226942"/>
              </a:xfrm>
              <a:prstGeom prst="roundRect">
                <a:avLst>
                  <a:gd name="adj" fmla="val 9184"/>
                </a:avLst>
              </a:prstGeom>
              <a:noFill/>
              <a:ln w="1905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151" name="Group 150"/>
              <p:cNvGrpSpPr/>
              <p:nvPr/>
            </p:nvGrpSpPr>
            <p:grpSpPr>
              <a:xfrm>
                <a:off x="1573839" y="5308987"/>
                <a:ext cx="97032" cy="104039"/>
                <a:chOff x="1286878" y="3925073"/>
                <a:chExt cx="291844" cy="312918"/>
              </a:xfrm>
              <a:solidFill>
                <a:schemeClr val="bg1"/>
              </a:solidFill>
            </p:grpSpPr>
            <p:sp>
              <p:nvSpPr>
                <p:cNvPr id="156" name="Diamond 155"/>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7" name="Diamond 156"/>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8" name="Diamond 157"/>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52" name="Group 151"/>
              <p:cNvGrpSpPr/>
              <p:nvPr/>
            </p:nvGrpSpPr>
            <p:grpSpPr>
              <a:xfrm>
                <a:off x="1505369" y="5390438"/>
                <a:ext cx="97032" cy="104039"/>
                <a:chOff x="1286878" y="3925073"/>
                <a:chExt cx="291844" cy="312918"/>
              </a:xfrm>
              <a:solidFill>
                <a:schemeClr val="bg1"/>
              </a:solidFill>
            </p:grpSpPr>
            <p:sp>
              <p:nvSpPr>
                <p:cNvPr id="153" name="Diamond 152"/>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4" name="Diamond 153"/>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5" name="Diamond 154"/>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grpSp>
      <p:grpSp>
        <p:nvGrpSpPr>
          <p:cNvPr id="162" name="Group 161"/>
          <p:cNvGrpSpPr/>
          <p:nvPr/>
        </p:nvGrpSpPr>
        <p:grpSpPr>
          <a:xfrm>
            <a:off x="123965" y="547432"/>
            <a:ext cx="1371400" cy="4482374"/>
            <a:chOff x="426849" y="90536"/>
            <a:chExt cx="1371788" cy="4483646"/>
          </a:xfrm>
        </p:grpSpPr>
        <p:sp>
          <p:nvSpPr>
            <p:cNvPr id="163" name="Rectangle 162"/>
            <p:cNvSpPr/>
            <p:nvPr/>
          </p:nvSpPr>
          <p:spPr bwMode="auto">
            <a:xfrm>
              <a:off x="426849" y="90536"/>
              <a:ext cx="1371788" cy="4483646"/>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199" b="1" kern="0" dirty="0">
                <a:solidFill>
                  <a:srgbClr val="FFFFFF"/>
                </a:solidFill>
                <a:latin typeface="Segoe UI Light" charset="0"/>
                <a:ea typeface="Segoe UI Light" charset="0"/>
                <a:cs typeface="Segoe UI Light" charset="0"/>
              </a:endParaRPr>
            </a:p>
          </p:txBody>
        </p:sp>
        <p:grpSp>
          <p:nvGrpSpPr>
            <p:cNvPr id="164" name="Group 163"/>
            <p:cNvGrpSpPr/>
            <p:nvPr/>
          </p:nvGrpSpPr>
          <p:grpSpPr>
            <a:xfrm>
              <a:off x="559925" y="1337022"/>
              <a:ext cx="1012582" cy="321430"/>
              <a:chOff x="6813227" y="457506"/>
              <a:chExt cx="1012582" cy="321430"/>
            </a:xfrm>
          </p:grpSpPr>
          <p:sp>
            <p:nvSpPr>
              <p:cNvPr id="183" name="TextBox 182"/>
              <p:cNvSpPr txBox="1"/>
              <p:nvPr/>
            </p:nvSpPr>
            <p:spPr>
              <a:xfrm>
                <a:off x="7166653" y="477831"/>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Active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Directory</a:t>
                </a:r>
              </a:p>
            </p:txBody>
          </p:sp>
          <p:pic>
            <p:nvPicPr>
              <p:cNvPr id="184" name="Picture 183" descr="Azure Active Directory.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165" name="Group 164"/>
            <p:cNvGrpSpPr/>
            <p:nvPr/>
          </p:nvGrpSpPr>
          <p:grpSpPr>
            <a:xfrm>
              <a:off x="592781" y="1896250"/>
              <a:ext cx="974572" cy="311021"/>
              <a:chOff x="7922427" y="464301"/>
              <a:chExt cx="974572" cy="311021"/>
            </a:xfrm>
          </p:grpSpPr>
          <p:sp>
            <p:nvSpPr>
              <p:cNvPr id="181" name="TextBox 180"/>
              <p:cNvSpPr txBox="1"/>
              <p:nvPr/>
            </p:nvSpPr>
            <p:spPr>
              <a:xfrm>
                <a:off x="8237843" y="47421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Multi-Factor</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Authentication</a:t>
                </a:r>
              </a:p>
            </p:txBody>
          </p:sp>
          <p:pic>
            <p:nvPicPr>
              <p:cNvPr id="182" name="Picture 181" descr="Multi-Factor Authentication.png"/>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166" name="Group 165"/>
            <p:cNvGrpSpPr/>
            <p:nvPr/>
          </p:nvGrpSpPr>
          <p:grpSpPr>
            <a:xfrm>
              <a:off x="556764" y="2453146"/>
              <a:ext cx="1008498" cy="337139"/>
              <a:chOff x="2492088" y="428524"/>
              <a:chExt cx="1008498" cy="337139"/>
            </a:xfrm>
          </p:grpSpPr>
          <p:sp>
            <p:nvSpPr>
              <p:cNvPr id="179" name="TextBox 178"/>
              <p:cNvSpPr txBox="1"/>
              <p:nvPr/>
            </p:nvSpPr>
            <p:spPr>
              <a:xfrm>
                <a:off x="2841430"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Automation</a:t>
                </a:r>
              </a:p>
            </p:txBody>
          </p:sp>
          <p:pic>
            <p:nvPicPr>
              <p:cNvPr id="180" name="Picture 179" descr="Azure automation.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167" name="Group 166"/>
            <p:cNvGrpSpPr/>
            <p:nvPr/>
          </p:nvGrpSpPr>
          <p:grpSpPr>
            <a:xfrm>
              <a:off x="576737" y="796962"/>
              <a:ext cx="1000133" cy="348052"/>
              <a:chOff x="3528269" y="417611"/>
              <a:chExt cx="1000133" cy="348052"/>
            </a:xfrm>
          </p:grpSpPr>
          <p:sp>
            <p:nvSpPr>
              <p:cNvPr id="177" name="TextBox 176"/>
              <p:cNvSpPr txBox="1"/>
              <p:nvPr/>
            </p:nvSpPr>
            <p:spPr>
              <a:xfrm>
                <a:off x="3869246"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Portal</a:t>
                </a:r>
              </a:p>
            </p:txBody>
          </p:sp>
          <p:pic>
            <p:nvPicPr>
              <p:cNvPr id="178" name="Picture 177" descr="Azure subscription.png"/>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168" name="Group 167"/>
            <p:cNvGrpSpPr/>
            <p:nvPr/>
          </p:nvGrpSpPr>
          <p:grpSpPr>
            <a:xfrm>
              <a:off x="562791" y="2957202"/>
              <a:ext cx="1006664" cy="360439"/>
              <a:chOff x="4552624" y="449870"/>
              <a:chExt cx="1006664" cy="360439"/>
            </a:xfrm>
          </p:grpSpPr>
          <p:sp>
            <p:nvSpPr>
              <p:cNvPr id="175" name="TextBox 174"/>
              <p:cNvSpPr txBox="1"/>
              <p:nvPr/>
            </p:nvSpPr>
            <p:spPr>
              <a:xfrm>
                <a:off x="4900132" y="50920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Key Vault</a:t>
                </a:r>
              </a:p>
            </p:txBody>
          </p:sp>
          <p:pic>
            <p:nvPicPr>
              <p:cNvPr id="176" name="Picture 175" descr="AzureKeyVault_icon_white.png"/>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169" name="Group 168"/>
            <p:cNvGrpSpPr/>
            <p:nvPr/>
          </p:nvGrpSpPr>
          <p:grpSpPr>
            <a:xfrm>
              <a:off x="547196" y="3461258"/>
              <a:ext cx="1024650" cy="317273"/>
              <a:chOff x="9096923" y="436026"/>
              <a:chExt cx="1024650" cy="317273"/>
            </a:xfrm>
          </p:grpSpPr>
          <p:sp>
            <p:nvSpPr>
              <p:cNvPr id="173" name="TextBox 172"/>
              <p:cNvSpPr txBox="1"/>
              <p:nvPr/>
            </p:nvSpPr>
            <p:spPr>
              <a:xfrm>
                <a:off x="9462417" y="4521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Store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Marketplace</a:t>
                </a:r>
              </a:p>
            </p:txBody>
          </p:sp>
          <p:pic>
            <p:nvPicPr>
              <p:cNvPr id="174" name="Picture 173" descr="Azure Marketplace.png"/>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grpSp>
          <p:nvGrpSpPr>
            <p:cNvPr id="170" name="Group 169"/>
            <p:cNvGrpSpPr/>
            <p:nvPr/>
          </p:nvGrpSpPr>
          <p:grpSpPr>
            <a:xfrm>
              <a:off x="559429" y="4065187"/>
              <a:ext cx="1008388" cy="309244"/>
              <a:chOff x="559429" y="4065187"/>
              <a:chExt cx="1008388" cy="309244"/>
            </a:xfrm>
          </p:grpSpPr>
          <p:pic>
            <p:nvPicPr>
              <p:cNvPr id="171" name="Picture 170"/>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172" name="TextBox 171"/>
              <p:cNvSpPr txBox="1"/>
              <p:nvPr/>
            </p:nvSpPr>
            <p:spPr>
              <a:xfrm>
                <a:off x="908661" y="407332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VM Image Gallery</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&amp; VM Depot</a:t>
                </a:r>
              </a:p>
            </p:txBody>
          </p:sp>
        </p:grpSp>
      </p:grpSp>
      <p:grpSp>
        <p:nvGrpSpPr>
          <p:cNvPr id="185" name="Group 184"/>
          <p:cNvGrpSpPr/>
          <p:nvPr/>
        </p:nvGrpSpPr>
        <p:grpSpPr>
          <a:xfrm>
            <a:off x="6023370" y="5744207"/>
            <a:ext cx="6289963" cy="789580"/>
            <a:chOff x="6023314" y="4931023"/>
            <a:chExt cx="6291748" cy="789804"/>
          </a:xfrm>
        </p:grpSpPr>
        <p:sp>
          <p:nvSpPr>
            <p:cNvPr id="186" name="Rectangle 185"/>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Networking</a:t>
              </a:r>
            </a:p>
          </p:txBody>
        </p:sp>
        <p:sp>
          <p:nvSpPr>
            <p:cNvPr id="187" name="Rectangle 186"/>
            <p:cNvSpPr/>
            <p:nvPr/>
          </p:nvSpPr>
          <p:spPr bwMode="auto">
            <a:xfrm>
              <a:off x="6136675" y="5231313"/>
              <a:ext cx="843562"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Virtual Network</a:t>
              </a:r>
            </a:p>
          </p:txBody>
        </p:sp>
        <p:sp>
          <p:nvSpPr>
            <p:cNvPr id="188" name="Rectangle 187"/>
            <p:cNvSpPr/>
            <p:nvPr/>
          </p:nvSpPr>
          <p:spPr bwMode="auto">
            <a:xfrm>
              <a:off x="8640978" y="5230981"/>
              <a:ext cx="812799"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Express</a:t>
              </a:r>
            </a:p>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Route</a:t>
              </a:r>
            </a:p>
          </p:txBody>
        </p:sp>
        <p:sp>
          <p:nvSpPr>
            <p:cNvPr id="189" name="Rectangle 188"/>
            <p:cNvSpPr/>
            <p:nvPr/>
          </p:nvSpPr>
          <p:spPr bwMode="auto">
            <a:xfrm>
              <a:off x="9495191" y="5230981"/>
              <a:ext cx="921643"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Traffic Manager</a:t>
              </a:r>
            </a:p>
          </p:txBody>
        </p:sp>
        <p:sp>
          <p:nvSpPr>
            <p:cNvPr id="190" name="Rectangle 189"/>
            <p:cNvSpPr/>
            <p:nvPr/>
          </p:nvSpPr>
          <p:spPr bwMode="auto">
            <a:xfrm>
              <a:off x="6949070" y="5231313"/>
              <a:ext cx="829620"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Load Balancer</a:t>
              </a:r>
            </a:p>
          </p:txBody>
        </p:sp>
        <p:sp>
          <p:nvSpPr>
            <p:cNvPr id="191" name="Rectangle 190"/>
            <p:cNvSpPr/>
            <p:nvPr/>
          </p:nvSpPr>
          <p:spPr bwMode="auto">
            <a:xfrm>
              <a:off x="7811111" y="5230981"/>
              <a:ext cx="788455"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DNS</a:t>
              </a:r>
            </a:p>
          </p:txBody>
        </p:sp>
        <p:sp>
          <p:nvSpPr>
            <p:cNvPr id="192" name="Rectangle 191"/>
            <p:cNvSpPr/>
            <p:nvPr/>
          </p:nvSpPr>
          <p:spPr bwMode="auto">
            <a:xfrm>
              <a:off x="10458248"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VPN Gateway</a:t>
              </a:r>
            </a:p>
          </p:txBody>
        </p:sp>
        <p:sp>
          <p:nvSpPr>
            <p:cNvPr id="193" name="Rectangle 192"/>
            <p:cNvSpPr/>
            <p:nvPr/>
          </p:nvSpPr>
          <p:spPr bwMode="auto">
            <a:xfrm>
              <a:off x="11372540"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Application Gateway</a:t>
              </a:r>
            </a:p>
          </p:txBody>
        </p:sp>
        <p:pic>
          <p:nvPicPr>
            <p:cNvPr id="194" name="Picture 193"/>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6146400" y="5248173"/>
              <a:ext cx="267702" cy="267702"/>
            </a:xfrm>
            <a:prstGeom prst="rect">
              <a:avLst/>
            </a:prstGeom>
          </p:spPr>
        </p:pic>
        <p:pic>
          <p:nvPicPr>
            <p:cNvPr id="195" name="Picture 194"/>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pic>
          <p:nvPicPr>
            <p:cNvPr id="196" name="Picture 195"/>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sp>
          <p:nvSpPr>
            <p:cNvPr id="19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pic>
          <p:nvPicPr>
            <p:cNvPr id="198" name="Picture 197"/>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pic>
          <p:nvPicPr>
            <p:cNvPr id="199" name="Picture 198"/>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pic>
          <p:nvPicPr>
            <p:cNvPr id="200" name="Picture 199"/>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
        <p:nvSpPr>
          <p:cNvPr id="201" name="Rectangle 200"/>
          <p:cNvSpPr/>
          <p:nvPr/>
        </p:nvSpPr>
        <p:spPr bwMode="auto">
          <a:xfrm>
            <a:off x="123965"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Security &amp; Management</a:t>
            </a:r>
          </a:p>
        </p:txBody>
      </p:sp>
      <p:sp>
        <p:nvSpPr>
          <p:cNvPr id="202" name="Rectangle 201"/>
          <p:cNvSpPr/>
          <p:nvPr/>
        </p:nvSpPr>
        <p:spPr bwMode="auto">
          <a:xfrm>
            <a:off x="1625244" y="546981"/>
            <a:ext cx="9163697" cy="44104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599" kern="0" cap="all" dirty="0">
                <a:solidFill>
                  <a:srgbClr val="FFFFFF"/>
                </a:solidFill>
                <a:latin typeface="Segoe UI Light" charset="0"/>
                <a:ea typeface="Segoe UI Light" charset="0"/>
                <a:cs typeface="Segoe UI Light" charset="0"/>
              </a:rPr>
              <a:t>Platform Services</a:t>
            </a:r>
          </a:p>
        </p:txBody>
      </p:sp>
      <p:sp>
        <p:nvSpPr>
          <p:cNvPr id="203" name="Rectangle 202"/>
          <p:cNvSpPr/>
          <p:nvPr/>
        </p:nvSpPr>
        <p:spPr bwMode="auto">
          <a:xfrm>
            <a:off x="10941296"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Hybrid Operations</a:t>
            </a:r>
          </a:p>
        </p:txBody>
      </p:sp>
      <p:cxnSp>
        <p:nvCxnSpPr>
          <p:cNvPr id="204" name="Straight Connector 203"/>
          <p:cNvCxnSpPr/>
          <p:nvPr/>
        </p:nvCxnSpPr>
        <p:spPr>
          <a:xfrm>
            <a:off x="1766" y="5173187"/>
            <a:ext cx="12432948" cy="0"/>
          </a:xfrm>
          <a:prstGeom prst="line">
            <a:avLst/>
          </a:prstGeom>
          <a:ln w="349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05" name="Group 4"/>
          <p:cNvGrpSpPr>
            <a:grpSpLocks noChangeAspect="1"/>
          </p:cNvGrpSpPr>
          <p:nvPr/>
        </p:nvGrpSpPr>
        <p:grpSpPr bwMode="auto">
          <a:xfrm>
            <a:off x="5531994" y="2058676"/>
            <a:ext cx="379476" cy="320040"/>
            <a:chOff x="3668" y="1993"/>
            <a:chExt cx="498" cy="420"/>
          </a:xfrm>
          <a:solidFill>
            <a:schemeClr val="bg1"/>
          </a:solidFill>
        </p:grpSpPr>
        <p:sp>
          <p:nvSpPr>
            <p:cNvPr id="206" name="Freeform 5"/>
            <p:cNvSpPr>
              <a:spLocks/>
            </p:cNvSpPr>
            <p:nvPr/>
          </p:nvSpPr>
          <p:spPr bwMode="auto">
            <a:xfrm>
              <a:off x="3810" y="1993"/>
              <a:ext cx="223" cy="420"/>
            </a:xfrm>
            <a:custGeom>
              <a:avLst/>
              <a:gdLst>
                <a:gd name="T0" fmla="*/ 75 w 223"/>
                <a:gd name="T1" fmla="*/ 0 h 420"/>
                <a:gd name="T2" fmla="*/ 223 w 223"/>
                <a:gd name="T3" fmla="*/ 0 h 420"/>
                <a:gd name="T4" fmla="*/ 129 w 223"/>
                <a:gd name="T5" fmla="*/ 141 h 420"/>
                <a:gd name="T6" fmla="*/ 223 w 223"/>
                <a:gd name="T7" fmla="*/ 141 h 420"/>
                <a:gd name="T8" fmla="*/ 25 w 223"/>
                <a:gd name="T9" fmla="*/ 420 h 420"/>
                <a:gd name="T10" fmla="*/ 94 w 223"/>
                <a:gd name="T11" fmla="*/ 209 h 420"/>
                <a:gd name="T12" fmla="*/ 0 w 223"/>
                <a:gd name="T13" fmla="*/ 209 h 420"/>
                <a:gd name="T14" fmla="*/ 75 w 223"/>
                <a:gd name="T15" fmla="*/ 0 h 4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420">
                  <a:moveTo>
                    <a:pt x="75" y="0"/>
                  </a:moveTo>
                  <a:lnTo>
                    <a:pt x="223" y="0"/>
                  </a:lnTo>
                  <a:lnTo>
                    <a:pt x="129" y="141"/>
                  </a:lnTo>
                  <a:lnTo>
                    <a:pt x="223" y="141"/>
                  </a:lnTo>
                  <a:lnTo>
                    <a:pt x="25" y="420"/>
                  </a:lnTo>
                  <a:lnTo>
                    <a:pt x="94" y="209"/>
                  </a:lnTo>
                  <a:lnTo>
                    <a:pt x="0" y="209"/>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a:solidFill>
                  <a:sysClr val="windowText" lastClr="000000"/>
                </a:solidFill>
              </a:endParaRPr>
            </a:p>
          </p:txBody>
        </p:sp>
        <p:sp>
          <p:nvSpPr>
            <p:cNvPr id="207" name="Freeform 6"/>
            <p:cNvSpPr>
              <a:spLocks/>
            </p:cNvSpPr>
            <p:nvPr/>
          </p:nvSpPr>
          <p:spPr bwMode="auto">
            <a:xfrm>
              <a:off x="3668" y="2057"/>
              <a:ext cx="152" cy="279"/>
            </a:xfrm>
            <a:custGeom>
              <a:avLst/>
              <a:gdLst>
                <a:gd name="T0" fmla="*/ 15 w 79"/>
                <a:gd name="T1" fmla="*/ 72 h 144"/>
                <a:gd name="T2" fmla="*/ 77 w 79"/>
                <a:gd name="T3" fmla="*/ 10 h 144"/>
                <a:gd name="T4" fmla="*/ 77 w 79"/>
                <a:gd name="T5" fmla="*/ 5 h 144"/>
                <a:gd name="T6" fmla="*/ 74 w 79"/>
                <a:gd name="T7" fmla="*/ 1 h 144"/>
                <a:gd name="T8" fmla="*/ 69 w 79"/>
                <a:gd name="T9" fmla="*/ 1 h 144"/>
                <a:gd name="T10" fmla="*/ 1 w 79"/>
                <a:gd name="T11" fmla="*/ 69 h 144"/>
                <a:gd name="T12" fmla="*/ 0 w 79"/>
                <a:gd name="T13" fmla="*/ 72 h 144"/>
                <a:gd name="T14" fmla="*/ 1 w 79"/>
                <a:gd name="T15" fmla="*/ 74 h 144"/>
                <a:gd name="T16" fmla="*/ 69 w 79"/>
                <a:gd name="T17" fmla="*/ 142 h 144"/>
                <a:gd name="T18" fmla="*/ 74 w 79"/>
                <a:gd name="T19" fmla="*/ 142 h 144"/>
                <a:gd name="T20" fmla="*/ 77 w 79"/>
                <a:gd name="T21" fmla="*/ 139 h 144"/>
                <a:gd name="T22" fmla="*/ 77 w 79"/>
                <a:gd name="T23" fmla="*/ 134 h 144"/>
                <a:gd name="T24" fmla="*/ 15 w 79"/>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44">
                  <a:moveTo>
                    <a:pt x="15" y="72"/>
                  </a:moveTo>
                  <a:cubicBezTo>
                    <a:pt x="77" y="10"/>
                    <a:pt x="77" y="10"/>
                    <a:pt x="77" y="10"/>
                  </a:cubicBezTo>
                  <a:cubicBezTo>
                    <a:pt x="79" y="8"/>
                    <a:pt x="79" y="6"/>
                    <a:pt x="77" y="5"/>
                  </a:cubicBezTo>
                  <a:cubicBezTo>
                    <a:pt x="74" y="1"/>
                    <a:pt x="74" y="1"/>
                    <a:pt x="74" y="1"/>
                  </a:cubicBezTo>
                  <a:cubicBezTo>
                    <a:pt x="72" y="0"/>
                    <a:pt x="70" y="0"/>
                    <a:pt x="69" y="1"/>
                  </a:cubicBezTo>
                  <a:cubicBezTo>
                    <a:pt x="1" y="69"/>
                    <a:pt x="1" y="69"/>
                    <a:pt x="1" y="69"/>
                  </a:cubicBezTo>
                  <a:cubicBezTo>
                    <a:pt x="0" y="70"/>
                    <a:pt x="0" y="71"/>
                    <a:pt x="0" y="72"/>
                  </a:cubicBezTo>
                  <a:cubicBezTo>
                    <a:pt x="0" y="73"/>
                    <a:pt x="0" y="74"/>
                    <a:pt x="1" y="74"/>
                  </a:cubicBezTo>
                  <a:cubicBezTo>
                    <a:pt x="69" y="142"/>
                    <a:pt x="69" y="142"/>
                    <a:pt x="69" y="142"/>
                  </a:cubicBezTo>
                  <a:cubicBezTo>
                    <a:pt x="70" y="144"/>
                    <a:pt x="72" y="144"/>
                    <a:pt x="74" y="142"/>
                  </a:cubicBezTo>
                  <a:cubicBezTo>
                    <a:pt x="77" y="139"/>
                    <a:pt x="77" y="139"/>
                    <a:pt x="77" y="139"/>
                  </a:cubicBezTo>
                  <a:cubicBezTo>
                    <a:pt x="79" y="137"/>
                    <a:pt x="79" y="135"/>
                    <a:pt x="77" y="134"/>
                  </a:cubicBezTo>
                  <a:lnTo>
                    <a:pt x="15"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a:solidFill>
                  <a:sysClr val="windowText" lastClr="000000"/>
                </a:solidFill>
              </a:endParaRPr>
            </a:p>
          </p:txBody>
        </p:sp>
        <p:sp>
          <p:nvSpPr>
            <p:cNvPr id="208" name="Freeform 7"/>
            <p:cNvSpPr>
              <a:spLocks/>
            </p:cNvSpPr>
            <p:nvPr/>
          </p:nvSpPr>
          <p:spPr bwMode="auto">
            <a:xfrm>
              <a:off x="4012" y="2057"/>
              <a:ext cx="154" cy="279"/>
            </a:xfrm>
            <a:custGeom>
              <a:avLst/>
              <a:gdLst>
                <a:gd name="T0" fmla="*/ 64 w 80"/>
                <a:gd name="T1" fmla="*/ 72 h 144"/>
                <a:gd name="T2" fmla="*/ 2 w 80"/>
                <a:gd name="T3" fmla="*/ 10 h 144"/>
                <a:gd name="T4" fmla="*/ 2 w 80"/>
                <a:gd name="T5" fmla="*/ 5 h 144"/>
                <a:gd name="T6" fmla="*/ 5 w 80"/>
                <a:gd name="T7" fmla="*/ 1 h 144"/>
                <a:gd name="T8" fmla="*/ 10 w 80"/>
                <a:gd name="T9" fmla="*/ 1 h 144"/>
                <a:gd name="T10" fmla="*/ 78 w 80"/>
                <a:gd name="T11" fmla="*/ 69 h 144"/>
                <a:gd name="T12" fmla="*/ 80 w 80"/>
                <a:gd name="T13" fmla="*/ 72 h 144"/>
                <a:gd name="T14" fmla="*/ 78 w 80"/>
                <a:gd name="T15" fmla="*/ 74 h 144"/>
                <a:gd name="T16" fmla="*/ 10 w 80"/>
                <a:gd name="T17" fmla="*/ 142 h 144"/>
                <a:gd name="T18" fmla="*/ 5 w 80"/>
                <a:gd name="T19" fmla="*/ 142 h 144"/>
                <a:gd name="T20" fmla="*/ 2 w 80"/>
                <a:gd name="T21" fmla="*/ 139 h 144"/>
                <a:gd name="T22" fmla="*/ 2 w 80"/>
                <a:gd name="T23" fmla="*/ 134 h 144"/>
                <a:gd name="T24" fmla="*/ 64 w 80"/>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44">
                  <a:moveTo>
                    <a:pt x="64" y="72"/>
                  </a:moveTo>
                  <a:cubicBezTo>
                    <a:pt x="2" y="10"/>
                    <a:pt x="2" y="10"/>
                    <a:pt x="2" y="10"/>
                  </a:cubicBezTo>
                  <a:cubicBezTo>
                    <a:pt x="0" y="8"/>
                    <a:pt x="0" y="6"/>
                    <a:pt x="2" y="5"/>
                  </a:cubicBezTo>
                  <a:cubicBezTo>
                    <a:pt x="5" y="1"/>
                    <a:pt x="5" y="1"/>
                    <a:pt x="5" y="1"/>
                  </a:cubicBezTo>
                  <a:cubicBezTo>
                    <a:pt x="7" y="0"/>
                    <a:pt x="9" y="0"/>
                    <a:pt x="10" y="1"/>
                  </a:cubicBezTo>
                  <a:cubicBezTo>
                    <a:pt x="78" y="69"/>
                    <a:pt x="78" y="69"/>
                    <a:pt x="78" y="69"/>
                  </a:cubicBezTo>
                  <a:cubicBezTo>
                    <a:pt x="79" y="70"/>
                    <a:pt x="80" y="71"/>
                    <a:pt x="80" y="72"/>
                  </a:cubicBezTo>
                  <a:cubicBezTo>
                    <a:pt x="80" y="73"/>
                    <a:pt x="79" y="74"/>
                    <a:pt x="78" y="74"/>
                  </a:cubicBezTo>
                  <a:cubicBezTo>
                    <a:pt x="10" y="142"/>
                    <a:pt x="10" y="142"/>
                    <a:pt x="10" y="142"/>
                  </a:cubicBezTo>
                  <a:cubicBezTo>
                    <a:pt x="9" y="144"/>
                    <a:pt x="7" y="144"/>
                    <a:pt x="5" y="142"/>
                  </a:cubicBezTo>
                  <a:cubicBezTo>
                    <a:pt x="2" y="139"/>
                    <a:pt x="2" y="139"/>
                    <a:pt x="2" y="139"/>
                  </a:cubicBezTo>
                  <a:cubicBezTo>
                    <a:pt x="0" y="137"/>
                    <a:pt x="0" y="135"/>
                    <a:pt x="2" y="134"/>
                  </a:cubicBezTo>
                  <a:lnTo>
                    <a:pt x="64"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a:solidFill>
                  <a:sysClr val="windowText" lastClr="000000"/>
                </a:solidFill>
              </a:endParaRPr>
            </a:p>
          </p:txBody>
        </p:sp>
      </p:grpSp>
      <p:grpSp>
        <p:nvGrpSpPr>
          <p:cNvPr id="209" name="Group 208"/>
          <p:cNvGrpSpPr/>
          <p:nvPr/>
        </p:nvGrpSpPr>
        <p:grpSpPr>
          <a:xfrm>
            <a:off x="3462321" y="3111028"/>
            <a:ext cx="1008256" cy="301021"/>
            <a:chOff x="6536908" y="2455358"/>
            <a:chExt cx="1008542" cy="301106"/>
          </a:xfrm>
        </p:grpSpPr>
        <p:sp>
          <p:nvSpPr>
            <p:cNvPr id="210" name="TextBox 209"/>
            <p:cNvSpPr txBox="1"/>
            <p:nvPr/>
          </p:nvSpPr>
          <p:spPr>
            <a:xfrm>
              <a:off x="6886294"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Logic</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211" name="Picture 210"/>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6536908" y="2459700"/>
              <a:ext cx="292423" cy="292423"/>
            </a:xfrm>
            <a:prstGeom prst="rect">
              <a:avLst/>
            </a:prstGeom>
          </p:spPr>
        </p:pic>
      </p:grpSp>
    </p:spTree>
    <p:extLst>
      <p:ext uri="{BB962C8B-B14F-4D97-AF65-F5344CB8AC3E}">
        <p14:creationId xmlns:p14="http://schemas.microsoft.com/office/powerpoint/2010/main" val="30967134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Hosting Options</a:t>
            </a:r>
          </a:p>
        </p:txBody>
      </p:sp>
      <p:sp>
        <p:nvSpPr>
          <p:cNvPr id="3" name="Rectangle 2"/>
          <p:cNvSpPr/>
          <p:nvPr/>
        </p:nvSpPr>
        <p:spPr bwMode="auto">
          <a:xfrm>
            <a:off x="457200"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Virtual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Machines</a:t>
            </a:r>
          </a:p>
        </p:txBody>
      </p:sp>
      <p:sp>
        <p:nvSpPr>
          <p:cNvPr id="4" name="Rectangle 3"/>
          <p:cNvSpPr/>
          <p:nvPr/>
        </p:nvSpPr>
        <p:spPr bwMode="auto">
          <a:xfrm>
            <a:off x="2880519"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VM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Scale Sets</a:t>
            </a:r>
          </a:p>
        </p:txBody>
      </p:sp>
      <p:sp>
        <p:nvSpPr>
          <p:cNvPr id="5" name="Rectangle 4"/>
          <p:cNvSpPr/>
          <p:nvPr/>
        </p:nvSpPr>
        <p:spPr bwMode="auto">
          <a:xfrm>
            <a:off x="5303838"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Container Service</a:t>
            </a:r>
          </a:p>
        </p:txBody>
      </p:sp>
      <p:sp>
        <p:nvSpPr>
          <p:cNvPr id="6" name="Rectangle 5"/>
          <p:cNvSpPr/>
          <p:nvPr/>
        </p:nvSpPr>
        <p:spPr bwMode="auto">
          <a:xfrm>
            <a:off x="7727157"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Service Fabric</a:t>
            </a:r>
          </a:p>
        </p:txBody>
      </p:sp>
      <p:sp>
        <p:nvSpPr>
          <p:cNvPr id="7" name="Rectangle 6"/>
          <p:cNvSpPr/>
          <p:nvPr/>
        </p:nvSpPr>
        <p:spPr bwMode="auto">
          <a:xfrm>
            <a:off x="10150475"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 Service</a:t>
            </a:r>
          </a:p>
        </p:txBody>
      </p:sp>
      <p:cxnSp>
        <p:nvCxnSpPr>
          <p:cNvPr id="10" name="Straight Connector 9"/>
          <p:cNvCxnSpPr/>
          <p:nvPr/>
        </p:nvCxnSpPr>
        <p:spPr>
          <a:xfrm>
            <a:off x="7437437" y="-7938"/>
            <a:ext cx="0" cy="7162800"/>
          </a:xfrm>
          <a:prstGeom prst="line">
            <a:avLst/>
          </a:prstGeom>
          <a:ln w="5397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37437" y="6316662"/>
            <a:ext cx="3163110"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Platform as a Service (PaaS)</a:t>
            </a:r>
          </a:p>
        </p:txBody>
      </p:sp>
      <p:sp>
        <p:nvSpPr>
          <p:cNvPr id="12" name="TextBox 11"/>
          <p:cNvSpPr txBox="1"/>
          <p:nvPr/>
        </p:nvSpPr>
        <p:spPr>
          <a:xfrm>
            <a:off x="3871163" y="6316662"/>
            <a:ext cx="3594381" cy="544765"/>
          </a:xfrm>
          <a:prstGeom prst="rect">
            <a:avLst/>
          </a:prstGeom>
          <a:noFill/>
        </p:spPr>
        <p:txBody>
          <a:bodyPr wrap="none" lIns="182880" tIns="146304" rIns="182880" bIns="146304" rtlCol="0">
            <a:spAutoFit/>
          </a:bodyPr>
          <a:lstStyle/>
          <a:p>
            <a:pPr algn="r">
              <a:lnSpc>
                <a:spcPct val="90000"/>
              </a:lnSpc>
              <a:spcAft>
                <a:spcPts val="600"/>
              </a:spcAft>
            </a:pPr>
            <a:r>
              <a:rPr lang="en-US" dirty="0">
                <a:gradFill>
                  <a:gsLst>
                    <a:gs pos="2917">
                      <a:schemeClr val="tx1"/>
                    </a:gs>
                    <a:gs pos="30000">
                      <a:schemeClr val="tx1"/>
                    </a:gs>
                  </a:gsLst>
                  <a:lin ang="5400000" scaled="0"/>
                </a:gradFill>
              </a:rPr>
              <a:t>Infrastructure as a Service (IaaS)</a:t>
            </a:r>
          </a:p>
        </p:txBody>
      </p:sp>
    </p:spTree>
    <p:extLst>
      <p:ext uri="{BB962C8B-B14F-4D97-AF65-F5344CB8AC3E}">
        <p14:creationId xmlns:p14="http://schemas.microsoft.com/office/powerpoint/2010/main" val="29082962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a:t>Azure App Service</a:t>
            </a:r>
          </a:p>
        </p:txBody>
      </p:sp>
      <p:grpSp>
        <p:nvGrpSpPr>
          <p:cNvPr id="3" name="Group 2"/>
          <p:cNvGrpSpPr/>
          <p:nvPr/>
        </p:nvGrpSpPr>
        <p:grpSpPr>
          <a:xfrm>
            <a:off x="427037" y="2375744"/>
            <a:ext cx="3277337" cy="3262410"/>
            <a:chOff x="827088" y="-3463925"/>
            <a:chExt cx="3833812" cy="3816350"/>
          </a:xfrm>
        </p:grpSpPr>
        <p:sp>
          <p:nvSpPr>
            <p:cNvPr id="4"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5"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6"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7"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8"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grpSp>
      <p:grpSp>
        <p:nvGrpSpPr>
          <p:cNvPr id="12" name="Group 11"/>
          <p:cNvGrpSpPr/>
          <p:nvPr/>
        </p:nvGrpSpPr>
        <p:grpSpPr>
          <a:xfrm>
            <a:off x="4084771" y="3883205"/>
            <a:ext cx="453547" cy="267101"/>
            <a:chOff x="4924540" y="2915646"/>
            <a:chExt cx="462708" cy="272496"/>
          </a:xfrm>
          <a:solidFill>
            <a:schemeClr val="tx1"/>
          </a:solidFill>
        </p:grpSpPr>
        <p:sp>
          <p:nvSpPr>
            <p:cNvPr id="13" name="Rectangle 12"/>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p:nvPr/>
        </p:nvGrpSpPr>
        <p:grpSpPr>
          <a:xfrm>
            <a:off x="8456613" y="4280949"/>
            <a:ext cx="2583344" cy="1665763"/>
            <a:chOff x="8728103" y="4231511"/>
            <a:chExt cx="2635145" cy="1699165"/>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17" name="TextBox 16"/>
            <p:cNvSpPr txBox="1"/>
            <p:nvPr/>
          </p:nvSpPr>
          <p:spPr>
            <a:xfrm>
              <a:off x="8728103" y="5010007"/>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API Apps</a:t>
              </a:r>
            </a:p>
          </p:txBody>
        </p:sp>
        <p:sp>
          <p:nvSpPr>
            <p:cNvPr id="18" name="TextBox 17"/>
            <p:cNvSpPr txBox="1"/>
            <p:nvPr/>
          </p:nvSpPr>
          <p:spPr>
            <a:xfrm>
              <a:off x="8728103" y="544405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Easily build and consume APIs in the cloud</a:t>
              </a:r>
            </a:p>
          </p:txBody>
        </p:sp>
      </p:grpSp>
      <p:grpSp>
        <p:nvGrpSpPr>
          <p:cNvPr id="19" name="Group 18"/>
          <p:cNvGrpSpPr/>
          <p:nvPr/>
        </p:nvGrpSpPr>
        <p:grpSpPr>
          <a:xfrm>
            <a:off x="4299943" y="2125662"/>
            <a:ext cx="3314494" cy="1688853"/>
            <a:chOff x="5434662" y="1339128"/>
            <a:chExt cx="3380957" cy="1722718"/>
          </a:xfrm>
        </p:grpSpPr>
        <p:sp>
          <p:nvSpPr>
            <p:cNvPr id="20" name="TextBox 19"/>
            <p:cNvSpPr txBox="1"/>
            <p:nvPr/>
          </p:nvSpPr>
          <p:spPr>
            <a:xfrm>
              <a:off x="5648241" y="2147024"/>
              <a:ext cx="2929173"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Web Apps</a:t>
              </a:r>
            </a:p>
          </p:txBody>
        </p:sp>
        <p:sp>
          <p:nvSpPr>
            <p:cNvPr id="21" name="TextBox 20"/>
            <p:cNvSpPr txBox="1"/>
            <p:nvPr/>
          </p:nvSpPr>
          <p:spPr>
            <a:xfrm>
              <a:off x="5434662" y="2575226"/>
              <a:ext cx="3380957" cy="486620"/>
            </a:xfrm>
            <a:prstGeom prst="rect">
              <a:avLst/>
            </a:prstGeom>
            <a:noFill/>
          </p:spPr>
          <p:txBody>
            <a:bodyPr wrap="square" lIns="182828" rIns="182828" rtlCol="0">
              <a:spAutoFit/>
            </a:bodyPr>
            <a:lstStyle/>
            <a:p>
              <a:pPr algn="ctr">
                <a:lnSpc>
                  <a:spcPts val="1500"/>
                </a:lnSpc>
                <a:defRPr/>
              </a:pPr>
              <a:r>
                <a:rPr lang="en-US" sz="1400" kern="0" dirty="0">
                  <a:latin typeface="Segoe UI Light"/>
                </a:rPr>
                <a:t>Web apps that scale </a:t>
              </a:r>
              <a:br>
                <a:rPr lang="en-US" sz="1400" kern="0" dirty="0">
                  <a:latin typeface="Segoe UI Light"/>
                </a:rPr>
              </a:br>
              <a:r>
                <a:rPr lang="en-US" sz="1400" kern="0" dirty="0">
                  <a:latin typeface="Segoe UI Light"/>
                </a:rPr>
                <a:t>with your business</a:t>
              </a:r>
            </a:p>
          </p:txBody>
        </p:sp>
        <p:pic>
          <p:nvPicPr>
            <p:cNvPr id="22" name="Picture 21"/>
            <p:cNvPicPr>
              <a:picLocks noChangeAspect="1"/>
            </p:cNvPicPr>
            <p:nvPr/>
          </p:nvPicPr>
          <p:blipFill>
            <a:blip r:embed="rId3"/>
            <a:stretch>
              <a:fillRect/>
            </a:stretch>
          </p:blipFill>
          <p:spPr>
            <a:xfrm>
              <a:off x="6781285" y="1339128"/>
              <a:ext cx="724282" cy="707395"/>
            </a:xfrm>
            <a:prstGeom prst="rect">
              <a:avLst/>
            </a:prstGeom>
          </p:spPr>
        </p:pic>
      </p:grpSp>
      <p:grpSp>
        <p:nvGrpSpPr>
          <p:cNvPr id="23" name="Group 22"/>
          <p:cNvGrpSpPr/>
          <p:nvPr/>
        </p:nvGrpSpPr>
        <p:grpSpPr>
          <a:xfrm>
            <a:off x="6911013" y="2125662"/>
            <a:ext cx="2583345" cy="1735744"/>
            <a:chOff x="8642021" y="1291297"/>
            <a:chExt cx="2635146" cy="1770549"/>
          </a:xfrm>
        </p:grpSpPr>
        <p:sp>
          <p:nvSpPr>
            <p:cNvPr id="24" name="TextBox 23"/>
            <p:cNvSpPr txBox="1"/>
            <p:nvPr/>
          </p:nvSpPr>
          <p:spPr>
            <a:xfrm>
              <a:off x="8642022" y="21470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Mobile Apps</a:t>
              </a:r>
            </a:p>
          </p:txBody>
        </p:sp>
        <p:sp>
          <p:nvSpPr>
            <p:cNvPr id="25" name="TextBox 24"/>
            <p:cNvSpPr txBox="1"/>
            <p:nvPr/>
          </p:nvSpPr>
          <p:spPr>
            <a:xfrm>
              <a:off x="8642021" y="257522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Build Mobile apps </a:t>
              </a:r>
              <a:br>
                <a:rPr lang="en-US" sz="1400" dirty="0">
                  <a:solidFill>
                    <a:schemeClr val="tx1"/>
                  </a:solidFill>
                </a:rPr>
              </a:br>
              <a:r>
                <a:rPr lang="en-US" sz="1400" dirty="0">
                  <a:solidFill>
                    <a:schemeClr val="tx1"/>
                  </a:solidFill>
                </a:rPr>
                <a:t>for any device</a:t>
              </a:r>
            </a:p>
          </p:txBody>
        </p:sp>
        <p:pic>
          <p:nvPicPr>
            <p:cNvPr id="26" name="Picture 25"/>
            <p:cNvPicPr>
              <a:picLocks noChangeAspect="1"/>
            </p:cNvPicPr>
            <p:nvPr/>
          </p:nvPicPr>
          <p:blipFill>
            <a:blip r:embed="rId4"/>
            <a:stretch>
              <a:fillRect/>
            </a:stretch>
          </p:blipFill>
          <p:spPr>
            <a:xfrm>
              <a:off x="9633371" y="1291297"/>
              <a:ext cx="556237" cy="798699"/>
            </a:xfrm>
            <a:prstGeom prst="rect">
              <a:avLst/>
            </a:prstGeom>
          </p:spPr>
        </p:pic>
      </p:grpSp>
      <p:cxnSp>
        <p:nvCxnSpPr>
          <p:cNvPr id="27" name="Straight Connector 26"/>
          <p:cNvCxnSpPr>
            <a:cxnSpLocks/>
          </p:cNvCxnSpPr>
          <p:nvPr/>
        </p:nvCxnSpPr>
        <p:spPr>
          <a:xfrm>
            <a:off x="7056437"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4917889" y="4006949"/>
            <a:ext cx="686294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311293" y="4280949"/>
            <a:ext cx="2583344" cy="1677659"/>
            <a:chOff x="5839825" y="1775527"/>
            <a:chExt cx="2635145" cy="1711300"/>
          </a:xfrm>
        </p:grpSpPr>
        <p:pic>
          <p:nvPicPr>
            <p:cNvPr id="30" name="Picture 29"/>
            <p:cNvPicPr>
              <a:picLocks noChangeAspect="1"/>
            </p:cNvPicPr>
            <p:nvPr/>
          </p:nvPicPr>
          <p:blipFill>
            <a:blip r:embed="rId5"/>
            <a:stretch>
              <a:fillRect/>
            </a:stretch>
          </p:blipFill>
          <p:spPr>
            <a:xfrm>
              <a:off x="6822364" y="1775527"/>
              <a:ext cx="727774" cy="726962"/>
            </a:xfrm>
            <a:prstGeom prst="rect">
              <a:avLst/>
            </a:prstGeom>
          </p:spPr>
        </p:pic>
        <p:sp>
          <p:nvSpPr>
            <p:cNvPr id="31" name="TextBox 30"/>
            <p:cNvSpPr txBox="1"/>
            <p:nvPr/>
          </p:nvSpPr>
          <p:spPr>
            <a:xfrm>
              <a:off x="5839825" y="25757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LOGIC Apps</a:t>
              </a:r>
            </a:p>
          </p:txBody>
        </p:sp>
        <p:sp>
          <p:nvSpPr>
            <p:cNvPr id="32" name="TextBox 31"/>
            <p:cNvSpPr txBox="1"/>
            <p:nvPr/>
          </p:nvSpPr>
          <p:spPr>
            <a:xfrm>
              <a:off x="5839825" y="3000276"/>
              <a:ext cx="2635145" cy="486551"/>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Automate business process across SaaS and on-premises </a:t>
              </a:r>
            </a:p>
          </p:txBody>
        </p:sp>
      </p:grpSp>
      <p:cxnSp>
        <p:nvCxnSpPr>
          <p:cNvPr id="39" name="Straight Connector 38"/>
          <p:cNvCxnSpPr>
            <a:cxnSpLocks/>
          </p:cNvCxnSpPr>
          <p:nvPr/>
        </p:nvCxnSpPr>
        <p:spPr>
          <a:xfrm>
            <a:off x="9494674"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p:cNvCxnSpPr>
          <p:nvPr/>
        </p:nvCxnSpPr>
        <p:spPr>
          <a:xfrm>
            <a:off x="8349363" y="4032703"/>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9494357" y="2125662"/>
            <a:ext cx="2583345" cy="1677718"/>
            <a:chOff x="9494357" y="2115689"/>
            <a:chExt cx="2583345" cy="1677718"/>
          </a:xfrm>
        </p:grpSpPr>
        <p:pic>
          <p:nvPicPr>
            <p:cNvPr id="37" name="Picture 36"/>
            <p:cNvPicPr>
              <a:picLocks noChangeAspect="1"/>
            </p:cNvPicPr>
            <p:nvPr/>
          </p:nvPicPr>
          <p:blipFill>
            <a:blip r:embed="rId6">
              <a:biLevel thresh="25000"/>
            </a:blip>
            <a:stretch>
              <a:fillRect/>
            </a:stretch>
          </p:blipFill>
          <p:spPr>
            <a:xfrm>
              <a:off x="10351856" y="2115689"/>
              <a:ext cx="780290" cy="780290"/>
            </a:xfrm>
            <a:prstGeom prst="rect">
              <a:avLst/>
            </a:prstGeom>
          </p:spPr>
        </p:pic>
        <p:sp>
          <p:nvSpPr>
            <p:cNvPr id="48" name="TextBox 47"/>
            <p:cNvSpPr txBox="1"/>
            <p:nvPr/>
          </p:nvSpPr>
          <p:spPr>
            <a:xfrm>
              <a:off x="9494358" y="2896568"/>
              <a:ext cx="2583344" cy="534056"/>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Functions</a:t>
              </a:r>
            </a:p>
          </p:txBody>
        </p:sp>
        <p:sp>
          <p:nvSpPr>
            <p:cNvPr id="49" name="TextBox 48"/>
            <p:cNvSpPr txBox="1"/>
            <p:nvPr/>
          </p:nvSpPr>
          <p:spPr>
            <a:xfrm>
              <a:off x="9494357" y="3316353"/>
              <a:ext cx="2583344" cy="477054"/>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err="1">
                  <a:solidFill>
                    <a:schemeClr val="tx1"/>
                  </a:solidFill>
                </a:rPr>
                <a:t>Serverless</a:t>
              </a:r>
              <a:r>
                <a:rPr lang="en-US" sz="1400" dirty="0">
                  <a:solidFill>
                    <a:schemeClr val="tx1"/>
                  </a:solidFill>
                </a:rPr>
                <a:t> event</a:t>
              </a:r>
            </a:p>
            <a:p>
              <a:r>
                <a:rPr lang="en-US" sz="1400" dirty="0">
                  <a:solidFill>
                    <a:schemeClr val="tx1"/>
                  </a:solidFill>
                </a:rPr>
                <a:t>processing</a:t>
              </a:r>
            </a:p>
          </p:txBody>
        </p:sp>
      </p:grpSp>
    </p:spTree>
    <p:extLst>
      <p:ext uri="{BB962C8B-B14F-4D97-AF65-F5344CB8AC3E}">
        <p14:creationId xmlns:p14="http://schemas.microsoft.com/office/powerpoint/2010/main" val="2364840423"/>
      </p:ext>
    </p:extLst>
  </p:cSld>
  <p:clrMapOvr>
    <a:masterClrMapping/>
  </p:clrMapOvr>
  <p:transition>
    <p:fade/>
  </p:transition>
</p:sld>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630a2e83-186a-4a0f-ab27-bee8a8096abc"/>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3265</TotalTime>
  <Words>2761</Words>
  <Application>Microsoft Office PowerPoint</Application>
  <PresentationFormat>Custom</PresentationFormat>
  <Paragraphs>562</Paragraphs>
  <Slides>42</Slides>
  <Notes>14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42</vt:i4>
      </vt:variant>
    </vt:vector>
  </HeadingPairs>
  <TitlesOfParts>
    <vt:vector size="53" baseType="lpstr">
      <vt:lpstr>Arial</vt:lpstr>
      <vt:lpstr>Arial Unicode MS</vt:lpstr>
      <vt:lpstr>Calibri</vt:lpstr>
      <vt:lpstr>Consolas</vt:lpstr>
      <vt:lpstr>Segoe UI</vt:lpstr>
      <vt:lpstr>Segoe UI Light</vt:lpstr>
      <vt:lpstr>Segoe UI Semibold</vt:lpstr>
      <vt:lpstr>Segoe UI Semilight</vt:lpstr>
      <vt:lpstr>Wingdings</vt:lpstr>
      <vt:lpstr>WHITE TEMPLATE</vt:lpstr>
      <vt:lpstr>COLOR TEMPLATE</vt:lpstr>
      <vt:lpstr>Modern Cloud Applications</vt:lpstr>
      <vt:lpstr>Agenda</vt:lpstr>
      <vt:lpstr>Traditional applications</vt:lpstr>
      <vt:lpstr>“Traditional” Applications</vt:lpstr>
      <vt:lpstr>Characteristics of traditional applications</vt:lpstr>
      <vt:lpstr>Characteristics of modern cloud applications</vt:lpstr>
      <vt:lpstr>PowerPoint Presentation</vt:lpstr>
      <vt:lpstr>Application Hosting Options</vt:lpstr>
      <vt:lpstr>Azure App Service</vt:lpstr>
      <vt:lpstr>PowerPoint Presentation</vt:lpstr>
      <vt:lpstr>PowerPoint Presentation</vt:lpstr>
      <vt:lpstr>PowerPoint Presentation</vt:lpstr>
      <vt:lpstr>PowerPoint Presentation</vt:lpstr>
      <vt:lpstr>App Service Plans</vt:lpstr>
      <vt:lpstr>App Service Environments</vt:lpstr>
      <vt:lpstr>Isolating App Service Environments</vt:lpstr>
      <vt:lpstr>Polyglot persistence</vt:lpstr>
      <vt:lpstr>Relational Databases</vt:lpstr>
      <vt:lpstr>Relational Databases on Azure</vt:lpstr>
      <vt:lpstr>Key-Value Databases</vt:lpstr>
      <vt:lpstr>Key-Value Databases on Azure</vt:lpstr>
      <vt:lpstr>Document Databases</vt:lpstr>
      <vt:lpstr>Document Databases on Azure</vt:lpstr>
      <vt:lpstr>Graph Databases</vt:lpstr>
      <vt:lpstr>Graph Databases on Azure</vt:lpstr>
      <vt:lpstr>Repository  Pattern</vt:lpstr>
      <vt:lpstr>Benefits of Polyglot Persistence</vt:lpstr>
      <vt:lpstr>Scaling cloud applications</vt:lpstr>
      <vt:lpstr>Scalability</vt:lpstr>
      <vt:lpstr>Scaling Options</vt:lpstr>
      <vt:lpstr>Strategy</vt:lpstr>
      <vt:lpstr>Common Scale Limitations</vt:lpstr>
      <vt:lpstr>Optimizing Memory - Cache</vt:lpstr>
      <vt:lpstr>Azure Redis Cache</vt:lpstr>
      <vt:lpstr>Optimizing CPU - Queue Pattern</vt:lpstr>
      <vt:lpstr>Queue Pattern</vt:lpstr>
      <vt:lpstr>Queues on Azure</vt:lpstr>
      <vt:lpstr>Optimize Storage – Geo Replication</vt:lpstr>
      <vt:lpstr>Optimize Latency - CDN</vt:lpstr>
      <vt:lpstr>PowerPoint Presentation</vt:lpstr>
      <vt:lpstr>Azure Dev Centers</vt:lpstr>
      <vt:lpstr>App Service Plan Comparison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Steven Follis</cp:lastModifiedBy>
  <cp:revision>57</cp:revision>
  <dcterms:created xsi:type="dcterms:W3CDTF">2016-09-13T12:43:04Z</dcterms:created>
  <dcterms:modified xsi:type="dcterms:W3CDTF">2016-09-21T18:53:34Z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