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43"/>
  </p:notesMasterIdLst>
  <p:handoutMasterIdLst>
    <p:handoutMasterId r:id="rId44"/>
  </p:handoutMasterIdLst>
  <p:sldIdLst>
    <p:sldId id="1309" r:id="rId6"/>
    <p:sldId id="1342" r:id="rId7"/>
    <p:sldId id="1343" r:id="rId8"/>
    <p:sldId id="1345" r:id="rId9"/>
    <p:sldId id="1344" r:id="rId10"/>
    <p:sldId id="1346" r:id="rId11"/>
    <p:sldId id="1347" r:id="rId12"/>
    <p:sldId id="1373" r:id="rId13"/>
    <p:sldId id="1349" r:id="rId14"/>
    <p:sldId id="1369" r:id="rId15"/>
    <p:sldId id="1370" r:id="rId16"/>
    <p:sldId id="1371" r:id="rId17"/>
    <p:sldId id="1372" r:id="rId18"/>
    <p:sldId id="1353" r:id="rId19"/>
    <p:sldId id="1352" r:id="rId20"/>
    <p:sldId id="1354" r:id="rId21"/>
    <p:sldId id="1350" r:id="rId22"/>
    <p:sldId id="1357" r:id="rId23"/>
    <p:sldId id="1358" r:id="rId24"/>
    <p:sldId id="1359" r:id="rId25"/>
    <p:sldId id="1360" r:id="rId26"/>
    <p:sldId id="1361" r:id="rId27"/>
    <p:sldId id="1362" r:id="rId28"/>
    <p:sldId id="1363" r:id="rId29"/>
    <p:sldId id="1364" r:id="rId30"/>
    <p:sldId id="1366" r:id="rId31"/>
    <p:sldId id="1365" r:id="rId32"/>
    <p:sldId id="1351" r:id="rId33"/>
    <p:sldId id="1368" r:id="rId34"/>
    <p:sldId id="1355" r:id="rId35"/>
    <p:sldId id="1356" r:id="rId36"/>
    <p:sldId id="1374" r:id="rId37"/>
    <p:sldId id="1375" r:id="rId38"/>
    <p:sldId id="1376" r:id="rId39"/>
    <p:sldId id="1377" r:id="rId40"/>
    <p:sldId id="1341" r:id="rId41"/>
    <p:sldId id="1367" r:id="rId4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Characteristics - X minutes" id="{2C579010-9C30-40AA-B926-E8D5E0510810}">
          <p14:sldIdLst>
            <p14:sldId id="1343"/>
            <p14:sldId id="1345"/>
            <p14:sldId id="1344"/>
            <p14:sldId id="1346"/>
            <p14:sldId id="1347"/>
            <p14:sldId id="1373"/>
            <p14:sldId id="1349"/>
            <p14:sldId id="1369"/>
            <p14:sldId id="1370"/>
            <p14:sldId id="1371"/>
            <p14:sldId id="1372"/>
            <p14:sldId id="1353"/>
            <p14:sldId id="1352"/>
            <p14:sldId id="1354"/>
          </p14:sldIdLst>
        </p14:section>
        <p14:section name="Polyglot - X minutes" id="{322E9A1B-DE59-4E2C-94FC-9BC76BF049C8}">
          <p14:sldIdLst>
            <p14:sldId id="1350"/>
            <p14:sldId id="1357"/>
            <p14:sldId id="1358"/>
            <p14:sldId id="1359"/>
            <p14:sldId id="1360"/>
            <p14:sldId id="1361"/>
            <p14:sldId id="1362"/>
            <p14:sldId id="1363"/>
            <p14:sldId id="1364"/>
            <p14:sldId id="1366"/>
            <p14:sldId id="1365"/>
          </p14:sldIdLst>
        </p14:section>
        <p14:section name="Scaling - X minutes" id="{7491BC44-E864-4381-9C11-258EA7C2AF99}">
          <p14:sldIdLst>
            <p14:sldId id="1351"/>
            <p14:sldId id="1368"/>
            <p14:sldId id="1355"/>
            <p14:sldId id="1356"/>
            <p14:sldId id="1374"/>
            <p14:sldId id="1375"/>
            <p14:sldId id="1376"/>
            <p14:sldId id="1377"/>
          </p14:sldIdLst>
        </p14:section>
        <p14:section name="Conclusion - X minutes" id="{A4749901-7E4D-4CE4-9E1F-4BB787210046}">
          <p14:sldIdLst>
            <p14:sldId id="1341"/>
          </p14:sldIdLst>
        </p14:section>
        <p14:section name="Appendix" id="{8F4AE060-EEBD-49E9-8B5D-A5B5BE1825E9}">
          <p14:sldIdLst>
            <p14:sldId id="1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7988" autoAdjust="0"/>
  </p:normalViewPr>
  <p:slideViewPr>
    <p:cSldViewPr>
      <p:cViewPr varScale="1">
        <p:scale>
          <a:sx n="116" d="100"/>
          <a:sy n="116" d="100"/>
        </p:scale>
        <p:origin x="84" y="204"/>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9/19/2016 10:44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9/19/2016 10:44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9/19/2016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9/19/2016 10:44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9/19/2016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4210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9/19/2016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8742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a:t>
            </a:r>
            <a:r>
              <a:rPr lang="en-US" baseline="0" dirty="0" err="1"/>
              <a:t>microservices</a:t>
            </a:r>
            <a:r>
              <a:rPr lang="en-US" baseline="0" dirty="0"/>
              <a:t>, which breaks up functionality into small, specialized services that can be reused across applications. </a:t>
            </a:r>
            <a:r>
              <a:rPr lang="en-US" baseline="0" dirty="0" err="1"/>
              <a:t>Microservices</a:t>
            </a:r>
            <a:r>
              <a:rPr lang="en-US" baseline="0" dirty="0"/>
              <a:t> are great, but the communication with a high number of </a:t>
            </a:r>
            <a:r>
              <a:rPr lang="en-US" baseline="0" dirty="0" err="1"/>
              <a:t>microservices</a:t>
            </a:r>
            <a:r>
              <a:rPr lang="en-US" baseline="0" dirty="0"/>
              <a:t>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9/19/2016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128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9/19/2016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720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30544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AzureAD,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Document 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353557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2123347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Oauth flow you, ensuring your user’s credentials are allowed via AzureAD.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3602659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0.png"/><Relationship Id="rId1" Type="http://schemas.openxmlformats.org/officeDocument/2006/relationships/slideLayout" Target="../slideLayouts/slideLayout30.xml"/><Relationship Id="rId4" Type="http://schemas.openxmlformats.org/officeDocument/2006/relationships/image" Target="../media/image6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27.png"/><Relationship Id="rId1" Type="http://schemas.openxmlformats.org/officeDocument/2006/relationships/slideLayout" Target="../slideLayouts/slideLayout30.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29.png"/><Relationship Id="rId2" Type="http://schemas.openxmlformats.org/officeDocument/2006/relationships/image" Target="../media/image69.png"/><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72.png"/><Relationship Id="rId4" Type="http://schemas.openxmlformats.org/officeDocument/2006/relationships/image" Target="../media/image7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4.png"/><Relationship Id="rId7" Type="http://schemas.openxmlformats.org/officeDocument/2006/relationships/image" Target="../media/image28.png"/><Relationship Id="rId2" Type="http://schemas.openxmlformats.org/officeDocument/2006/relationships/image" Target="../media/image73.png"/><Relationship Id="rId1" Type="http://schemas.openxmlformats.org/officeDocument/2006/relationships/slideLayout" Target="../slideLayouts/slideLayout30.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 Id="rId9" Type="http://schemas.openxmlformats.org/officeDocument/2006/relationships/image" Target="../media/image7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33.png"/><Relationship Id="rId1" Type="http://schemas.openxmlformats.org/officeDocument/2006/relationships/slideLayout" Target="../slideLayouts/slideLayout30.xml"/><Relationship Id="rId5" Type="http://schemas.openxmlformats.org/officeDocument/2006/relationships/image" Target="../media/image82.png"/><Relationship Id="rId4" Type="http://schemas.openxmlformats.org/officeDocument/2006/relationships/image" Target="../media/image81.png"/></Relationships>
</file>

<file path=ppt/slides/_rels/slide2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png"/><Relationship Id="rId3" Type="http://schemas.openxmlformats.org/officeDocument/2006/relationships/image" Target="../media/image8.png"/><Relationship Id="rId21" Type="http://schemas.openxmlformats.org/officeDocument/2006/relationships/image" Target="../media/image26.png"/><Relationship Id="rId34" Type="http://schemas.openxmlformats.org/officeDocument/2006/relationships/image" Target="../media/image39.png"/><Relationship Id="rId42" Type="http://schemas.openxmlformats.org/officeDocument/2006/relationships/image" Target="../media/image47.png"/><Relationship Id="rId47" Type="http://schemas.openxmlformats.org/officeDocument/2006/relationships/image" Target="../media/image52.png"/><Relationship Id="rId50" Type="http://schemas.openxmlformats.org/officeDocument/2006/relationships/image" Target="../media/image55.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38" Type="http://schemas.openxmlformats.org/officeDocument/2006/relationships/image" Target="../media/image43.png"/><Relationship Id="rId46" Type="http://schemas.openxmlformats.org/officeDocument/2006/relationships/image" Target="../media/image51.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41" Type="http://schemas.openxmlformats.org/officeDocument/2006/relationships/image" Target="../media/image46.png"/><Relationship Id="rId1" Type="http://schemas.openxmlformats.org/officeDocument/2006/relationships/slideLayout" Target="../slideLayouts/slideLayout17.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png"/><Relationship Id="rId40" Type="http://schemas.openxmlformats.org/officeDocument/2006/relationships/image" Target="../media/image45.png"/><Relationship Id="rId45"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36" Type="http://schemas.openxmlformats.org/officeDocument/2006/relationships/image" Target="../media/image41.png"/><Relationship Id="rId49" Type="http://schemas.openxmlformats.org/officeDocument/2006/relationships/image" Target="../media/image54.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4" Type="http://schemas.openxmlformats.org/officeDocument/2006/relationships/image" Target="../media/image49.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43" Type="http://schemas.openxmlformats.org/officeDocument/2006/relationships/image" Target="../media/image48.png"/><Relationship Id="rId48" Type="http://schemas.openxmlformats.org/officeDocument/2006/relationships/image" Target="../media/image53.png"/><Relationship Id="rId8" Type="http://schemas.openxmlformats.org/officeDocument/2006/relationships/image" Target="../media/image13.png"/><Relationship Id="rId51" Type="http://schemas.openxmlformats.org/officeDocument/2006/relationships/image" Target="../media/image5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png"/><Relationship Id="rId1" Type="http://schemas.openxmlformats.org/officeDocument/2006/relationships/slideLayout" Target="../slideLayouts/slideLayout30.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Cloud Applications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Garth Ford</a:t>
            </a:r>
          </a:p>
          <a:p>
            <a:pPr lvl="0"/>
            <a:r>
              <a:rPr lang="en-US" sz="2800" b="1" dirty="0"/>
              <a:t>Microsoft</a:t>
            </a:r>
          </a:p>
          <a:p>
            <a:pPr lvl="0"/>
            <a:endParaRPr lang="en-US" sz="1600" dirty="0">
              <a:latin typeface="Segoe UI"/>
            </a:endParaRPr>
          </a:p>
          <a:p>
            <a:pPr lvl="0"/>
            <a:r>
              <a:rPr lang="en-US" sz="1800" dirty="0">
                <a:latin typeface="Segoe UI"/>
              </a:rPr>
              <a:t>garth.ford@microsoft.com</a:t>
            </a:r>
          </a:p>
          <a:p>
            <a:pPr lvl="0"/>
            <a:r>
              <a:rPr lang="en-US" sz="1800" dirty="0">
                <a:latin typeface="Segoe UI"/>
              </a:rPr>
              <a:t>@</a:t>
            </a:r>
            <a:r>
              <a:rPr lang="en-US" sz="1800" dirty="0" err="1">
                <a:latin typeface="Segoe UI"/>
              </a:rPr>
              <a:t>garthford</a:t>
            </a:r>
            <a:endParaRPr lang="en-US" sz="18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6180" y="2294729"/>
            <a:ext cx="2929173" cy="1275820"/>
            <a:chOff x="5777129" y="952400"/>
            <a:chExt cx="2929589" cy="1276001"/>
          </a:xfrm>
        </p:grpSpPr>
        <p:sp>
          <p:nvSpPr>
            <p:cNvPr id="34" name="TextBox 33"/>
            <p:cNvSpPr txBox="1"/>
            <p:nvPr/>
          </p:nvSpPr>
          <p:spPr>
            <a:xfrm>
              <a:off x="5777129" y="1750116"/>
              <a:ext cx="2929589" cy="478285"/>
            </a:xfrm>
            <a:prstGeom prst="hexagon">
              <a:avLst/>
            </a:prstGeom>
            <a:noFill/>
          </p:spPr>
          <p:txBody>
            <a:bodyPr wrap="square" rtlCol="0">
              <a:spAutoFit/>
            </a:bodyPr>
            <a:lstStyle/>
            <a:p>
              <a:pPr algn="ctr" defTabSz="914224">
                <a:defRPr/>
              </a:pPr>
              <a:r>
                <a:rPr lang="en-US" sz="1873"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131877" y="904107"/>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Full capability set available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.NET, Node.js, Java, PHP, and Python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WebJobs for long running tasks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Integrated VS publish, remote debug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Continuous integration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Auto-load balance, Autoscale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Site slots for staged deployments</a:t>
            </a:r>
          </a:p>
        </p:txBody>
      </p:sp>
      <p:sp>
        <p:nvSpPr>
          <p:cNvPr id="49" name="Rectangle 48"/>
          <p:cNvSpPr/>
          <p:nvPr/>
        </p:nvSpPr>
        <p:spPr>
          <a:xfrm>
            <a:off x="1444712" y="3779308"/>
            <a:ext cx="2891379" cy="926016"/>
          </a:xfrm>
          <a:prstGeom prst="rect">
            <a:avLst/>
          </a:prstGeom>
        </p:spPr>
        <p:txBody>
          <a:bodyPr wrap="none">
            <a:spAutoFit/>
          </a:bodyPr>
          <a:lstStyle/>
          <a:p>
            <a:pPr algn="ctr" defTabSz="896009">
              <a:spcAft>
                <a:spcPts val="600"/>
              </a:spcAft>
            </a:pPr>
            <a:r>
              <a:rPr lang="en-US" sz="2400" dirty="0">
                <a:solidFill>
                  <a:srgbClr val="FFFFFF"/>
                </a:solidFill>
                <a:latin typeface="Segoe UI Light"/>
              </a:rPr>
              <a:t>Web apps run as-is</a:t>
            </a:r>
          </a:p>
          <a:p>
            <a:pPr algn="ctr" defTabSz="896009">
              <a:spcAft>
                <a:spcPts val="600"/>
              </a:spcAft>
            </a:pPr>
            <a:r>
              <a:rPr lang="en-US" sz="2400" dirty="0">
                <a:solidFill>
                  <a:srgbClr val="FFFFFF"/>
                </a:solidFill>
                <a:latin typeface="Segoe UI Light"/>
              </a:rPr>
              <a:t>no changes required</a:t>
            </a:r>
          </a:p>
        </p:txBody>
      </p:sp>
    </p:spTree>
    <p:extLst>
      <p:ext uri="{BB962C8B-B14F-4D97-AF65-F5344CB8AC3E}">
        <p14:creationId xmlns:p14="http://schemas.microsoft.com/office/powerpoint/2010/main" val="958073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698" y="850675"/>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Streamlining mobile experiences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Build native or cross platform applications </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Connect to enterprise systems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Stay productive while offline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Rich push notification system</a:t>
            </a:r>
          </a:p>
        </p:txBody>
      </p:sp>
      <p:sp>
        <p:nvSpPr>
          <p:cNvPr id="49" name="Rectangle 48"/>
          <p:cNvSpPr/>
          <p:nvPr/>
        </p:nvSpPr>
        <p:spPr>
          <a:xfrm>
            <a:off x="1388085" y="3777217"/>
            <a:ext cx="2823367" cy="847540"/>
          </a:xfrm>
          <a:prstGeom prst="rect">
            <a:avLst/>
          </a:prstGeom>
        </p:spPr>
        <p:txBody>
          <a:bodyPr wrap="none">
            <a:spAutoFit/>
          </a:bodyPr>
          <a:lstStyle/>
          <a:p>
            <a:pPr algn="ctr" defTabSz="896009"/>
            <a:r>
              <a:rPr lang="en-US" sz="2400" dirty="0">
                <a:solidFill>
                  <a:srgbClr val="FFFFFF"/>
                </a:solidFill>
                <a:latin typeface="Segoe UI Light"/>
              </a:rPr>
              <a:t>Mobile services plus</a:t>
            </a:r>
          </a:p>
          <a:p>
            <a:pPr algn="ctr" defTabSz="896009">
              <a:spcAft>
                <a:spcPts val="1800"/>
              </a:spcAft>
            </a:pPr>
            <a:r>
              <a:rPr lang="en-US" sz="2400" dirty="0">
                <a:solidFill>
                  <a:srgbClr val="FFFFFF"/>
                </a:solidFill>
                <a:latin typeface="Segoe UI Light"/>
              </a:rPr>
              <a:t>a whole lot more</a:t>
            </a:r>
          </a:p>
        </p:txBody>
      </p:sp>
      <p:grpSp>
        <p:nvGrpSpPr>
          <p:cNvPr id="7" name="Group 6"/>
          <p:cNvGrpSpPr/>
          <p:nvPr/>
        </p:nvGrpSpPr>
        <p:grpSpPr>
          <a:xfrm>
            <a:off x="1415448" y="2247752"/>
            <a:ext cx="2635145" cy="1409805"/>
            <a:chOff x="8857428" y="774015"/>
            <a:chExt cx="2635519" cy="1410004"/>
          </a:xfrm>
        </p:grpSpPr>
        <p:sp>
          <p:nvSpPr>
            <p:cNvPr id="10" name="TextBox 9"/>
            <p:cNvSpPr txBox="1"/>
            <p:nvPr/>
          </p:nvSpPr>
          <p:spPr>
            <a:xfrm>
              <a:off x="8857428" y="1701980"/>
              <a:ext cx="2635519" cy="482039"/>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75844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531" y="891098"/>
            <a:ext cx="7037112"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New Logic Apps for easy automation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No code designer for rapid creation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pre-built templates to get started</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Out of box support for popular SaaS and on-premises apps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Use with custom API apps of your own</a:t>
            </a:r>
          </a:p>
        </p:txBody>
      </p:sp>
      <p:sp>
        <p:nvSpPr>
          <p:cNvPr id="49" name="Rectangle 48"/>
          <p:cNvSpPr/>
          <p:nvPr/>
        </p:nvSpPr>
        <p:spPr>
          <a:xfrm>
            <a:off x="1338683" y="3777216"/>
            <a:ext cx="2922182" cy="847540"/>
          </a:xfrm>
          <a:prstGeom prst="rect">
            <a:avLst/>
          </a:prstGeom>
        </p:spPr>
        <p:txBody>
          <a:bodyPr wrap="none">
            <a:spAutoFit/>
          </a:bodyPr>
          <a:lstStyle/>
          <a:p>
            <a:pPr algn="ctr" defTabSz="896009"/>
            <a:r>
              <a:rPr lang="en-US" sz="2400" dirty="0">
                <a:solidFill>
                  <a:srgbClr val="FFFFFF"/>
                </a:solidFill>
                <a:latin typeface="Segoe UI Light"/>
              </a:rPr>
              <a:t>Automate SaaS and</a:t>
            </a:r>
          </a:p>
          <a:p>
            <a:pPr algn="ctr" defTabSz="896009"/>
            <a:r>
              <a:rPr lang="en-US" sz="2400" dirty="0">
                <a:solidFill>
                  <a:srgbClr val="FFFFFF"/>
                </a:solidFill>
                <a:latin typeface="Segoe UI Light"/>
              </a:rPr>
              <a:t>on-premises systems</a:t>
            </a:r>
          </a:p>
        </p:txBody>
      </p:sp>
      <p:grpSp>
        <p:nvGrpSpPr>
          <p:cNvPr id="8" name="Group 7"/>
          <p:cNvGrpSpPr/>
          <p:nvPr/>
        </p:nvGrpSpPr>
        <p:grpSpPr>
          <a:xfrm>
            <a:off x="1482195" y="2330869"/>
            <a:ext cx="2635145" cy="1315427"/>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224">
                <a:defRPr/>
              </a:pPr>
              <a:r>
                <a:rPr lang="en-US" sz="1873"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4217098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894" y="979809"/>
            <a:ext cx="6804388"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Easily use cloud or custom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Create and publish custom, reusable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built-in APIs for popular SaaS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Visual Studio tooling with one click publish and remote debugging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Automatic client SDK generation for many languages</a:t>
            </a:r>
          </a:p>
          <a:p>
            <a:pPr marL="872576" lvl="1" indent="-342834" defTabSz="896009">
              <a:spcAft>
                <a:spcPts val="2400"/>
              </a:spcAft>
              <a:buFont typeface="Arial" panose="020B0604020202020204" pitchFamily="34" charset="0"/>
              <a:buChar char="•"/>
            </a:pPr>
            <a:endParaRPr lang="en-US" sz="2400" dirty="0">
              <a:solidFill>
                <a:srgbClr val="FFFFFF"/>
              </a:solidFill>
              <a:latin typeface="Segoe UI Light"/>
            </a:endParaRPr>
          </a:p>
        </p:txBody>
      </p:sp>
      <p:sp>
        <p:nvSpPr>
          <p:cNvPr id="49" name="Rectangle 48"/>
          <p:cNvSpPr/>
          <p:nvPr/>
        </p:nvSpPr>
        <p:spPr>
          <a:xfrm>
            <a:off x="1309262" y="3777217"/>
            <a:ext cx="2981037" cy="847540"/>
          </a:xfrm>
          <a:prstGeom prst="rect">
            <a:avLst/>
          </a:prstGeom>
        </p:spPr>
        <p:txBody>
          <a:bodyPr wrap="none">
            <a:spAutoFit/>
          </a:bodyPr>
          <a:lstStyle/>
          <a:p>
            <a:pPr algn="ctr" defTabSz="896009"/>
            <a:r>
              <a:rPr lang="en-US" sz="2400" dirty="0">
                <a:solidFill>
                  <a:srgbClr val="FFFFFF"/>
                </a:solidFill>
                <a:latin typeface="Segoe UI Light"/>
              </a:rPr>
              <a:t>Create, consume and</a:t>
            </a:r>
          </a:p>
          <a:p>
            <a:pPr algn="ctr" defTabSz="896009"/>
            <a:r>
              <a:rPr lang="en-US" sz="2400" dirty="0">
                <a:solidFill>
                  <a:srgbClr val="FFFFFF"/>
                </a:solidFill>
                <a:latin typeface="Segoe UI Light"/>
              </a:rPr>
              <a:t>host APIs more easily</a:t>
            </a:r>
          </a:p>
        </p:txBody>
      </p:sp>
      <p:grpSp>
        <p:nvGrpSpPr>
          <p:cNvPr id="7" name="Group 6"/>
          <p:cNvGrpSpPr/>
          <p:nvPr/>
        </p:nvGrpSpPr>
        <p:grpSpPr>
          <a:xfrm>
            <a:off x="1482200" y="2441262"/>
            <a:ext cx="2635145" cy="1345429"/>
            <a:chOff x="6276897" y="3849484"/>
            <a:chExt cx="2584077" cy="1319355"/>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72630"/>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Api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73721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Plans</a:t>
            </a:r>
          </a:p>
        </p:txBody>
      </p:sp>
    </p:spTree>
    <p:extLst>
      <p:ext uri="{BB962C8B-B14F-4D97-AF65-F5344CB8AC3E}">
        <p14:creationId xmlns:p14="http://schemas.microsoft.com/office/powerpoint/2010/main" val="1472321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902059"/>
          </a:xfrm>
        </p:spPr>
        <p:txBody>
          <a:bodyPr/>
          <a:lstStyle/>
          <a:p>
            <a:r>
              <a:rPr lang="en-US" dirty="0"/>
              <a:t>Premium option for dedicated resources</a:t>
            </a:r>
          </a:p>
          <a:p>
            <a:r>
              <a:rPr lang="en-US" dirty="0"/>
              <a:t>Capable of very high scale</a:t>
            </a:r>
          </a:p>
          <a:p>
            <a:r>
              <a:rPr lang="en-US" dirty="0"/>
              <a:t>Enables isolation and secure network access</a:t>
            </a:r>
          </a:p>
        </p:txBody>
      </p:sp>
      <p:sp>
        <p:nvSpPr>
          <p:cNvPr id="5" name="Title 4"/>
          <p:cNvSpPr>
            <a:spLocks noGrp="1"/>
          </p:cNvSpPr>
          <p:nvPr>
            <p:ph type="title"/>
          </p:nvPr>
        </p:nvSpPr>
        <p:spPr/>
        <p:txBody>
          <a:bodyPr/>
          <a:lstStyle/>
          <a:p>
            <a:r>
              <a:rPr lang="en-US" dirty="0"/>
              <a:t>App Service Environments</a:t>
            </a:r>
          </a:p>
        </p:txBody>
      </p:sp>
    </p:spTree>
    <p:extLst>
      <p:ext uri="{BB962C8B-B14F-4D97-AF65-F5344CB8AC3E}">
        <p14:creationId xmlns:p14="http://schemas.microsoft.com/office/powerpoint/2010/main" val="3043714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Hybrid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9" name="TextBox 8"/>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Subnet A</a:t>
            </a:r>
          </a:p>
        </p:txBody>
      </p:sp>
      <p:grpSp>
        <p:nvGrpSpPr>
          <p:cNvPr id="10" name="Group 9"/>
          <p:cNvGrpSpPr/>
          <p:nvPr/>
        </p:nvGrpSpPr>
        <p:grpSpPr>
          <a:xfrm>
            <a:off x="187011" y="4101563"/>
            <a:ext cx="2255259" cy="1116634"/>
            <a:chOff x="187011" y="4101563"/>
            <a:chExt cx="2255259" cy="1116634"/>
          </a:xfrm>
        </p:grpSpPr>
        <p:cxnSp>
          <p:nvCxnSpPr>
            <p:cNvPr id="11" name="Straight Arrow Connector 10"/>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13" name="TextBox 1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t>VIP</a:t>
            </a:r>
          </a:p>
          <a:p>
            <a:pPr>
              <a:lnSpc>
                <a:spcPct val="90000"/>
              </a:lnSpc>
              <a:spcAft>
                <a:spcPts val="600"/>
              </a:spcAft>
            </a:pPr>
            <a:r>
              <a:rPr lang="en-US" dirty="0"/>
              <a:t>192.23.1.2</a:t>
            </a:r>
          </a:p>
        </p:txBody>
      </p:sp>
      <p:cxnSp>
        <p:nvCxnSpPr>
          <p:cNvPr id="14" name="Straight Connector 13"/>
          <p:cNvCxnSpPr>
            <a:stCxn id="8" idx="1"/>
          </p:cNvCxnSpPr>
          <p:nvPr/>
        </p:nvCxnSpPr>
        <p:spPr>
          <a:xfrm flipH="1">
            <a:off x="2679414" y="4110441"/>
            <a:ext cx="1135158" cy="0"/>
          </a:xfrm>
          <a:prstGeom prst="line">
            <a:avLst/>
          </a:prstGeom>
          <a:ln w="57150">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t>ASE</a:t>
            </a:r>
          </a:p>
        </p:txBody>
      </p:sp>
      <p:sp>
        <p:nvSpPr>
          <p:cNvPr id="16" name="TextBox 15"/>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t>10.0.1.0/26</a:t>
            </a:r>
          </a:p>
        </p:txBody>
      </p:sp>
      <p:sp>
        <p:nvSpPr>
          <p:cNvPr id="17" name="Rectangle 16"/>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19" name="TextBox 18"/>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Subnet B</a:t>
            </a:r>
          </a:p>
        </p:txBody>
      </p:sp>
      <p:sp>
        <p:nvSpPr>
          <p:cNvPr id="20" name="TextBox 19"/>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t>VIP</a:t>
            </a:r>
          </a:p>
          <a:p>
            <a:pPr>
              <a:lnSpc>
                <a:spcPct val="90000"/>
              </a:lnSpc>
              <a:spcAft>
                <a:spcPts val="600"/>
              </a:spcAft>
            </a:pPr>
            <a:r>
              <a:rPr lang="en-US" dirty="0"/>
              <a:t>192.56.47.63</a:t>
            </a:r>
          </a:p>
        </p:txBody>
      </p:sp>
      <p:cxnSp>
        <p:nvCxnSpPr>
          <p:cNvPr id="21" name="Straight Connector 20"/>
          <p:cNvCxnSpPr>
            <a:stCxn id="18" idx="1"/>
          </p:cNvCxnSpPr>
          <p:nvPr/>
        </p:nvCxnSpPr>
        <p:spPr>
          <a:xfrm flipH="1">
            <a:off x="8194414" y="4110441"/>
            <a:ext cx="1135158" cy="0"/>
          </a:xfrm>
          <a:prstGeom prst="line">
            <a:avLst/>
          </a:prstGeom>
          <a:ln w="57150">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t>ASE</a:t>
            </a:r>
          </a:p>
        </p:txBody>
      </p:sp>
      <p:grpSp>
        <p:nvGrpSpPr>
          <p:cNvPr id="23" name="Group 22"/>
          <p:cNvGrpSpPr/>
          <p:nvPr/>
        </p:nvGrpSpPr>
        <p:grpSpPr>
          <a:xfrm>
            <a:off x="4204718" y="4287915"/>
            <a:ext cx="3962738" cy="2237168"/>
            <a:chOff x="4204718" y="4287915"/>
            <a:chExt cx="3962738" cy="2237168"/>
          </a:xfrm>
        </p:grpSpPr>
        <p:cxnSp>
          <p:nvCxnSpPr>
            <p:cNvPr id="24" name="Elbow Connector 9"/>
            <p:cNvCxnSpPr>
              <a:stCxn id="8" idx="2"/>
              <a:endCxn id="27"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519005" y="4643095"/>
              <a:ext cx="1881988" cy="1881988"/>
              <a:chOff x="5687685" y="4749631"/>
              <a:chExt cx="1881988" cy="1881988"/>
            </a:xfrm>
          </p:grpSpPr>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28" name="TextBox 27"/>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solidFill>
                      <a:schemeClr val="accent5"/>
                    </a:solidFill>
                  </a:rPr>
                  <a:t>Regional</a:t>
                </a:r>
              </a:p>
              <a:p>
                <a:pPr algn="ctr">
                  <a:lnSpc>
                    <a:spcPct val="90000"/>
                  </a:lnSpc>
                  <a:spcAft>
                    <a:spcPts val="600"/>
                  </a:spcAft>
                </a:pPr>
                <a:r>
                  <a:rPr lang="en-US" sz="2000" dirty="0">
                    <a:solidFill>
                      <a:schemeClr val="accent5"/>
                    </a:solidFill>
                  </a:rPr>
                  <a:t>Network</a:t>
                </a:r>
              </a:p>
            </p:txBody>
          </p:sp>
        </p:grpSp>
        <p:cxnSp>
          <p:nvCxnSpPr>
            <p:cNvPr id="26" name="Elbow Connector 23"/>
            <p:cNvCxnSpPr>
              <a:stCxn id="27"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288538" y="4589280"/>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FF0000"/>
                </a:solidFill>
              </a:rPr>
              <a:t>NSG</a:t>
            </a:r>
          </a:p>
        </p:txBody>
      </p:sp>
    </p:spTree>
    <p:extLst>
      <p:ext uri="{BB962C8B-B14F-4D97-AF65-F5344CB8AC3E}">
        <p14:creationId xmlns:p14="http://schemas.microsoft.com/office/powerpoint/2010/main" val="84301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17"/>
                                        </p:tgtEl>
                                        <p:attrNameLst>
                                          <p:attrName>stroke.color</p:attrName>
                                        </p:attrNameLst>
                                      </p:cBhvr>
                                      <p:to>
                                        <a:srgbClr val="FF1F1F"/>
                                      </p:to>
                                    </p:animClr>
                                    <p:set>
                                      <p:cBhvr>
                                        <p:cTn id="37" dur="2000" fill="hold"/>
                                        <p:tgtEl>
                                          <p:spTgt spid="17"/>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Polyglot persistence</a:t>
            </a:r>
          </a:p>
        </p:txBody>
      </p:sp>
    </p:spTree>
    <p:extLst>
      <p:ext uri="{BB962C8B-B14F-4D97-AF65-F5344CB8AC3E}">
        <p14:creationId xmlns:p14="http://schemas.microsoft.com/office/powerpoint/2010/main" val="30300471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 Databases</a:t>
            </a:r>
          </a:p>
        </p:txBody>
      </p:sp>
      <p:cxnSp>
        <p:nvCxnSpPr>
          <p:cNvPr id="4" name="Straight Arrow Connector 3"/>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7" name="Rectangle 6"/>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graphicFrame>
        <p:nvGraphicFramePr>
          <p:cNvPr id="9" name="Table 8"/>
          <p:cNvGraphicFramePr>
            <a:graphicFrameLocks noGrp="1"/>
          </p:cNvGraphicFramePr>
          <p:nvPr>
            <p:extLst>
              <p:ext uri="{D42A27DB-BD31-4B8C-83A1-F6EECF244321}">
                <p14:modId xmlns:p14="http://schemas.microsoft.com/office/powerpoint/2010/main" val="2204502759"/>
              </p:ext>
            </p:extLst>
          </p:nvPr>
        </p:nvGraphicFramePr>
        <p:xfrm>
          <a:off x="6675438" y="1889868"/>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Customer Table</a:t>
                      </a:r>
                    </a:p>
                  </a:txBody>
                  <a:tcPr/>
                </a:tc>
                <a:extLst>
                  <a:ext uri="{0D108BD9-81ED-4DB2-BD59-A6C34878D82A}">
                    <a16:rowId xmlns:a16="http://schemas.microsoft.com/office/drawing/2014/main" val="2152893029"/>
                  </a:ext>
                </a:extLst>
              </a:tr>
              <a:tr h="365357">
                <a:tc>
                  <a:txBody>
                    <a:bodyPr/>
                    <a:lstStyle/>
                    <a:p>
                      <a:r>
                        <a:rPr lang="en-US" dirty="0"/>
                        <a:t>CustomerName</a:t>
                      </a:r>
                    </a:p>
                  </a:txBody>
                  <a:tcPr/>
                </a:tc>
                <a:extLst>
                  <a:ext uri="{0D108BD9-81ED-4DB2-BD59-A6C34878D82A}">
                    <a16:rowId xmlns:a16="http://schemas.microsoft.com/office/drawing/2014/main" val="1175799151"/>
                  </a:ext>
                </a:extLst>
              </a:tr>
              <a:tr h="365357">
                <a:tc>
                  <a:txBody>
                    <a:bodyPr/>
                    <a:lstStyle/>
                    <a:p>
                      <a:r>
                        <a:rPr lang="en-US" dirty="0"/>
                        <a:t>Address</a:t>
                      </a:r>
                    </a:p>
                  </a:txBody>
                  <a:tcPr/>
                </a:tc>
                <a:extLst>
                  <a:ext uri="{0D108BD9-81ED-4DB2-BD59-A6C34878D82A}">
                    <a16:rowId xmlns:a16="http://schemas.microsoft.com/office/drawing/2014/main" val="1821487786"/>
                  </a:ext>
                </a:extLst>
              </a:tr>
              <a:tr h="365357">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5043335"/>
              </p:ext>
            </p:extLst>
          </p:nvPr>
        </p:nvGraphicFramePr>
        <p:xfrm>
          <a:off x="6675438" y="4748002"/>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Product Table</a:t>
                      </a:r>
                    </a:p>
                  </a:txBody>
                  <a:tcPr/>
                </a:tc>
                <a:extLst>
                  <a:ext uri="{0D108BD9-81ED-4DB2-BD59-A6C34878D82A}">
                    <a16:rowId xmlns:a16="http://schemas.microsoft.com/office/drawing/2014/main" val="2152893029"/>
                  </a:ext>
                </a:extLst>
              </a:tr>
              <a:tr h="365357">
                <a:tc>
                  <a:txBody>
                    <a:bodyPr/>
                    <a:lstStyle/>
                    <a:p>
                      <a:r>
                        <a:rPr lang="en-US" dirty="0"/>
                        <a:t>ProductName</a:t>
                      </a:r>
                    </a:p>
                  </a:txBody>
                  <a:tcPr/>
                </a:tc>
                <a:extLst>
                  <a:ext uri="{0D108BD9-81ED-4DB2-BD59-A6C34878D82A}">
                    <a16:rowId xmlns:a16="http://schemas.microsoft.com/office/drawing/2014/main" val="1175799151"/>
                  </a:ext>
                </a:extLst>
              </a:tr>
              <a:tr h="365357">
                <a:tc>
                  <a:txBody>
                    <a:bodyPr/>
                    <a:lstStyle/>
                    <a:p>
                      <a:r>
                        <a:rPr lang="en-US" dirty="0"/>
                        <a:t>Quantity</a:t>
                      </a:r>
                    </a:p>
                  </a:txBody>
                  <a:tcPr/>
                </a:tc>
                <a:extLst>
                  <a:ext uri="{0D108BD9-81ED-4DB2-BD59-A6C34878D82A}">
                    <a16:rowId xmlns:a16="http://schemas.microsoft.com/office/drawing/2014/main" val="1821487786"/>
                  </a:ext>
                </a:extLst>
              </a:tr>
              <a:tr h="365357">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1656452"/>
              </p:ext>
            </p:extLst>
          </p:nvPr>
        </p:nvGraphicFramePr>
        <p:xfrm>
          <a:off x="9591600" y="3351296"/>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Order Table</a:t>
                      </a:r>
                    </a:p>
                  </a:txBody>
                  <a:tcPr/>
                </a:tc>
                <a:extLst>
                  <a:ext uri="{0D108BD9-81ED-4DB2-BD59-A6C34878D82A}">
                    <a16:rowId xmlns:a16="http://schemas.microsoft.com/office/drawing/2014/main" val="2152893029"/>
                  </a:ext>
                </a:extLst>
              </a:tr>
              <a:tr h="365357">
                <a:tc>
                  <a:txBody>
                    <a:bodyPr/>
                    <a:lstStyle/>
                    <a:p>
                      <a:r>
                        <a:rPr lang="en-US" dirty="0"/>
                        <a:t>OrderNumber</a:t>
                      </a:r>
                    </a:p>
                  </a:txBody>
                  <a:tcPr/>
                </a:tc>
                <a:extLst>
                  <a:ext uri="{0D108BD9-81ED-4DB2-BD59-A6C34878D82A}">
                    <a16:rowId xmlns:a16="http://schemas.microsoft.com/office/drawing/2014/main" val="1175799151"/>
                  </a:ext>
                </a:extLst>
              </a:tr>
              <a:tr h="365357">
                <a:tc>
                  <a:txBody>
                    <a:bodyPr/>
                    <a:lstStyle/>
                    <a:p>
                      <a:r>
                        <a:rPr lang="en-US" dirty="0"/>
                        <a:t>CustomerName</a:t>
                      </a:r>
                    </a:p>
                  </a:txBody>
                  <a:tcPr/>
                </a:tc>
                <a:extLst>
                  <a:ext uri="{0D108BD9-81ED-4DB2-BD59-A6C34878D82A}">
                    <a16:rowId xmlns:a16="http://schemas.microsoft.com/office/drawing/2014/main" val="1821487786"/>
                  </a:ext>
                </a:extLst>
              </a:tr>
              <a:tr h="365357">
                <a:tc>
                  <a:txBody>
                    <a:bodyPr/>
                    <a:lstStyle/>
                    <a:p>
                      <a:r>
                        <a:rPr lang="en-US" dirty="0"/>
                        <a:t>ProductName</a:t>
                      </a:r>
                    </a:p>
                  </a:txBody>
                  <a:tcPr/>
                </a:tc>
                <a:extLst>
                  <a:ext uri="{0D108BD9-81ED-4DB2-BD59-A6C34878D82A}">
                    <a16:rowId xmlns:a16="http://schemas.microsoft.com/office/drawing/2014/main" val="575636985"/>
                  </a:ext>
                </a:extLst>
              </a:tr>
            </a:tbl>
          </a:graphicData>
        </a:graphic>
      </p:graphicFrame>
      <p:cxnSp>
        <p:nvCxnSpPr>
          <p:cNvPr id="12" name="Straight Arrow Connector 11"/>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4237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15" name="Rectangle 14"/>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7" name="Rectangle 16"/>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9" name="TextBox 18"/>
          <p:cNvSpPr txBox="1"/>
          <p:nvPr/>
        </p:nvSpPr>
        <p:spPr>
          <a:xfrm>
            <a:off x="1779930" y="2968754"/>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sp>
        <p:nvSpPr>
          <p:cNvPr id="20" name="TextBox 19"/>
          <p:cNvSpPr txBox="1"/>
          <p:nvPr/>
        </p:nvSpPr>
        <p:spPr>
          <a:xfrm>
            <a:off x="1779930" y="4668841"/>
            <a:ext cx="3153748"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MySQL (via ClearDB)</a:t>
            </a:r>
            <a:endParaRPr lang="nl-NL" sz="2400" i="1" dirty="0">
              <a:solidFill>
                <a:srgbClr val="0070C0"/>
              </a:solidFill>
            </a:endParaRP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63" y="2892541"/>
            <a:ext cx="780290" cy="78029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917" y="4594316"/>
            <a:ext cx="780290" cy="780290"/>
          </a:xfrm>
          <a:prstGeom prst="rect">
            <a:avLst/>
          </a:prstGeom>
        </p:spPr>
      </p:pic>
      <p:pic>
        <p:nvPicPr>
          <p:cNvPr id="23" name="Picture 22"/>
          <p:cNvPicPr>
            <a:picLocks noChangeAspect="1"/>
          </p:cNvPicPr>
          <p:nvPr/>
        </p:nvPicPr>
        <p:blipFill rotWithShape="1">
          <a:blip r:embed="rId4"/>
          <a:srcRect l="12084" t="18385" r="11571" b="19268"/>
          <a:stretch/>
        </p:blipFill>
        <p:spPr>
          <a:xfrm>
            <a:off x="6751521" y="2345308"/>
            <a:ext cx="2618138" cy="2138146"/>
          </a:xfrm>
          <a:prstGeom prst="rect">
            <a:avLst/>
          </a:prstGeom>
        </p:spPr>
      </p:pic>
      <p:pic>
        <p:nvPicPr>
          <p:cNvPr id="24" name="Picture 23"/>
          <p:cNvPicPr>
            <a:picLocks noChangeAspect="1"/>
          </p:cNvPicPr>
          <p:nvPr/>
        </p:nvPicPr>
        <p:blipFill>
          <a:blip r:embed="rId5"/>
          <a:stretch>
            <a:fillRect/>
          </a:stretch>
        </p:blipFill>
        <p:spPr>
          <a:xfrm>
            <a:off x="9315719" y="2658363"/>
            <a:ext cx="2232434" cy="1257604"/>
          </a:xfrm>
          <a:prstGeom prst="rect">
            <a:avLst/>
          </a:prstGeom>
        </p:spPr>
      </p:pic>
      <p:pic>
        <p:nvPicPr>
          <p:cNvPr id="25" name="Picture 24"/>
          <p:cNvPicPr>
            <a:picLocks noChangeAspect="1"/>
          </p:cNvPicPr>
          <p:nvPr/>
        </p:nvPicPr>
        <p:blipFill>
          <a:blip r:embed="rId6"/>
          <a:stretch>
            <a:fillRect/>
          </a:stretch>
        </p:blipFill>
        <p:spPr>
          <a:xfrm>
            <a:off x="6930563" y="4668841"/>
            <a:ext cx="2082468" cy="869737"/>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spTree>
    <p:extLst>
      <p:ext uri="{BB962C8B-B14F-4D97-AF65-F5344CB8AC3E}">
        <p14:creationId xmlns:p14="http://schemas.microsoft.com/office/powerpoint/2010/main" val="36004146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Characteristics of traditional vs. cloud applications</a:t>
            </a:r>
          </a:p>
          <a:p>
            <a:r>
              <a:rPr lang="en-US" dirty="0"/>
              <a:t>Developing cloud applications on Azure</a:t>
            </a:r>
          </a:p>
          <a:p>
            <a:r>
              <a:rPr lang="en-US" dirty="0"/>
              <a:t>Improving global scalability</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a:t>
            </a:r>
          </a:p>
        </p:txBody>
      </p:sp>
      <p:graphicFrame>
        <p:nvGraphicFramePr>
          <p:cNvPr id="3" name="Table 2"/>
          <p:cNvGraphicFramePr>
            <a:graphicFrameLocks noGrp="1"/>
          </p:cNvGraphicFramePr>
          <p:nvPr>
            <p:extLst>
              <p:ext uri="{D42A27DB-BD31-4B8C-83A1-F6EECF244321}">
                <p14:modId xmlns:p14="http://schemas.microsoft.com/office/powerpoint/2010/main" val="329503607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4" name="Rectangle 3"/>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5" name="Rectangle 4"/>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6" name="Rectangle 5"/>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Tree>
    <p:extLst>
      <p:ext uri="{BB962C8B-B14F-4D97-AF65-F5344CB8AC3E}">
        <p14:creationId xmlns:p14="http://schemas.microsoft.com/office/powerpoint/2010/main" val="25053769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7057995" y="2774792"/>
            <a:ext cx="2343470" cy="881591"/>
          </a:xfrm>
          <a:prstGeom prst="rect">
            <a:avLst/>
          </a:prstGeom>
        </p:spPr>
      </p:pic>
      <p:pic>
        <p:nvPicPr>
          <p:cNvPr id="8" name="Picture 7"/>
          <p:cNvPicPr>
            <a:picLocks noChangeAspect="1"/>
          </p:cNvPicPr>
          <p:nvPr/>
        </p:nvPicPr>
        <p:blipFill>
          <a:blip r:embed="rId3"/>
          <a:stretch>
            <a:fillRect/>
          </a:stretch>
        </p:blipFill>
        <p:spPr>
          <a:xfrm>
            <a:off x="10129826" y="2623329"/>
            <a:ext cx="1187214" cy="1187214"/>
          </a:xfrm>
          <a:prstGeom prst="rect">
            <a:avLst/>
          </a:prstGeom>
        </p:spPr>
      </p:pic>
      <p:pic>
        <p:nvPicPr>
          <p:cNvPr id="9" name="Picture 8"/>
          <p:cNvPicPr>
            <a:picLocks noChangeAspect="1"/>
          </p:cNvPicPr>
          <p:nvPr/>
        </p:nvPicPr>
        <p:blipFill>
          <a:blip r:embed="rId4"/>
          <a:stretch>
            <a:fillRect/>
          </a:stretch>
        </p:blipFill>
        <p:spPr>
          <a:xfrm>
            <a:off x="7098491" y="4423114"/>
            <a:ext cx="1047750" cy="1047750"/>
          </a:xfrm>
          <a:prstGeom prst="rect">
            <a:avLst/>
          </a:prstGeom>
        </p:spPr>
      </p:pic>
      <p:pic>
        <p:nvPicPr>
          <p:cNvPr id="10" name="Picture 9"/>
          <p:cNvPicPr>
            <a:picLocks noChangeAspect="1"/>
          </p:cNvPicPr>
          <p:nvPr/>
        </p:nvPicPr>
        <p:blipFill>
          <a:blip r:embed="rId5"/>
          <a:stretch>
            <a:fillRect/>
          </a:stretch>
        </p:blipFill>
        <p:spPr>
          <a:xfrm>
            <a:off x="8641772" y="4574975"/>
            <a:ext cx="2976107" cy="744027"/>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13" name="TextBox 12"/>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14" name="TextBox 13"/>
          <p:cNvSpPr txBox="1"/>
          <p:nvPr/>
        </p:nvSpPr>
        <p:spPr>
          <a:xfrm>
            <a:off x="1779930" y="4668841"/>
            <a:ext cx="304974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Cache (Redis)</a:t>
            </a:r>
            <a:endParaRPr lang="nl-NL" sz="2400" i="1" dirty="0">
              <a:solidFill>
                <a:srgbClr val="0070C0"/>
              </a:solidFill>
            </a:endParaRPr>
          </a:p>
        </p:txBody>
      </p:sp>
    </p:spTree>
    <p:extLst>
      <p:ext uri="{BB962C8B-B14F-4D97-AF65-F5344CB8AC3E}">
        <p14:creationId xmlns:p14="http://schemas.microsoft.com/office/powerpoint/2010/main" val="13176939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6" name="TextBox 5"/>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Sadalage"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"isbn"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7" name="Straight Connector 6"/>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858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6891752" y="2337347"/>
            <a:ext cx="2659397" cy="804975"/>
          </a:xfrm>
          <a:prstGeom prst="rect">
            <a:avLst/>
          </a:prstGeom>
        </p:spPr>
      </p:pic>
      <p:pic>
        <p:nvPicPr>
          <p:cNvPr id="8" name="Picture 7"/>
          <p:cNvPicPr>
            <a:picLocks noChangeAspect="1"/>
          </p:cNvPicPr>
          <p:nvPr/>
        </p:nvPicPr>
        <p:blipFill>
          <a:blip r:embed="rId3"/>
          <a:stretch>
            <a:fillRect/>
          </a:stretch>
        </p:blipFill>
        <p:spPr>
          <a:xfrm>
            <a:off x="9663726" y="4982178"/>
            <a:ext cx="1369888" cy="1171691"/>
          </a:xfrm>
          <a:prstGeom prst="rect">
            <a:avLst/>
          </a:prstGeom>
        </p:spPr>
      </p:pic>
      <p:pic>
        <p:nvPicPr>
          <p:cNvPr id="9" name="Picture 8"/>
          <p:cNvPicPr>
            <a:picLocks noChangeAspect="1"/>
          </p:cNvPicPr>
          <p:nvPr/>
        </p:nvPicPr>
        <p:blipFill>
          <a:blip r:embed="rId4"/>
          <a:stretch>
            <a:fillRect/>
          </a:stretch>
        </p:blipFill>
        <p:spPr>
          <a:xfrm>
            <a:off x="8754548" y="3335365"/>
            <a:ext cx="2700433" cy="69066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3" name="TextBox 12"/>
          <p:cNvSpPr txBox="1"/>
          <p:nvPr/>
        </p:nvSpPr>
        <p:spPr>
          <a:xfrm>
            <a:off x="1880941" y="3347874"/>
            <a:ext cx="218072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DocumentDB</a:t>
            </a:r>
            <a:endParaRPr lang="nl-NL" sz="2400" i="1" dirty="0">
              <a:solidFill>
                <a:srgbClr val="0070C0"/>
              </a:solidFill>
            </a:endParaRPr>
          </a:p>
        </p:txBody>
      </p:sp>
      <p:pic>
        <p:nvPicPr>
          <p:cNvPr id="14" name="Picture 13"/>
          <p:cNvPicPr>
            <a:picLocks noChangeAspect="1"/>
          </p:cNvPicPr>
          <p:nvPr/>
        </p:nvPicPr>
        <p:blipFill>
          <a:blip r:embed="rId8"/>
          <a:stretch>
            <a:fillRect/>
          </a:stretch>
        </p:blipFill>
        <p:spPr>
          <a:xfrm>
            <a:off x="3596579" y="4222008"/>
            <a:ext cx="1457325" cy="1428750"/>
          </a:xfrm>
          <a:prstGeom prst="rect">
            <a:avLst/>
          </a:prstGeom>
        </p:spPr>
      </p:pic>
      <p:sp>
        <p:nvSpPr>
          <p:cNvPr id="15" name="TextBox 14"/>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16" name="Picture 15"/>
          <p:cNvPicPr>
            <a:picLocks noChangeAspect="1"/>
          </p:cNvPicPr>
          <p:nvPr/>
        </p:nvPicPr>
        <p:blipFill>
          <a:blip r:embed="rId9"/>
          <a:stretch>
            <a:fillRect/>
          </a:stretch>
        </p:blipFill>
        <p:spPr>
          <a:xfrm>
            <a:off x="822718" y="4227853"/>
            <a:ext cx="1428750" cy="1438275"/>
          </a:xfrm>
          <a:prstGeom prst="rect">
            <a:avLst/>
          </a:prstGeom>
        </p:spPr>
      </p:pic>
      <p:sp>
        <p:nvSpPr>
          <p:cNvPr id="17" name="TextBox 16"/>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7798917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grpSp>
        <p:nvGrpSpPr>
          <p:cNvPr id="6" name="Group 5"/>
          <p:cNvGrpSpPr/>
          <p:nvPr/>
        </p:nvGrpSpPr>
        <p:grpSpPr>
          <a:xfrm>
            <a:off x="7164378" y="1300280"/>
            <a:ext cx="1944000" cy="936000"/>
            <a:chOff x="6062400" y="1731324"/>
            <a:chExt cx="1591200" cy="936000"/>
          </a:xfrm>
        </p:grpSpPr>
        <p:sp>
          <p:nvSpPr>
            <p:cNvPr id="7" name="Rectangle 6"/>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8" name="Rectangle 7"/>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9" name="Group 8"/>
          <p:cNvGrpSpPr/>
          <p:nvPr/>
        </p:nvGrpSpPr>
        <p:grpSpPr>
          <a:xfrm>
            <a:off x="5892317" y="3693202"/>
            <a:ext cx="1944000" cy="936000"/>
            <a:chOff x="6062400" y="1731324"/>
            <a:chExt cx="1591200" cy="936000"/>
          </a:xfrm>
        </p:grpSpPr>
        <p:sp>
          <p:nvSpPr>
            <p:cNvPr id="10" name="Rectangle 9"/>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1" name="Rectangle 10"/>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2" name="Group 11"/>
          <p:cNvGrpSpPr/>
          <p:nvPr/>
        </p:nvGrpSpPr>
        <p:grpSpPr>
          <a:xfrm>
            <a:off x="8625978" y="5301465"/>
            <a:ext cx="1944000" cy="936000"/>
            <a:chOff x="6062400" y="1731324"/>
            <a:chExt cx="1591200" cy="936000"/>
          </a:xfrm>
        </p:grpSpPr>
        <p:sp>
          <p:nvSpPr>
            <p:cNvPr id="13" name="Rectangle 1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4" name="Rectangle 1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15" name="Group 14"/>
          <p:cNvGrpSpPr/>
          <p:nvPr/>
        </p:nvGrpSpPr>
        <p:grpSpPr>
          <a:xfrm>
            <a:off x="10173978" y="3046004"/>
            <a:ext cx="1944000" cy="936000"/>
            <a:chOff x="6062400" y="1731324"/>
            <a:chExt cx="1591200" cy="936000"/>
          </a:xfrm>
        </p:grpSpPr>
        <p:sp>
          <p:nvSpPr>
            <p:cNvPr id="16" name="Rectangle 15"/>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7" name="Rectangle 16"/>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18" name="Straight Arrow Connector 17"/>
          <p:cNvCxnSpPr>
            <a:stCxn id="8" idx="2"/>
            <a:endCxn id="10"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6"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2"/>
            <a:endCxn id="13"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2" name="TextBox 21"/>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3" name="TextBox 22"/>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24" name="TextBox 23"/>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5" name="TextBox 24"/>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26" name="Straight Arrow Connector 25"/>
          <p:cNvCxnSpPr>
            <a:stCxn id="13" idx="1"/>
            <a:endCxn id="11"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30313136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pic>
        <p:nvPicPr>
          <p:cNvPr id="15" name="Content Placeholder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7621" y="2619746"/>
            <a:ext cx="1303485" cy="1303485"/>
          </a:xfrm>
          <a:prstGeom prst="rect">
            <a:avLst/>
          </a:prstGeom>
        </p:spPr>
      </p:pic>
      <p:sp>
        <p:nvSpPr>
          <p:cNvPr id="16" name="Rectangle 1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18" name="Picture 17"/>
          <p:cNvPicPr>
            <a:picLocks noChangeAspect="1"/>
          </p:cNvPicPr>
          <p:nvPr/>
        </p:nvPicPr>
        <p:blipFill>
          <a:blip r:embed="rId3"/>
          <a:stretch>
            <a:fillRect/>
          </a:stretch>
        </p:blipFill>
        <p:spPr>
          <a:xfrm>
            <a:off x="6922089" y="4743450"/>
            <a:ext cx="1962268" cy="1272167"/>
          </a:xfrm>
          <a:prstGeom prst="rect">
            <a:avLst/>
          </a:prstGeom>
        </p:spPr>
      </p:pic>
      <p:pic>
        <p:nvPicPr>
          <p:cNvPr id="19" name="Picture 18"/>
          <p:cNvPicPr>
            <a:picLocks noChangeAspect="1"/>
          </p:cNvPicPr>
          <p:nvPr/>
        </p:nvPicPr>
        <p:blipFill>
          <a:blip r:embed="rId4"/>
          <a:stretch>
            <a:fillRect/>
          </a:stretch>
        </p:blipFill>
        <p:spPr>
          <a:xfrm>
            <a:off x="6922088" y="2434274"/>
            <a:ext cx="2496190" cy="996017"/>
          </a:xfrm>
          <a:prstGeom prst="rect">
            <a:avLst/>
          </a:prstGeom>
        </p:spPr>
      </p:pic>
      <p:pic>
        <p:nvPicPr>
          <p:cNvPr id="20" name="Picture 19"/>
          <p:cNvPicPr>
            <a:picLocks noChangeAspect="1"/>
          </p:cNvPicPr>
          <p:nvPr/>
        </p:nvPicPr>
        <p:blipFill>
          <a:blip r:embed="rId5"/>
          <a:stretch>
            <a:fillRect/>
          </a:stretch>
        </p:blipFill>
        <p:spPr>
          <a:xfrm>
            <a:off x="8640056" y="3808624"/>
            <a:ext cx="2947636" cy="864451"/>
          </a:xfrm>
          <a:prstGeom prst="rect">
            <a:avLst/>
          </a:prstGeom>
        </p:spPr>
      </p:pic>
      <p:sp>
        <p:nvSpPr>
          <p:cNvPr id="21" name="Rectangle 20"/>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3" name="TextBox 22"/>
          <p:cNvSpPr txBox="1"/>
          <p:nvPr/>
        </p:nvSpPr>
        <p:spPr>
          <a:xfrm>
            <a:off x="2036317" y="3909340"/>
            <a:ext cx="1646092" cy="1037207"/>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r>
              <a:rPr lang="nl-NL" sz="2400" i="1" dirty="0">
                <a:solidFill>
                  <a:srgbClr val="0070C0"/>
                </a:solidFill>
              </a:rPr>
              <a:t>(Sort of)</a:t>
            </a:r>
          </a:p>
        </p:txBody>
      </p:sp>
    </p:spTree>
    <p:extLst>
      <p:ext uri="{BB962C8B-B14F-4D97-AF65-F5344CB8AC3E}">
        <p14:creationId xmlns:p14="http://schemas.microsoft.com/office/powerpoint/2010/main" val="390728007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708" y="0"/>
            <a:ext cx="8726767" cy="6994525"/>
          </a:xfrm>
          <a:prstGeom prst="rect">
            <a:avLst/>
          </a:prstGeom>
        </p:spPr>
      </p:pic>
    </p:spTree>
    <p:extLst>
      <p:ext uri="{BB962C8B-B14F-4D97-AF65-F5344CB8AC3E}">
        <p14:creationId xmlns:p14="http://schemas.microsoft.com/office/powerpoint/2010/main" val="32028706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Use each database type for its strengths</a:t>
            </a:r>
          </a:p>
          <a:p>
            <a:r>
              <a:rPr lang="en-US" dirty="0"/>
              <a:t>Enhanced developer productivity</a:t>
            </a:r>
          </a:p>
          <a:p>
            <a:r>
              <a:rPr lang="en-US" dirty="0"/>
              <a:t>Improved data access performance</a:t>
            </a:r>
          </a:p>
          <a:p>
            <a:endParaRPr lang="en-US" dirty="0"/>
          </a:p>
        </p:txBody>
      </p:sp>
      <p:sp>
        <p:nvSpPr>
          <p:cNvPr id="3" name="Title 2"/>
          <p:cNvSpPr>
            <a:spLocks noGrp="1"/>
          </p:cNvSpPr>
          <p:nvPr>
            <p:ph type="title"/>
          </p:nvPr>
        </p:nvSpPr>
        <p:spPr/>
        <p:txBody>
          <a:bodyPr/>
          <a:lstStyle/>
          <a:p>
            <a:r>
              <a:rPr lang="en-US" dirty="0"/>
              <a:t>Benefits of Polyglot Persistence</a:t>
            </a:r>
          </a:p>
        </p:txBody>
      </p:sp>
    </p:spTree>
    <p:extLst>
      <p:ext uri="{BB962C8B-B14F-4D97-AF65-F5344CB8AC3E}">
        <p14:creationId xmlns:p14="http://schemas.microsoft.com/office/powerpoint/2010/main" val="212454621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cloud applications</a:t>
            </a:r>
          </a:p>
        </p:txBody>
      </p:sp>
    </p:spTree>
    <p:extLst>
      <p:ext uri="{BB962C8B-B14F-4D97-AF65-F5344CB8AC3E}">
        <p14:creationId xmlns:p14="http://schemas.microsoft.com/office/powerpoint/2010/main" val="4250476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a:t>
            </a:r>
          </a:p>
        </p:txBody>
      </p:sp>
      <p:sp>
        <p:nvSpPr>
          <p:cNvPr id="4" name="Text Placeholder 3"/>
          <p:cNvSpPr>
            <a:spLocks noGrp="1"/>
          </p:cNvSpPr>
          <p:nvPr>
            <p:ph type="body" sz="quarter" idx="10"/>
          </p:nvPr>
        </p:nvSpPr>
        <p:spPr>
          <a:xfrm>
            <a:off x="274638" y="1212850"/>
            <a:ext cx="11887200" cy="4124206"/>
          </a:xfrm>
        </p:spPr>
        <p:txBody>
          <a:bodyPr/>
          <a:lstStyle/>
          <a:p>
            <a:r>
              <a:rPr lang="en-US" dirty="0"/>
              <a:t>The ability of a system to handle a </a:t>
            </a:r>
          </a:p>
          <a:p>
            <a:r>
              <a:rPr lang="en-US" sz="6000" b="1" dirty="0"/>
              <a:t>growing amount of work </a:t>
            </a:r>
          </a:p>
          <a:p>
            <a:r>
              <a:rPr lang="en-US" dirty="0"/>
              <a:t>in a capable manner or its </a:t>
            </a:r>
          </a:p>
          <a:p>
            <a:r>
              <a:rPr lang="en-US" sz="6000" b="1" dirty="0"/>
              <a:t>ability to be enlarged </a:t>
            </a:r>
          </a:p>
          <a:p>
            <a:r>
              <a:rPr lang="en-US" dirty="0"/>
              <a:t>to accommodate that growth</a:t>
            </a:r>
          </a:p>
        </p:txBody>
      </p:sp>
      <p:sp>
        <p:nvSpPr>
          <p:cNvPr id="5" name="TextBox 4"/>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Tree>
    <p:extLst>
      <p:ext uri="{BB962C8B-B14F-4D97-AF65-F5344CB8AC3E}">
        <p14:creationId xmlns:p14="http://schemas.microsoft.com/office/powerpoint/2010/main" val="35585987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Traditional applications</a:t>
            </a:r>
          </a:p>
        </p:txBody>
      </p:sp>
    </p:spTree>
    <p:extLst>
      <p:ext uri="{BB962C8B-B14F-4D97-AF65-F5344CB8AC3E}">
        <p14:creationId xmlns:p14="http://schemas.microsoft.com/office/powerpoint/2010/main" val="11159857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Options</a:t>
            </a:r>
          </a:p>
        </p:txBody>
      </p:sp>
      <p:sp>
        <p:nvSpPr>
          <p:cNvPr id="4" name="Text Placeholder 3"/>
          <p:cNvSpPr>
            <a:spLocks noGrp="1"/>
          </p:cNvSpPr>
          <p:nvPr>
            <p:ph type="body" sz="quarter" idx="10"/>
          </p:nvPr>
        </p:nvSpPr>
        <p:spPr>
          <a:xfrm>
            <a:off x="274639" y="1212849"/>
            <a:ext cx="5486399" cy="2265236"/>
          </a:xfrm>
        </p:spPr>
        <p:txBody>
          <a:bodyPr/>
          <a:lstStyle/>
          <a:p>
            <a:pPr marL="0" indent="0">
              <a:buNone/>
            </a:pPr>
            <a:r>
              <a:rPr lang="en-US" dirty="0"/>
              <a:t>Scale Up</a:t>
            </a:r>
          </a:p>
          <a:p>
            <a:r>
              <a:rPr lang="en-US" dirty="0"/>
              <a:t>Vertical scale</a:t>
            </a:r>
          </a:p>
          <a:p>
            <a:r>
              <a:rPr lang="en-US" dirty="0"/>
              <a:t>Increase resource capacity within existing nodes</a:t>
            </a:r>
          </a:p>
        </p:txBody>
      </p:sp>
      <p:sp>
        <p:nvSpPr>
          <p:cNvPr id="5" name="Text Placeholder 4"/>
          <p:cNvSpPr>
            <a:spLocks noGrp="1"/>
          </p:cNvSpPr>
          <p:nvPr>
            <p:ph type="body" sz="quarter" idx="11"/>
          </p:nvPr>
        </p:nvSpPr>
        <p:spPr>
          <a:xfrm>
            <a:off x="6675439" y="1212849"/>
            <a:ext cx="5486399" cy="2265236"/>
          </a:xfrm>
        </p:spPr>
        <p:txBody>
          <a:bodyPr/>
          <a:lstStyle/>
          <a:p>
            <a:pPr marL="0" indent="0">
              <a:buNone/>
            </a:pPr>
            <a:r>
              <a:rPr lang="en-US" dirty="0"/>
              <a:t>Scale Out</a:t>
            </a:r>
          </a:p>
          <a:p>
            <a:r>
              <a:rPr lang="en-US" dirty="0"/>
              <a:t>Horizontal scale</a:t>
            </a:r>
          </a:p>
          <a:p>
            <a:r>
              <a:rPr lang="en-US" dirty="0"/>
              <a:t>Increase resource capacity by adding nodes</a:t>
            </a:r>
          </a:p>
        </p:txBody>
      </p:sp>
    </p:spTree>
    <p:extLst>
      <p:ext uri="{BB962C8B-B14F-4D97-AF65-F5344CB8AC3E}">
        <p14:creationId xmlns:p14="http://schemas.microsoft.com/office/powerpoint/2010/main" val="93837595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1605022086"/>
              </p:ext>
            </p:extLst>
          </p:nvPr>
        </p:nvGraphicFramePr>
        <p:xfrm>
          <a:off x="427037" y="1439862"/>
          <a:ext cx="11353800" cy="4953000"/>
        </p:xfrm>
        <a:graphic>
          <a:graphicData uri="http://schemas.openxmlformats.org/drawingml/2006/table">
            <a:tbl>
              <a:tblPr firstRow="1" bandRow="1">
                <a:tableStyleId>{5C22544A-7EE6-4342-B048-85BDC9FD1C3A}</a:tableStyleId>
              </a:tblPr>
              <a:tblGrid>
                <a:gridCol w="6726787">
                  <a:extLst>
                    <a:ext uri="{9D8B030D-6E8A-4147-A177-3AD203B41FA5}">
                      <a16:colId xmlns:a16="http://schemas.microsoft.com/office/drawing/2014/main" val="1696192218"/>
                    </a:ext>
                  </a:extLst>
                </a:gridCol>
                <a:gridCol w="4627013">
                  <a:extLst>
                    <a:ext uri="{9D8B030D-6E8A-4147-A177-3AD203B41FA5}">
                      <a16:colId xmlns:a16="http://schemas.microsoft.com/office/drawing/2014/main" val="2119784782"/>
                    </a:ext>
                  </a:extLst>
                </a:gridCol>
              </a:tblGrid>
              <a:tr h="835032">
                <a:tc>
                  <a:txBody>
                    <a:bodyPr/>
                    <a:lstStyle/>
                    <a:p>
                      <a:pPr algn="ctr"/>
                      <a:r>
                        <a:rPr lang="en-US" sz="2400" dirty="0"/>
                        <a:t>Problem</a:t>
                      </a:r>
                    </a:p>
                  </a:txBody>
                  <a:tcPr anchor="ctr"/>
                </a:tc>
                <a:tc>
                  <a:txBody>
                    <a:bodyPr/>
                    <a:lstStyle/>
                    <a:p>
                      <a:pPr algn="ctr"/>
                      <a:r>
                        <a:rPr lang="en-US" sz="2400" dirty="0"/>
                        <a:t>Symptom Area</a:t>
                      </a:r>
                    </a:p>
                  </a:txBody>
                  <a:tcPr anchor="ctr"/>
                </a:tc>
                <a:extLst>
                  <a:ext uri="{0D108BD9-81ED-4DB2-BD59-A6C34878D82A}">
                    <a16:rowId xmlns:a16="http://schemas.microsoft.com/office/drawing/2014/main" val="1396179336"/>
                  </a:ext>
                </a:extLst>
              </a:tr>
              <a:tr h="1029492">
                <a:tc>
                  <a:txBody>
                    <a:bodyPr/>
                    <a:lstStyle/>
                    <a:p>
                      <a:pPr algn="ctr"/>
                      <a:r>
                        <a:rPr lang="en-US" sz="2400" dirty="0" err="1"/>
                        <a:t>Stateful</a:t>
                      </a:r>
                      <a:r>
                        <a:rPr lang="en-US" sz="2400" dirty="0"/>
                        <a:t> applications</a:t>
                      </a:r>
                    </a:p>
                  </a:txBody>
                  <a:tcPr anchor="ctr"/>
                </a:tc>
                <a:tc>
                  <a:txBody>
                    <a:bodyPr/>
                    <a:lstStyle/>
                    <a:p>
                      <a:pPr algn="ctr"/>
                      <a:r>
                        <a:rPr lang="en-US" sz="2400" dirty="0"/>
                        <a:t>MEMORY</a:t>
                      </a:r>
                    </a:p>
                  </a:txBody>
                  <a:tcPr anchor="ctr"/>
                </a:tc>
                <a:extLst>
                  <a:ext uri="{0D108BD9-81ED-4DB2-BD59-A6C34878D82A}">
                    <a16:rowId xmlns:a16="http://schemas.microsoft.com/office/drawing/2014/main" val="1025124387"/>
                  </a:ext>
                </a:extLst>
              </a:tr>
              <a:tr h="1029492">
                <a:tc>
                  <a:txBody>
                    <a:bodyPr/>
                    <a:lstStyle/>
                    <a:p>
                      <a:pPr algn="ctr"/>
                      <a:r>
                        <a:rPr lang="en-US" sz="2400" dirty="0"/>
                        <a:t>Synchronous calls</a:t>
                      </a:r>
                    </a:p>
                  </a:txBody>
                  <a:tcPr anchor="ctr"/>
                </a:tc>
                <a:tc>
                  <a:txBody>
                    <a:bodyPr/>
                    <a:lstStyle/>
                    <a:p>
                      <a:pPr algn="ctr"/>
                      <a:r>
                        <a:rPr lang="en-US" sz="2400" dirty="0"/>
                        <a:t>CPU</a:t>
                      </a:r>
                    </a:p>
                  </a:txBody>
                  <a:tcPr anchor="ctr"/>
                </a:tc>
                <a:extLst>
                  <a:ext uri="{0D108BD9-81ED-4DB2-BD59-A6C34878D82A}">
                    <a16:rowId xmlns:a16="http://schemas.microsoft.com/office/drawing/2014/main" val="888960164"/>
                  </a:ext>
                </a:extLst>
              </a:tr>
              <a:tr h="1029492">
                <a:tc>
                  <a:txBody>
                    <a:bodyPr/>
                    <a:lstStyle/>
                    <a:p>
                      <a:pPr algn="ctr"/>
                      <a:r>
                        <a:rPr lang="en-US" sz="2400" dirty="0"/>
                        <a:t>Storage bottlenecks</a:t>
                      </a:r>
                    </a:p>
                  </a:txBody>
                  <a:tcPr anchor="ctr"/>
                </a:tc>
                <a:tc>
                  <a:txBody>
                    <a:bodyPr/>
                    <a:lstStyle/>
                    <a:p>
                      <a:pPr algn="ctr"/>
                      <a:r>
                        <a:rPr lang="en-US" sz="2400" dirty="0"/>
                        <a:t>DISK</a:t>
                      </a:r>
                    </a:p>
                  </a:txBody>
                  <a:tcPr anchor="ctr"/>
                </a:tc>
                <a:extLst>
                  <a:ext uri="{0D108BD9-81ED-4DB2-BD59-A6C34878D82A}">
                    <a16:rowId xmlns:a16="http://schemas.microsoft.com/office/drawing/2014/main" val="1576874349"/>
                  </a:ext>
                </a:extLst>
              </a:tr>
              <a:tr h="1029492">
                <a:tc>
                  <a:txBody>
                    <a:bodyPr/>
                    <a:lstStyle/>
                    <a:p>
                      <a:pPr algn="ctr"/>
                      <a:r>
                        <a:rPr lang="en-US" sz="2400" dirty="0"/>
                        <a:t>Communication</a:t>
                      </a:r>
                      <a:r>
                        <a:rPr lang="en-US" sz="2400" baseline="0" dirty="0"/>
                        <a:t> latency</a:t>
                      </a:r>
                      <a:endParaRPr lang="en-US" sz="2400" dirty="0"/>
                    </a:p>
                  </a:txBody>
                  <a:tcPr anchor="ctr"/>
                </a:tc>
                <a:tc>
                  <a:txBody>
                    <a:bodyPr/>
                    <a:lstStyle/>
                    <a:p>
                      <a:pPr algn="ctr"/>
                      <a:r>
                        <a:rPr lang="en-US" sz="2400" dirty="0"/>
                        <a:t>NETWORK</a:t>
                      </a:r>
                    </a:p>
                  </a:txBody>
                  <a:tcPr anchor="ct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199529823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Optimize State - Cache</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042665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3120854"/>
          </a:xfrm>
        </p:spPr>
        <p:txBody>
          <a:bodyPr/>
          <a:lstStyle/>
          <a:p>
            <a:r>
              <a:rPr lang="en-US" dirty="0"/>
              <a:t>De-couples web servers and backend data stores</a:t>
            </a:r>
          </a:p>
          <a:p>
            <a:r>
              <a:rPr lang="en-US" dirty="0"/>
              <a:t>Independently scale app components</a:t>
            </a:r>
          </a:p>
          <a:p>
            <a:r>
              <a:rPr lang="en-US" dirty="0"/>
              <a:t>Smooths out and “rate levels” bursts of traffic</a:t>
            </a:r>
          </a:p>
          <a:p>
            <a:r>
              <a:rPr lang="en-US" dirty="0"/>
              <a:t>Azure Storage Queues &amp; Azure Service Bus Queues</a:t>
            </a:r>
          </a:p>
          <a:p>
            <a:pPr marL="0" indent="0">
              <a:buNone/>
            </a:pPr>
            <a:endParaRPr lang="en-US" dirty="0"/>
          </a:p>
        </p:txBody>
      </p:sp>
      <p:sp>
        <p:nvSpPr>
          <p:cNvPr id="2" name="Title 1"/>
          <p:cNvSpPr>
            <a:spLocks noGrp="1"/>
          </p:cNvSpPr>
          <p:nvPr>
            <p:ph type="title"/>
          </p:nvPr>
        </p:nvSpPr>
        <p:spPr/>
        <p:txBody>
          <a:bodyPr/>
          <a:lstStyle/>
          <a:p>
            <a:r>
              <a:rPr lang="en-US"/>
              <a:t>Queue Patterns</a:t>
            </a:r>
            <a:endParaRPr lang="en-US" dirty="0"/>
          </a:p>
        </p:txBody>
      </p:sp>
    </p:spTree>
    <p:extLst>
      <p:ext uri="{BB962C8B-B14F-4D97-AF65-F5344CB8AC3E}">
        <p14:creationId xmlns:p14="http://schemas.microsoft.com/office/powerpoint/2010/main" val="237975748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Optimize Storage – SQL Active/Active</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362460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Optimize Latency - CDN</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8330678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181862"/>
          </a:xfrm>
        </p:spPr>
        <p:txBody>
          <a:bodyPr/>
          <a:lstStyle/>
          <a:p>
            <a:pPr marL="0" indent="0">
              <a:buNone/>
            </a:pPr>
            <a:r>
              <a:rPr lang="en-US" dirty="0"/>
              <a:t>Starting point including SDKs, sample code, and guidance around application development on Azure</a:t>
            </a:r>
          </a:p>
        </p:txBody>
      </p:sp>
      <p:sp>
        <p:nvSpPr>
          <p:cNvPr id="2" name="Title 1"/>
          <p:cNvSpPr>
            <a:spLocks noGrp="1"/>
          </p:cNvSpPr>
          <p:nvPr>
            <p:ph type="title"/>
          </p:nvPr>
        </p:nvSpPr>
        <p:spPr/>
        <p:txBody>
          <a:bodyPr/>
          <a:lstStyle/>
          <a:p>
            <a:r>
              <a:rPr lang="en-US" dirty="0"/>
              <a:t>Azure Dev Centers</a:t>
            </a:r>
          </a:p>
        </p:txBody>
      </p:sp>
      <p:graphicFrame>
        <p:nvGraphicFramePr>
          <p:cNvPr id="6" name="Table 5"/>
          <p:cNvGraphicFramePr>
            <a:graphicFrameLocks noGrp="1"/>
          </p:cNvGraphicFramePr>
          <p:nvPr>
            <p:extLst>
              <p:ext uri="{D42A27DB-BD31-4B8C-83A1-F6EECF244321}">
                <p14:modId xmlns:p14="http://schemas.microsoft.com/office/powerpoint/2010/main" val="2505136245"/>
              </p:ext>
            </p:extLst>
          </p:nvPr>
        </p:nvGraphicFramePr>
        <p:xfrm>
          <a:off x="1684337" y="2508048"/>
          <a:ext cx="9067800" cy="4265814"/>
        </p:xfrm>
        <a:graphic>
          <a:graphicData uri="http://schemas.openxmlformats.org/drawingml/2006/table">
            <a:tbl>
              <a:tblPr bandRow="1">
                <a:tableStyleId>{5C22544A-7EE6-4342-B048-85BDC9FD1C3A}</a:tableStyleId>
              </a:tblPr>
              <a:tblGrid>
                <a:gridCol w="2133600">
                  <a:extLst>
                    <a:ext uri="{9D8B030D-6E8A-4147-A177-3AD203B41FA5}">
                      <a16:colId xmlns:a16="http://schemas.microsoft.com/office/drawing/2014/main" val="889617945"/>
                    </a:ext>
                  </a:extLst>
                </a:gridCol>
                <a:gridCol w="6934200">
                  <a:extLst>
                    <a:ext uri="{9D8B030D-6E8A-4147-A177-3AD203B41FA5}">
                      <a16:colId xmlns:a16="http://schemas.microsoft.com/office/drawing/2014/main" val="4043144443"/>
                    </a:ext>
                  </a:extLst>
                </a:gridCol>
              </a:tblGrid>
              <a:tr h="609402">
                <a:tc>
                  <a:txBody>
                    <a:bodyPr/>
                    <a:lstStyle/>
                    <a:p>
                      <a:pPr algn="ctr"/>
                      <a:r>
                        <a:rPr lang="en-US" dirty="0">
                          <a:solidFill>
                            <a:schemeClr val="bg1"/>
                          </a:solidFill>
                        </a:rPr>
                        <a:t>.NET</a:t>
                      </a:r>
                    </a:p>
                  </a:txBody>
                  <a:tcPr anchor="ctr">
                    <a:solidFill>
                      <a:schemeClr val="accent1"/>
                    </a:solidFill>
                  </a:tcPr>
                </a:tc>
                <a:tc>
                  <a:txBody>
                    <a:bodyPr/>
                    <a:lstStyle/>
                    <a:p>
                      <a:r>
                        <a:rPr lang="en-US" dirty="0"/>
                        <a:t>https://azure.microsoft.com/en-us/develop/net/</a:t>
                      </a:r>
                    </a:p>
                  </a:txBody>
                  <a:tcPr anchor="ctr"/>
                </a:tc>
                <a:extLst>
                  <a:ext uri="{0D108BD9-81ED-4DB2-BD59-A6C34878D82A}">
                    <a16:rowId xmlns:a16="http://schemas.microsoft.com/office/drawing/2014/main" val="662956248"/>
                  </a:ext>
                </a:extLst>
              </a:tr>
              <a:tr h="609402">
                <a:tc>
                  <a:txBody>
                    <a:bodyPr/>
                    <a:lstStyle/>
                    <a:p>
                      <a:pPr algn="ctr"/>
                      <a:r>
                        <a:rPr lang="en-US" dirty="0" err="1">
                          <a:solidFill>
                            <a:schemeClr val="bg1"/>
                          </a:solidFill>
                        </a:rPr>
                        <a:t>NodeJS</a:t>
                      </a:r>
                      <a:endParaRPr lang="en-US" dirty="0">
                        <a:solidFill>
                          <a:schemeClr val="bg1"/>
                        </a:solidFill>
                      </a:endParaRPr>
                    </a:p>
                  </a:txBody>
                  <a:tcPr anchor="ctr">
                    <a:solidFill>
                      <a:schemeClr val="accent1"/>
                    </a:solidFill>
                  </a:tcPr>
                </a:tc>
                <a:tc>
                  <a:txBody>
                    <a:bodyPr/>
                    <a:lstStyle/>
                    <a:p>
                      <a:r>
                        <a:rPr lang="en-US" dirty="0"/>
                        <a:t>https://azure.microsoft.com/en-us/develop/nodejs/</a:t>
                      </a:r>
                    </a:p>
                  </a:txBody>
                  <a:tcPr anchor="ctr"/>
                </a:tc>
                <a:extLst>
                  <a:ext uri="{0D108BD9-81ED-4DB2-BD59-A6C34878D82A}">
                    <a16:rowId xmlns:a16="http://schemas.microsoft.com/office/drawing/2014/main" val="354061086"/>
                  </a:ext>
                </a:extLst>
              </a:tr>
              <a:tr h="609402">
                <a:tc>
                  <a:txBody>
                    <a:bodyPr/>
                    <a:lstStyle/>
                    <a:p>
                      <a:pPr algn="ctr"/>
                      <a:r>
                        <a:rPr lang="en-US" dirty="0">
                          <a:solidFill>
                            <a:schemeClr val="bg1"/>
                          </a:solidFill>
                        </a:rPr>
                        <a:t>Java</a:t>
                      </a:r>
                    </a:p>
                  </a:txBody>
                  <a:tcPr anchor="ctr">
                    <a:solidFill>
                      <a:schemeClr val="accent1"/>
                    </a:solidFill>
                  </a:tcPr>
                </a:tc>
                <a:tc>
                  <a:txBody>
                    <a:bodyPr/>
                    <a:lstStyle/>
                    <a:p>
                      <a:r>
                        <a:rPr lang="en-US" dirty="0"/>
                        <a:t>https://azure.microsoft.com/en-us/develop/java/</a:t>
                      </a:r>
                    </a:p>
                  </a:txBody>
                  <a:tcPr anchor="ctr"/>
                </a:tc>
                <a:extLst>
                  <a:ext uri="{0D108BD9-81ED-4DB2-BD59-A6C34878D82A}">
                    <a16:rowId xmlns:a16="http://schemas.microsoft.com/office/drawing/2014/main" val="227677683"/>
                  </a:ext>
                </a:extLst>
              </a:tr>
              <a:tr h="609402">
                <a:tc>
                  <a:txBody>
                    <a:bodyPr/>
                    <a:lstStyle/>
                    <a:p>
                      <a:pPr algn="ctr"/>
                      <a:r>
                        <a:rPr lang="en-US" dirty="0">
                          <a:solidFill>
                            <a:schemeClr val="bg1"/>
                          </a:solidFill>
                        </a:rPr>
                        <a:t>iOS</a:t>
                      </a:r>
                    </a:p>
                  </a:txBody>
                  <a:tcPr anchor="ctr">
                    <a:solidFill>
                      <a:schemeClr val="accent1"/>
                    </a:solidFill>
                  </a:tcPr>
                </a:tc>
                <a:tc>
                  <a:txBody>
                    <a:bodyPr/>
                    <a:lstStyle/>
                    <a:p>
                      <a:r>
                        <a:rPr lang="en-US" dirty="0"/>
                        <a:t>https://azure.microsoft.com/en-us/develop/mobile/ios/</a:t>
                      </a:r>
                    </a:p>
                  </a:txBody>
                  <a:tcPr anchor="ctr"/>
                </a:tc>
                <a:extLst>
                  <a:ext uri="{0D108BD9-81ED-4DB2-BD59-A6C34878D82A}">
                    <a16:rowId xmlns:a16="http://schemas.microsoft.com/office/drawing/2014/main" val="1225380728"/>
                  </a:ext>
                </a:extLst>
              </a:tr>
              <a:tr h="609402">
                <a:tc>
                  <a:txBody>
                    <a:bodyPr/>
                    <a:lstStyle/>
                    <a:p>
                      <a:pPr algn="ctr"/>
                      <a:r>
                        <a:rPr lang="en-US" dirty="0">
                          <a:solidFill>
                            <a:schemeClr val="bg1"/>
                          </a:solidFill>
                        </a:rPr>
                        <a:t>PHP</a:t>
                      </a:r>
                    </a:p>
                  </a:txBody>
                  <a:tcPr anchor="ctr">
                    <a:solidFill>
                      <a:schemeClr val="accent1"/>
                    </a:solidFill>
                  </a:tcPr>
                </a:tc>
                <a:tc>
                  <a:txBody>
                    <a:bodyPr/>
                    <a:lstStyle/>
                    <a:p>
                      <a:r>
                        <a:rPr lang="en-US" dirty="0"/>
                        <a:t>https://azure.microsoft.com/en-us/develop/php/</a:t>
                      </a:r>
                    </a:p>
                  </a:txBody>
                  <a:tcPr anchor="ctr"/>
                </a:tc>
                <a:extLst>
                  <a:ext uri="{0D108BD9-81ED-4DB2-BD59-A6C34878D82A}">
                    <a16:rowId xmlns:a16="http://schemas.microsoft.com/office/drawing/2014/main" val="1408505562"/>
                  </a:ext>
                </a:extLst>
              </a:tr>
              <a:tr h="609402">
                <a:tc>
                  <a:txBody>
                    <a:bodyPr/>
                    <a:lstStyle/>
                    <a:p>
                      <a:pPr algn="ctr"/>
                      <a:r>
                        <a:rPr lang="en-US" dirty="0">
                          <a:solidFill>
                            <a:schemeClr val="bg1"/>
                          </a:solidFill>
                        </a:rPr>
                        <a:t>Python</a:t>
                      </a:r>
                    </a:p>
                  </a:txBody>
                  <a:tcPr anchor="ctr">
                    <a:solidFill>
                      <a:schemeClr val="accent1"/>
                    </a:solidFill>
                  </a:tcPr>
                </a:tc>
                <a:tc>
                  <a:txBody>
                    <a:bodyPr/>
                    <a:lstStyle/>
                    <a:p>
                      <a:r>
                        <a:rPr lang="en-US" dirty="0"/>
                        <a:t>https://azure.microsoft.com/en-us/develop/python/</a:t>
                      </a:r>
                    </a:p>
                  </a:txBody>
                  <a:tcPr anchor="ctr"/>
                </a:tc>
                <a:extLst>
                  <a:ext uri="{0D108BD9-81ED-4DB2-BD59-A6C34878D82A}">
                    <a16:rowId xmlns:a16="http://schemas.microsoft.com/office/drawing/2014/main" val="1914685706"/>
                  </a:ext>
                </a:extLst>
              </a:tr>
              <a:tr h="609402">
                <a:tc>
                  <a:txBody>
                    <a:bodyPr/>
                    <a:lstStyle/>
                    <a:p>
                      <a:pPr algn="ctr"/>
                      <a:r>
                        <a:rPr lang="en-US" dirty="0">
                          <a:solidFill>
                            <a:schemeClr val="bg1"/>
                          </a:solidFill>
                        </a:rPr>
                        <a:t>Ruby</a:t>
                      </a:r>
                    </a:p>
                  </a:txBody>
                  <a:tcPr anchor="ctr">
                    <a:solidFill>
                      <a:schemeClr val="accent1"/>
                    </a:solidFill>
                  </a:tcPr>
                </a:tc>
                <a:tc>
                  <a:txBody>
                    <a:bodyPr/>
                    <a:lstStyle/>
                    <a:p>
                      <a:r>
                        <a:rPr lang="en-US" dirty="0"/>
                        <a:t>https://azure.microsoft.com/en-us/develop/ruby/</a:t>
                      </a:r>
                    </a:p>
                  </a:txBody>
                  <a:tcPr anchor="ctr"/>
                </a:tc>
                <a:extLst>
                  <a:ext uri="{0D108BD9-81ED-4DB2-BD59-A6C34878D82A}">
                    <a16:rowId xmlns:a16="http://schemas.microsoft.com/office/drawing/2014/main" val="1812674989"/>
                  </a:ext>
                </a:extLst>
              </a:tr>
            </a:tbl>
          </a:graphicData>
        </a:graphic>
      </p:graphicFrame>
    </p:spTree>
    <p:extLst>
      <p:ext uri="{BB962C8B-B14F-4D97-AF65-F5344CB8AC3E}">
        <p14:creationId xmlns:p14="http://schemas.microsoft.com/office/powerpoint/2010/main" val="31525509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“Traditional” Applications</a:t>
            </a:r>
          </a:p>
        </p:txBody>
      </p:sp>
      <p:sp>
        <p:nvSpPr>
          <p:cNvPr id="4" name="Rectangle 3"/>
          <p:cNvSpPr/>
          <p:nvPr/>
        </p:nvSpPr>
        <p:spPr bwMode="auto">
          <a:xfrm>
            <a:off x="694944" y="2891711"/>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5" name="Rectangle 4"/>
          <p:cNvSpPr/>
          <p:nvPr/>
        </p:nvSpPr>
        <p:spPr bwMode="auto">
          <a:xfrm>
            <a:off x="694944" y="1668462"/>
            <a:ext cx="10753344" cy="90730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6" name="Rectangle 5"/>
          <p:cNvSpPr/>
          <p:nvPr/>
        </p:nvSpPr>
        <p:spPr bwMode="auto">
          <a:xfrm>
            <a:off x="694944" y="4114960"/>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7" name="Rectangle 6"/>
          <p:cNvSpPr/>
          <p:nvPr/>
        </p:nvSpPr>
        <p:spPr bwMode="auto">
          <a:xfrm>
            <a:off x="694944" y="5338209"/>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8" name="Down Arrow 6"/>
          <p:cNvSpPr/>
          <p:nvPr/>
        </p:nvSpPr>
        <p:spPr bwMode="auto">
          <a:xfrm>
            <a:off x="1792224"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Request</a:t>
            </a:r>
          </a:p>
        </p:txBody>
      </p:sp>
      <p:sp>
        <p:nvSpPr>
          <p:cNvPr id="9" name="Down Arrow 7"/>
          <p:cNvSpPr/>
          <p:nvPr/>
        </p:nvSpPr>
        <p:spPr bwMode="auto">
          <a:xfrm rot="10800000">
            <a:off x="8915400"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Response</a:t>
            </a:r>
          </a:p>
        </p:txBody>
      </p:sp>
    </p:spTree>
    <p:extLst>
      <p:ext uri="{BB962C8B-B14F-4D97-AF65-F5344CB8AC3E}">
        <p14:creationId xmlns:p14="http://schemas.microsoft.com/office/powerpoint/2010/main" val="24655716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339650"/>
          </a:xfrm>
        </p:spPr>
        <p:txBody>
          <a:bodyPr/>
          <a:lstStyle/>
          <a:p>
            <a:r>
              <a:rPr lang="en-US" dirty="0"/>
              <a:t>Real-time request/response</a:t>
            </a:r>
          </a:p>
          <a:p>
            <a:r>
              <a:rPr lang="en-US" dirty="0"/>
              <a:t>Synchronous</a:t>
            </a:r>
          </a:p>
          <a:p>
            <a:r>
              <a:rPr lang="en-US" dirty="0"/>
              <a:t>Always connected</a:t>
            </a:r>
          </a:p>
          <a:p>
            <a:r>
              <a:rPr lang="en-US" dirty="0"/>
              <a:t>Transactional</a:t>
            </a:r>
          </a:p>
          <a:p>
            <a:r>
              <a:rPr lang="en-US" dirty="0"/>
              <a:t>Scale-Up</a:t>
            </a:r>
          </a:p>
          <a:p>
            <a:r>
              <a:rPr lang="en-US" dirty="0"/>
              <a:t>Failover</a:t>
            </a:r>
          </a:p>
          <a:p>
            <a:endParaRPr lang="en-US" dirty="0"/>
          </a:p>
        </p:txBody>
      </p:sp>
      <p:sp>
        <p:nvSpPr>
          <p:cNvPr id="3" name="Title 2"/>
          <p:cNvSpPr>
            <a:spLocks noGrp="1"/>
          </p:cNvSpPr>
          <p:nvPr>
            <p:ph type="title"/>
          </p:nvPr>
        </p:nvSpPr>
        <p:spPr/>
        <p:txBody>
          <a:bodyPr/>
          <a:lstStyle/>
          <a:p>
            <a:r>
              <a:rPr lang="en-US" dirty="0"/>
              <a:t>Characteristics of traditional applications</a:t>
            </a:r>
          </a:p>
        </p:txBody>
      </p:sp>
    </p:spTree>
    <p:extLst>
      <p:ext uri="{BB962C8B-B14F-4D97-AF65-F5344CB8AC3E}">
        <p14:creationId xmlns:p14="http://schemas.microsoft.com/office/powerpoint/2010/main" val="25876944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Asynchronous</a:t>
            </a:r>
          </a:p>
          <a:p>
            <a:r>
              <a:rPr lang="en-US" dirty="0"/>
              <a:t>Queued</a:t>
            </a:r>
          </a:p>
          <a:p>
            <a:r>
              <a:rPr lang="en-US" dirty="0"/>
              <a:t>Eventual Consistency</a:t>
            </a:r>
          </a:p>
          <a:p>
            <a:r>
              <a:rPr lang="en-US" dirty="0" err="1"/>
              <a:t>Microservices</a:t>
            </a:r>
            <a:endParaRPr lang="en-US" dirty="0"/>
          </a:p>
          <a:p>
            <a:r>
              <a:rPr lang="en-US" dirty="0"/>
              <a:t>Command &amp; Query Pattern</a:t>
            </a:r>
          </a:p>
          <a:p>
            <a:r>
              <a:rPr lang="en-US" dirty="0"/>
              <a:t>Polyglot Persistence</a:t>
            </a:r>
          </a:p>
        </p:txBody>
      </p:sp>
      <p:sp>
        <p:nvSpPr>
          <p:cNvPr id="3" name="Title 2"/>
          <p:cNvSpPr>
            <a:spLocks noGrp="1"/>
          </p:cNvSpPr>
          <p:nvPr>
            <p:ph type="title"/>
          </p:nvPr>
        </p:nvSpPr>
        <p:spPr/>
        <p:txBody>
          <a:bodyPr/>
          <a:lstStyle/>
          <a:p>
            <a:r>
              <a:rPr lang="en-US" dirty="0"/>
              <a:t>Characteristics of modern cloud applications</a:t>
            </a:r>
          </a:p>
        </p:txBody>
      </p:sp>
    </p:spTree>
    <p:extLst>
      <p:ext uri="{BB962C8B-B14F-4D97-AF65-F5344CB8AC3E}">
        <p14:creationId xmlns:p14="http://schemas.microsoft.com/office/powerpoint/2010/main" val="1175525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25245" y="549364"/>
            <a:ext cx="9163697" cy="4648144"/>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399" b="1"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 name="Rectangle 4"/>
          <p:cNvSpPr/>
          <p:nvPr/>
        </p:nvSpPr>
        <p:spPr bwMode="auto">
          <a:xfrm>
            <a:off x="1765" y="5198176"/>
            <a:ext cx="12432948" cy="1793449"/>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91414" rIns="179234" bIns="143388" numCol="1" spcCol="0" rtlCol="0" fromWordArt="0" anchor="t" anchorCtr="0" forceAA="0" compatLnSpc="1">
            <a:prstTxWarp prst="textNoShape">
              <a:avLst/>
            </a:prstTxWarp>
            <a:noAutofit/>
          </a:bodyPr>
          <a:lstStyle/>
          <a:p>
            <a:pPr algn="ctr" defTabSz="913590" fontAlgn="base">
              <a:lnSpc>
                <a:spcPct val="90000"/>
              </a:lnSpc>
              <a:defRPr/>
            </a:pPr>
            <a:r>
              <a:rPr lang="en-US" sz="1599" kern="0" cap="all" dirty="0">
                <a:gradFill>
                  <a:gsLst>
                    <a:gs pos="0">
                      <a:srgbClr val="FFFFFF"/>
                    </a:gs>
                    <a:gs pos="100000">
                      <a:srgbClr val="FFFFFF"/>
                    </a:gs>
                  </a:gsLst>
                  <a:lin ang="5400000" scaled="0"/>
                </a:gradFill>
                <a:latin typeface="Segoe UI Light" charset="0"/>
                <a:ea typeface="Segoe UI Light" charset="0"/>
                <a:cs typeface="Segoe UI Light" charset="0"/>
              </a:rPr>
              <a:t>Infrastructure Services</a:t>
            </a:r>
          </a:p>
        </p:txBody>
      </p:sp>
      <p:sp>
        <p:nvSpPr>
          <p:cNvPr id="6" name="Rectangle 5"/>
          <p:cNvSpPr/>
          <p:nvPr/>
        </p:nvSpPr>
        <p:spPr bwMode="auto">
          <a:xfrm>
            <a:off x="4302638" y="1212312"/>
            <a:ext cx="3696279" cy="1371547"/>
          </a:xfrm>
          <a:prstGeom prst="rect">
            <a:avLst/>
          </a:prstGeom>
          <a:solidFill>
            <a:srgbClr val="00B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App Platform</a:t>
            </a:r>
          </a:p>
        </p:txBody>
      </p:sp>
      <p:grpSp>
        <p:nvGrpSpPr>
          <p:cNvPr id="7" name="Group 6"/>
          <p:cNvGrpSpPr/>
          <p:nvPr/>
        </p:nvGrpSpPr>
        <p:grpSpPr>
          <a:xfrm>
            <a:off x="4424666" y="1638413"/>
            <a:ext cx="1008256" cy="301021"/>
            <a:chOff x="5594200" y="1965800"/>
            <a:chExt cx="1008542" cy="301106"/>
          </a:xfrm>
        </p:grpSpPr>
        <p:sp>
          <p:nvSpPr>
            <p:cNvPr id="8" name="TextBox 7"/>
            <p:cNvSpPr txBox="1"/>
            <p:nvPr/>
          </p:nvSpPr>
          <p:spPr>
            <a:xfrm>
              <a:off x="594358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Web </a:t>
              </a:r>
              <a:br>
                <a:rPr lang="en-US" sz="765" kern="0" dirty="0">
                  <a:solidFill>
                    <a:prstClr val="white"/>
                  </a:solidFill>
                  <a:latin typeface="Segoe UI Light" charset="0"/>
                  <a:ea typeface="Arial Unicode MS" panose="020B0604020202020204" pitchFamily="34" charset="-128"/>
                  <a:cs typeface="Segoe UI Light" charset="0"/>
                </a:rPr>
              </a:b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9" name="Picture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0" name="Group 9"/>
          <p:cNvGrpSpPr/>
          <p:nvPr/>
        </p:nvGrpSpPr>
        <p:grpSpPr>
          <a:xfrm>
            <a:off x="4430490" y="2052967"/>
            <a:ext cx="1015746" cy="291011"/>
            <a:chOff x="5600026" y="2460365"/>
            <a:chExt cx="1016034" cy="291093"/>
          </a:xfrm>
        </p:grpSpPr>
        <p:sp>
          <p:nvSpPr>
            <p:cNvPr id="11" name="TextBox 10"/>
            <p:cNvSpPr txBox="1"/>
            <p:nvPr/>
          </p:nvSpPr>
          <p:spPr>
            <a:xfrm>
              <a:off x="5956904" y="2475093"/>
              <a:ext cx="659156" cy="26163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3" name="Group 12"/>
          <p:cNvGrpSpPr/>
          <p:nvPr/>
        </p:nvGrpSpPr>
        <p:grpSpPr>
          <a:xfrm>
            <a:off x="6524421" y="1638413"/>
            <a:ext cx="1007631" cy="301021"/>
            <a:chOff x="7471235" y="1965800"/>
            <a:chExt cx="1007917" cy="301106"/>
          </a:xfrm>
        </p:grpSpPr>
        <p:sp>
          <p:nvSpPr>
            <p:cNvPr id="14" name="TextBox 13"/>
            <p:cNvSpPr txBox="1"/>
            <p:nvPr/>
          </p:nvSpPr>
          <p:spPr>
            <a:xfrm>
              <a:off x="781999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Management</a:t>
              </a:r>
            </a:p>
          </p:txBody>
        </p:sp>
        <p:pic>
          <p:nvPicPr>
            <p:cNvPr id="15" name="Picture 1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6" name="Group 15"/>
          <p:cNvGrpSpPr/>
          <p:nvPr/>
        </p:nvGrpSpPr>
        <p:grpSpPr>
          <a:xfrm>
            <a:off x="5576075" y="1641562"/>
            <a:ext cx="1018038" cy="294722"/>
            <a:chOff x="6522621" y="1968951"/>
            <a:chExt cx="1018326" cy="294805"/>
          </a:xfrm>
        </p:grpSpPr>
        <p:sp>
          <p:nvSpPr>
            <p:cNvPr id="17" name="TextBox 16"/>
            <p:cNvSpPr txBox="1"/>
            <p:nvPr/>
          </p:nvSpPr>
          <p:spPr>
            <a:xfrm>
              <a:off x="6881791" y="1988052"/>
              <a:ext cx="659156" cy="256602"/>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8" name="Picture 1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sp>
        <p:nvSpPr>
          <p:cNvPr id="19" name="TextBox 18"/>
          <p:cNvSpPr txBox="1"/>
          <p:nvPr/>
        </p:nvSpPr>
        <p:spPr>
          <a:xfrm>
            <a:off x="5939645" y="2047961"/>
            <a:ext cx="658969" cy="301021"/>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Functions</a:t>
            </a:r>
          </a:p>
        </p:txBody>
      </p:sp>
      <p:grpSp>
        <p:nvGrpSpPr>
          <p:cNvPr id="20" name="Group 19"/>
          <p:cNvGrpSpPr/>
          <p:nvPr/>
        </p:nvGrpSpPr>
        <p:grpSpPr>
          <a:xfrm>
            <a:off x="6533844" y="2047961"/>
            <a:ext cx="1003275" cy="301021"/>
            <a:chOff x="7480661" y="2455358"/>
            <a:chExt cx="1003560" cy="301106"/>
          </a:xfrm>
        </p:grpSpPr>
        <p:sp>
          <p:nvSpPr>
            <p:cNvPr id="21" name="TextBox 20"/>
            <p:cNvSpPr txBox="1"/>
            <p:nvPr/>
          </p:nvSpPr>
          <p:spPr>
            <a:xfrm>
              <a:off x="7825065"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Notification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22" name="Picture 2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23" name="Rectangle 22"/>
          <p:cNvSpPr/>
          <p:nvPr/>
        </p:nvSpPr>
        <p:spPr bwMode="auto">
          <a:xfrm>
            <a:off x="2045063" y="4109072"/>
            <a:ext cx="2478451" cy="77373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Media &amp; CDN</a:t>
            </a:r>
          </a:p>
        </p:txBody>
      </p:sp>
      <p:grpSp>
        <p:nvGrpSpPr>
          <p:cNvPr id="24" name="Group 23"/>
          <p:cNvGrpSpPr/>
          <p:nvPr/>
        </p:nvGrpSpPr>
        <p:grpSpPr>
          <a:xfrm>
            <a:off x="3256260" y="4486441"/>
            <a:ext cx="1046377" cy="331233"/>
            <a:chOff x="3763993" y="3766457"/>
            <a:chExt cx="1046674" cy="331327"/>
          </a:xfrm>
        </p:grpSpPr>
        <p:sp>
          <p:nvSpPr>
            <p:cNvPr id="25" name="TextBox 24"/>
            <p:cNvSpPr txBox="1"/>
            <p:nvPr/>
          </p:nvSpPr>
          <p:spPr>
            <a:xfrm>
              <a:off x="4151511" y="379667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Content Delivery</a:t>
              </a:r>
            </a:p>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Network (CDN)</a:t>
              </a:r>
            </a:p>
          </p:txBody>
        </p:sp>
        <p:pic>
          <p:nvPicPr>
            <p:cNvPr id="26" name="Picture 25" descr="Content Delivery Network (CDN).png"/>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27" name="Group 26"/>
          <p:cNvGrpSpPr/>
          <p:nvPr/>
        </p:nvGrpSpPr>
        <p:grpSpPr>
          <a:xfrm>
            <a:off x="2156625" y="4494095"/>
            <a:ext cx="1014476" cy="326352"/>
            <a:chOff x="2951369" y="3774113"/>
            <a:chExt cx="1014764" cy="326444"/>
          </a:xfrm>
        </p:grpSpPr>
        <p:sp>
          <p:nvSpPr>
            <p:cNvPr id="28" name="TextBox 27"/>
            <p:cNvSpPr txBox="1"/>
            <p:nvPr/>
          </p:nvSpPr>
          <p:spPr>
            <a:xfrm>
              <a:off x="3306977" y="37994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Media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29" name="Picture 28" descr="Media Services.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0" name="Rectangle 29"/>
          <p:cNvSpPr/>
          <p:nvPr/>
        </p:nvSpPr>
        <p:spPr bwMode="auto">
          <a:xfrm>
            <a:off x="4676326" y="2733568"/>
            <a:ext cx="2794958" cy="215720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Analytics &amp; </a:t>
            </a:r>
            <a:r>
              <a:rPr lang="en-US" sz="1099" kern="0" dirty="0" err="1">
                <a:gradFill>
                  <a:gsLst>
                    <a:gs pos="0">
                      <a:srgbClr val="FFFFFF"/>
                    </a:gs>
                    <a:gs pos="100000">
                      <a:srgbClr val="FFFFFF"/>
                    </a:gs>
                  </a:gsLst>
                  <a:lin ang="5400000" scaled="0"/>
                </a:gradFill>
                <a:latin typeface="Segoe UI Light" charset="0"/>
                <a:ea typeface="Segoe UI Light" charset="0"/>
                <a:cs typeface="Segoe UI Light" charset="0"/>
              </a:rPr>
              <a:t>IoT</a:t>
            </a:r>
            <a:endParaRPr lang="en-US" sz="1099"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grpSp>
        <p:nvGrpSpPr>
          <p:cNvPr id="31" name="Group 30"/>
          <p:cNvGrpSpPr/>
          <p:nvPr/>
        </p:nvGrpSpPr>
        <p:grpSpPr>
          <a:xfrm>
            <a:off x="4848557" y="3241325"/>
            <a:ext cx="1011394" cy="347264"/>
            <a:chOff x="6171397" y="3452128"/>
            <a:chExt cx="1011681" cy="347362"/>
          </a:xfrm>
        </p:grpSpPr>
        <p:sp>
          <p:nvSpPr>
            <p:cNvPr id="32" name="TextBox 31"/>
            <p:cNvSpPr txBox="1"/>
            <p:nvPr/>
          </p:nvSpPr>
          <p:spPr>
            <a:xfrm>
              <a:off x="6523922" y="349838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err="1">
                  <a:solidFill>
                    <a:prstClr val="white"/>
                  </a:solidFill>
                  <a:latin typeface="Segoe UI Light" charset="0"/>
                  <a:ea typeface="Arial Unicode MS" panose="020B0604020202020204" pitchFamily="34" charset="-128"/>
                  <a:cs typeface="Segoe UI Light" charset="0"/>
                </a:rPr>
                <a:t>HDInsight</a:t>
              </a: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33" name="Picture 3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4" name="Group 33"/>
          <p:cNvGrpSpPr/>
          <p:nvPr/>
        </p:nvGrpSpPr>
        <p:grpSpPr>
          <a:xfrm>
            <a:off x="6082674" y="3276486"/>
            <a:ext cx="1011849" cy="319253"/>
            <a:chOff x="7271704" y="3487300"/>
            <a:chExt cx="1012136" cy="319344"/>
          </a:xfrm>
        </p:grpSpPr>
        <p:sp>
          <p:nvSpPr>
            <p:cNvPr id="35" name="TextBox 34"/>
            <p:cNvSpPr txBox="1"/>
            <p:nvPr/>
          </p:nvSpPr>
          <p:spPr>
            <a:xfrm>
              <a:off x="7624684" y="350553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Machine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Learning</a:t>
              </a:r>
            </a:p>
          </p:txBody>
        </p:sp>
        <p:pic>
          <p:nvPicPr>
            <p:cNvPr id="36" name="Picture 35"/>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7" name="Group 36"/>
          <p:cNvGrpSpPr/>
          <p:nvPr/>
        </p:nvGrpSpPr>
        <p:grpSpPr>
          <a:xfrm>
            <a:off x="4781840" y="4308254"/>
            <a:ext cx="1022415" cy="345363"/>
            <a:chOff x="6104661" y="4617996"/>
            <a:chExt cx="1022705" cy="345461"/>
          </a:xfrm>
        </p:grpSpPr>
        <p:sp>
          <p:nvSpPr>
            <p:cNvPr id="38" name="TextBox 37"/>
            <p:cNvSpPr txBox="1"/>
            <p:nvPr/>
          </p:nvSpPr>
          <p:spPr>
            <a:xfrm>
              <a:off x="6468210" y="46623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Stream</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Analytics</a:t>
              </a:r>
            </a:p>
          </p:txBody>
        </p:sp>
        <p:pic>
          <p:nvPicPr>
            <p:cNvPr id="39" name="Picture 38"/>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40" name="Group 39"/>
          <p:cNvGrpSpPr/>
          <p:nvPr/>
        </p:nvGrpSpPr>
        <p:grpSpPr>
          <a:xfrm>
            <a:off x="4812658" y="3793467"/>
            <a:ext cx="1002681" cy="334477"/>
            <a:chOff x="6135489" y="4056656"/>
            <a:chExt cx="1002965" cy="334571"/>
          </a:xfrm>
        </p:grpSpPr>
        <p:sp>
          <p:nvSpPr>
            <p:cNvPr id="41" name="TextBox 40"/>
            <p:cNvSpPr txBox="1"/>
            <p:nvPr/>
          </p:nvSpPr>
          <p:spPr>
            <a:xfrm>
              <a:off x="6479298" y="409012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Factory</a:t>
              </a:r>
            </a:p>
          </p:txBody>
        </p:sp>
        <p:pic>
          <p:nvPicPr>
            <p:cNvPr id="42" name="Picture 4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43" name="Group 42"/>
          <p:cNvGrpSpPr/>
          <p:nvPr/>
        </p:nvGrpSpPr>
        <p:grpSpPr>
          <a:xfrm>
            <a:off x="6080511" y="3801403"/>
            <a:ext cx="1005386" cy="327586"/>
            <a:chOff x="7269541" y="4064595"/>
            <a:chExt cx="1005670" cy="327678"/>
          </a:xfrm>
        </p:grpSpPr>
        <p:sp>
          <p:nvSpPr>
            <p:cNvPr id="44" name="TextBox 43"/>
            <p:cNvSpPr txBox="1"/>
            <p:nvPr/>
          </p:nvSpPr>
          <p:spPr>
            <a:xfrm>
              <a:off x="7616055" y="409116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Event</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45" name="Picture 44"/>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46" name="Group 45"/>
          <p:cNvGrpSpPr/>
          <p:nvPr/>
        </p:nvGrpSpPr>
        <p:grpSpPr>
          <a:xfrm>
            <a:off x="6075323" y="4308253"/>
            <a:ext cx="1032350" cy="339865"/>
            <a:chOff x="7264351" y="4617996"/>
            <a:chExt cx="1032644" cy="339962"/>
          </a:xfrm>
        </p:grpSpPr>
        <p:sp>
          <p:nvSpPr>
            <p:cNvPr id="47" name="TextBox 46"/>
            <p:cNvSpPr txBox="1"/>
            <p:nvPr/>
          </p:nvSpPr>
          <p:spPr>
            <a:xfrm>
              <a:off x="7637839" y="4676797"/>
              <a:ext cx="659156" cy="2584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Engagement</a:t>
              </a:r>
            </a:p>
          </p:txBody>
        </p:sp>
        <p:pic>
          <p:nvPicPr>
            <p:cNvPr id="48" name="Picture 47"/>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9" name="Rectangle 48"/>
          <p:cNvSpPr/>
          <p:nvPr/>
        </p:nvSpPr>
        <p:spPr bwMode="auto">
          <a:xfrm>
            <a:off x="2042768" y="2733566"/>
            <a:ext cx="2480747" cy="124958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Integration</a:t>
            </a:r>
          </a:p>
        </p:txBody>
      </p:sp>
      <p:grpSp>
        <p:nvGrpSpPr>
          <p:cNvPr id="50" name="Group 49"/>
          <p:cNvGrpSpPr/>
          <p:nvPr/>
        </p:nvGrpSpPr>
        <p:grpSpPr>
          <a:xfrm>
            <a:off x="2187172" y="3547490"/>
            <a:ext cx="1008021" cy="316631"/>
            <a:chOff x="3571364" y="3313178"/>
            <a:chExt cx="1008307" cy="316721"/>
          </a:xfrm>
        </p:grpSpPr>
        <p:sp>
          <p:nvSpPr>
            <p:cNvPr id="51" name="TextBox 50"/>
            <p:cNvSpPr txBox="1"/>
            <p:nvPr/>
          </p:nvSpPr>
          <p:spPr>
            <a:xfrm>
              <a:off x="3920515"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Hybrid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Connections</a:t>
              </a:r>
            </a:p>
          </p:txBody>
        </p:sp>
        <p:pic>
          <p:nvPicPr>
            <p:cNvPr id="52" name="Picture 51" descr="Hybrid Connections (BizTalk).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53" name="Group 52"/>
          <p:cNvGrpSpPr/>
          <p:nvPr/>
        </p:nvGrpSpPr>
        <p:grpSpPr>
          <a:xfrm>
            <a:off x="3467992" y="3549169"/>
            <a:ext cx="998143" cy="323674"/>
            <a:chOff x="4613872" y="3306133"/>
            <a:chExt cx="998427" cy="323766"/>
          </a:xfrm>
        </p:grpSpPr>
        <p:sp>
          <p:nvSpPr>
            <p:cNvPr id="54" name="TextBox 53"/>
            <p:cNvSpPr txBox="1"/>
            <p:nvPr/>
          </p:nvSpPr>
          <p:spPr>
            <a:xfrm>
              <a:off x="4953143"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Bus</a:t>
              </a:r>
            </a:p>
          </p:txBody>
        </p:sp>
        <p:pic>
          <p:nvPicPr>
            <p:cNvPr id="55" name="Picture 54" descr="Service Bus.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56" name="Group 55"/>
          <p:cNvGrpSpPr/>
          <p:nvPr/>
        </p:nvGrpSpPr>
        <p:grpSpPr>
          <a:xfrm>
            <a:off x="2180783" y="3115231"/>
            <a:ext cx="1004461" cy="319432"/>
            <a:chOff x="3564974" y="2774918"/>
            <a:chExt cx="1004745" cy="319522"/>
          </a:xfrm>
        </p:grpSpPr>
        <p:sp>
          <p:nvSpPr>
            <p:cNvPr id="57" name="TextBox 56"/>
            <p:cNvSpPr txBox="1"/>
            <p:nvPr/>
          </p:nvSpPr>
          <p:spPr>
            <a:xfrm>
              <a:off x="3910563" y="279333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Storage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Queues</a:t>
              </a:r>
            </a:p>
          </p:txBody>
        </p:sp>
        <p:pic>
          <p:nvPicPr>
            <p:cNvPr id="58" name="Picture 57" descr="Storage queu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59" name="Rectangle 58"/>
          <p:cNvSpPr/>
          <p:nvPr/>
        </p:nvSpPr>
        <p:spPr bwMode="auto">
          <a:xfrm>
            <a:off x="10941296" y="547433"/>
            <a:ext cx="1371400" cy="448237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299" b="1" kern="0" dirty="0">
              <a:solidFill>
                <a:srgbClr val="FFFFFF"/>
              </a:solidFill>
              <a:latin typeface="Segoe UI Light" charset="0"/>
              <a:ea typeface="Segoe UI Light" charset="0"/>
              <a:cs typeface="Segoe UI Light" charset="0"/>
            </a:endParaRPr>
          </a:p>
        </p:txBody>
      </p:sp>
      <p:grpSp>
        <p:nvGrpSpPr>
          <p:cNvPr id="60" name="Group 59"/>
          <p:cNvGrpSpPr/>
          <p:nvPr/>
        </p:nvGrpSpPr>
        <p:grpSpPr>
          <a:xfrm>
            <a:off x="11171625" y="2405459"/>
            <a:ext cx="1010965" cy="332135"/>
            <a:chOff x="11198479" y="2855036"/>
            <a:chExt cx="1011251" cy="332229"/>
          </a:xfrm>
        </p:grpSpPr>
        <p:sp>
          <p:nvSpPr>
            <p:cNvPr id="61" name="TextBox 60"/>
            <p:cNvSpPr txBox="1"/>
            <p:nvPr/>
          </p:nvSpPr>
          <p:spPr>
            <a:xfrm>
              <a:off x="11550574" y="2886159"/>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Backup</a:t>
              </a:r>
            </a:p>
          </p:txBody>
        </p:sp>
        <p:pic>
          <p:nvPicPr>
            <p:cNvPr id="62" name="Picture 61" descr="Backup Service.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63" name="TextBox 62"/>
          <p:cNvSpPr txBox="1"/>
          <p:nvPr/>
        </p:nvSpPr>
        <p:spPr>
          <a:xfrm>
            <a:off x="11500913" y="4536175"/>
            <a:ext cx="658968" cy="301021"/>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err="1">
                <a:solidFill>
                  <a:prstClr val="white"/>
                </a:solidFill>
                <a:latin typeface="Segoe UI Light" charset="0"/>
                <a:ea typeface="Arial Unicode MS" panose="020B0604020202020204" pitchFamily="34" charset="-128"/>
                <a:cs typeface="Segoe UI Light" charset="0"/>
              </a:rPr>
              <a:t>StorSimple</a:t>
            </a:r>
            <a:endParaRPr lang="en-US" sz="765" kern="0" dirty="0">
              <a:solidFill>
                <a:prstClr val="white"/>
              </a:solidFill>
              <a:latin typeface="Segoe UI Light" charset="0"/>
              <a:ea typeface="Arial Unicode MS" panose="020B0604020202020204" pitchFamily="34" charset="-128"/>
              <a:cs typeface="Segoe UI Light" charset="0"/>
            </a:endParaRPr>
          </a:p>
          <a:p>
            <a:pPr defTabSz="931972" eaLnBrk="0" fontAlgn="base" hangingPunct="0">
              <a:lnSpc>
                <a:spcPts val="816"/>
              </a:lnSpc>
              <a:spcBef>
                <a:spcPct val="0"/>
              </a:spcBef>
              <a:spcAft>
                <a:spcPct val="0"/>
              </a:spcAft>
              <a:defRPr/>
            </a:pP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64" name="Picture 63" descr="StorSimpl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54422" y="4506259"/>
            <a:ext cx="286747" cy="286747"/>
          </a:xfrm>
          <a:prstGeom prst="rect">
            <a:avLst/>
          </a:prstGeom>
        </p:spPr>
      </p:pic>
      <p:grpSp>
        <p:nvGrpSpPr>
          <p:cNvPr id="65" name="Group 64"/>
          <p:cNvGrpSpPr/>
          <p:nvPr/>
        </p:nvGrpSpPr>
        <p:grpSpPr>
          <a:xfrm>
            <a:off x="11148949" y="3953191"/>
            <a:ext cx="1002995" cy="345465"/>
            <a:chOff x="11175796" y="3730886"/>
            <a:chExt cx="1003279" cy="345563"/>
          </a:xfrm>
        </p:grpSpPr>
        <p:sp>
          <p:nvSpPr>
            <p:cNvPr id="66" name="TextBox 65"/>
            <p:cNvSpPr txBox="1"/>
            <p:nvPr/>
          </p:nvSpPr>
          <p:spPr>
            <a:xfrm>
              <a:off x="11519919" y="377534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Site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Recovery</a:t>
              </a:r>
            </a:p>
          </p:txBody>
        </p:sp>
        <p:pic>
          <p:nvPicPr>
            <p:cNvPr id="67" name="Picture 66" descr="Site Recovery.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68" name="Group 67"/>
          <p:cNvGrpSpPr/>
          <p:nvPr/>
        </p:nvGrpSpPr>
        <p:grpSpPr>
          <a:xfrm>
            <a:off x="11163190" y="3485273"/>
            <a:ext cx="996693" cy="321074"/>
            <a:chOff x="11190041" y="3491162"/>
            <a:chExt cx="996976" cy="321164"/>
          </a:xfrm>
        </p:grpSpPr>
        <p:sp>
          <p:nvSpPr>
            <p:cNvPr id="69" name="TextBox 68"/>
            <p:cNvSpPr txBox="1"/>
            <p:nvPr/>
          </p:nvSpPr>
          <p:spPr>
            <a:xfrm>
              <a:off x="11527861" y="3511220"/>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Import/Export</a:t>
              </a:r>
            </a:p>
          </p:txBody>
        </p:sp>
        <p:pic>
          <p:nvPicPr>
            <p:cNvPr id="70" name="Picture 69" descr="Storage (Azure).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71" name="Rectangle 70"/>
          <p:cNvSpPr/>
          <p:nvPr/>
        </p:nvSpPr>
        <p:spPr bwMode="auto">
          <a:xfrm>
            <a:off x="7624100" y="2733566"/>
            <a:ext cx="2753243" cy="21548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Data</a:t>
            </a:r>
          </a:p>
        </p:txBody>
      </p:sp>
      <p:grpSp>
        <p:nvGrpSpPr>
          <p:cNvPr id="72" name="Group 71"/>
          <p:cNvGrpSpPr/>
          <p:nvPr/>
        </p:nvGrpSpPr>
        <p:grpSpPr>
          <a:xfrm>
            <a:off x="7745497" y="3271647"/>
            <a:ext cx="1008492" cy="324095"/>
            <a:chOff x="8755248" y="3474294"/>
            <a:chExt cx="1008778" cy="324187"/>
          </a:xfrm>
        </p:grpSpPr>
        <p:sp>
          <p:nvSpPr>
            <p:cNvPr id="73" name="TextBox 72"/>
            <p:cNvSpPr txBox="1"/>
            <p:nvPr/>
          </p:nvSpPr>
          <p:spPr>
            <a:xfrm>
              <a:off x="9104870" y="349737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Database</a:t>
              </a:r>
            </a:p>
          </p:txBody>
        </p:sp>
        <p:pic>
          <p:nvPicPr>
            <p:cNvPr id="74" name="Picture 73"/>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75" name="Group 74"/>
          <p:cNvGrpSpPr/>
          <p:nvPr/>
        </p:nvGrpSpPr>
        <p:grpSpPr>
          <a:xfrm>
            <a:off x="7745495" y="4382636"/>
            <a:ext cx="1029416" cy="318064"/>
            <a:chOff x="8681505" y="4689849"/>
            <a:chExt cx="1029708" cy="318154"/>
          </a:xfrm>
        </p:grpSpPr>
        <p:sp>
          <p:nvSpPr>
            <p:cNvPr id="76" name="TextBox 75"/>
            <p:cNvSpPr txBox="1"/>
            <p:nvPr/>
          </p:nvSpPr>
          <p:spPr>
            <a:xfrm>
              <a:off x="9052057" y="470689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err="1">
                  <a:solidFill>
                    <a:prstClr val="white"/>
                  </a:solidFill>
                  <a:latin typeface="Segoe UI Light" charset="0"/>
                  <a:ea typeface="Arial Unicode MS" panose="020B0604020202020204" pitchFamily="34" charset="-128"/>
                  <a:cs typeface="Segoe UI Light" charset="0"/>
                </a:rPr>
                <a:t>DocumentDB</a:t>
              </a: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77" name="Picture 76"/>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78" name="Group 77"/>
          <p:cNvGrpSpPr/>
          <p:nvPr/>
        </p:nvGrpSpPr>
        <p:grpSpPr>
          <a:xfrm>
            <a:off x="7745496" y="3829817"/>
            <a:ext cx="1011476" cy="318747"/>
            <a:chOff x="8728911" y="4040003"/>
            <a:chExt cx="1011763" cy="318839"/>
          </a:xfrm>
        </p:grpSpPr>
        <p:sp>
          <p:nvSpPr>
            <p:cNvPr id="79" name="TextBox 78"/>
            <p:cNvSpPr txBox="1"/>
            <p:nvPr/>
          </p:nvSpPr>
          <p:spPr>
            <a:xfrm>
              <a:off x="9081518" y="405773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err="1">
                  <a:solidFill>
                    <a:prstClr val="white"/>
                  </a:solidFill>
                  <a:latin typeface="Segoe UI Light" charset="0"/>
                  <a:ea typeface="Arial Unicode MS" panose="020B0604020202020204" pitchFamily="34" charset="-128"/>
                  <a:cs typeface="Segoe UI Light" charset="0"/>
                </a:rPr>
                <a:t>Redis</a:t>
              </a:r>
              <a:endParaRPr lang="en-US" sz="765" kern="0" dirty="0">
                <a:solidFill>
                  <a:prstClr val="white"/>
                </a:solidFill>
                <a:latin typeface="Segoe UI Light" charset="0"/>
                <a:ea typeface="Arial Unicode MS" panose="020B0604020202020204" pitchFamily="34" charset="-128"/>
                <a:cs typeface="Segoe UI Light" charset="0"/>
              </a:endParaRP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Cache</a:t>
              </a:r>
            </a:p>
          </p:txBody>
        </p:sp>
        <p:pic>
          <p:nvPicPr>
            <p:cNvPr id="80" name="Picture 79"/>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81" name="Group 80"/>
          <p:cNvGrpSpPr/>
          <p:nvPr/>
        </p:nvGrpSpPr>
        <p:grpSpPr>
          <a:xfrm>
            <a:off x="9235777" y="3797188"/>
            <a:ext cx="1011274" cy="305306"/>
            <a:chOff x="9789813" y="4065697"/>
            <a:chExt cx="1011560" cy="305392"/>
          </a:xfrm>
        </p:grpSpPr>
        <p:sp>
          <p:nvSpPr>
            <p:cNvPr id="82" name="TextBox 81"/>
            <p:cNvSpPr txBox="1"/>
            <p:nvPr/>
          </p:nvSpPr>
          <p:spPr>
            <a:xfrm>
              <a:off x="10142217" y="4148331"/>
              <a:ext cx="659156" cy="2227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Search</a:t>
              </a:r>
            </a:p>
          </p:txBody>
        </p:sp>
        <p:pic>
          <p:nvPicPr>
            <p:cNvPr id="83" name="Picture 82"/>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84" name="Group 83"/>
          <p:cNvGrpSpPr/>
          <p:nvPr/>
        </p:nvGrpSpPr>
        <p:grpSpPr>
          <a:xfrm>
            <a:off x="9241208" y="4361320"/>
            <a:ext cx="1014485" cy="328663"/>
            <a:chOff x="9795245" y="4668527"/>
            <a:chExt cx="1014773" cy="328756"/>
          </a:xfrm>
        </p:grpSpPr>
        <p:sp>
          <p:nvSpPr>
            <p:cNvPr id="85" name="TextBox 84"/>
            <p:cNvSpPr txBox="1"/>
            <p:nvPr/>
          </p:nvSpPr>
          <p:spPr>
            <a:xfrm>
              <a:off x="10150862" y="469617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Tables</a:t>
              </a:r>
            </a:p>
          </p:txBody>
        </p:sp>
        <p:pic>
          <p:nvPicPr>
            <p:cNvPr id="86" name="Picture 85" descr="Storage tabl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87" name="Group 86"/>
          <p:cNvGrpSpPr/>
          <p:nvPr/>
        </p:nvGrpSpPr>
        <p:grpSpPr>
          <a:xfrm>
            <a:off x="9209162" y="3248211"/>
            <a:ext cx="751628" cy="347528"/>
            <a:chOff x="9763191" y="3476801"/>
            <a:chExt cx="751841" cy="347627"/>
          </a:xfrm>
        </p:grpSpPr>
        <p:pic>
          <p:nvPicPr>
            <p:cNvPr id="88" name="Picture 87"/>
            <p:cNvPicPr>
              <a:picLocks noChangeAspect="1"/>
            </p:cNvPicPr>
            <p:nvPr/>
          </p:nvPicPr>
          <p:blipFill>
            <a:blip r:embed="rId27"/>
            <a:stretch>
              <a:fillRect/>
            </a:stretch>
          </p:blipFill>
          <p:spPr>
            <a:xfrm>
              <a:off x="9763191" y="3476801"/>
              <a:ext cx="320616" cy="290558"/>
            </a:xfrm>
            <a:prstGeom prst="rect">
              <a:avLst/>
            </a:prstGeom>
          </p:spPr>
        </p:pic>
        <p:sp>
          <p:nvSpPr>
            <p:cNvPr id="89" name="TextBox 88"/>
            <p:cNvSpPr txBox="1"/>
            <p:nvPr/>
          </p:nvSpPr>
          <p:spPr>
            <a:xfrm>
              <a:off x="10117219" y="3498352"/>
              <a:ext cx="397813" cy="32607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 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Warehouse</a:t>
              </a:r>
            </a:p>
          </p:txBody>
        </p:sp>
      </p:grpSp>
      <p:sp>
        <p:nvSpPr>
          <p:cNvPr id="90" name="Freeform 8"/>
          <p:cNvSpPr/>
          <p:nvPr/>
        </p:nvSpPr>
        <p:spPr bwMode="auto">
          <a:xfrm>
            <a:off x="11372133" y="2813691"/>
            <a:ext cx="69038" cy="3871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97">
              <a:defRPr/>
            </a:pPr>
            <a:endParaRPr lang="en-US" kern="0" dirty="0">
              <a:solidFill>
                <a:srgbClr val="FFFFFF"/>
              </a:solidFill>
              <a:latin typeface="Segoe UI Light" charset="0"/>
            </a:endParaRPr>
          </a:p>
        </p:txBody>
      </p:sp>
      <p:grpSp>
        <p:nvGrpSpPr>
          <p:cNvPr id="91" name="Group 90"/>
          <p:cNvGrpSpPr/>
          <p:nvPr/>
        </p:nvGrpSpPr>
        <p:grpSpPr>
          <a:xfrm>
            <a:off x="11191541" y="1289652"/>
            <a:ext cx="1010993" cy="334223"/>
            <a:chOff x="11200294" y="2143330"/>
            <a:chExt cx="1011280" cy="334317"/>
          </a:xfrm>
        </p:grpSpPr>
        <p:sp>
          <p:nvSpPr>
            <p:cNvPr id="92" name="TextBox 91"/>
            <p:cNvSpPr txBox="1"/>
            <p:nvPr/>
          </p:nvSpPr>
          <p:spPr>
            <a:xfrm>
              <a:off x="11552418" y="217654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AD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 Health</a:t>
              </a:r>
            </a:p>
          </p:txBody>
        </p:sp>
        <p:grpSp>
          <p:nvGrpSpPr>
            <p:cNvPr id="93" name="Group 92"/>
            <p:cNvGrpSpPr/>
            <p:nvPr/>
          </p:nvGrpSpPr>
          <p:grpSpPr>
            <a:xfrm>
              <a:off x="11200294" y="2143330"/>
              <a:ext cx="293741" cy="279390"/>
              <a:chOff x="10757647" y="1125048"/>
              <a:chExt cx="293741" cy="279390"/>
            </a:xfrm>
          </p:grpSpPr>
          <p:pic>
            <p:nvPicPr>
              <p:cNvPr id="94" name="Picture 9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95" name="Heart 94"/>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96" name="Group 95"/>
              <p:cNvGrpSpPr/>
              <p:nvPr/>
            </p:nvGrpSpPr>
            <p:grpSpPr>
              <a:xfrm>
                <a:off x="10911015" y="1312912"/>
                <a:ext cx="107890" cy="50914"/>
                <a:chOff x="11033154" y="1382736"/>
                <a:chExt cx="155481" cy="72282"/>
              </a:xfrm>
            </p:grpSpPr>
            <p:cxnSp>
              <p:nvCxnSpPr>
                <p:cNvPr id="97" name="Straight Connector 96"/>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02" name="Group 101"/>
          <p:cNvGrpSpPr/>
          <p:nvPr/>
        </p:nvGrpSpPr>
        <p:grpSpPr>
          <a:xfrm>
            <a:off x="2938590" y="5744207"/>
            <a:ext cx="2891302" cy="789580"/>
            <a:chOff x="2937660" y="4931023"/>
            <a:chExt cx="2892122" cy="789804"/>
          </a:xfrm>
        </p:grpSpPr>
        <p:sp>
          <p:nvSpPr>
            <p:cNvPr id="103" name="Rectangle 102"/>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Storage</a:t>
              </a:r>
            </a:p>
          </p:txBody>
        </p:sp>
        <p:sp>
          <p:nvSpPr>
            <p:cNvPr id="104" name="Rectangle 103"/>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BLOB Storage</a:t>
              </a:r>
            </a:p>
          </p:txBody>
        </p:sp>
        <p:sp>
          <p:nvSpPr>
            <p:cNvPr id="105" name="Rectangle 104"/>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Azure Files</a:t>
              </a:r>
            </a:p>
          </p:txBody>
        </p:sp>
        <p:sp>
          <p:nvSpPr>
            <p:cNvPr id="106" name="Rectangle 105"/>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Premium Storage</a:t>
              </a:r>
            </a:p>
          </p:txBody>
        </p:sp>
        <p:pic>
          <p:nvPicPr>
            <p:cNvPr id="107" name="Picture 106"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108" name="Picture 107"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109" name="Picture 108"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10" name="Group 109"/>
          <p:cNvGrpSpPr/>
          <p:nvPr/>
        </p:nvGrpSpPr>
        <p:grpSpPr>
          <a:xfrm>
            <a:off x="11221971" y="1865554"/>
            <a:ext cx="971887" cy="353251"/>
            <a:chOff x="11248838" y="2615973"/>
            <a:chExt cx="972163" cy="353351"/>
          </a:xfrm>
        </p:grpSpPr>
        <p:sp>
          <p:nvSpPr>
            <p:cNvPr id="111" name="TextBox 110"/>
            <p:cNvSpPr txBox="1"/>
            <p:nvPr/>
          </p:nvSpPr>
          <p:spPr>
            <a:xfrm>
              <a:off x="11561845" y="266821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AD Privileged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Identity </a:t>
              </a:r>
              <a:r>
                <a:rPr lang="en-US" sz="765" kern="0" dirty="0" err="1">
                  <a:solidFill>
                    <a:prstClr val="white"/>
                  </a:solidFill>
                  <a:latin typeface="Segoe UI Light" charset="0"/>
                  <a:ea typeface="Arial Unicode MS" panose="020B0604020202020204" pitchFamily="34" charset="-128"/>
                  <a:cs typeface="Segoe UI Light" charset="0"/>
                </a:rPr>
                <a:t>Mngt</a:t>
              </a: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112" name="Picture 111"/>
            <p:cNvPicPr>
              <a:picLocks noChangeAspect="1"/>
            </p:cNvPicPr>
            <p:nvPr/>
          </p:nvPicPr>
          <p:blipFill>
            <a:blip r:embed="rId30"/>
            <a:stretch>
              <a:fillRect/>
            </a:stretch>
          </p:blipFill>
          <p:spPr>
            <a:xfrm>
              <a:off x="11248838" y="2615973"/>
              <a:ext cx="245456" cy="317924"/>
            </a:xfrm>
            <a:prstGeom prst="rect">
              <a:avLst/>
            </a:prstGeom>
          </p:spPr>
        </p:pic>
      </p:grpSp>
      <p:grpSp>
        <p:nvGrpSpPr>
          <p:cNvPr id="113" name="Group 112"/>
          <p:cNvGrpSpPr/>
          <p:nvPr/>
        </p:nvGrpSpPr>
        <p:grpSpPr>
          <a:xfrm>
            <a:off x="11161019" y="2945366"/>
            <a:ext cx="1000633" cy="313881"/>
            <a:chOff x="11187869" y="3126800"/>
            <a:chExt cx="1000917" cy="313970"/>
          </a:xfrm>
        </p:grpSpPr>
        <p:sp>
          <p:nvSpPr>
            <p:cNvPr id="114" name="TextBox 113"/>
            <p:cNvSpPr txBox="1"/>
            <p:nvPr/>
          </p:nvSpPr>
          <p:spPr>
            <a:xfrm>
              <a:off x="11529630" y="3139664"/>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Operational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15" name="Picture 114" descr="Operational Insights.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116" name="Rectangle 115"/>
          <p:cNvSpPr/>
          <p:nvPr/>
        </p:nvSpPr>
        <p:spPr bwMode="auto">
          <a:xfrm>
            <a:off x="2045062" y="1210771"/>
            <a:ext cx="2107561"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grpSp>
        <p:nvGrpSpPr>
          <p:cNvPr id="117" name="Group 116"/>
          <p:cNvGrpSpPr/>
          <p:nvPr/>
        </p:nvGrpSpPr>
        <p:grpSpPr>
          <a:xfrm>
            <a:off x="2180784" y="1614207"/>
            <a:ext cx="1001080" cy="337918"/>
            <a:chOff x="3533110" y="1950842"/>
            <a:chExt cx="1001364" cy="338014"/>
          </a:xfrm>
        </p:grpSpPr>
        <p:sp>
          <p:nvSpPr>
            <p:cNvPr id="118" name="TextBox 117"/>
            <p:cNvSpPr txBox="1"/>
            <p:nvPr/>
          </p:nvSpPr>
          <p:spPr>
            <a:xfrm>
              <a:off x="3875318" y="198775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Cloud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119" name="Picture 11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120" name="Group 119"/>
          <p:cNvGrpSpPr/>
          <p:nvPr/>
        </p:nvGrpSpPr>
        <p:grpSpPr>
          <a:xfrm>
            <a:off x="2210155" y="2077448"/>
            <a:ext cx="1007455" cy="386392"/>
            <a:chOff x="3562490" y="2321749"/>
            <a:chExt cx="1007741" cy="386501"/>
          </a:xfrm>
        </p:grpSpPr>
        <p:sp>
          <p:nvSpPr>
            <p:cNvPr id="121" name="TextBox 120"/>
            <p:cNvSpPr txBox="1"/>
            <p:nvPr/>
          </p:nvSpPr>
          <p:spPr>
            <a:xfrm>
              <a:off x="3911075" y="2407144"/>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Batch</a:t>
              </a:r>
            </a:p>
          </p:txBody>
        </p:sp>
        <p:pic>
          <p:nvPicPr>
            <p:cNvPr id="122" name="Picture 121"/>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123" name="Group 122"/>
          <p:cNvGrpSpPr/>
          <p:nvPr/>
        </p:nvGrpSpPr>
        <p:grpSpPr>
          <a:xfrm>
            <a:off x="3128074" y="2084492"/>
            <a:ext cx="1000376" cy="378673"/>
            <a:chOff x="4132786" y="2318520"/>
            <a:chExt cx="1000660" cy="378781"/>
          </a:xfrm>
        </p:grpSpPr>
        <p:sp>
          <p:nvSpPr>
            <p:cNvPr id="124" name="TextBox 123"/>
            <p:cNvSpPr txBox="1"/>
            <p:nvPr/>
          </p:nvSpPr>
          <p:spPr>
            <a:xfrm>
              <a:off x="4474290" y="2396195"/>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Remote App</a:t>
              </a:r>
            </a:p>
          </p:txBody>
        </p:sp>
        <p:pic>
          <p:nvPicPr>
            <p:cNvPr id="125" name="Picture 124"/>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126" name="TextBox 125"/>
          <p:cNvSpPr txBox="1"/>
          <p:nvPr/>
        </p:nvSpPr>
        <p:spPr>
          <a:xfrm>
            <a:off x="3466412" y="1651104"/>
            <a:ext cx="658968" cy="301021"/>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Fabric</a:t>
            </a:r>
          </a:p>
        </p:txBody>
      </p:sp>
      <p:sp>
        <p:nvSpPr>
          <p:cNvPr id="127" name="Freeform 359"/>
          <p:cNvSpPr/>
          <p:nvPr/>
        </p:nvSpPr>
        <p:spPr bwMode="auto">
          <a:xfrm>
            <a:off x="3124459" y="1634919"/>
            <a:ext cx="282361" cy="271387"/>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28" name="Rectangle 127"/>
          <p:cNvSpPr/>
          <p:nvPr/>
        </p:nvSpPr>
        <p:spPr bwMode="auto">
          <a:xfrm>
            <a:off x="8152782" y="1210771"/>
            <a:ext cx="2224559"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Developer Services</a:t>
            </a:r>
          </a:p>
        </p:txBody>
      </p:sp>
      <p:grpSp>
        <p:nvGrpSpPr>
          <p:cNvPr id="129" name="Group 128"/>
          <p:cNvGrpSpPr/>
          <p:nvPr/>
        </p:nvGrpSpPr>
        <p:grpSpPr>
          <a:xfrm>
            <a:off x="8295692" y="1659638"/>
            <a:ext cx="1015950" cy="309007"/>
            <a:chOff x="9025071" y="1995491"/>
            <a:chExt cx="1016238" cy="309095"/>
          </a:xfrm>
        </p:grpSpPr>
        <p:sp>
          <p:nvSpPr>
            <p:cNvPr id="130" name="TextBox 129"/>
            <p:cNvSpPr txBox="1"/>
            <p:nvPr/>
          </p:nvSpPr>
          <p:spPr>
            <a:xfrm>
              <a:off x="9371926" y="2054561"/>
              <a:ext cx="669383"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Visual Studio</a:t>
              </a:r>
            </a:p>
          </p:txBody>
        </p:sp>
        <p:pic>
          <p:nvPicPr>
            <p:cNvPr id="131" name="Picture 130" descr="Visual Studio Online.png"/>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132" name="Group 131"/>
          <p:cNvGrpSpPr/>
          <p:nvPr/>
        </p:nvGrpSpPr>
        <p:grpSpPr>
          <a:xfrm>
            <a:off x="9377074" y="2136662"/>
            <a:ext cx="1033425" cy="304166"/>
            <a:chOff x="10156761" y="2472651"/>
            <a:chExt cx="1033718" cy="304252"/>
          </a:xfrm>
        </p:grpSpPr>
        <p:sp>
          <p:nvSpPr>
            <p:cNvPr id="133" name="TextBox 132"/>
            <p:cNvSpPr txBox="1"/>
            <p:nvPr/>
          </p:nvSpPr>
          <p:spPr>
            <a:xfrm>
              <a:off x="10531323" y="2475798"/>
              <a:ext cx="659156" cy="30110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Application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34" name="Picture 133" descr="Application Insights.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135" name="Group 134"/>
          <p:cNvGrpSpPr/>
          <p:nvPr/>
        </p:nvGrpSpPr>
        <p:grpSpPr>
          <a:xfrm>
            <a:off x="9393426" y="1643782"/>
            <a:ext cx="896638" cy="317721"/>
            <a:chOff x="10173117" y="1979632"/>
            <a:chExt cx="896892" cy="317811"/>
          </a:xfrm>
        </p:grpSpPr>
        <p:pic>
          <p:nvPicPr>
            <p:cNvPr id="136" name="Picture 135"/>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137" name="TextBox 136"/>
            <p:cNvSpPr txBox="1"/>
            <p:nvPr/>
          </p:nvSpPr>
          <p:spPr>
            <a:xfrm>
              <a:off x="10528812" y="2047418"/>
              <a:ext cx="541197"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SDK</a:t>
              </a:r>
            </a:p>
          </p:txBody>
        </p:sp>
      </p:grpSp>
      <p:grpSp>
        <p:nvGrpSpPr>
          <p:cNvPr id="138" name="Group 137"/>
          <p:cNvGrpSpPr/>
          <p:nvPr/>
        </p:nvGrpSpPr>
        <p:grpSpPr>
          <a:xfrm>
            <a:off x="8295671" y="2121779"/>
            <a:ext cx="1007430" cy="307075"/>
            <a:chOff x="8298657" y="1380994"/>
            <a:chExt cx="1007716" cy="307161"/>
          </a:xfrm>
        </p:grpSpPr>
        <p:sp>
          <p:nvSpPr>
            <p:cNvPr id="139" name="TextBox 138"/>
            <p:cNvSpPr txBox="1"/>
            <p:nvPr/>
          </p:nvSpPr>
          <p:spPr>
            <a:xfrm>
              <a:off x="8645535" y="1438130"/>
              <a:ext cx="660838"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Team Project</a:t>
              </a:r>
            </a:p>
          </p:txBody>
        </p:sp>
        <p:sp>
          <p:nvSpPr>
            <p:cNvPr id="140"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41" name="Group 140"/>
          <p:cNvGrpSpPr/>
          <p:nvPr/>
        </p:nvGrpSpPr>
        <p:grpSpPr>
          <a:xfrm>
            <a:off x="129001" y="5744207"/>
            <a:ext cx="2628425" cy="789170"/>
            <a:chOff x="127272" y="4931023"/>
            <a:chExt cx="2629171" cy="789394"/>
          </a:xfrm>
        </p:grpSpPr>
        <p:sp>
          <p:nvSpPr>
            <p:cNvPr id="142" name="Rectangle 141"/>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sp>
          <p:nvSpPr>
            <p:cNvPr id="143" name="Rectangle 1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Windows</a:t>
              </a:r>
            </a:p>
          </p:txBody>
        </p:sp>
        <p:sp>
          <p:nvSpPr>
            <p:cNvPr id="144" name="Rectangle 1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Linux</a:t>
              </a:r>
            </a:p>
          </p:txBody>
        </p:sp>
        <p:sp>
          <p:nvSpPr>
            <p:cNvPr id="145" name="Rectangle 144"/>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Containers</a:t>
              </a:r>
            </a:p>
          </p:txBody>
        </p:sp>
        <p:pic>
          <p:nvPicPr>
            <p:cNvPr id="146" name="Picture 145"/>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147" name="Picture 14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148" name="Group 147"/>
            <p:cNvGrpSpPr/>
            <p:nvPr/>
          </p:nvGrpSpPr>
          <p:grpSpPr>
            <a:xfrm>
              <a:off x="1848962" y="5310201"/>
              <a:ext cx="221053" cy="170255"/>
              <a:chOff x="1403201" y="5288934"/>
              <a:chExt cx="294653" cy="226942"/>
            </a:xfrm>
          </p:grpSpPr>
          <p:grpSp>
            <p:nvGrpSpPr>
              <p:cNvPr id="149" name="Group 148"/>
              <p:cNvGrpSpPr/>
              <p:nvPr/>
            </p:nvGrpSpPr>
            <p:grpSpPr>
              <a:xfrm>
                <a:off x="1428991" y="5308456"/>
                <a:ext cx="97032" cy="104039"/>
                <a:chOff x="1286878" y="3925073"/>
                <a:chExt cx="291844" cy="312918"/>
              </a:xfrm>
              <a:solidFill>
                <a:schemeClr val="bg1"/>
              </a:solidFill>
            </p:grpSpPr>
            <p:sp>
              <p:nvSpPr>
                <p:cNvPr id="159" name="Diamond 15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0" name="Diamond 15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1" name="Diamond 16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sp>
            <p:nvSpPr>
              <p:cNvPr id="150"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151" name="Group 150"/>
              <p:cNvGrpSpPr/>
              <p:nvPr/>
            </p:nvGrpSpPr>
            <p:grpSpPr>
              <a:xfrm>
                <a:off x="1573839" y="5308987"/>
                <a:ext cx="97032" cy="104039"/>
                <a:chOff x="1286878" y="3925073"/>
                <a:chExt cx="291844" cy="312918"/>
              </a:xfrm>
              <a:solidFill>
                <a:schemeClr val="bg1"/>
              </a:solidFill>
            </p:grpSpPr>
            <p:sp>
              <p:nvSpPr>
                <p:cNvPr id="156" name="Diamond 155"/>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7" name="Diamond 156"/>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8" name="Diamond 157"/>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52" name="Group 151"/>
              <p:cNvGrpSpPr/>
              <p:nvPr/>
            </p:nvGrpSpPr>
            <p:grpSpPr>
              <a:xfrm>
                <a:off x="1505369" y="5390438"/>
                <a:ext cx="97032" cy="104039"/>
                <a:chOff x="1286878" y="3925073"/>
                <a:chExt cx="291844" cy="312918"/>
              </a:xfrm>
              <a:solidFill>
                <a:schemeClr val="bg1"/>
              </a:solidFill>
            </p:grpSpPr>
            <p:sp>
              <p:nvSpPr>
                <p:cNvPr id="153" name="Diamond 152"/>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4" name="Diamond 153"/>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5" name="Diamond 154"/>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grpSp>
      <p:grpSp>
        <p:nvGrpSpPr>
          <p:cNvPr id="162" name="Group 161"/>
          <p:cNvGrpSpPr/>
          <p:nvPr/>
        </p:nvGrpSpPr>
        <p:grpSpPr>
          <a:xfrm>
            <a:off x="123965" y="547432"/>
            <a:ext cx="1371400" cy="4482374"/>
            <a:chOff x="426849" y="90536"/>
            <a:chExt cx="1371788" cy="4483646"/>
          </a:xfrm>
        </p:grpSpPr>
        <p:sp>
          <p:nvSpPr>
            <p:cNvPr id="163" name="Rectangle 162"/>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199" b="1" kern="0" dirty="0">
                <a:solidFill>
                  <a:srgbClr val="FFFFFF"/>
                </a:solidFill>
                <a:latin typeface="Segoe UI Light" charset="0"/>
                <a:ea typeface="Segoe UI Light" charset="0"/>
                <a:cs typeface="Segoe UI Light" charset="0"/>
              </a:endParaRPr>
            </a:p>
          </p:txBody>
        </p:sp>
        <p:grpSp>
          <p:nvGrpSpPr>
            <p:cNvPr id="164" name="Group 163"/>
            <p:cNvGrpSpPr/>
            <p:nvPr/>
          </p:nvGrpSpPr>
          <p:grpSpPr>
            <a:xfrm>
              <a:off x="559925" y="1337022"/>
              <a:ext cx="1012582" cy="321430"/>
              <a:chOff x="6813227" y="457506"/>
              <a:chExt cx="1012582" cy="321430"/>
            </a:xfrm>
          </p:grpSpPr>
          <p:sp>
            <p:nvSpPr>
              <p:cNvPr id="183" name="TextBox 182"/>
              <p:cNvSpPr txBox="1"/>
              <p:nvPr/>
            </p:nvSpPr>
            <p:spPr>
              <a:xfrm>
                <a:off x="7166653" y="477831"/>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Active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Directory</a:t>
                </a:r>
              </a:p>
            </p:txBody>
          </p:sp>
          <p:pic>
            <p:nvPicPr>
              <p:cNvPr id="184" name="Picture 18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165" name="Group 164"/>
            <p:cNvGrpSpPr/>
            <p:nvPr/>
          </p:nvGrpSpPr>
          <p:grpSpPr>
            <a:xfrm>
              <a:off x="592781" y="1896250"/>
              <a:ext cx="974572" cy="311021"/>
              <a:chOff x="7922427" y="464301"/>
              <a:chExt cx="974572" cy="311021"/>
            </a:xfrm>
          </p:grpSpPr>
          <p:sp>
            <p:nvSpPr>
              <p:cNvPr id="181" name="TextBox 180"/>
              <p:cNvSpPr txBox="1"/>
              <p:nvPr/>
            </p:nvSpPr>
            <p:spPr>
              <a:xfrm>
                <a:off x="8237843" y="47421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Multi-Factor</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Authentication</a:t>
                </a:r>
              </a:p>
            </p:txBody>
          </p:sp>
          <p:pic>
            <p:nvPicPr>
              <p:cNvPr id="182" name="Picture 181" descr="Multi-Factor Authentication.png"/>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166" name="Group 165"/>
            <p:cNvGrpSpPr/>
            <p:nvPr/>
          </p:nvGrpSpPr>
          <p:grpSpPr>
            <a:xfrm>
              <a:off x="556764" y="2453146"/>
              <a:ext cx="1008498" cy="337139"/>
              <a:chOff x="2492088" y="428524"/>
              <a:chExt cx="1008498" cy="337139"/>
            </a:xfrm>
          </p:grpSpPr>
          <p:sp>
            <p:nvSpPr>
              <p:cNvPr id="179" name="TextBox 178"/>
              <p:cNvSpPr txBox="1"/>
              <p:nvPr/>
            </p:nvSpPr>
            <p:spPr>
              <a:xfrm>
                <a:off x="2841430"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Automation</a:t>
                </a:r>
              </a:p>
            </p:txBody>
          </p:sp>
          <p:pic>
            <p:nvPicPr>
              <p:cNvPr id="180" name="Picture 179" descr="Azure automation.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167" name="Group 166"/>
            <p:cNvGrpSpPr/>
            <p:nvPr/>
          </p:nvGrpSpPr>
          <p:grpSpPr>
            <a:xfrm>
              <a:off x="576737" y="796962"/>
              <a:ext cx="1000133" cy="348052"/>
              <a:chOff x="3528269" y="417611"/>
              <a:chExt cx="1000133" cy="348052"/>
            </a:xfrm>
          </p:grpSpPr>
          <p:sp>
            <p:nvSpPr>
              <p:cNvPr id="177" name="TextBox 176"/>
              <p:cNvSpPr txBox="1"/>
              <p:nvPr/>
            </p:nvSpPr>
            <p:spPr>
              <a:xfrm>
                <a:off x="3869246"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Portal</a:t>
                </a:r>
              </a:p>
            </p:txBody>
          </p:sp>
          <p:pic>
            <p:nvPicPr>
              <p:cNvPr id="178" name="Picture 177" descr="Azure subscrip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168" name="Group 167"/>
            <p:cNvGrpSpPr/>
            <p:nvPr/>
          </p:nvGrpSpPr>
          <p:grpSpPr>
            <a:xfrm>
              <a:off x="562791" y="2957202"/>
              <a:ext cx="1006664" cy="360439"/>
              <a:chOff x="4552624" y="449870"/>
              <a:chExt cx="1006664" cy="360439"/>
            </a:xfrm>
          </p:grpSpPr>
          <p:sp>
            <p:nvSpPr>
              <p:cNvPr id="175" name="TextBox 174"/>
              <p:cNvSpPr txBox="1"/>
              <p:nvPr/>
            </p:nvSpPr>
            <p:spPr>
              <a:xfrm>
                <a:off x="4900132" y="50920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Key Vault</a:t>
                </a:r>
              </a:p>
            </p:txBody>
          </p:sp>
          <p:pic>
            <p:nvPicPr>
              <p:cNvPr id="176" name="Picture 175" descr="AzureKeyVault_icon_white.png"/>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169" name="Group 168"/>
            <p:cNvGrpSpPr/>
            <p:nvPr/>
          </p:nvGrpSpPr>
          <p:grpSpPr>
            <a:xfrm>
              <a:off x="547196" y="3461258"/>
              <a:ext cx="1024650" cy="317273"/>
              <a:chOff x="9096923" y="436026"/>
              <a:chExt cx="1024650" cy="317273"/>
            </a:xfrm>
          </p:grpSpPr>
          <p:sp>
            <p:nvSpPr>
              <p:cNvPr id="173" name="TextBox 172"/>
              <p:cNvSpPr txBox="1"/>
              <p:nvPr/>
            </p:nvSpPr>
            <p:spPr>
              <a:xfrm>
                <a:off x="9462417" y="4521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Store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Marketplace</a:t>
                </a:r>
              </a:p>
            </p:txBody>
          </p:sp>
          <p:pic>
            <p:nvPicPr>
              <p:cNvPr id="174" name="Picture 173" descr="Azure Marketplace.png"/>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170" name="Group 169"/>
            <p:cNvGrpSpPr/>
            <p:nvPr/>
          </p:nvGrpSpPr>
          <p:grpSpPr>
            <a:xfrm>
              <a:off x="559429" y="4065187"/>
              <a:ext cx="1008388" cy="309244"/>
              <a:chOff x="559429" y="4065187"/>
              <a:chExt cx="1008388" cy="309244"/>
            </a:xfrm>
          </p:grpSpPr>
          <p:pic>
            <p:nvPicPr>
              <p:cNvPr id="171" name="Picture 170"/>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172" name="TextBox 171"/>
              <p:cNvSpPr txBox="1"/>
              <p:nvPr/>
            </p:nvSpPr>
            <p:spPr>
              <a:xfrm>
                <a:off x="908661" y="407332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VM Image Gallery</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&amp; VM Depot</a:t>
                </a:r>
              </a:p>
            </p:txBody>
          </p:sp>
        </p:grpSp>
      </p:grpSp>
      <p:grpSp>
        <p:nvGrpSpPr>
          <p:cNvPr id="185" name="Group 184"/>
          <p:cNvGrpSpPr/>
          <p:nvPr/>
        </p:nvGrpSpPr>
        <p:grpSpPr>
          <a:xfrm>
            <a:off x="6023370" y="5744207"/>
            <a:ext cx="6289963" cy="789580"/>
            <a:chOff x="6023314" y="4931023"/>
            <a:chExt cx="6291748" cy="789804"/>
          </a:xfrm>
        </p:grpSpPr>
        <p:sp>
          <p:nvSpPr>
            <p:cNvPr id="186" name="Rectangle 185"/>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Networking</a:t>
              </a:r>
            </a:p>
          </p:txBody>
        </p:sp>
        <p:sp>
          <p:nvSpPr>
            <p:cNvPr id="187" name="Rectangle 186"/>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Virtual Network</a:t>
              </a:r>
            </a:p>
          </p:txBody>
        </p:sp>
        <p:sp>
          <p:nvSpPr>
            <p:cNvPr id="188" name="Rectangle 187"/>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Express</a:t>
              </a:r>
            </a:p>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Route</a:t>
              </a:r>
            </a:p>
          </p:txBody>
        </p:sp>
        <p:sp>
          <p:nvSpPr>
            <p:cNvPr id="189" name="Rectangle 188"/>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Traffic Manager</a:t>
              </a:r>
            </a:p>
          </p:txBody>
        </p:sp>
        <p:sp>
          <p:nvSpPr>
            <p:cNvPr id="190" name="Rectangle 189"/>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Load Balancer</a:t>
              </a:r>
            </a:p>
          </p:txBody>
        </p:sp>
        <p:sp>
          <p:nvSpPr>
            <p:cNvPr id="191" name="Rectangle 190"/>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DNS</a:t>
              </a:r>
            </a:p>
          </p:txBody>
        </p:sp>
        <p:sp>
          <p:nvSpPr>
            <p:cNvPr id="192" name="Rectangle 191"/>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VPN Gateway</a:t>
              </a:r>
            </a:p>
          </p:txBody>
        </p:sp>
        <p:sp>
          <p:nvSpPr>
            <p:cNvPr id="193" name="Rectangle 192"/>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Application Gateway</a:t>
              </a:r>
            </a:p>
          </p:txBody>
        </p:sp>
        <p:pic>
          <p:nvPicPr>
            <p:cNvPr id="194" name="Picture 193"/>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195" name="Picture 194"/>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196" name="Picture 195"/>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19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pic>
          <p:nvPicPr>
            <p:cNvPr id="198" name="Picture 197"/>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99" name="Picture 198"/>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200" name="Picture 199"/>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201" name="Rectangle 200"/>
          <p:cNvSpPr/>
          <p:nvPr/>
        </p:nvSpPr>
        <p:spPr bwMode="auto">
          <a:xfrm>
            <a:off x="123965"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Security &amp; Management</a:t>
            </a:r>
          </a:p>
        </p:txBody>
      </p:sp>
      <p:sp>
        <p:nvSpPr>
          <p:cNvPr id="202" name="Rectangle 201"/>
          <p:cNvSpPr/>
          <p:nvPr/>
        </p:nvSpPr>
        <p:spPr bwMode="auto">
          <a:xfrm>
            <a:off x="1625244" y="546981"/>
            <a:ext cx="9163697" cy="44104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599" kern="0" cap="all" dirty="0">
                <a:solidFill>
                  <a:srgbClr val="FFFFFF"/>
                </a:solidFill>
                <a:latin typeface="Segoe UI Light" charset="0"/>
                <a:ea typeface="Segoe UI Light" charset="0"/>
                <a:cs typeface="Segoe UI Light" charset="0"/>
              </a:rPr>
              <a:t>Platform Services</a:t>
            </a:r>
          </a:p>
        </p:txBody>
      </p:sp>
      <p:sp>
        <p:nvSpPr>
          <p:cNvPr id="203" name="Rectangle 202"/>
          <p:cNvSpPr/>
          <p:nvPr/>
        </p:nvSpPr>
        <p:spPr bwMode="auto">
          <a:xfrm>
            <a:off x="10941296"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Hybrid Operations</a:t>
            </a:r>
          </a:p>
        </p:txBody>
      </p:sp>
      <p:cxnSp>
        <p:nvCxnSpPr>
          <p:cNvPr id="204" name="Straight Connector 203"/>
          <p:cNvCxnSpPr/>
          <p:nvPr/>
        </p:nvCxnSpPr>
        <p:spPr>
          <a:xfrm>
            <a:off x="1766" y="5173187"/>
            <a:ext cx="12432948"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05" name="Group 4"/>
          <p:cNvGrpSpPr>
            <a:grpSpLocks noChangeAspect="1"/>
          </p:cNvGrpSpPr>
          <p:nvPr/>
        </p:nvGrpSpPr>
        <p:grpSpPr bwMode="auto">
          <a:xfrm>
            <a:off x="5531994" y="2058676"/>
            <a:ext cx="379476" cy="320040"/>
            <a:chOff x="3668" y="1993"/>
            <a:chExt cx="498" cy="420"/>
          </a:xfrm>
          <a:solidFill>
            <a:schemeClr val="bg1"/>
          </a:solidFill>
        </p:grpSpPr>
        <p:sp>
          <p:nvSpPr>
            <p:cNvPr id="20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a:solidFill>
                  <a:sysClr val="windowText" lastClr="000000"/>
                </a:solidFill>
              </a:endParaRPr>
            </a:p>
          </p:txBody>
        </p:sp>
        <p:sp>
          <p:nvSpPr>
            <p:cNvPr id="20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a:solidFill>
                  <a:sysClr val="windowText" lastClr="000000"/>
                </a:solidFill>
              </a:endParaRPr>
            </a:p>
          </p:txBody>
        </p:sp>
        <p:sp>
          <p:nvSpPr>
            <p:cNvPr id="20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a:solidFill>
                  <a:sysClr val="windowText" lastClr="000000"/>
                </a:solidFill>
              </a:endParaRPr>
            </a:p>
          </p:txBody>
        </p:sp>
      </p:grpSp>
      <p:grpSp>
        <p:nvGrpSpPr>
          <p:cNvPr id="209" name="Group 208"/>
          <p:cNvGrpSpPr/>
          <p:nvPr/>
        </p:nvGrpSpPr>
        <p:grpSpPr>
          <a:xfrm>
            <a:off x="3462321" y="3111028"/>
            <a:ext cx="1008256" cy="301021"/>
            <a:chOff x="6536908" y="2455358"/>
            <a:chExt cx="1008542" cy="301106"/>
          </a:xfrm>
        </p:grpSpPr>
        <p:sp>
          <p:nvSpPr>
            <p:cNvPr id="210" name="TextBox 209"/>
            <p:cNvSpPr txBox="1"/>
            <p:nvPr/>
          </p:nvSpPr>
          <p:spPr>
            <a:xfrm>
              <a:off x="6886294"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Logic</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211" name="Picture 210"/>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spTree>
    <p:extLst>
      <p:ext uri="{BB962C8B-B14F-4D97-AF65-F5344CB8AC3E}">
        <p14:creationId xmlns:p14="http://schemas.microsoft.com/office/powerpoint/2010/main" val="30967134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Hosting Options</a:t>
            </a:r>
          </a:p>
        </p:txBody>
      </p:sp>
      <p:sp>
        <p:nvSpPr>
          <p:cNvPr id="3" name="Rectangle 2"/>
          <p:cNvSpPr/>
          <p:nvPr/>
        </p:nvSpPr>
        <p:spPr bwMode="auto">
          <a:xfrm>
            <a:off x="457200"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Machines</a:t>
            </a:r>
          </a:p>
        </p:txBody>
      </p:sp>
      <p:sp>
        <p:nvSpPr>
          <p:cNvPr id="4" name="Rectangle 3"/>
          <p:cNvSpPr/>
          <p:nvPr/>
        </p:nvSpPr>
        <p:spPr bwMode="auto">
          <a:xfrm>
            <a:off x="2880519"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Scale Sets</a:t>
            </a:r>
          </a:p>
        </p:txBody>
      </p:sp>
      <p:sp>
        <p:nvSpPr>
          <p:cNvPr id="5" name="Rectangle 4"/>
          <p:cNvSpPr/>
          <p:nvPr/>
        </p:nvSpPr>
        <p:spPr bwMode="auto">
          <a:xfrm>
            <a:off x="5303838"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Service</a:t>
            </a:r>
          </a:p>
        </p:txBody>
      </p:sp>
      <p:sp>
        <p:nvSpPr>
          <p:cNvPr id="6" name="Rectangle 5"/>
          <p:cNvSpPr/>
          <p:nvPr/>
        </p:nvSpPr>
        <p:spPr bwMode="auto">
          <a:xfrm>
            <a:off x="7727157"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7" name="Rectangle 6"/>
          <p:cNvSpPr/>
          <p:nvPr/>
        </p:nvSpPr>
        <p:spPr bwMode="auto">
          <a:xfrm>
            <a:off x="10150475"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cxnSp>
        <p:nvCxnSpPr>
          <p:cNvPr id="10" name="Straight Connector 9"/>
          <p:cNvCxnSpPr/>
          <p:nvPr/>
        </p:nvCxnSpPr>
        <p:spPr>
          <a:xfrm>
            <a:off x="7437437" y="-7938"/>
            <a:ext cx="0" cy="7162800"/>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37437" y="6316662"/>
            <a:ext cx="316311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Platform as a Service (PaaS)</a:t>
            </a:r>
          </a:p>
        </p:txBody>
      </p:sp>
      <p:sp>
        <p:nvSpPr>
          <p:cNvPr id="12" name="TextBox 11"/>
          <p:cNvSpPr txBox="1"/>
          <p:nvPr/>
        </p:nvSpPr>
        <p:spPr>
          <a:xfrm>
            <a:off x="3871163" y="6316662"/>
            <a:ext cx="3594381" cy="544765"/>
          </a:xfrm>
          <a:prstGeom prst="rect">
            <a:avLst/>
          </a:prstGeom>
          <a:noFill/>
        </p:spPr>
        <p:txBody>
          <a:bodyPr wrap="non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Infrastructure as a Service (IaaS)</a:t>
            </a:r>
          </a:p>
        </p:txBody>
      </p:sp>
    </p:spTree>
    <p:extLst>
      <p:ext uri="{BB962C8B-B14F-4D97-AF65-F5344CB8AC3E}">
        <p14:creationId xmlns:p14="http://schemas.microsoft.com/office/powerpoint/2010/main" val="2908296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a:t>Azure App Service</a:t>
            </a:r>
          </a:p>
        </p:txBody>
      </p:sp>
      <p:grpSp>
        <p:nvGrpSpPr>
          <p:cNvPr id="3" name="Group 2"/>
          <p:cNvGrpSpPr/>
          <p:nvPr/>
        </p:nvGrpSpPr>
        <p:grpSpPr>
          <a:xfrm>
            <a:off x="427037" y="2375744"/>
            <a:ext cx="3277337" cy="3262410"/>
            <a:chOff x="827088" y="-3463925"/>
            <a:chExt cx="3833812" cy="3816350"/>
          </a:xfrm>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 name="Group 11"/>
          <p:cNvGrpSpPr/>
          <p:nvPr/>
        </p:nvGrpSpPr>
        <p:grpSpPr>
          <a:xfrm>
            <a:off x="4084771" y="3883205"/>
            <a:ext cx="453547" cy="267101"/>
            <a:chOff x="4924540" y="2915646"/>
            <a:chExt cx="462708" cy="272496"/>
          </a:xfrm>
          <a:solidFill>
            <a:schemeClr val="tx1"/>
          </a:solidFill>
        </p:grpSpPr>
        <p:sp>
          <p:nvSpPr>
            <p:cNvPr id="13" name="Rectangle 12"/>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8456613" y="4280949"/>
            <a:ext cx="2583344" cy="1665763"/>
            <a:chOff x="8728103" y="4231511"/>
            <a:chExt cx="2635145" cy="1699165"/>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7" name="TextBox 16"/>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18" name="TextBox 17"/>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19" name="Group 18"/>
          <p:cNvGrpSpPr/>
          <p:nvPr/>
        </p:nvGrpSpPr>
        <p:grpSpPr>
          <a:xfrm>
            <a:off x="4299943" y="2125662"/>
            <a:ext cx="3314494" cy="1688853"/>
            <a:chOff x="5434662" y="1339128"/>
            <a:chExt cx="3380957" cy="1722718"/>
          </a:xfrm>
        </p:grpSpPr>
        <p:sp>
          <p:nvSpPr>
            <p:cNvPr id="20" name="TextBox 19"/>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21" name="TextBox 20"/>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22" name="Picture 21"/>
            <p:cNvPicPr>
              <a:picLocks noChangeAspect="1"/>
            </p:cNvPicPr>
            <p:nvPr/>
          </p:nvPicPr>
          <p:blipFill>
            <a:blip r:embed="rId3"/>
            <a:stretch>
              <a:fillRect/>
            </a:stretch>
          </p:blipFill>
          <p:spPr>
            <a:xfrm>
              <a:off x="6781285" y="1339128"/>
              <a:ext cx="724282" cy="707395"/>
            </a:xfrm>
            <a:prstGeom prst="rect">
              <a:avLst/>
            </a:prstGeom>
          </p:spPr>
        </p:pic>
      </p:grpSp>
      <p:grpSp>
        <p:nvGrpSpPr>
          <p:cNvPr id="23" name="Group 22"/>
          <p:cNvGrpSpPr/>
          <p:nvPr/>
        </p:nvGrpSpPr>
        <p:grpSpPr>
          <a:xfrm>
            <a:off x="6911013" y="2125662"/>
            <a:ext cx="2583345" cy="1735744"/>
            <a:chOff x="8642021" y="1291297"/>
            <a:chExt cx="2635146" cy="1770549"/>
          </a:xfrm>
        </p:grpSpPr>
        <p:sp>
          <p:nvSpPr>
            <p:cNvPr id="24" name="TextBox 23"/>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25" name="TextBox 24"/>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26" name="Picture 25"/>
            <p:cNvPicPr>
              <a:picLocks noChangeAspect="1"/>
            </p:cNvPicPr>
            <p:nvPr/>
          </p:nvPicPr>
          <p:blipFill>
            <a:blip r:embed="rId4"/>
            <a:stretch>
              <a:fillRect/>
            </a:stretch>
          </p:blipFill>
          <p:spPr>
            <a:xfrm>
              <a:off x="9633371" y="1291297"/>
              <a:ext cx="556237" cy="798699"/>
            </a:xfrm>
            <a:prstGeom prst="rect">
              <a:avLst/>
            </a:prstGeom>
          </p:spPr>
        </p:pic>
      </p:grpSp>
      <p:cxnSp>
        <p:nvCxnSpPr>
          <p:cNvPr id="27" name="Straight Connector 26"/>
          <p:cNvCxnSpPr>
            <a:cxnSpLocks/>
          </p:cNvCxnSpPr>
          <p:nvPr/>
        </p:nvCxnSpPr>
        <p:spPr>
          <a:xfrm>
            <a:off x="7056437"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917889" y="4006949"/>
            <a:ext cx="68629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1293" y="4280949"/>
            <a:ext cx="2583344" cy="1677659"/>
            <a:chOff x="5839825" y="1775527"/>
            <a:chExt cx="2635145" cy="1711300"/>
          </a:xfrm>
        </p:grpSpPr>
        <p:pic>
          <p:nvPicPr>
            <p:cNvPr id="30" name="Picture 29"/>
            <p:cNvPicPr>
              <a:picLocks noChangeAspect="1"/>
            </p:cNvPicPr>
            <p:nvPr/>
          </p:nvPicPr>
          <p:blipFill>
            <a:blip r:embed="rId5"/>
            <a:stretch>
              <a:fillRect/>
            </a:stretch>
          </p:blipFill>
          <p:spPr>
            <a:xfrm>
              <a:off x="6822364" y="1775527"/>
              <a:ext cx="727774" cy="726962"/>
            </a:xfrm>
            <a:prstGeom prst="rect">
              <a:avLst/>
            </a:prstGeom>
          </p:spPr>
        </p:pic>
        <p:sp>
          <p:nvSpPr>
            <p:cNvPr id="31" name="TextBox 30"/>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32" name="TextBox 31"/>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cxnSp>
        <p:nvCxnSpPr>
          <p:cNvPr id="39" name="Straight Connector 38"/>
          <p:cNvCxnSpPr>
            <a:cxnSpLocks/>
          </p:cNvCxnSpPr>
          <p:nvPr/>
        </p:nvCxnSpPr>
        <p:spPr>
          <a:xfrm>
            <a:off x="9494674"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8349363" y="4032703"/>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494357" y="2125662"/>
            <a:ext cx="2583345" cy="1677718"/>
            <a:chOff x="9494357" y="2115689"/>
            <a:chExt cx="2583345" cy="1677718"/>
          </a:xfrm>
        </p:grpSpPr>
        <p:pic>
          <p:nvPicPr>
            <p:cNvPr id="37" name="Picture 36"/>
            <p:cNvPicPr>
              <a:picLocks noChangeAspect="1"/>
            </p:cNvPicPr>
            <p:nvPr/>
          </p:nvPicPr>
          <p:blipFill>
            <a:blip r:embed="rId6">
              <a:biLevel thresh="25000"/>
            </a:blip>
            <a:stretch>
              <a:fillRect/>
            </a:stretch>
          </p:blipFill>
          <p:spPr>
            <a:xfrm>
              <a:off x="10351856" y="2115689"/>
              <a:ext cx="780290" cy="780290"/>
            </a:xfrm>
            <a:prstGeom prst="rect">
              <a:avLst/>
            </a:prstGeom>
          </p:spPr>
        </p:pic>
        <p:sp>
          <p:nvSpPr>
            <p:cNvPr id="48" name="TextBox 47"/>
            <p:cNvSpPr txBox="1"/>
            <p:nvPr/>
          </p:nvSpPr>
          <p:spPr>
            <a:xfrm>
              <a:off x="9494358" y="2896568"/>
              <a:ext cx="2583344" cy="534056"/>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Functions</a:t>
              </a:r>
            </a:p>
          </p:txBody>
        </p:sp>
        <p:sp>
          <p:nvSpPr>
            <p:cNvPr id="49" name="TextBox 48"/>
            <p:cNvSpPr txBox="1"/>
            <p:nvPr/>
          </p:nvSpPr>
          <p:spPr>
            <a:xfrm>
              <a:off x="9494357" y="3316353"/>
              <a:ext cx="2583344" cy="477054"/>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err="1">
                  <a:solidFill>
                    <a:schemeClr val="tx1"/>
                  </a:solidFill>
                </a:rPr>
                <a:t>Serverless</a:t>
              </a:r>
              <a:r>
                <a:rPr lang="en-US" sz="1400" dirty="0">
                  <a:solidFill>
                    <a:schemeClr val="tx1"/>
                  </a:solidFill>
                </a:rPr>
                <a:t> event</a:t>
              </a:r>
            </a:p>
            <a:p>
              <a:r>
                <a:rPr lang="en-US" sz="1400" dirty="0">
                  <a:solidFill>
                    <a:schemeClr val="tx1"/>
                  </a:solidFill>
                </a:rPr>
                <a:t>processing</a:t>
              </a:r>
            </a:p>
          </p:txBody>
        </p:sp>
      </p:grpSp>
    </p:spTree>
    <p:extLst>
      <p:ext uri="{BB962C8B-B14F-4D97-AF65-F5344CB8AC3E}">
        <p14:creationId xmlns:p14="http://schemas.microsoft.com/office/powerpoint/2010/main" val="2364840423"/>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2789</TotalTime>
  <Words>2189</Words>
  <Application>Microsoft Office PowerPoint</Application>
  <PresentationFormat>Custom</PresentationFormat>
  <Paragraphs>430</Paragraphs>
  <Slides>37</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Arial</vt:lpstr>
      <vt:lpstr>Arial Unicode MS</vt:lpstr>
      <vt:lpstr>Calibri</vt:lpstr>
      <vt:lpstr>Consolas</vt:lpstr>
      <vt:lpstr>Segoe UI</vt:lpstr>
      <vt:lpstr>Segoe UI Light</vt:lpstr>
      <vt:lpstr>Segoe UI Semibold</vt:lpstr>
      <vt:lpstr>Wingdings</vt:lpstr>
      <vt:lpstr>WHITE TEMPLATE</vt:lpstr>
      <vt:lpstr>COLOR TEMPLATE</vt:lpstr>
      <vt:lpstr>Modern Cloud Applications</vt:lpstr>
      <vt:lpstr>Agenda</vt:lpstr>
      <vt:lpstr>Traditional applications</vt:lpstr>
      <vt:lpstr>“Traditional” Applications</vt:lpstr>
      <vt:lpstr>Characteristics of traditional applications</vt:lpstr>
      <vt:lpstr>Characteristics of modern cloud applications</vt:lpstr>
      <vt:lpstr>PowerPoint Presentation</vt:lpstr>
      <vt:lpstr>Application Hosting Options</vt:lpstr>
      <vt:lpstr>Azure App Service</vt:lpstr>
      <vt:lpstr>PowerPoint Presentation</vt:lpstr>
      <vt:lpstr>PowerPoint Presentation</vt:lpstr>
      <vt:lpstr>PowerPoint Presentation</vt:lpstr>
      <vt:lpstr>PowerPoint Presentation</vt:lpstr>
      <vt:lpstr>App Service Plans</vt:lpstr>
      <vt:lpstr>App Service Environments</vt:lpstr>
      <vt:lpstr>Hybrid App Service Environments</vt:lpstr>
      <vt:lpstr>Polyglot persistence</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Repository  Pattern</vt:lpstr>
      <vt:lpstr>Benefits of Polyglot Persistence</vt:lpstr>
      <vt:lpstr>Scaling cloud applications</vt:lpstr>
      <vt:lpstr>Scalability</vt:lpstr>
      <vt:lpstr>Scaling Options</vt:lpstr>
      <vt:lpstr>Common Scale Limitations</vt:lpstr>
      <vt:lpstr>Optimize State - Cache</vt:lpstr>
      <vt:lpstr>Queue Patterns</vt:lpstr>
      <vt:lpstr>Optimize Storage – SQL Active/Active</vt:lpstr>
      <vt:lpstr>Optimize Latency - CDN</vt:lpstr>
      <vt:lpstr>PowerPoint Presentation</vt:lpstr>
      <vt:lpstr>Azure Dev Centers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Steven Follis</cp:lastModifiedBy>
  <cp:revision>28</cp:revision>
  <dcterms:created xsi:type="dcterms:W3CDTF">2016-09-13T12:43:04Z</dcterms:created>
  <dcterms:modified xsi:type="dcterms:W3CDTF">2016-09-19T14:58:04Z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