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9"/>
  </p:notesMasterIdLst>
  <p:handoutMasterIdLst>
    <p:handoutMasterId r:id="rId40"/>
  </p:handoutMasterIdLst>
  <p:sldIdLst>
    <p:sldId id="1309" r:id="rId6"/>
    <p:sldId id="1342" r:id="rId7"/>
    <p:sldId id="1366" r:id="rId8"/>
    <p:sldId id="1382" r:id="rId9"/>
    <p:sldId id="1379" r:id="rId10"/>
    <p:sldId id="1383" r:id="rId11"/>
    <p:sldId id="1376" r:id="rId12"/>
    <p:sldId id="1381" r:id="rId13"/>
    <p:sldId id="1378" r:id="rId14"/>
    <p:sldId id="1377" r:id="rId15"/>
    <p:sldId id="1367" r:id="rId16"/>
    <p:sldId id="1355" r:id="rId17"/>
    <p:sldId id="1357" r:id="rId18"/>
    <p:sldId id="1359" r:id="rId19"/>
    <p:sldId id="1360" r:id="rId20"/>
    <p:sldId id="1363" r:id="rId21"/>
    <p:sldId id="1364" r:id="rId22"/>
    <p:sldId id="1384" r:id="rId23"/>
    <p:sldId id="1385" r:id="rId24"/>
    <p:sldId id="1370" r:id="rId25"/>
    <p:sldId id="1386" r:id="rId26"/>
    <p:sldId id="1387" r:id="rId27"/>
    <p:sldId id="1388" r:id="rId28"/>
    <p:sldId id="1372" r:id="rId29"/>
    <p:sldId id="1373" r:id="rId30"/>
    <p:sldId id="1392" r:id="rId31"/>
    <p:sldId id="1393" r:id="rId32"/>
    <p:sldId id="1365" r:id="rId33"/>
    <p:sldId id="1374" r:id="rId34"/>
    <p:sldId id="1395" r:id="rId35"/>
    <p:sldId id="1396" r:id="rId36"/>
    <p:sldId id="1397" r:id="rId37"/>
    <p:sldId id="1353"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X minutes" id="{CA7C21A0-12E4-48D2-88AE-BA1EA86ED90D}">
          <p14:sldIdLst>
            <p14:sldId id="1309"/>
            <p14:sldId id="1342"/>
          </p14:sldIdLst>
        </p14:section>
        <p14:section name="Iot" id="{262DF92D-807A-457B-83EF-C53B8BA76377}">
          <p14:sldIdLst>
            <p14:sldId id="1366"/>
            <p14:sldId id="1382"/>
            <p14:sldId id="1379"/>
            <p14:sldId id="1383"/>
            <p14:sldId id="1376"/>
            <p14:sldId id="1381"/>
            <p14:sldId id="1378"/>
            <p14:sldId id="1377"/>
          </p14:sldIdLst>
        </p14:section>
        <p14:section name="Cognitive" id="{5B7E8D3B-EFFA-4653-B221-F5122CE17E12}">
          <p14:sldIdLst>
            <p14:sldId id="1367"/>
            <p14:sldId id="1355"/>
            <p14:sldId id="1357"/>
            <p14:sldId id="1359"/>
            <p14:sldId id="1360"/>
            <p14:sldId id="1363"/>
            <p14:sldId id="1364"/>
            <p14:sldId id="1384"/>
            <p14:sldId id="1385"/>
          </p14:sldIdLst>
        </p14:section>
        <p14:section name="Bots" id="{392554A4-F055-4E06-890E-6F79D92E7091}">
          <p14:sldIdLst>
            <p14:sldId id="1370"/>
            <p14:sldId id="1386"/>
            <p14:sldId id="1387"/>
            <p14:sldId id="1388"/>
          </p14:sldIdLst>
        </p14:section>
        <p14:section name="officeapis" id="{C723B0FA-FBF7-413B-8919-F48BA8BC21E9}">
          <p14:sldIdLst>
            <p14:sldId id="1372"/>
          </p14:sldIdLst>
        </p14:section>
        <p14:section name="S4b" id="{8025D2D6-B0DE-4C7A-8115-5983F249F38A}">
          <p14:sldIdLst>
            <p14:sldId id="1373"/>
            <p14:sldId id="1392"/>
            <p14:sldId id="1393"/>
            <p14:sldId id="1365"/>
          </p14:sldIdLst>
        </p14:section>
        <p14:section name="Onenote" id="{3AB720EB-4445-4565-BF82-A932B0614DA9}">
          <p14:sldIdLst>
            <p14:sldId id="1374"/>
            <p14:sldId id="1395"/>
            <p14:sldId id="1396"/>
            <p14:sldId id="1397"/>
          </p14:sldIdLst>
        </p14:section>
        <p14:section name="End" id="{2F881FF2-773A-4FA9-8076-D4A28DB643D9}">
          <p14:sldIdLst>
            <p14:sldId id="13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664" autoAdjust="0"/>
    <p:restoredTop sz="86432" autoAdjust="0"/>
  </p:normalViewPr>
  <p:slideViewPr>
    <p:cSldViewPr>
      <p:cViewPr>
        <p:scale>
          <a:sx n="50" d="100"/>
          <a:sy n="50" d="100"/>
        </p:scale>
        <p:origin x="642" y="630"/>
      </p:cViewPr>
      <p:guideLst/>
    </p:cSldViewPr>
  </p:slideViewPr>
  <p:outlineViewPr>
    <p:cViewPr>
      <p:scale>
        <a:sx n="33" d="100"/>
        <a:sy n="33" d="100"/>
      </p:scale>
      <p:origin x="0" y="-606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10/6/2016 6:41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10/6/2016 6:41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10/6/2016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10/6/2016 7:05 PM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22064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latin typeface="Segoe"/>
            </a:endParaRPr>
          </a:p>
        </p:txBody>
      </p:sp>
      <p:sp>
        <p:nvSpPr>
          <p:cNvPr id="8" name="Date Placeholder 7"/>
          <p:cNvSpPr>
            <a:spLocks noGrp="1"/>
          </p:cNvSpPr>
          <p:nvPr>
            <p:ph type="dt" idx="10"/>
          </p:nvPr>
        </p:nvSpPr>
        <p:spPr/>
        <p:txBody>
          <a:bodyPr/>
          <a:lstStyle/>
          <a:p>
            <a:fld id="{4E52F265-F367-4F41-8133-621F21EFA5ED}" type="datetime1">
              <a:rPr lang="en-US" smtClean="0"/>
              <a:pPr/>
              <a:t>10/6/2016</a:t>
            </a:fld>
            <a:endParaRPr lang="en-US"/>
          </a:p>
        </p:txBody>
      </p:sp>
      <p:sp>
        <p:nvSpPr>
          <p:cNvPr id="9" name="Footer Placeholder 8"/>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28</a:t>
            </a:fld>
            <a:endParaRPr lang="en-US"/>
          </a:p>
        </p:txBody>
      </p:sp>
      <p:sp>
        <p:nvSpPr>
          <p:cNvPr id="11" name="Header Placeholder 10"/>
          <p:cNvSpPr>
            <a:spLocks noGrp="1"/>
          </p:cNvSpPr>
          <p:nvPr>
            <p:ph type="hdr" sz="quarter" idx="13"/>
          </p:nvPr>
        </p:nvSpPr>
        <p:spPr/>
        <p:txBody>
          <a:bodyPr/>
          <a:lstStyle/>
          <a:p>
            <a:r>
              <a:rPr lang="en-US"/>
              <a:t>Tech Ready 15</a:t>
            </a:r>
          </a:p>
        </p:txBody>
      </p:sp>
    </p:spTree>
    <p:extLst>
      <p:ext uri="{BB962C8B-B14F-4D97-AF65-F5344CB8AC3E}">
        <p14:creationId xmlns:p14="http://schemas.microsoft.com/office/powerpoint/2010/main" val="330379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BFE3E14-271A-4190-AAD9-CD1F1C3096A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68588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10/6/2016 7:37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4063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10/6/2016 7:26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94582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Microsoft Build 2016</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10/6/2016 7:02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964984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10/6/2016 6:55 PM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40809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10/6/2016 6:59 PM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85473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10/6/2016 7:00 PM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95135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10/6/2016 7:05 PM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902285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455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ing_Teal">
    <p:spTree>
      <p:nvGrpSpPr>
        <p:cNvPr id="1" name=""/>
        <p:cNvGrpSpPr/>
        <p:nvPr/>
      </p:nvGrpSpPr>
      <p:grpSpPr>
        <a:xfrm>
          <a:off x="0" y="0"/>
          <a:ext cx="0" cy="0"/>
          <a:chOff x="0" y="0"/>
          <a:chExt cx="0" cy="0"/>
        </a:xfrm>
      </p:grpSpPr>
      <p:sp>
        <p:nvSpPr>
          <p:cNvPr id="2" name="Rectangle 1"/>
          <p:cNvSpPr/>
          <p:nvPr userDrawn="1"/>
        </p:nvSpPr>
        <p:spPr>
          <a:xfrm>
            <a:off x="0" y="0"/>
            <a:ext cx="12436475" cy="1439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7391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4707893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image" Target="../media/image1.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8" r:id="rId24"/>
    <p:sldLayoutId id="2147484269" r:id="rId25"/>
    <p:sldLayoutId id="2147484270"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azure.com/certifiedforiot" TargetMode="External"/><Relationship Id="rId3" Type="http://schemas.openxmlformats.org/officeDocument/2006/relationships/hyperlink" Target="http://github.com/azure/azure-iot-sdks" TargetMode="External"/><Relationship Id="rId7" Type="http://schemas.openxmlformats.org/officeDocument/2006/relationships/hyperlink" Target="aka.ms/AzureIoTPartner"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hyperlink" Target="https://azure.microsoft.com/en-us/updates/microsoft-azure-iot-reference-architecture-available/" TargetMode="External"/><Relationship Id="rId5" Type="http://schemas.openxmlformats.org/officeDocument/2006/relationships/hyperlink" Target="github.com/Azure/azure-iot-gateway-sdk" TargetMode="External"/><Relationship Id="rId10" Type="http://schemas.openxmlformats.org/officeDocument/2006/relationships/hyperlink" Target="http://www.yammer.com/azureadvisors/#/threads/inGroup?type=in_group&amp;feedId=5495841" TargetMode="External"/><Relationship Id="rId4" Type="http://schemas.openxmlformats.org/officeDocument/2006/relationships/hyperlink" Target="https://azure.microsoft.com/en-us/documentation/articles/iot-hub-device-management-get-started/" TargetMode="External"/><Relationship Id="rId9" Type="http://schemas.openxmlformats.org/officeDocument/2006/relationships/hyperlink" Target="feedback.azure.com/forums/321918-azure-io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8" Type="http://schemas.openxmlformats.org/officeDocument/2006/relationships/hyperlink" Target="https://myignite.microsoft.com/sessions/2631" TargetMode="External"/><Relationship Id="rId3" Type="http://schemas.openxmlformats.org/officeDocument/2006/relationships/hyperlink" Target="https://msdn.microsoft.com/en-us/skype/websdk/skypewebsdk" TargetMode="External"/><Relationship Id="rId7" Type="http://schemas.openxmlformats.org/officeDocument/2006/relationships/hyperlink" Target="https://channel9.msdn.com/Events/Build/2016/B848"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channel9.msdn.com/Events/Ignite/2015/BRK4100" TargetMode="External"/><Relationship Id="rId5" Type="http://schemas.openxmlformats.org/officeDocument/2006/relationships/hyperlink" Target="http://developer.skype.com/" TargetMode="External"/><Relationship Id="rId10" Type="http://schemas.openxmlformats.org/officeDocument/2006/relationships/hyperlink" Target="https://myignite.microsoft.com/sessions/2630" TargetMode="External"/><Relationship Id="rId4" Type="http://schemas.openxmlformats.org/officeDocument/2006/relationships/hyperlink" Target="https://msdn.microsoft.com/en-us/skype/appsdk/skypeappsdk" TargetMode="External"/><Relationship Id="rId9" Type="http://schemas.openxmlformats.org/officeDocument/2006/relationships/hyperlink" Target="https://myignite.microsoft.com/sessions/262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hyperlink" Target="https://azure.microsoft.com/en-us/updates/microsoft-azure-iot-reference-architecture-availabl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hyperlink" Target="http://azure.com/iotstarterkits" TargetMode="External"/><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9.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mvnrepository.com/artifact/com.microsoft.azure.iothub-java-client/iothub-java-device-client" TargetMode="External"/><Relationship Id="rId3" Type="http://schemas.openxmlformats.org/officeDocument/2006/relationships/hyperlink" Target="https://launchpad.net/~aziotsdklinux/+archive/ubuntu/ppa-azureiot" TargetMode="External"/><Relationship Id="rId7" Type="http://schemas.openxmlformats.org/officeDocument/2006/relationships/hyperlink" Target="https://www.npmjs.com/package/azure-iothub" TargetMode="External"/><Relationship Id="rId12" Type="http://schemas.openxmlformats.org/officeDocument/2006/relationships/hyperlink" Target="https://www.nuget.org/packages/Microsoft.Azure.Devices/" TargetMode="External"/><Relationship Id="rId2" Type="http://schemas.openxmlformats.org/officeDocument/2006/relationships/hyperlink" Target="https://developer.mbed.org/users/AzureIoTClient/" TargetMode="External"/><Relationship Id="rId1" Type="http://schemas.openxmlformats.org/officeDocument/2006/relationships/slideLayout" Target="../slideLayouts/slideLayout11.xml"/><Relationship Id="rId6" Type="http://schemas.openxmlformats.org/officeDocument/2006/relationships/hyperlink" Target="https://www.npmjs.com/package/azure-iot-device" TargetMode="External"/><Relationship Id="rId11" Type="http://schemas.openxmlformats.org/officeDocument/2006/relationships/hyperlink" Target="https://www.nuget.org/packages/Microsoft.Azure.Devices.Client.PCL/" TargetMode="External"/><Relationship Id="rId5" Type="http://schemas.openxmlformats.org/officeDocument/2006/relationships/hyperlink" Target="https://github.com/arduino-libraries/AzureIoTHub" TargetMode="External"/><Relationship Id="rId10" Type="http://schemas.openxmlformats.org/officeDocument/2006/relationships/hyperlink" Target="https://www.nuget.org/packages/Microsoft.Azure.Devices.Client/" TargetMode="External"/><Relationship Id="rId4" Type="http://schemas.openxmlformats.org/officeDocument/2006/relationships/hyperlink" Target="https://www.nuget.org/packages/Microsoft.Azure.IoTHub.IoTHubClient/" TargetMode="External"/><Relationship Id="rId9" Type="http://schemas.openxmlformats.org/officeDocument/2006/relationships/hyperlink" Target="http://mvnrepository.com/artifact/com.microsoft.azure.iothub-java-client/iothub-java-service-cli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8: Azure Features and Other APIs</a:t>
            </a:r>
          </a:p>
        </p:txBody>
      </p:sp>
      <p:sp>
        <p:nvSpPr>
          <p:cNvPr id="3" name="Text Placeholder 2"/>
          <p:cNvSpPr>
            <a:spLocks noGrp="1"/>
          </p:cNvSpPr>
          <p:nvPr>
            <p:ph type="body" sz="quarter" idx="14"/>
          </p:nvPr>
        </p:nvSpPr>
        <p:spPr>
          <a:xfrm>
            <a:off x="274638" y="3344576"/>
            <a:ext cx="6400800" cy="1828800"/>
          </a:xfrm>
        </p:spPr>
        <p:txBody>
          <a:bodyPr/>
          <a:lstStyle/>
          <a:p>
            <a:pPr lvl="0"/>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4294967295"/>
          </p:nvPr>
        </p:nvSpPr>
        <p:spPr>
          <a:xfrm>
            <a:off x="473075" y="1439862"/>
            <a:ext cx="11963400" cy="5075237"/>
          </a:xfrm>
        </p:spPr>
        <p:txBody>
          <a:bodyPr>
            <a:noAutofit/>
          </a:bodyPr>
          <a:lstStyle/>
          <a:p>
            <a:pPr marL="0" indent="0">
              <a:buNone/>
            </a:pPr>
            <a:r>
              <a:rPr lang="en-US" sz="2000" dirty="0">
                <a:latin typeface="+mn-lt"/>
              </a:rPr>
              <a:t>Azure IoT Client SDKs:</a:t>
            </a:r>
            <a:br>
              <a:rPr lang="en-US" sz="2000" dirty="0">
                <a:latin typeface="+mn-lt"/>
              </a:rPr>
            </a:br>
            <a:r>
              <a:rPr lang="en-US" sz="2000" dirty="0">
                <a:latin typeface="+mn-lt"/>
              </a:rPr>
              <a:t>	</a:t>
            </a:r>
            <a:r>
              <a:rPr lang="en-US" sz="2000" dirty="0">
                <a:latin typeface="+mn-lt"/>
                <a:hlinkClick r:id="rId3"/>
              </a:rPr>
              <a:t>github.com/azure/azure-</a:t>
            </a:r>
            <a:r>
              <a:rPr lang="en-US" sz="2000" dirty="0" err="1">
                <a:latin typeface="+mn-lt"/>
                <a:hlinkClick r:id="rId3"/>
              </a:rPr>
              <a:t>iot</a:t>
            </a:r>
            <a:r>
              <a:rPr lang="en-US" sz="2000" dirty="0">
                <a:latin typeface="+mn-lt"/>
                <a:hlinkClick r:id="rId3"/>
              </a:rPr>
              <a:t>-</a:t>
            </a:r>
            <a:r>
              <a:rPr lang="en-US" sz="2000" dirty="0" err="1">
                <a:latin typeface="+mn-lt"/>
                <a:hlinkClick r:id="rId3"/>
              </a:rPr>
              <a:t>sdks</a:t>
            </a:r>
            <a:endParaRPr lang="en-US" sz="2000" dirty="0">
              <a:latin typeface="+mn-lt"/>
            </a:endParaRPr>
          </a:p>
          <a:p>
            <a:pPr marL="0" indent="0">
              <a:buNone/>
            </a:pPr>
            <a:r>
              <a:rPr lang="en-US" sz="2000" dirty="0">
                <a:latin typeface="+mn-lt"/>
              </a:rPr>
              <a:t>Get started with Azure IoT Hub device management: </a:t>
            </a:r>
            <a:br>
              <a:rPr lang="en-US" sz="2000" dirty="0">
                <a:latin typeface="+mn-lt"/>
              </a:rPr>
            </a:br>
            <a:r>
              <a:rPr lang="en-US" sz="2000" dirty="0">
                <a:latin typeface="+mn-lt"/>
              </a:rPr>
              <a:t>	</a:t>
            </a:r>
            <a:r>
              <a:rPr lang="en-US" sz="2000" dirty="0">
                <a:latin typeface="+mn-lt"/>
                <a:hlinkClick r:id="rId4"/>
              </a:rPr>
              <a:t>azure.microsoft.com/</a:t>
            </a:r>
            <a:r>
              <a:rPr lang="en-US" sz="2000" dirty="0" err="1">
                <a:latin typeface="+mn-lt"/>
                <a:hlinkClick r:id="rId4"/>
              </a:rPr>
              <a:t>en</a:t>
            </a:r>
            <a:r>
              <a:rPr lang="en-US" sz="2000" dirty="0">
                <a:latin typeface="+mn-lt"/>
                <a:hlinkClick r:id="rId4"/>
              </a:rPr>
              <a:t>-us/documentation/articles/</a:t>
            </a:r>
            <a:r>
              <a:rPr lang="en-US" sz="2000" dirty="0" err="1">
                <a:latin typeface="+mn-lt"/>
                <a:hlinkClick r:id="rId4"/>
              </a:rPr>
              <a:t>iot</a:t>
            </a:r>
            <a:r>
              <a:rPr lang="en-US" sz="2000" dirty="0">
                <a:latin typeface="+mn-lt"/>
                <a:hlinkClick r:id="rId4"/>
              </a:rPr>
              <a:t>-hub-device-management-get-started/</a:t>
            </a:r>
            <a:endParaRPr lang="en-US" sz="2000" dirty="0">
              <a:latin typeface="+mn-lt"/>
            </a:endParaRPr>
          </a:p>
          <a:p>
            <a:pPr marL="0" indent="0">
              <a:buNone/>
            </a:pPr>
            <a:r>
              <a:rPr lang="en-US" sz="2000" dirty="0">
                <a:latin typeface="+mn-lt"/>
              </a:rPr>
              <a:t>Azure IoT Gateway SDK repo: </a:t>
            </a:r>
            <a:br>
              <a:rPr lang="en-US" sz="2000" dirty="0">
                <a:latin typeface="+mn-lt"/>
              </a:rPr>
            </a:br>
            <a:r>
              <a:rPr lang="en-US" sz="2000" dirty="0">
                <a:latin typeface="+mn-lt"/>
              </a:rPr>
              <a:t>	</a:t>
            </a:r>
            <a:r>
              <a:rPr lang="en-US" sz="2000" dirty="0">
                <a:latin typeface="+mn-lt"/>
                <a:hlinkClick r:id="rId5" action="ppaction://hlinkfile"/>
              </a:rPr>
              <a:t>github.com/Azure/azure-</a:t>
            </a:r>
            <a:r>
              <a:rPr lang="en-US" sz="2000" dirty="0" err="1">
                <a:latin typeface="+mn-lt"/>
                <a:hlinkClick r:id="rId5" action="ppaction://hlinkfile"/>
              </a:rPr>
              <a:t>iot</a:t>
            </a:r>
            <a:r>
              <a:rPr lang="en-US" sz="2000" dirty="0">
                <a:latin typeface="+mn-lt"/>
                <a:hlinkClick r:id="rId5" action="ppaction://hlinkfile"/>
              </a:rPr>
              <a:t>-gateway-</a:t>
            </a:r>
            <a:r>
              <a:rPr lang="en-US" sz="2000" dirty="0" err="1">
                <a:latin typeface="+mn-lt"/>
                <a:hlinkClick r:id="rId5" action="ppaction://hlinkfile"/>
              </a:rPr>
              <a:t>sdk</a:t>
            </a:r>
            <a:endParaRPr lang="en-US" sz="2000" dirty="0">
              <a:latin typeface="+mn-lt"/>
            </a:endParaRPr>
          </a:p>
          <a:p>
            <a:pPr marL="0" lvl="0" indent="0">
              <a:buNone/>
            </a:pPr>
            <a:r>
              <a:rPr lang="en-US" sz="2000" dirty="0">
                <a:solidFill>
                  <a:schemeClr val="tx1"/>
                </a:solidFill>
                <a:latin typeface="Segoe UI"/>
              </a:rPr>
              <a:t>Microsoft Azure IoT reference architecture: </a:t>
            </a:r>
            <a:br>
              <a:rPr lang="en-US" sz="2000" dirty="0">
                <a:gradFill>
                  <a:gsLst>
                    <a:gs pos="1250">
                      <a:prstClr val="white"/>
                    </a:gs>
                    <a:gs pos="100000">
                      <a:prstClr val="white"/>
                    </a:gs>
                  </a:gsLst>
                  <a:lin ang="5400000" scaled="0"/>
                </a:gradFill>
                <a:latin typeface="Segoe UI"/>
              </a:rPr>
            </a:br>
            <a:r>
              <a:rPr lang="en-US" sz="2000" dirty="0">
                <a:gradFill>
                  <a:gsLst>
                    <a:gs pos="1250">
                      <a:prstClr val="white"/>
                    </a:gs>
                    <a:gs pos="100000">
                      <a:prstClr val="white"/>
                    </a:gs>
                  </a:gsLst>
                  <a:lin ang="5400000" scaled="0"/>
                </a:gradFill>
                <a:latin typeface="Segoe UI"/>
              </a:rPr>
              <a:t>	</a:t>
            </a:r>
            <a:r>
              <a:rPr lang="en-US" sz="2000" dirty="0">
                <a:gradFill>
                  <a:gsLst>
                    <a:gs pos="1250">
                      <a:prstClr val="white"/>
                    </a:gs>
                    <a:gs pos="100000">
                      <a:prstClr val="white"/>
                    </a:gs>
                  </a:gsLst>
                  <a:lin ang="5400000" scaled="0"/>
                </a:gradFill>
                <a:latin typeface="Segoe UI"/>
                <a:hlinkClick r:id="rId6"/>
              </a:rPr>
              <a:t>azure.microsoft.com/</a:t>
            </a:r>
            <a:r>
              <a:rPr lang="en-US" sz="2000" dirty="0" err="1">
                <a:gradFill>
                  <a:gsLst>
                    <a:gs pos="1250">
                      <a:prstClr val="white"/>
                    </a:gs>
                    <a:gs pos="100000">
                      <a:prstClr val="white"/>
                    </a:gs>
                  </a:gsLst>
                  <a:lin ang="5400000" scaled="0"/>
                </a:gradFill>
                <a:latin typeface="Segoe UI"/>
                <a:hlinkClick r:id="rId6"/>
              </a:rPr>
              <a:t>en</a:t>
            </a:r>
            <a:r>
              <a:rPr lang="en-US" sz="2000" dirty="0">
                <a:gradFill>
                  <a:gsLst>
                    <a:gs pos="1250">
                      <a:prstClr val="white"/>
                    </a:gs>
                    <a:gs pos="100000">
                      <a:prstClr val="white"/>
                    </a:gs>
                  </a:gsLst>
                  <a:lin ang="5400000" scaled="0"/>
                </a:gradFill>
                <a:latin typeface="Segoe UI"/>
                <a:hlinkClick r:id="rId6"/>
              </a:rPr>
              <a:t>-us/updates/</a:t>
            </a:r>
            <a:r>
              <a:rPr lang="en-US" sz="2000" dirty="0" err="1">
                <a:gradFill>
                  <a:gsLst>
                    <a:gs pos="1250">
                      <a:prstClr val="white"/>
                    </a:gs>
                    <a:gs pos="100000">
                      <a:prstClr val="white"/>
                    </a:gs>
                  </a:gsLst>
                  <a:lin ang="5400000" scaled="0"/>
                </a:gradFill>
                <a:latin typeface="Segoe UI"/>
                <a:hlinkClick r:id="rId6"/>
              </a:rPr>
              <a:t>microsoft</a:t>
            </a:r>
            <a:r>
              <a:rPr lang="en-US" sz="2000" dirty="0">
                <a:gradFill>
                  <a:gsLst>
                    <a:gs pos="1250">
                      <a:prstClr val="white"/>
                    </a:gs>
                    <a:gs pos="100000">
                      <a:prstClr val="white"/>
                    </a:gs>
                  </a:gsLst>
                  <a:lin ang="5400000" scaled="0"/>
                </a:gradFill>
                <a:latin typeface="Segoe UI"/>
                <a:hlinkClick r:id="rId6"/>
              </a:rPr>
              <a:t>-azure-</a:t>
            </a:r>
            <a:r>
              <a:rPr lang="en-US" sz="2000" dirty="0" err="1">
                <a:gradFill>
                  <a:gsLst>
                    <a:gs pos="1250">
                      <a:prstClr val="white"/>
                    </a:gs>
                    <a:gs pos="100000">
                      <a:prstClr val="white"/>
                    </a:gs>
                  </a:gsLst>
                  <a:lin ang="5400000" scaled="0"/>
                </a:gradFill>
                <a:latin typeface="Segoe UI"/>
                <a:hlinkClick r:id="rId6"/>
              </a:rPr>
              <a:t>iot</a:t>
            </a:r>
            <a:r>
              <a:rPr lang="en-US" sz="2000" dirty="0">
                <a:gradFill>
                  <a:gsLst>
                    <a:gs pos="1250">
                      <a:prstClr val="white"/>
                    </a:gs>
                    <a:gs pos="100000">
                      <a:prstClr val="white"/>
                    </a:gs>
                  </a:gsLst>
                  <a:lin ang="5400000" scaled="0"/>
                </a:gradFill>
                <a:latin typeface="Segoe UI"/>
                <a:hlinkClick r:id="rId6"/>
              </a:rPr>
              <a:t>-reference-architecture-available/</a:t>
            </a:r>
            <a:endParaRPr lang="en-US" sz="2000" dirty="0">
              <a:gradFill>
                <a:gsLst>
                  <a:gs pos="1250">
                    <a:prstClr val="white"/>
                  </a:gs>
                  <a:gs pos="100000">
                    <a:prstClr val="white"/>
                  </a:gs>
                </a:gsLst>
                <a:lin ang="5400000" scaled="0"/>
              </a:gradFill>
              <a:latin typeface="Segoe UI"/>
            </a:endParaRPr>
          </a:p>
          <a:p>
            <a:pPr marL="0" indent="0">
              <a:buNone/>
            </a:pPr>
            <a:r>
              <a:rPr lang="en-US" sz="2000" dirty="0">
                <a:latin typeface="+mn-lt"/>
              </a:rPr>
              <a:t>Azure IoT Partner Portal: </a:t>
            </a:r>
            <a:br>
              <a:rPr lang="en-US" sz="2000" dirty="0">
                <a:latin typeface="+mn-lt"/>
              </a:rPr>
            </a:br>
            <a:r>
              <a:rPr lang="en-US" sz="2000" dirty="0">
                <a:latin typeface="+mn-lt"/>
              </a:rPr>
              <a:t>	</a:t>
            </a:r>
            <a:r>
              <a:rPr lang="en-US" sz="2000" dirty="0">
                <a:latin typeface="+mn-lt"/>
                <a:hlinkClick r:id="rId7" action="ppaction://hlinkfile"/>
              </a:rPr>
              <a:t>aka.ms/</a:t>
            </a:r>
            <a:r>
              <a:rPr lang="en-US" sz="2000" dirty="0" err="1">
                <a:latin typeface="+mn-lt"/>
                <a:hlinkClick r:id="rId7" action="ppaction://hlinkfile"/>
              </a:rPr>
              <a:t>AzureIoTPartner</a:t>
            </a:r>
            <a:endParaRPr lang="en-US" sz="2000" dirty="0">
              <a:latin typeface="+mn-lt"/>
            </a:endParaRPr>
          </a:p>
          <a:p>
            <a:pPr marL="0" indent="0">
              <a:buNone/>
            </a:pPr>
            <a:r>
              <a:rPr lang="en-US" sz="2000" dirty="0">
                <a:latin typeface="+mn-lt"/>
              </a:rPr>
              <a:t>Certified for Azure IoT: </a:t>
            </a:r>
            <a:br>
              <a:rPr lang="en-US" sz="2000" dirty="0">
                <a:latin typeface="+mn-lt"/>
              </a:rPr>
            </a:br>
            <a:r>
              <a:rPr lang="en-US" sz="2000" dirty="0">
                <a:latin typeface="+mn-lt"/>
              </a:rPr>
              <a:t>	</a:t>
            </a:r>
            <a:r>
              <a:rPr lang="en-US" sz="2000" dirty="0">
                <a:latin typeface="+mn-lt"/>
                <a:hlinkClick r:id="rId8"/>
              </a:rPr>
              <a:t>www.azure.com/certifiedforiot</a:t>
            </a:r>
            <a:r>
              <a:rPr lang="en-US" sz="2000" dirty="0">
                <a:latin typeface="+mn-lt"/>
              </a:rPr>
              <a:t> </a:t>
            </a:r>
          </a:p>
          <a:p>
            <a:pPr marL="0" lvl="0" indent="0">
              <a:buNone/>
            </a:pPr>
            <a:r>
              <a:rPr lang="en-US" sz="2000" dirty="0">
                <a:latin typeface="+mn-lt"/>
              </a:rPr>
              <a:t>Azure IoT User Voice forum:</a:t>
            </a:r>
            <a:br>
              <a:rPr lang="en-US" sz="2000" dirty="0">
                <a:latin typeface="+mn-lt"/>
              </a:rPr>
            </a:br>
            <a:r>
              <a:rPr lang="en-US" sz="2000" dirty="0">
                <a:latin typeface="+mn-lt"/>
              </a:rPr>
              <a:t>	</a:t>
            </a:r>
            <a:r>
              <a:rPr lang="en-US" sz="2000" dirty="0">
                <a:latin typeface="+mn-lt"/>
                <a:hlinkClick r:id="rId9" action="ppaction://hlinkfile"/>
              </a:rPr>
              <a:t>feedback.azure.com/forums/321918-azure-iot</a:t>
            </a:r>
            <a:endParaRPr lang="en-US" sz="2000" dirty="0">
              <a:latin typeface="+mn-lt"/>
            </a:endParaRPr>
          </a:p>
          <a:p>
            <a:pPr marL="0" indent="0">
              <a:buNone/>
            </a:pPr>
            <a:r>
              <a:rPr lang="en-US" sz="2000" dirty="0">
                <a:latin typeface="+mn-lt"/>
              </a:rPr>
              <a:t>IoT Advisors on Yammer: </a:t>
            </a:r>
            <a:br>
              <a:rPr lang="en-US" sz="2000" dirty="0">
                <a:latin typeface="+mn-lt"/>
              </a:rPr>
            </a:br>
            <a:r>
              <a:rPr lang="en-US" sz="2000" dirty="0">
                <a:latin typeface="+mn-lt"/>
              </a:rPr>
              <a:t>	</a:t>
            </a:r>
            <a:r>
              <a:rPr lang="en-US" sz="2000" dirty="0">
                <a:latin typeface="+mn-lt"/>
                <a:hlinkClick r:id="rId10"/>
              </a:rPr>
              <a:t>www.yammer.com/azureadvisors/#/threads/inGroup?type=in_group&amp;feedId=5495841</a:t>
            </a:r>
            <a:endParaRPr lang="en-US" sz="2000" dirty="0">
              <a:latin typeface="+mn-lt"/>
            </a:endParaRPr>
          </a:p>
        </p:txBody>
      </p:sp>
    </p:spTree>
    <p:extLst>
      <p:ext uri="{BB962C8B-B14F-4D97-AF65-F5344CB8AC3E}">
        <p14:creationId xmlns:p14="http://schemas.microsoft.com/office/powerpoint/2010/main" val="40646079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auto" latinLnBrk="0" hangingPunct="1"/>
            <a:r>
              <a:rPr lang="en-US" sz="7200" b="0" kern="1200" cap="none" spc="-100" baseline="0" dirty="0">
                <a:ln w="3175">
                  <a:noFill/>
                </a:ln>
                <a:gradFill>
                  <a:gsLst>
                    <a:gs pos="100000">
                      <a:schemeClr val="tx1"/>
                    </a:gs>
                    <a:gs pos="0">
                      <a:schemeClr val="tx1"/>
                    </a:gs>
                  </a:gsLst>
                  <a:lin ang="5400000" scaled="0"/>
                </a:gradFill>
                <a:effectLst/>
                <a:latin typeface="+mj-lt"/>
                <a:ea typeface="+mn-ea"/>
                <a:cs typeface="Segoe UI" pitchFamily="34" charset="0"/>
              </a:rPr>
              <a:t>Cognitive</a:t>
            </a:r>
            <a:endParaRPr lang="en-US" dirty="0"/>
          </a:p>
        </p:txBody>
      </p:sp>
    </p:spTree>
    <p:extLst>
      <p:ext uri="{BB962C8B-B14F-4D97-AF65-F5344CB8AC3E}">
        <p14:creationId xmlns:p14="http://schemas.microsoft.com/office/powerpoint/2010/main" val="590953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screen">
            <a:grayscl/>
            <a:extLst>
              <a:ext uri="{28A0092B-C50C-407E-A947-70E740481C1C}">
                <a14:useLocalDpi xmlns:a14="http://schemas.microsoft.com/office/drawing/2010/main" val="0"/>
              </a:ext>
            </a:extLst>
          </a:blip>
          <a:srcRect l="16265" t="3005" r="6165" b="1684"/>
          <a:stretch/>
        </p:blipFill>
        <p:spPr>
          <a:xfrm>
            <a:off x="4847027" y="994"/>
            <a:ext cx="7587685" cy="6992541"/>
          </a:xfrm>
          <a:prstGeom prst="rect">
            <a:avLst/>
          </a:prstGeom>
        </p:spPr>
      </p:pic>
      <p:sp>
        <p:nvSpPr>
          <p:cNvPr id="11" name="Rectangle 10"/>
          <p:cNvSpPr/>
          <p:nvPr/>
        </p:nvSpPr>
        <p:spPr bwMode="auto">
          <a:xfrm>
            <a:off x="4839955" y="993"/>
            <a:ext cx="7587685" cy="6993036"/>
          </a:xfrm>
          <a:prstGeom prst="rect">
            <a:avLst/>
          </a:prstGeom>
          <a:gradFill flip="none" rotWithShape="1">
            <a:gsLst>
              <a:gs pos="2917">
                <a:schemeClr val="bg1"/>
              </a:gs>
              <a:gs pos="50000">
                <a:schemeClr val="bg1">
                  <a:alpha val="70000"/>
                </a:schemeClr>
              </a:gs>
              <a:gs pos="76000">
                <a:schemeClr val="bg1">
                  <a:alpha val="50000"/>
                </a:schemeClr>
              </a:gs>
              <a:gs pos="100000">
                <a:schemeClr val="bg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4847028" y="993"/>
            <a:ext cx="7588565" cy="699303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226550" y="440827"/>
            <a:ext cx="5172553" cy="1255573"/>
          </a:xfrm>
          <a:prstGeom prst="rect">
            <a:avLst/>
          </a:prstGeom>
          <a:noFill/>
        </p:spPr>
        <p:txBody>
          <a:bodyPr wrap="square" lIns="186494" tIns="149196" rIns="186494" bIns="149196" rtlCol="0" anchor="ctr">
            <a:spAutoFit/>
          </a:bodyPr>
          <a:lstStyle/>
          <a:p>
            <a:pPr defTabSz="932418">
              <a:lnSpc>
                <a:spcPct val="90000"/>
              </a:lnSpc>
              <a:spcAft>
                <a:spcPts val="612"/>
              </a:spcAft>
              <a:defRPr/>
            </a:pPr>
            <a:r>
              <a:rPr lang="en-US" sz="2800" kern="0"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Vision</a:t>
            </a:r>
          </a:p>
          <a:p>
            <a:pPr defTabSz="932418">
              <a:lnSpc>
                <a:spcPct val="90000"/>
              </a:lnSpc>
              <a:spcAft>
                <a:spcPts val="612"/>
              </a:spcAft>
              <a:defRPr/>
            </a:pPr>
            <a:r>
              <a:rPr lang="en-US" sz="1700" kern="0" dirty="0">
                <a:gradFill>
                  <a:gsLst>
                    <a:gs pos="2917">
                      <a:srgbClr val="FFFFFF"/>
                    </a:gs>
                    <a:gs pos="30000">
                      <a:srgbClr val="FFFFFF"/>
                    </a:gs>
                  </a:gsLst>
                  <a:lin ang="5400000" scaled="0"/>
                </a:gradFill>
              </a:rPr>
              <a:t>From faces to feelings, allow your </a:t>
            </a:r>
            <a:br>
              <a:rPr lang="en-US" sz="1700" kern="0" dirty="0">
                <a:gradFill>
                  <a:gsLst>
                    <a:gs pos="2917">
                      <a:srgbClr val="FFFFFF"/>
                    </a:gs>
                    <a:gs pos="30000">
                      <a:srgbClr val="FFFFFF"/>
                    </a:gs>
                  </a:gsLst>
                  <a:lin ang="5400000" scaled="0"/>
                </a:gradFill>
              </a:rPr>
            </a:br>
            <a:r>
              <a:rPr lang="en-US" sz="1700" kern="0" dirty="0">
                <a:gradFill>
                  <a:gsLst>
                    <a:gs pos="2917">
                      <a:srgbClr val="FFFFFF"/>
                    </a:gs>
                    <a:gs pos="30000">
                      <a:srgbClr val="FFFFFF"/>
                    </a:gs>
                  </a:gsLst>
                  <a:lin ang="5400000" scaled="0"/>
                </a:gradFill>
              </a:rPr>
              <a:t>apps to understand images and video</a:t>
            </a:r>
          </a:p>
        </p:txBody>
      </p:sp>
      <p:sp>
        <p:nvSpPr>
          <p:cNvPr id="7" name="TextBox 6"/>
          <p:cNvSpPr txBox="1"/>
          <p:nvPr/>
        </p:nvSpPr>
        <p:spPr>
          <a:xfrm>
            <a:off x="6226550" y="1655151"/>
            <a:ext cx="5172553" cy="1255573"/>
          </a:xfrm>
          <a:prstGeom prst="rect">
            <a:avLst/>
          </a:prstGeom>
          <a:noFill/>
        </p:spPr>
        <p:txBody>
          <a:bodyPr wrap="square" lIns="186494" tIns="149196" rIns="186494" bIns="149196" rtlCol="0" anchor="ctr">
            <a:spAutoFit/>
          </a:bodyPr>
          <a:lstStyle/>
          <a:p>
            <a:pPr defTabSz="932418">
              <a:lnSpc>
                <a:spcPct val="90000"/>
              </a:lnSpc>
              <a:spcAft>
                <a:spcPts val="612"/>
              </a:spcAft>
              <a:defRPr/>
            </a:pPr>
            <a:r>
              <a:rPr lang="en-US" sz="2800" kern="0"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Speech</a:t>
            </a:r>
          </a:p>
          <a:p>
            <a:pPr defTabSz="932418">
              <a:lnSpc>
                <a:spcPct val="90000"/>
              </a:lnSpc>
              <a:spcAft>
                <a:spcPts val="612"/>
              </a:spcAft>
              <a:defRPr/>
            </a:pPr>
            <a:r>
              <a:rPr lang="en-US" sz="1700" kern="0" dirty="0">
                <a:gradFill>
                  <a:gsLst>
                    <a:gs pos="2917">
                      <a:srgbClr val="FFFFFF"/>
                    </a:gs>
                    <a:gs pos="30000">
                      <a:srgbClr val="FFFFFF"/>
                    </a:gs>
                  </a:gsLst>
                  <a:lin ang="5400000" scaled="0"/>
                </a:gradFill>
              </a:rPr>
              <a:t>Hear and speak to your users by filtering noise, identifying speakers, and understanding intent</a:t>
            </a:r>
          </a:p>
        </p:txBody>
      </p:sp>
      <p:sp>
        <p:nvSpPr>
          <p:cNvPr id="9" name="TextBox 8"/>
          <p:cNvSpPr txBox="1"/>
          <p:nvPr/>
        </p:nvSpPr>
        <p:spPr>
          <a:xfrm>
            <a:off x="6226550" y="4083802"/>
            <a:ext cx="5172553" cy="1255573"/>
          </a:xfrm>
          <a:prstGeom prst="rect">
            <a:avLst/>
          </a:prstGeom>
          <a:noFill/>
        </p:spPr>
        <p:txBody>
          <a:bodyPr wrap="square" lIns="186494" tIns="149196" rIns="186494" bIns="149196" rtlCol="0" anchor="ctr">
            <a:spAutoFit/>
          </a:bodyPr>
          <a:lstStyle/>
          <a:p>
            <a:pPr defTabSz="932418">
              <a:lnSpc>
                <a:spcPct val="90000"/>
              </a:lnSpc>
              <a:spcAft>
                <a:spcPts val="612"/>
              </a:spcAft>
              <a:defRPr/>
            </a:pPr>
            <a:r>
              <a:rPr lang="en-US" sz="2800" kern="0"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Knowledge</a:t>
            </a:r>
          </a:p>
          <a:p>
            <a:pPr defTabSz="932418">
              <a:lnSpc>
                <a:spcPct val="90000"/>
              </a:lnSpc>
              <a:spcAft>
                <a:spcPts val="612"/>
              </a:spcAft>
              <a:defRPr/>
            </a:pPr>
            <a:r>
              <a:rPr lang="en-US" sz="1700" kern="0" dirty="0">
                <a:gradFill>
                  <a:gsLst>
                    <a:gs pos="2917">
                      <a:srgbClr val="FFFFFF"/>
                    </a:gs>
                    <a:gs pos="30000">
                      <a:srgbClr val="FFFFFF"/>
                    </a:gs>
                  </a:gsLst>
                  <a:lin ang="5400000" scaled="0"/>
                </a:gradFill>
              </a:rPr>
              <a:t>Tap into rich knowledge amassed from </a:t>
            </a:r>
            <a:br>
              <a:rPr lang="en-US" sz="1700" kern="0" dirty="0">
                <a:gradFill>
                  <a:gsLst>
                    <a:gs pos="2917">
                      <a:srgbClr val="FFFFFF"/>
                    </a:gs>
                    <a:gs pos="30000">
                      <a:srgbClr val="FFFFFF"/>
                    </a:gs>
                  </a:gsLst>
                  <a:lin ang="5400000" scaled="0"/>
                </a:gradFill>
              </a:rPr>
            </a:br>
            <a:r>
              <a:rPr lang="en-US" sz="1700" kern="0" dirty="0">
                <a:gradFill>
                  <a:gsLst>
                    <a:gs pos="2917">
                      <a:srgbClr val="FFFFFF"/>
                    </a:gs>
                    <a:gs pos="30000">
                      <a:srgbClr val="FFFFFF"/>
                    </a:gs>
                  </a:gsLst>
                  <a:lin ang="5400000" scaled="0"/>
                </a:gradFill>
              </a:rPr>
              <a:t>the web, academia, or your own data</a:t>
            </a:r>
          </a:p>
        </p:txBody>
      </p:sp>
      <p:sp>
        <p:nvSpPr>
          <p:cNvPr id="8" name="TextBox 7"/>
          <p:cNvSpPr txBox="1"/>
          <p:nvPr/>
        </p:nvSpPr>
        <p:spPr>
          <a:xfrm>
            <a:off x="6226550" y="2869477"/>
            <a:ext cx="5172553" cy="1255573"/>
          </a:xfrm>
          <a:prstGeom prst="rect">
            <a:avLst/>
          </a:prstGeom>
          <a:noFill/>
        </p:spPr>
        <p:txBody>
          <a:bodyPr wrap="square" lIns="186494" tIns="149196" rIns="186494" bIns="149196" rtlCol="0" anchor="ctr">
            <a:spAutoFit/>
          </a:bodyPr>
          <a:lstStyle/>
          <a:p>
            <a:pPr defTabSz="932418">
              <a:lnSpc>
                <a:spcPct val="90000"/>
              </a:lnSpc>
              <a:spcAft>
                <a:spcPts val="612"/>
              </a:spcAft>
              <a:defRPr/>
            </a:pPr>
            <a:r>
              <a:rPr lang="en-US" sz="2800" kern="0"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Language</a:t>
            </a:r>
          </a:p>
          <a:p>
            <a:pPr defTabSz="932418">
              <a:lnSpc>
                <a:spcPct val="90000"/>
              </a:lnSpc>
              <a:spcAft>
                <a:spcPts val="612"/>
              </a:spcAft>
              <a:defRPr/>
            </a:pPr>
            <a:r>
              <a:rPr lang="en-US" sz="1700" kern="0" dirty="0">
                <a:gradFill>
                  <a:gsLst>
                    <a:gs pos="2917">
                      <a:srgbClr val="FFFFFF"/>
                    </a:gs>
                    <a:gs pos="30000">
                      <a:srgbClr val="FFFFFF"/>
                    </a:gs>
                  </a:gsLst>
                  <a:lin ang="5400000" scaled="0"/>
                </a:gradFill>
              </a:rPr>
              <a:t>Process text and learn how to recognize what users want</a:t>
            </a:r>
          </a:p>
        </p:txBody>
      </p:sp>
      <p:sp>
        <p:nvSpPr>
          <p:cNvPr id="10" name="TextBox 9"/>
          <p:cNvSpPr txBox="1"/>
          <p:nvPr/>
        </p:nvSpPr>
        <p:spPr>
          <a:xfrm>
            <a:off x="6226550" y="5298127"/>
            <a:ext cx="5172553" cy="1255573"/>
          </a:xfrm>
          <a:prstGeom prst="rect">
            <a:avLst/>
          </a:prstGeom>
          <a:noFill/>
        </p:spPr>
        <p:txBody>
          <a:bodyPr wrap="square" lIns="186494" tIns="149196" rIns="186494" bIns="149196" rtlCol="0" anchor="ctr">
            <a:spAutoFit/>
          </a:bodyPr>
          <a:lstStyle/>
          <a:p>
            <a:pPr defTabSz="932418">
              <a:lnSpc>
                <a:spcPct val="90000"/>
              </a:lnSpc>
              <a:spcAft>
                <a:spcPts val="612"/>
              </a:spcAft>
              <a:defRPr/>
            </a:pPr>
            <a:r>
              <a:rPr lang="en-US" sz="2800" kern="0" dirty="0">
                <a:gradFill>
                  <a:gsLst>
                    <a:gs pos="2917">
                      <a:srgbClr val="FFFFFF"/>
                    </a:gs>
                    <a:gs pos="30000">
                      <a:srgbClr val="FFFFFF"/>
                    </a:gs>
                  </a:gsLst>
                  <a:lin ang="5400000" scaled="0"/>
                </a:gradFill>
                <a:latin typeface="Segoe UI Semilight" panose="020B0402040204020203" pitchFamily="34" charset="0"/>
                <a:cs typeface="Segoe UI Semilight" panose="020B0402040204020203" pitchFamily="34" charset="0"/>
              </a:rPr>
              <a:t>Search</a:t>
            </a:r>
          </a:p>
          <a:p>
            <a:pPr defTabSz="932418">
              <a:lnSpc>
                <a:spcPct val="90000"/>
              </a:lnSpc>
              <a:spcAft>
                <a:spcPts val="612"/>
              </a:spcAft>
              <a:defRPr/>
            </a:pPr>
            <a:r>
              <a:rPr lang="en-US" sz="1700" kern="0" dirty="0">
                <a:gradFill>
                  <a:gsLst>
                    <a:gs pos="2917">
                      <a:srgbClr val="FFFFFF"/>
                    </a:gs>
                    <a:gs pos="30000">
                      <a:srgbClr val="FFFFFF"/>
                    </a:gs>
                  </a:gsLst>
                  <a:lin ang="5400000" scaled="0"/>
                </a:gradFill>
              </a:rPr>
              <a:t>Access billions of web pages, images, videos, and news with the power of Bing APIs</a:t>
            </a:r>
          </a:p>
        </p:txBody>
      </p:sp>
      <p:sp>
        <p:nvSpPr>
          <p:cNvPr id="27" name="Freeform 22"/>
          <p:cNvSpPr>
            <a:spLocks noChangeAspect="1"/>
          </p:cNvSpPr>
          <p:nvPr/>
        </p:nvSpPr>
        <p:spPr bwMode="auto">
          <a:xfrm>
            <a:off x="5496052" y="622336"/>
            <a:ext cx="674415" cy="446277"/>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rgbClr val="505050"/>
              </a:solidFill>
            </a:endParaRPr>
          </a:p>
        </p:txBody>
      </p:sp>
      <p:sp>
        <p:nvSpPr>
          <p:cNvPr id="28" name="Freeform 18"/>
          <p:cNvSpPr>
            <a:spLocks noChangeAspect="1"/>
          </p:cNvSpPr>
          <p:nvPr/>
        </p:nvSpPr>
        <p:spPr bwMode="auto">
          <a:xfrm>
            <a:off x="5543509" y="1790864"/>
            <a:ext cx="598205" cy="524023"/>
          </a:xfrm>
          <a:custGeom>
            <a:avLst/>
            <a:gdLst>
              <a:gd name="T0" fmla="*/ 115 w 6349"/>
              <a:gd name="T1" fmla="*/ 1548 h 5575"/>
              <a:gd name="T2" fmla="*/ 1324 w 6349"/>
              <a:gd name="T3" fmla="*/ 225 h 5575"/>
              <a:gd name="T4" fmla="*/ 5039 w 6349"/>
              <a:gd name="T5" fmla="*/ 228 h 5575"/>
              <a:gd name="T6" fmla="*/ 6221 w 6349"/>
              <a:gd name="T7" fmla="*/ 1445 h 5575"/>
              <a:gd name="T8" fmla="*/ 6235 w 6349"/>
              <a:gd name="T9" fmla="*/ 3263 h 5575"/>
              <a:gd name="T10" fmla="*/ 4974 w 6349"/>
              <a:gd name="T11" fmla="*/ 4531 h 5575"/>
              <a:gd name="T12" fmla="*/ 3498 w 6349"/>
              <a:gd name="T13" fmla="*/ 4683 h 5575"/>
              <a:gd name="T14" fmla="*/ 3298 w 6349"/>
              <a:gd name="T15" fmla="*/ 4745 h 5575"/>
              <a:gd name="T16" fmla="*/ 2475 w 6349"/>
              <a:gd name="T17" fmla="*/ 5284 h 5575"/>
              <a:gd name="T18" fmla="*/ 1414 w 6349"/>
              <a:gd name="T19" fmla="*/ 5561 h 5575"/>
              <a:gd name="T20" fmla="*/ 1936 w 6349"/>
              <a:gd name="T21" fmla="*/ 4628 h 5575"/>
              <a:gd name="T22" fmla="*/ 1490 w 6349"/>
              <a:gd name="T23" fmla="*/ 4559 h 5575"/>
              <a:gd name="T24" fmla="*/ 118 w 6349"/>
              <a:gd name="T25" fmla="*/ 3270 h 5575"/>
              <a:gd name="T26" fmla="*/ 115 w 6349"/>
              <a:gd name="T27" fmla="*/ 1548 h 5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49" h="5575">
                <a:moveTo>
                  <a:pt x="115" y="1548"/>
                </a:moveTo>
                <a:cubicBezTo>
                  <a:pt x="211" y="957"/>
                  <a:pt x="595" y="353"/>
                  <a:pt x="1324" y="225"/>
                </a:cubicBezTo>
                <a:cubicBezTo>
                  <a:pt x="2565" y="10"/>
                  <a:pt x="3802" y="0"/>
                  <a:pt x="5039" y="228"/>
                </a:cubicBezTo>
                <a:cubicBezTo>
                  <a:pt x="5713" y="353"/>
                  <a:pt x="6086" y="792"/>
                  <a:pt x="6221" y="1445"/>
                </a:cubicBezTo>
                <a:cubicBezTo>
                  <a:pt x="6349" y="2050"/>
                  <a:pt x="6339" y="2658"/>
                  <a:pt x="6235" y="3263"/>
                </a:cubicBezTo>
                <a:cubicBezTo>
                  <a:pt x="6135" y="3847"/>
                  <a:pt x="5724" y="4438"/>
                  <a:pt x="4974" y="4531"/>
                </a:cubicBezTo>
                <a:cubicBezTo>
                  <a:pt x="4483" y="4590"/>
                  <a:pt x="3989" y="4631"/>
                  <a:pt x="3498" y="4683"/>
                </a:cubicBezTo>
                <a:cubicBezTo>
                  <a:pt x="3429" y="4690"/>
                  <a:pt x="3356" y="4707"/>
                  <a:pt x="3298" y="4745"/>
                </a:cubicBezTo>
                <a:cubicBezTo>
                  <a:pt x="3021" y="4921"/>
                  <a:pt x="2869" y="5125"/>
                  <a:pt x="2475" y="5284"/>
                </a:cubicBezTo>
                <a:cubicBezTo>
                  <a:pt x="2154" y="5423"/>
                  <a:pt x="1466" y="5575"/>
                  <a:pt x="1414" y="5561"/>
                </a:cubicBezTo>
                <a:cubicBezTo>
                  <a:pt x="1390" y="5523"/>
                  <a:pt x="1894" y="4963"/>
                  <a:pt x="1936" y="4628"/>
                </a:cubicBezTo>
                <a:cubicBezTo>
                  <a:pt x="1760" y="4600"/>
                  <a:pt x="1625" y="4579"/>
                  <a:pt x="1490" y="4559"/>
                </a:cubicBezTo>
                <a:cubicBezTo>
                  <a:pt x="719" y="4441"/>
                  <a:pt x="277" y="4013"/>
                  <a:pt x="118" y="3270"/>
                </a:cubicBezTo>
                <a:cubicBezTo>
                  <a:pt x="0" y="2665"/>
                  <a:pt x="35" y="2056"/>
                  <a:pt x="115" y="15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rgbClr val="505050"/>
              </a:solidFill>
            </a:endParaRPr>
          </a:p>
        </p:txBody>
      </p:sp>
      <p:sp>
        <p:nvSpPr>
          <p:cNvPr id="29" name="Freeform 9"/>
          <p:cNvSpPr>
            <a:spLocks noChangeAspect="1"/>
          </p:cNvSpPr>
          <p:nvPr/>
        </p:nvSpPr>
        <p:spPr bwMode="auto">
          <a:xfrm>
            <a:off x="5609051" y="3037139"/>
            <a:ext cx="428582" cy="538932"/>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rgbClr val="505050"/>
              </a:solidFill>
            </a:endParaRPr>
          </a:p>
        </p:txBody>
      </p:sp>
      <p:sp>
        <p:nvSpPr>
          <p:cNvPr id="30" name="Freeform 5"/>
          <p:cNvSpPr>
            <a:spLocks/>
          </p:cNvSpPr>
          <p:nvPr/>
        </p:nvSpPr>
        <p:spPr bwMode="auto">
          <a:xfrm>
            <a:off x="5573625" y="4208630"/>
            <a:ext cx="536833" cy="536833"/>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rgbClr val="505050"/>
              </a:solidFill>
            </a:endParaRPr>
          </a:p>
        </p:txBody>
      </p:sp>
      <p:grpSp>
        <p:nvGrpSpPr>
          <p:cNvPr id="31" name="Group 30"/>
          <p:cNvGrpSpPr/>
          <p:nvPr/>
        </p:nvGrpSpPr>
        <p:grpSpPr>
          <a:xfrm>
            <a:off x="5561163" y="5469814"/>
            <a:ext cx="548200" cy="538932"/>
            <a:chOff x="10832823" y="3353836"/>
            <a:chExt cx="537576" cy="528488"/>
          </a:xfrm>
        </p:grpSpPr>
        <p:sp>
          <p:nvSpPr>
            <p:cNvPr id="32" name="Oval 13"/>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rgbClr val="505050"/>
                </a:solidFill>
              </a:endParaRPr>
            </a:p>
          </p:txBody>
        </p:sp>
        <p:sp>
          <p:nvSpPr>
            <p:cNvPr id="33" name="Freeform 14"/>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rgbClr val="505050"/>
                </a:solidFill>
              </a:endParaRPr>
            </a:p>
          </p:txBody>
        </p:sp>
      </p:grpSp>
      <p:sp>
        <p:nvSpPr>
          <p:cNvPr id="14" name="Title 13"/>
          <p:cNvSpPr>
            <a:spLocks noGrp="1"/>
          </p:cNvSpPr>
          <p:nvPr>
            <p:ph type="title"/>
          </p:nvPr>
        </p:nvSpPr>
        <p:spPr>
          <a:xfrm>
            <a:off x="274639" y="1241426"/>
            <a:ext cx="4571999" cy="3779836"/>
          </a:xfrm>
        </p:spPr>
        <p:txBody>
          <a:bodyPr>
            <a:noAutofit/>
          </a:bodyPr>
          <a:lstStyle/>
          <a:p>
            <a:r>
              <a:rPr lang="en-US" altLang="en-US" sz="5400" dirty="0"/>
              <a:t>Microsoft Cognitive Services</a:t>
            </a:r>
            <a:br>
              <a:rPr lang="en-US" altLang="en-US" sz="5400" dirty="0"/>
            </a:br>
            <a:r>
              <a:rPr lang="en-US" sz="5400" dirty="0"/>
              <a:t>Give your apps </a:t>
            </a:r>
            <a:br>
              <a:rPr lang="en-US" sz="5400" dirty="0"/>
            </a:br>
            <a:r>
              <a:rPr lang="en-US" sz="5400" dirty="0"/>
              <a:t>a human side</a:t>
            </a:r>
          </a:p>
        </p:txBody>
      </p:sp>
    </p:spTree>
    <p:extLst>
      <p:ext uri="{BB962C8B-B14F-4D97-AF65-F5344CB8AC3E}">
        <p14:creationId xmlns:p14="http://schemas.microsoft.com/office/powerpoint/2010/main" val="167077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Group 164"/>
          <p:cNvGrpSpPr/>
          <p:nvPr/>
        </p:nvGrpSpPr>
        <p:grpSpPr>
          <a:xfrm>
            <a:off x="572004" y="4272077"/>
            <a:ext cx="2925665" cy="1676328"/>
            <a:chOff x="504297" y="3464520"/>
            <a:chExt cx="2926080" cy="1676567"/>
          </a:xfrm>
        </p:grpSpPr>
        <p:sp>
          <p:nvSpPr>
            <p:cNvPr id="127" name="TextBox 126"/>
            <p:cNvSpPr txBox="1"/>
            <p:nvPr/>
          </p:nvSpPr>
          <p:spPr>
            <a:xfrm>
              <a:off x="504297" y="3464520"/>
              <a:ext cx="2926080" cy="960357"/>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400" b="1" dirty="0"/>
                <a:t>Computer Vision API</a:t>
              </a:r>
            </a:p>
          </p:txBody>
        </p:sp>
        <p:sp>
          <p:nvSpPr>
            <p:cNvPr id="20" name="Rectangle 19"/>
            <p:cNvSpPr/>
            <p:nvPr/>
          </p:nvSpPr>
          <p:spPr>
            <a:xfrm>
              <a:off x="758214" y="4300738"/>
              <a:ext cx="2418248" cy="840349"/>
            </a:xfrm>
            <a:prstGeom prst="rect">
              <a:avLst/>
            </a:prstGeom>
          </p:spPr>
          <p:txBody>
            <a:bodyPr wrap="square">
              <a:spAutoFit/>
            </a:bodyPr>
            <a:lstStyle/>
            <a:p>
              <a:pPr algn="ctr" defTabSz="914224">
                <a:lnSpc>
                  <a:spcPct val="90000"/>
                </a:lnSpc>
                <a:spcAft>
                  <a:spcPts val="600"/>
                </a:spcAft>
                <a:defRPr/>
              </a:pPr>
              <a:r>
                <a:rPr lang="en-US" dirty="0"/>
                <a:t>Distill actionable information from images </a:t>
              </a:r>
            </a:p>
          </p:txBody>
        </p:sp>
      </p:grpSp>
      <p:grpSp>
        <p:nvGrpSpPr>
          <p:cNvPr id="168" name="Group 167"/>
          <p:cNvGrpSpPr/>
          <p:nvPr/>
        </p:nvGrpSpPr>
        <p:grpSpPr>
          <a:xfrm>
            <a:off x="8940190" y="4410577"/>
            <a:ext cx="2925665" cy="1537829"/>
            <a:chOff x="8873669" y="3603039"/>
            <a:chExt cx="2926080" cy="1538048"/>
          </a:xfrm>
        </p:grpSpPr>
        <p:sp>
          <p:nvSpPr>
            <p:cNvPr id="132" name="TextBox 131"/>
            <p:cNvSpPr txBox="1"/>
            <p:nvPr/>
          </p:nvSpPr>
          <p:spPr>
            <a:xfrm>
              <a:off x="8873669" y="3603039"/>
              <a:ext cx="2926080" cy="683319"/>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800" b="1" dirty="0"/>
                <a:t>Video</a:t>
              </a:r>
              <a:r>
                <a:rPr lang="en-US" sz="2400" b="1" dirty="0"/>
                <a:t> API</a:t>
              </a:r>
            </a:p>
          </p:txBody>
        </p:sp>
        <p:sp>
          <p:nvSpPr>
            <p:cNvPr id="133" name="Rectangle 132"/>
            <p:cNvSpPr/>
            <p:nvPr/>
          </p:nvSpPr>
          <p:spPr>
            <a:xfrm>
              <a:off x="9127586" y="4300738"/>
              <a:ext cx="2418248" cy="840349"/>
            </a:xfrm>
            <a:prstGeom prst="rect">
              <a:avLst/>
            </a:prstGeom>
          </p:spPr>
          <p:txBody>
            <a:bodyPr wrap="square">
              <a:spAutoFit/>
            </a:bodyPr>
            <a:lstStyle/>
            <a:p>
              <a:pPr algn="ctr" defTabSz="914224">
                <a:lnSpc>
                  <a:spcPct val="90000"/>
                </a:lnSpc>
                <a:spcAft>
                  <a:spcPts val="600"/>
                </a:spcAft>
                <a:defRPr/>
              </a:pPr>
              <a:r>
                <a:rPr lang="en-US" dirty="0"/>
                <a:t>Analyze, edit, and process videos within your app</a:t>
              </a:r>
            </a:p>
          </p:txBody>
        </p:sp>
      </p:grpSp>
      <p:grpSp>
        <p:nvGrpSpPr>
          <p:cNvPr id="166" name="Group 165"/>
          <p:cNvGrpSpPr/>
          <p:nvPr/>
        </p:nvGrpSpPr>
        <p:grpSpPr>
          <a:xfrm>
            <a:off x="3361400" y="4438276"/>
            <a:ext cx="2925665" cy="1510129"/>
            <a:chOff x="3294088" y="3630743"/>
            <a:chExt cx="2926080" cy="1510344"/>
          </a:xfrm>
        </p:grpSpPr>
        <p:sp>
          <p:nvSpPr>
            <p:cNvPr id="135" name="TextBox 134"/>
            <p:cNvSpPr txBox="1"/>
            <p:nvPr/>
          </p:nvSpPr>
          <p:spPr>
            <a:xfrm>
              <a:off x="3294088" y="3630743"/>
              <a:ext cx="2926080" cy="627911"/>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400" b="1" dirty="0"/>
                <a:t>Face API</a:t>
              </a:r>
            </a:p>
          </p:txBody>
        </p:sp>
        <p:sp>
          <p:nvSpPr>
            <p:cNvPr id="136" name="Rectangle 135"/>
            <p:cNvSpPr/>
            <p:nvPr/>
          </p:nvSpPr>
          <p:spPr>
            <a:xfrm>
              <a:off x="3548005" y="4300738"/>
              <a:ext cx="2418248" cy="840349"/>
            </a:xfrm>
            <a:prstGeom prst="rect">
              <a:avLst/>
            </a:prstGeom>
          </p:spPr>
          <p:txBody>
            <a:bodyPr wrap="square">
              <a:spAutoFit/>
            </a:bodyPr>
            <a:lstStyle/>
            <a:p>
              <a:pPr algn="ctr" defTabSz="914224">
                <a:lnSpc>
                  <a:spcPct val="90000"/>
                </a:lnSpc>
                <a:spcAft>
                  <a:spcPts val="600"/>
                </a:spcAft>
                <a:defRPr/>
              </a:pPr>
              <a:r>
                <a:rPr lang="en-US" dirty="0"/>
                <a:t>Detect, identify, analyze, organize, and tag faces in photos</a:t>
              </a:r>
            </a:p>
          </p:txBody>
        </p:sp>
      </p:grpSp>
      <p:grpSp>
        <p:nvGrpSpPr>
          <p:cNvPr id="167" name="Group 166"/>
          <p:cNvGrpSpPr/>
          <p:nvPr/>
        </p:nvGrpSpPr>
        <p:grpSpPr>
          <a:xfrm>
            <a:off x="6150795" y="4438277"/>
            <a:ext cx="2925665" cy="1510129"/>
            <a:chOff x="6083879" y="3630743"/>
            <a:chExt cx="2926080" cy="1510344"/>
          </a:xfrm>
        </p:grpSpPr>
        <p:sp>
          <p:nvSpPr>
            <p:cNvPr id="138" name="TextBox 137"/>
            <p:cNvSpPr txBox="1"/>
            <p:nvPr/>
          </p:nvSpPr>
          <p:spPr>
            <a:xfrm>
              <a:off x="6083879" y="3630743"/>
              <a:ext cx="2926080" cy="627911"/>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400" b="1" dirty="0"/>
                <a:t>Emotion API</a:t>
              </a:r>
            </a:p>
          </p:txBody>
        </p:sp>
        <p:sp>
          <p:nvSpPr>
            <p:cNvPr id="139" name="Rectangle 138"/>
            <p:cNvSpPr/>
            <p:nvPr/>
          </p:nvSpPr>
          <p:spPr>
            <a:xfrm>
              <a:off x="6337796" y="4300738"/>
              <a:ext cx="2418248" cy="840349"/>
            </a:xfrm>
            <a:prstGeom prst="rect">
              <a:avLst/>
            </a:prstGeom>
          </p:spPr>
          <p:txBody>
            <a:bodyPr wrap="square">
              <a:spAutoFit/>
            </a:bodyPr>
            <a:lstStyle/>
            <a:p>
              <a:pPr algn="ctr" defTabSz="914224">
                <a:lnSpc>
                  <a:spcPct val="90000"/>
                </a:lnSpc>
                <a:spcAft>
                  <a:spcPts val="600"/>
                </a:spcAft>
                <a:defRPr/>
              </a:pPr>
              <a:r>
                <a:rPr lang="en-US" dirty="0"/>
                <a:t>Personalize experiences with emotion recognition</a:t>
              </a:r>
            </a:p>
          </p:txBody>
        </p:sp>
      </p:grpSp>
      <p:grpSp>
        <p:nvGrpSpPr>
          <p:cNvPr id="92" name="Group 91"/>
          <p:cNvGrpSpPr/>
          <p:nvPr/>
        </p:nvGrpSpPr>
        <p:grpSpPr>
          <a:xfrm>
            <a:off x="9647465" y="2704843"/>
            <a:ext cx="1599973" cy="1599973"/>
            <a:chOff x="9536611" y="2704730"/>
            <a:chExt cx="1600200" cy="1600200"/>
          </a:xfrm>
        </p:grpSpPr>
        <p:sp>
          <p:nvSpPr>
            <p:cNvPr id="93" name="Rectangle 92"/>
            <p:cNvSpPr/>
            <p:nvPr/>
          </p:nvSpPr>
          <p:spPr>
            <a:xfrm>
              <a:off x="9536611"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94" name="Group 93"/>
            <p:cNvGrpSpPr/>
            <p:nvPr/>
          </p:nvGrpSpPr>
          <p:grpSpPr>
            <a:xfrm>
              <a:off x="9689012" y="3097901"/>
              <a:ext cx="1295398" cy="813858"/>
              <a:chOff x="9689012" y="2290234"/>
              <a:chExt cx="1295398" cy="813858"/>
            </a:xfrm>
          </p:grpSpPr>
          <p:grpSp>
            <p:nvGrpSpPr>
              <p:cNvPr id="95" name="Group 94"/>
              <p:cNvGrpSpPr/>
              <p:nvPr/>
            </p:nvGrpSpPr>
            <p:grpSpPr>
              <a:xfrm>
                <a:off x="9689012" y="2290234"/>
                <a:ext cx="1295398" cy="813858"/>
                <a:chOff x="5531790" y="639909"/>
                <a:chExt cx="640080" cy="402143"/>
              </a:xfrm>
            </p:grpSpPr>
            <p:sp>
              <p:nvSpPr>
                <p:cNvPr id="97" name="Freeform 26"/>
                <p:cNvSpPr>
                  <a:spLocks noEditPoints="1"/>
                </p:cNvSpPr>
                <p:nvPr/>
              </p:nvSpPr>
              <p:spPr bwMode="auto">
                <a:xfrm>
                  <a:off x="5531790" y="639909"/>
                  <a:ext cx="640080" cy="402143"/>
                </a:xfrm>
                <a:custGeom>
                  <a:avLst/>
                  <a:gdLst>
                    <a:gd name="T0" fmla="*/ 348 w 354"/>
                    <a:gd name="T1" fmla="*/ 106 h 221"/>
                    <a:gd name="T2" fmla="*/ 268 w 354"/>
                    <a:gd name="T3" fmla="*/ 35 h 221"/>
                    <a:gd name="T4" fmla="*/ 134 w 354"/>
                    <a:gd name="T5" fmla="*/ 14 h 221"/>
                    <a:gd name="T6" fmla="*/ 4 w 354"/>
                    <a:gd name="T7" fmla="*/ 109 h 221"/>
                    <a:gd name="T8" fmla="*/ 5 w 354"/>
                    <a:gd name="T9" fmla="*/ 119 h 221"/>
                    <a:gd name="T10" fmla="*/ 13 w 354"/>
                    <a:gd name="T11" fmla="*/ 129 h 221"/>
                    <a:gd name="T12" fmla="*/ 170 w 354"/>
                    <a:gd name="T13" fmla="*/ 221 h 221"/>
                    <a:gd name="T14" fmla="*/ 178 w 354"/>
                    <a:gd name="T15" fmla="*/ 220 h 221"/>
                    <a:gd name="T16" fmla="*/ 350 w 354"/>
                    <a:gd name="T17" fmla="*/ 119 h 221"/>
                    <a:gd name="T18" fmla="*/ 348 w 354"/>
                    <a:gd name="T19" fmla="*/ 106 h 221"/>
                    <a:gd name="T20" fmla="*/ 177 w 354"/>
                    <a:gd name="T21" fmla="*/ 193 h 221"/>
                    <a:gd name="T22" fmla="*/ 98 w 354"/>
                    <a:gd name="T23" fmla="*/ 114 h 221"/>
                    <a:gd name="T24" fmla="*/ 177 w 354"/>
                    <a:gd name="T25" fmla="*/ 35 h 221"/>
                    <a:gd name="T26" fmla="*/ 256 w 354"/>
                    <a:gd name="T27" fmla="*/ 114 h 221"/>
                    <a:gd name="T28" fmla="*/ 177 w 354"/>
                    <a:gd name="T29"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4" h="221">
                      <a:moveTo>
                        <a:pt x="348" y="106"/>
                      </a:moveTo>
                      <a:cubicBezTo>
                        <a:pt x="325" y="78"/>
                        <a:pt x="299" y="54"/>
                        <a:pt x="268" y="35"/>
                      </a:cubicBezTo>
                      <a:cubicBezTo>
                        <a:pt x="226" y="10"/>
                        <a:pt x="181" y="0"/>
                        <a:pt x="134" y="14"/>
                      </a:cubicBezTo>
                      <a:cubicBezTo>
                        <a:pt x="81" y="30"/>
                        <a:pt x="41" y="66"/>
                        <a:pt x="4" y="109"/>
                      </a:cubicBezTo>
                      <a:cubicBezTo>
                        <a:pt x="0" y="113"/>
                        <a:pt x="2" y="116"/>
                        <a:pt x="5" y="119"/>
                      </a:cubicBezTo>
                      <a:cubicBezTo>
                        <a:pt x="7" y="122"/>
                        <a:pt x="10" y="126"/>
                        <a:pt x="13" y="129"/>
                      </a:cubicBezTo>
                      <a:cubicBezTo>
                        <a:pt x="57" y="179"/>
                        <a:pt x="107" y="215"/>
                        <a:pt x="170" y="221"/>
                      </a:cubicBezTo>
                      <a:cubicBezTo>
                        <a:pt x="174" y="221"/>
                        <a:pt x="176" y="221"/>
                        <a:pt x="178" y="220"/>
                      </a:cubicBezTo>
                      <a:cubicBezTo>
                        <a:pt x="250" y="217"/>
                        <a:pt x="303" y="176"/>
                        <a:pt x="350" y="119"/>
                      </a:cubicBezTo>
                      <a:cubicBezTo>
                        <a:pt x="354" y="114"/>
                        <a:pt x="351" y="110"/>
                        <a:pt x="348" y="106"/>
                      </a:cubicBezTo>
                      <a:close/>
                      <a:moveTo>
                        <a:pt x="177" y="193"/>
                      </a:moveTo>
                      <a:cubicBezTo>
                        <a:pt x="133" y="193"/>
                        <a:pt x="98" y="158"/>
                        <a:pt x="98" y="114"/>
                      </a:cubicBezTo>
                      <a:cubicBezTo>
                        <a:pt x="98" y="70"/>
                        <a:pt x="133" y="35"/>
                        <a:pt x="177" y="35"/>
                      </a:cubicBezTo>
                      <a:cubicBezTo>
                        <a:pt x="221" y="35"/>
                        <a:pt x="256" y="70"/>
                        <a:pt x="256" y="114"/>
                      </a:cubicBezTo>
                      <a:cubicBezTo>
                        <a:pt x="256" y="158"/>
                        <a:pt x="221" y="193"/>
                        <a:pt x="177" y="193"/>
                      </a:cubicBezTo>
                      <a:close/>
                    </a:path>
                  </a:pathLst>
                </a:custGeom>
                <a:solidFill>
                  <a:srgbClr val="FB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98" name="Oval 27"/>
                <p:cNvSpPr>
                  <a:spLocks noChangeArrowheads="1"/>
                </p:cNvSpPr>
                <p:nvPr/>
              </p:nvSpPr>
              <p:spPr bwMode="auto">
                <a:xfrm>
                  <a:off x="5709404" y="703582"/>
                  <a:ext cx="284852" cy="286527"/>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sp>
            <p:nvSpPr>
              <p:cNvPr id="96" name="Isosceles Triangle 95"/>
              <p:cNvSpPr/>
              <p:nvPr/>
            </p:nvSpPr>
            <p:spPr>
              <a:xfrm rot="5400000">
                <a:off x="10236667" y="2571094"/>
                <a:ext cx="292478" cy="252138"/>
              </a:xfrm>
              <a:prstGeom prst="triangle">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grpSp>
        <p:nvGrpSpPr>
          <p:cNvPr id="99" name="Group 98"/>
          <p:cNvGrpSpPr/>
          <p:nvPr/>
        </p:nvGrpSpPr>
        <p:grpSpPr>
          <a:xfrm>
            <a:off x="6813643" y="2704843"/>
            <a:ext cx="1599973" cy="1599973"/>
            <a:chOff x="6746821" y="2704730"/>
            <a:chExt cx="1600200" cy="1600200"/>
          </a:xfrm>
        </p:grpSpPr>
        <p:sp>
          <p:nvSpPr>
            <p:cNvPr id="100" name="Rectangle 99"/>
            <p:cNvSpPr/>
            <p:nvPr/>
          </p:nvSpPr>
          <p:spPr>
            <a:xfrm>
              <a:off x="6746821"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dirty="0">
                <a:solidFill>
                  <a:prstClr val="white"/>
                </a:solidFill>
                <a:latin typeface="Segoe UI"/>
              </a:endParaRPr>
            </a:p>
          </p:txBody>
        </p:sp>
        <p:grpSp>
          <p:nvGrpSpPr>
            <p:cNvPr id="101" name="Group 100"/>
            <p:cNvGrpSpPr/>
            <p:nvPr/>
          </p:nvGrpSpPr>
          <p:grpSpPr>
            <a:xfrm>
              <a:off x="6899222" y="3097901"/>
              <a:ext cx="1295398" cy="813858"/>
              <a:chOff x="6899222" y="2290234"/>
              <a:chExt cx="1295398" cy="813858"/>
            </a:xfrm>
          </p:grpSpPr>
          <p:grpSp>
            <p:nvGrpSpPr>
              <p:cNvPr id="106" name="Group 105"/>
              <p:cNvGrpSpPr/>
              <p:nvPr/>
            </p:nvGrpSpPr>
            <p:grpSpPr>
              <a:xfrm>
                <a:off x="6899222" y="2290234"/>
                <a:ext cx="1295398" cy="813858"/>
                <a:chOff x="5531790" y="639909"/>
                <a:chExt cx="640080" cy="402143"/>
              </a:xfrm>
            </p:grpSpPr>
            <p:sp>
              <p:nvSpPr>
                <p:cNvPr id="111" name="Freeform 26"/>
                <p:cNvSpPr>
                  <a:spLocks noEditPoints="1"/>
                </p:cNvSpPr>
                <p:nvPr/>
              </p:nvSpPr>
              <p:spPr bwMode="auto">
                <a:xfrm>
                  <a:off x="5531790" y="639909"/>
                  <a:ext cx="640080" cy="402143"/>
                </a:xfrm>
                <a:custGeom>
                  <a:avLst/>
                  <a:gdLst>
                    <a:gd name="T0" fmla="*/ 348 w 354"/>
                    <a:gd name="T1" fmla="*/ 106 h 221"/>
                    <a:gd name="T2" fmla="*/ 268 w 354"/>
                    <a:gd name="T3" fmla="*/ 35 h 221"/>
                    <a:gd name="T4" fmla="*/ 134 w 354"/>
                    <a:gd name="T5" fmla="*/ 14 h 221"/>
                    <a:gd name="T6" fmla="*/ 4 w 354"/>
                    <a:gd name="T7" fmla="*/ 109 h 221"/>
                    <a:gd name="T8" fmla="*/ 5 w 354"/>
                    <a:gd name="T9" fmla="*/ 119 h 221"/>
                    <a:gd name="T10" fmla="*/ 13 w 354"/>
                    <a:gd name="T11" fmla="*/ 129 h 221"/>
                    <a:gd name="T12" fmla="*/ 170 w 354"/>
                    <a:gd name="T13" fmla="*/ 221 h 221"/>
                    <a:gd name="T14" fmla="*/ 178 w 354"/>
                    <a:gd name="T15" fmla="*/ 220 h 221"/>
                    <a:gd name="T16" fmla="*/ 350 w 354"/>
                    <a:gd name="T17" fmla="*/ 119 h 221"/>
                    <a:gd name="T18" fmla="*/ 348 w 354"/>
                    <a:gd name="T19" fmla="*/ 106 h 221"/>
                    <a:gd name="T20" fmla="*/ 177 w 354"/>
                    <a:gd name="T21" fmla="*/ 193 h 221"/>
                    <a:gd name="T22" fmla="*/ 98 w 354"/>
                    <a:gd name="T23" fmla="*/ 114 h 221"/>
                    <a:gd name="T24" fmla="*/ 177 w 354"/>
                    <a:gd name="T25" fmla="*/ 35 h 221"/>
                    <a:gd name="T26" fmla="*/ 256 w 354"/>
                    <a:gd name="T27" fmla="*/ 114 h 221"/>
                    <a:gd name="T28" fmla="*/ 177 w 354"/>
                    <a:gd name="T29"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4" h="221">
                      <a:moveTo>
                        <a:pt x="348" y="106"/>
                      </a:moveTo>
                      <a:cubicBezTo>
                        <a:pt x="325" y="78"/>
                        <a:pt x="299" y="54"/>
                        <a:pt x="268" y="35"/>
                      </a:cubicBezTo>
                      <a:cubicBezTo>
                        <a:pt x="226" y="10"/>
                        <a:pt x="181" y="0"/>
                        <a:pt x="134" y="14"/>
                      </a:cubicBezTo>
                      <a:cubicBezTo>
                        <a:pt x="81" y="30"/>
                        <a:pt x="41" y="66"/>
                        <a:pt x="4" y="109"/>
                      </a:cubicBezTo>
                      <a:cubicBezTo>
                        <a:pt x="0" y="113"/>
                        <a:pt x="2" y="116"/>
                        <a:pt x="5" y="119"/>
                      </a:cubicBezTo>
                      <a:cubicBezTo>
                        <a:pt x="7" y="122"/>
                        <a:pt x="10" y="126"/>
                        <a:pt x="13" y="129"/>
                      </a:cubicBezTo>
                      <a:cubicBezTo>
                        <a:pt x="57" y="179"/>
                        <a:pt x="107" y="215"/>
                        <a:pt x="170" y="221"/>
                      </a:cubicBezTo>
                      <a:cubicBezTo>
                        <a:pt x="174" y="221"/>
                        <a:pt x="176" y="221"/>
                        <a:pt x="178" y="220"/>
                      </a:cubicBezTo>
                      <a:cubicBezTo>
                        <a:pt x="250" y="217"/>
                        <a:pt x="303" y="176"/>
                        <a:pt x="350" y="119"/>
                      </a:cubicBezTo>
                      <a:cubicBezTo>
                        <a:pt x="354" y="114"/>
                        <a:pt x="351" y="110"/>
                        <a:pt x="348" y="106"/>
                      </a:cubicBezTo>
                      <a:close/>
                      <a:moveTo>
                        <a:pt x="177" y="193"/>
                      </a:moveTo>
                      <a:cubicBezTo>
                        <a:pt x="133" y="193"/>
                        <a:pt x="98" y="158"/>
                        <a:pt x="98" y="114"/>
                      </a:cubicBezTo>
                      <a:cubicBezTo>
                        <a:pt x="98" y="70"/>
                        <a:pt x="133" y="35"/>
                        <a:pt x="177" y="35"/>
                      </a:cubicBezTo>
                      <a:cubicBezTo>
                        <a:pt x="221" y="35"/>
                        <a:pt x="256" y="70"/>
                        <a:pt x="256" y="114"/>
                      </a:cubicBezTo>
                      <a:cubicBezTo>
                        <a:pt x="256" y="158"/>
                        <a:pt x="221" y="193"/>
                        <a:pt x="177" y="193"/>
                      </a:cubicBezTo>
                      <a:close/>
                    </a:path>
                  </a:pathLst>
                </a:custGeom>
                <a:solidFill>
                  <a:srgbClr val="FB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12" name="Oval 27"/>
                <p:cNvSpPr>
                  <a:spLocks noChangeArrowheads="1"/>
                </p:cNvSpPr>
                <p:nvPr/>
              </p:nvSpPr>
              <p:spPr bwMode="auto">
                <a:xfrm>
                  <a:off x="5709404" y="703582"/>
                  <a:ext cx="284852" cy="286527"/>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grpSp>
            <p:nvGrpSpPr>
              <p:cNvPr id="107" name="Group 106"/>
              <p:cNvGrpSpPr/>
              <p:nvPr/>
            </p:nvGrpSpPr>
            <p:grpSpPr>
              <a:xfrm>
                <a:off x="7370202" y="2592176"/>
                <a:ext cx="353433" cy="313865"/>
                <a:chOff x="7370202" y="2592176"/>
                <a:chExt cx="353433" cy="313865"/>
              </a:xfrm>
            </p:grpSpPr>
            <p:sp>
              <p:nvSpPr>
                <p:cNvPr id="108" name="Oval 107"/>
                <p:cNvSpPr/>
                <p:nvPr/>
              </p:nvSpPr>
              <p:spPr>
                <a:xfrm>
                  <a:off x="7370202" y="2592176"/>
                  <a:ext cx="98138" cy="98138"/>
                </a:xfrm>
                <a:prstGeom prst="ellipse">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109" name="Oval 108"/>
                <p:cNvSpPr/>
                <p:nvPr/>
              </p:nvSpPr>
              <p:spPr>
                <a:xfrm>
                  <a:off x="7625497" y="2592177"/>
                  <a:ext cx="98138" cy="98138"/>
                </a:xfrm>
                <a:prstGeom prst="ellipse">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110" name="Oval 109"/>
                <p:cNvSpPr/>
                <p:nvPr/>
              </p:nvSpPr>
              <p:spPr>
                <a:xfrm>
                  <a:off x="7473166" y="2758536"/>
                  <a:ext cx="147505" cy="147505"/>
                </a:xfrm>
                <a:prstGeom prst="ellipse">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grpSp>
      <p:grpSp>
        <p:nvGrpSpPr>
          <p:cNvPr id="117" name="Group 116"/>
          <p:cNvGrpSpPr/>
          <p:nvPr/>
        </p:nvGrpSpPr>
        <p:grpSpPr>
          <a:xfrm>
            <a:off x="4024248" y="2704843"/>
            <a:ext cx="1599973" cy="1599973"/>
            <a:chOff x="3957030" y="2704730"/>
            <a:chExt cx="1600200" cy="1600200"/>
          </a:xfrm>
        </p:grpSpPr>
        <p:sp>
          <p:nvSpPr>
            <p:cNvPr id="118" name="Rectangle 117"/>
            <p:cNvSpPr/>
            <p:nvPr/>
          </p:nvSpPr>
          <p:spPr>
            <a:xfrm>
              <a:off x="3957030"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119" name="Group 118"/>
            <p:cNvGrpSpPr/>
            <p:nvPr/>
          </p:nvGrpSpPr>
          <p:grpSpPr>
            <a:xfrm>
              <a:off x="4109431" y="3097901"/>
              <a:ext cx="1295398" cy="813858"/>
              <a:chOff x="4109431" y="2290234"/>
              <a:chExt cx="1295398" cy="813858"/>
            </a:xfrm>
          </p:grpSpPr>
          <p:grpSp>
            <p:nvGrpSpPr>
              <p:cNvPr id="120" name="Group 119"/>
              <p:cNvGrpSpPr/>
              <p:nvPr/>
            </p:nvGrpSpPr>
            <p:grpSpPr>
              <a:xfrm>
                <a:off x="4109431" y="2290234"/>
                <a:ext cx="1295398" cy="813858"/>
                <a:chOff x="5531790" y="639909"/>
                <a:chExt cx="640080" cy="402143"/>
              </a:xfrm>
            </p:grpSpPr>
            <p:sp>
              <p:nvSpPr>
                <p:cNvPr id="130" name="Freeform 26"/>
                <p:cNvSpPr>
                  <a:spLocks noEditPoints="1"/>
                </p:cNvSpPr>
                <p:nvPr/>
              </p:nvSpPr>
              <p:spPr bwMode="auto">
                <a:xfrm>
                  <a:off x="5531790" y="639909"/>
                  <a:ext cx="640080" cy="402143"/>
                </a:xfrm>
                <a:custGeom>
                  <a:avLst/>
                  <a:gdLst>
                    <a:gd name="T0" fmla="*/ 348 w 354"/>
                    <a:gd name="T1" fmla="*/ 106 h 221"/>
                    <a:gd name="T2" fmla="*/ 268 w 354"/>
                    <a:gd name="T3" fmla="*/ 35 h 221"/>
                    <a:gd name="T4" fmla="*/ 134 w 354"/>
                    <a:gd name="T5" fmla="*/ 14 h 221"/>
                    <a:gd name="T6" fmla="*/ 4 w 354"/>
                    <a:gd name="T7" fmla="*/ 109 h 221"/>
                    <a:gd name="T8" fmla="*/ 5 w 354"/>
                    <a:gd name="T9" fmla="*/ 119 h 221"/>
                    <a:gd name="T10" fmla="*/ 13 w 354"/>
                    <a:gd name="T11" fmla="*/ 129 h 221"/>
                    <a:gd name="T12" fmla="*/ 170 w 354"/>
                    <a:gd name="T13" fmla="*/ 221 h 221"/>
                    <a:gd name="T14" fmla="*/ 178 w 354"/>
                    <a:gd name="T15" fmla="*/ 220 h 221"/>
                    <a:gd name="T16" fmla="*/ 350 w 354"/>
                    <a:gd name="T17" fmla="*/ 119 h 221"/>
                    <a:gd name="T18" fmla="*/ 348 w 354"/>
                    <a:gd name="T19" fmla="*/ 106 h 221"/>
                    <a:gd name="T20" fmla="*/ 177 w 354"/>
                    <a:gd name="T21" fmla="*/ 193 h 221"/>
                    <a:gd name="T22" fmla="*/ 98 w 354"/>
                    <a:gd name="T23" fmla="*/ 114 h 221"/>
                    <a:gd name="T24" fmla="*/ 177 w 354"/>
                    <a:gd name="T25" fmla="*/ 35 h 221"/>
                    <a:gd name="T26" fmla="*/ 256 w 354"/>
                    <a:gd name="T27" fmla="*/ 114 h 221"/>
                    <a:gd name="T28" fmla="*/ 177 w 354"/>
                    <a:gd name="T29"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4" h="221">
                      <a:moveTo>
                        <a:pt x="348" y="106"/>
                      </a:moveTo>
                      <a:cubicBezTo>
                        <a:pt x="325" y="78"/>
                        <a:pt x="299" y="54"/>
                        <a:pt x="268" y="35"/>
                      </a:cubicBezTo>
                      <a:cubicBezTo>
                        <a:pt x="226" y="10"/>
                        <a:pt x="181" y="0"/>
                        <a:pt x="134" y="14"/>
                      </a:cubicBezTo>
                      <a:cubicBezTo>
                        <a:pt x="81" y="30"/>
                        <a:pt x="41" y="66"/>
                        <a:pt x="4" y="109"/>
                      </a:cubicBezTo>
                      <a:cubicBezTo>
                        <a:pt x="0" y="113"/>
                        <a:pt x="2" y="116"/>
                        <a:pt x="5" y="119"/>
                      </a:cubicBezTo>
                      <a:cubicBezTo>
                        <a:pt x="7" y="122"/>
                        <a:pt x="10" y="126"/>
                        <a:pt x="13" y="129"/>
                      </a:cubicBezTo>
                      <a:cubicBezTo>
                        <a:pt x="57" y="179"/>
                        <a:pt x="107" y="215"/>
                        <a:pt x="170" y="221"/>
                      </a:cubicBezTo>
                      <a:cubicBezTo>
                        <a:pt x="174" y="221"/>
                        <a:pt x="176" y="221"/>
                        <a:pt x="178" y="220"/>
                      </a:cubicBezTo>
                      <a:cubicBezTo>
                        <a:pt x="250" y="217"/>
                        <a:pt x="303" y="176"/>
                        <a:pt x="350" y="119"/>
                      </a:cubicBezTo>
                      <a:cubicBezTo>
                        <a:pt x="354" y="114"/>
                        <a:pt x="351" y="110"/>
                        <a:pt x="348" y="106"/>
                      </a:cubicBezTo>
                      <a:close/>
                      <a:moveTo>
                        <a:pt x="177" y="193"/>
                      </a:moveTo>
                      <a:cubicBezTo>
                        <a:pt x="133" y="193"/>
                        <a:pt x="98" y="158"/>
                        <a:pt x="98" y="114"/>
                      </a:cubicBezTo>
                      <a:cubicBezTo>
                        <a:pt x="98" y="70"/>
                        <a:pt x="133" y="35"/>
                        <a:pt x="177" y="35"/>
                      </a:cubicBezTo>
                      <a:cubicBezTo>
                        <a:pt x="221" y="35"/>
                        <a:pt x="256" y="70"/>
                        <a:pt x="256" y="114"/>
                      </a:cubicBezTo>
                      <a:cubicBezTo>
                        <a:pt x="256" y="158"/>
                        <a:pt x="221" y="193"/>
                        <a:pt x="177" y="193"/>
                      </a:cubicBezTo>
                      <a:close/>
                    </a:path>
                  </a:pathLst>
                </a:custGeom>
                <a:solidFill>
                  <a:srgbClr val="FB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31" name="Oval 27"/>
                <p:cNvSpPr>
                  <a:spLocks noChangeArrowheads="1"/>
                </p:cNvSpPr>
                <p:nvPr/>
              </p:nvSpPr>
              <p:spPr bwMode="auto">
                <a:xfrm>
                  <a:off x="5709404" y="703582"/>
                  <a:ext cx="284852" cy="286527"/>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grpSp>
            <p:nvGrpSpPr>
              <p:cNvPr id="121" name="Group 120"/>
              <p:cNvGrpSpPr/>
              <p:nvPr/>
            </p:nvGrpSpPr>
            <p:grpSpPr>
              <a:xfrm>
                <a:off x="4575518" y="2593197"/>
                <a:ext cx="363224" cy="294465"/>
                <a:chOff x="4621484" y="2700473"/>
                <a:chExt cx="255710" cy="207303"/>
              </a:xfrm>
            </p:grpSpPr>
            <p:sp>
              <p:nvSpPr>
                <p:cNvPr id="126" name="Freeform 143"/>
                <p:cNvSpPr/>
                <p:nvPr/>
              </p:nvSpPr>
              <p:spPr>
                <a:xfrm>
                  <a:off x="4621484" y="2838976"/>
                  <a:ext cx="255710" cy="68800"/>
                </a:xfrm>
                <a:custGeom>
                  <a:avLst/>
                  <a:gdLst>
                    <a:gd name="connsiteX0" fmla="*/ 0 w 743647"/>
                    <a:gd name="connsiteY0" fmla="*/ 0 h 200082"/>
                    <a:gd name="connsiteX1" fmla="*/ 80252 w 743647"/>
                    <a:gd name="connsiteY1" fmla="*/ 29372 h 200082"/>
                    <a:gd name="connsiteX2" fmla="*/ 387316 w 743647"/>
                    <a:gd name="connsiteY2" fmla="*/ 75796 h 200082"/>
                    <a:gd name="connsiteX3" fmla="*/ 694380 w 743647"/>
                    <a:gd name="connsiteY3" fmla="*/ 29372 h 200082"/>
                    <a:gd name="connsiteX4" fmla="*/ 743647 w 743647"/>
                    <a:gd name="connsiteY4" fmla="*/ 11340 h 200082"/>
                    <a:gd name="connsiteX5" fmla="*/ 697688 w 743647"/>
                    <a:gd name="connsiteY5" fmla="*/ 67043 h 200082"/>
                    <a:gd name="connsiteX6" fmla="*/ 376502 w 743647"/>
                    <a:gd name="connsiteY6" fmla="*/ 200082 h 200082"/>
                    <a:gd name="connsiteX7" fmla="*/ 55316 w 743647"/>
                    <a:gd name="connsiteY7" fmla="*/ 67043 h 200082"/>
                    <a:gd name="connsiteX8" fmla="*/ 0 w 743647"/>
                    <a:gd name="connsiteY8" fmla="*/ 0 h 20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3647" h="200082">
                      <a:moveTo>
                        <a:pt x="0" y="0"/>
                      </a:moveTo>
                      <a:lnTo>
                        <a:pt x="80252" y="29372"/>
                      </a:lnTo>
                      <a:cubicBezTo>
                        <a:pt x="177254" y="59543"/>
                        <a:pt x="280387" y="75796"/>
                        <a:pt x="387316" y="75796"/>
                      </a:cubicBezTo>
                      <a:cubicBezTo>
                        <a:pt x="494246" y="75796"/>
                        <a:pt x="597379" y="59543"/>
                        <a:pt x="694380" y="29372"/>
                      </a:cubicBezTo>
                      <a:lnTo>
                        <a:pt x="743647" y="11340"/>
                      </a:lnTo>
                      <a:lnTo>
                        <a:pt x="697688" y="67043"/>
                      </a:lnTo>
                      <a:cubicBezTo>
                        <a:pt x="615489" y="149241"/>
                        <a:pt x="501933" y="200082"/>
                        <a:pt x="376502" y="200082"/>
                      </a:cubicBezTo>
                      <a:cubicBezTo>
                        <a:pt x="251071" y="200082"/>
                        <a:pt x="137515" y="149241"/>
                        <a:pt x="55316" y="67043"/>
                      </a:cubicBezTo>
                      <a:lnTo>
                        <a:pt x="0" y="0"/>
                      </a:lnTo>
                      <a:close/>
                    </a:path>
                  </a:pathLst>
                </a:custGeom>
                <a:solidFill>
                  <a:srgbClr val="FFFFFF"/>
                </a:solidFill>
                <a:ln w="12700" cap="flat" cmpd="sng" algn="ctr">
                  <a:noFill/>
                  <a:prstDash val="solid"/>
                  <a:miter lim="800000"/>
                </a:ln>
                <a:effectLst/>
              </p:spPr>
              <p:txBody>
                <a:bodyPr rtlCol="0" anchor="ctr"/>
                <a:lstStyle/>
                <a:p>
                  <a:pPr algn="ctr" defTabSz="914224">
                    <a:defRPr/>
                  </a:pPr>
                  <a:endParaRPr lang="en-US" kern="0" baseline="-25000" dirty="0">
                    <a:solidFill>
                      <a:prstClr val="white"/>
                    </a:solidFill>
                    <a:latin typeface="Segoe UI"/>
                  </a:endParaRPr>
                </a:p>
              </p:txBody>
            </p:sp>
            <p:sp>
              <p:nvSpPr>
                <p:cNvPr id="128" name="Oval 127"/>
                <p:cNvSpPr/>
                <p:nvPr/>
              </p:nvSpPr>
              <p:spPr>
                <a:xfrm>
                  <a:off x="4624930" y="2700473"/>
                  <a:ext cx="69089" cy="69089"/>
                </a:xfrm>
                <a:prstGeom prst="ellipse">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129" name="Oval 128"/>
                <p:cNvSpPr/>
                <p:nvPr/>
              </p:nvSpPr>
              <p:spPr>
                <a:xfrm>
                  <a:off x="4804658" y="2700474"/>
                  <a:ext cx="69089" cy="69089"/>
                </a:xfrm>
                <a:prstGeom prst="ellipse">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grpSp>
      <p:grpSp>
        <p:nvGrpSpPr>
          <p:cNvPr id="134" name="Group 133"/>
          <p:cNvGrpSpPr/>
          <p:nvPr/>
        </p:nvGrpSpPr>
        <p:grpSpPr>
          <a:xfrm>
            <a:off x="1234852" y="2704843"/>
            <a:ext cx="1599973" cy="1599973"/>
            <a:chOff x="1167239" y="2704730"/>
            <a:chExt cx="1600200" cy="1600200"/>
          </a:xfrm>
        </p:grpSpPr>
        <p:sp>
          <p:nvSpPr>
            <p:cNvPr id="137" name="Rectangle 136"/>
            <p:cNvSpPr/>
            <p:nvPr/>
          </p:nvSpPr>
          <p:spPr>
            <a:xfrm>
              <a:off x="1167239" y="2704730"/>
              <a:ext cx="1600200" cy="1600200"/>
            </a:xfrm>
            <a:prstGeom prst="rect">
              <a:avLst/>
            </a:prstGeom>
            <a:solidFill>
              <a:schemeClr val="accent2"/>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nvGrpSpPr>
            <p:cNvPr id="143" name="Group 142"/>
            <p:cNvGrpSpPr/>
            <p:nvPr/>
          </p:nvGrpSpPr>
          <p:grpSpPr>
            <a:xfrm>
              <a:off x="1319640" y="3097901"/>
              <a:ext cx="1295398" cy="813858"/>
              <a:chOff x="1319640" y="2290234"/>
              <a:chExt cx="1295398" cy="813858"/>
            </a:xfrm>
          </p:grpSpPr>
          <p:grpSp>
            <p:nvGrpSpPr>
              <p:cNvPr id="145" name="Group 144"/>
              <p:cNvGrpSpPr/>
              <p:nvPr/>
            </p:nvGrpSpPr>
            <p:grpSpPr>
              <a:xfrm>
                <a:off x="1319640" y="2290234"/>
                <a:ext cx="1295398" cy="813858"/>
                <a:chOff x="5531790" y="639909"/>
                <a:chExt cx="640080" cy="402143"/>
              </a:xfrm>
            </p:grpSpPr>
            <p:sp>
              <p:nvSpPr>
                <p:cNvPr id="154" name="Freeform 26"/>
                <p:cNvSpPr>
                  <a:spLocks noEditPoints="1"/>
                </p:cNvSpPr>
                <p:nvPr/>
              </p:nvSpPr>
              <p:spPr bwMode="auto">
                <a:xfrm>
                  <a:off x="5531790" y="639909"/>
                  <a:ext cx="640080" cy="402143"/>
                </a:xfrm>
                <a:custGeom>
                  <a:avLst/>
                  <a:gdLst>
                    <a:gd name="T0" fmla="*/ 348 w 354"/>
                    <a:gd name="T1" fmla="*/ 106 h 221"/>
                    <a:gd name="T2" fmla="*/ 268 w 354"/>
                    <a:gd name="T3" fmla="*/ 35 h 221"/>
                    <a:gd name="T4" fmla="*/ 134 w 354"/>
                    <a:gd name="T5" fmla="*/ 14 h 221"/>
                    <a:gd name="T6" fmla="*/ 4 w 354"/>
                    <a:gd name="T7" fmla="*/ 109 h 221"/>
                    <a:gd name="T8" fmla="*/ 5 w 354"/>
                    <a:gd name="T9" fmla="*/ 119 h 221"/>
                    <a:gd name="T10" fmla="*/ 13 w 354"/>
                    <a:gd name="T11" fmla="*/ 129 h 221"/>
                    <a:gd name="T12" fmla="*/ 170 w 354"/>
                    <a:gd name="T13" fmla="*/ 221 h 221"/>
                    <a:gd name="T14" fmla="*/ 178 w 354"/>
                    <a:gd name="T15" fmla="*/ 220 h 221"/>
                    <a:gd name="T16" fmla="*/ 350 w 354"/>
                    <a:gd name="T17" fmla="*/ 119 h 221"/>
                    <a:gd name="T18" fmla="*/ 348 w 354"/>
                    <a:gd name="T19" fmla="*/ 106 h 221"/>
                    <a:gd name="T20" fmla="*/ 177 w 354"/>
                    <a:gd name="T21" fmla="*/ 193 h 221"/>
                    <a:gd name="T22" fmla="*/ 98 w 354"/>
                    <a:gd name="T23" fmla="*/ 114 h 221"/>
                    <a:gd name="T24" fmla="*/ 177 w 354"/>
                    <a:gd name="T25" fmla="*/ 35 h 221"/>
                    <a:gd name="T26" fmla="*/ 256 w 354"/>
                    <a:gd name="T27" fmla="*/ 114 h 221"/>
                    <a:gd name="T28" fmla="*/ 177 w 354"/>
                    <a:gd name="T29"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4" h="221">
                      <a:moveTo>
                        <a:pt x="348" y="106"/>
                      </a:moveTo>
                      <a:cubicBezTo>
                        <a:pt x="325" y="78"/>
                        <a:pt x="299" y="54"/>
                        <a:pt x="268" y="35"/>
                      </a:cubicBezTo>
                      <a:cubicBezTo>
                        <a:pt x="226" y="10"/>
                        <a:pt x="181" y="0"/>
                        <a:pt x="134" y="14"/>
                      </a:cubicBezTo>
                      <a:cubicBezTo>
                        <a:pt x="81" y="30"/>
                        <a:pt x="41" y="66"/>
                        <a:pt x="4" y="109"/>
                      </a:cubicBezTo>
                      <a:cubicBezTo>
                        <a:pt x="0" y="113"/>
                        <a:pt x="2" y="116"/>
                        <a:pt x="5" y="119"/>
                      </a:cubicBezTo>
                      <a:cubicBezTo>
                        <a:pt x="7" y="122"/>
                        <a:pt x="10" y="126"/>
                        <a:pt x="13" y="129"/>
                      </a:cubicBezTo>
                      <a:cubicBezTo>
                        <a:pt x="57" y="179"/>
                        <a:pt x="107" y="215"/>
                        <a:pt x="170" y="221"/>
                      </a:cubicBezTo>
                      <a:cubicBezTo>
                        <a:pt x="174" y="221"/>
                        <a:pt x="176" y="221"/>
                        <a:pt x="178" y="220"/>
                      </a:cubicBezTo>
                      <a:cubicBezTo>
                        <a:pt x="250" y="217"/>
                        <a:pt x="303" y="176"/>
                        <a:pt x="350" y="119"/>
                      </a:cubicBezTo>
                      <a:cubicBezTo>
                        <a:pt x="354" y="114"/>
                        <a:pt x="351" y="110"/>
                        <a:pt x="348" y="106"/>
                      </a:cubicBezTo>
                      <a:close/>
                      <a:moveTo>
                        <a:pt x="177" y="193"/>
                      </a:moveTo>
                      <a:cubicBezTo>
                        <a:pt x="133" y="193"/>
                        <a:pt x="98" y="158"/>
                        <a:pt x="98" y="114"/>
                      </a:cubicBezTo>
                      <a:cubicBezTo>
                        <a:pt x="98" y="70"/>
                        <a:pt x="133" y="35"/>
                        <a:pt x="177" y="35"/>
                      </a:cubicBezTo>
                      <a:cubicBezTo>
                        <a:pt x="221" y="35"/>
                        <a:pt x="256" y="70"/>
                        <a:pt x="256" y="114"/>
                      </a:cubicBezTo>
                      <a:cubicBezTo>
                        <a:pt x="256" y="158"/>
                        <a:pt x="221" y="193"/>
                        <a:pt x="177" y="193"/>
                      </a:cubicBezTo>
                      <a:close/>
                    </a:path>
                  </a:pathLst>
                </a:custGeom>
                <a:solidFill>
                  <a:srgbClr val="FB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56" name="Oval 27"/>
                <p:cNvSpPr>
                  <a:spLocks noChangeArrowheads="1"/>
                </p:cNvSpPr>
                <p:nvPr/>
              </p:nvSpPr>
              <p:spPr bwMode="auto">
                <a:xfrm>
                  <a:off x="5709404" y="703582"/>
                  <a:ext cx="284852" cy="286527"/>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sp>
            <p:nvSpPr>
              <p:cNvPr id="146" name="Rectangle 145"/>
              <p:cNvSpPr/>
              <p:nvPr/>
            </p:nvSpPr>
            <p:spPr>
              <a:xfrm>
                <a:off x="1831662" y="2575143"/>
                <a:ext cx="108904" cy="108904"/>
              </a:xfrm>
              <a:prstGeom prst="rect">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148" name="Rectangle 147"/>
              <p:cNvSpPr/>
              <p:nvPr/>
            </p:nvSpPr>
            <p:spPr>
              <a:xfrm>
                <a:off x="1994108" y="2575143"/>
                <a:ext cx="108904" cy="108904"/>
              </a:xfrm>
              <a:prstGeom prst="rect">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150" name="Rectangle 149"/>
              <p:cNvSpPr/>
              <p:nvPr/>
            </p:nvSpPr>
            <p:spPr>
              <a:xfrm>
                <a:off x="1831662" y="2734018"/>
                <a:ext cx="108904" cy="108904"/>
              </a:xfrm>
              <a:prstGeom prst="rect">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151" name="Rectangle 150"/>
              <p:cNvSpPr/>
              <p:nvPr/>
            </p:nvSpPr>
            <p:spPr>
              <a:xfrm>
                <a:off x="1994108" y="2734018"/>
                <a:ext cx="108904" cy="108904"/>
              </a:xfrm>
              <a:prstGeom prst="rect">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sp>
        <p:nvSpPr>
          <p:cNvPr id="2" name="Title 1"/>
          <p:cNvSpPr>
            <a:spLocks noGrp="1"/>
          </p:cNvSpPr>
          <p:nvPr>
            <p:ph type="title"/>
          </p:nvPr>
        </p:nvSpPr>
        <p:spPr/>
        <p:txBody>
          <a:bodyPr/>
          <a:lstStyle/>
          <a:p>
            <a:r>
              <a:rPr lang="en-US" dirty="0"/>
              <a:t>Vision</a:t>
            </a:r>
            <a:endParaRPr lang="en-US" dirty="0"/>
          </a:p>
        </p:txBody>
      </p:sp>
    </p:spTree>
    <p:extLst>
      <p:ext uri="{BB962C8B-B14F-4D97-AF65-F5344CB8AC3E}">
        <p14:creationId xmlns:p14="http://schemas.microsoft.com/office/powerpoint/2010/main" val="98781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930708" y="4465976"/>
            <a:ext cx="2925665" cy="1482429"/>
            <a:chOff x="504297" y="3658447"/>
            <a:chExt cx="2926080" cy="1482640"/>
          </a:xfrm>
        </p:grpSpPr>
        <p:sp>
          <p:nvSpPr>
            <p:cNvPr id="24" name="TextBox 23"/>
            <p:cNvSpPr txBox="1"/>
            <p:nvPr/>
          </p:nvSpPr>
          <p:spPr>
            <a:xfrm>
              <a:off x="504297" y="3658447"/>
              <a:ext cx="2926080" cy="572503"/>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000" b="1" dirty="0"/>
                <a:t>Bing Speech API</a:t>
              </a:r>
            </a:p>
          </p:txBody>
        </p:sp>
        <p:sp>
          <p:nvSpPr>
            <p:cNvPr id="25" name="Rectangle 24"/>
            <p:cNvSpPr/>
            <p:nvPr/>
          </p:nvSpPr>
          <p:spPr>
            <a:xfrm>
              <a:off x="637301" y="4300738"/>
              <a:ext cx="2660073" cy="840349"/>
            </a:xfrm>
            <a:prstGeom prst="rect">
              <a:avLst/>
            </a:prstGeom>
          </p:spPr>
          <p:txBody>
            <a:bodyPr wrap="square">
              <a:spAutoFit/>
            </a:bodyPr>
            <a:lstStyle/>
            <a:p>
              <a:pPr algn="ctr" defTabSz="914224">
                <a:lnSpc>
                  <a:spcPct val="90000"/>
                </a:lnSpc>
                <a:spcAft>
                  <a:spcPts val="600"/>
                </a:spcAft>
                <a:defRPr/>
              </a:pPr>
              <a:r>
                <a:rPr lang="en-US" dirty="0"/>
                <a:t>Convert speech to text and back again, and understand its intent</a:t>
              </a:r>
            </a:p>
          </p:txBody>
        </p:sp>
      </p:grpSp>
      <p:grpSp>
        <p:nvGrpSpPr>
          <p:cNvPr id="26" name="Group 25"/>
          <p:cNvGrpSpPr/>
          <p:nvPr/>
        </p:nvGrpSpPr>
        <p:grpSpPr>
          <a:xfrm>
            <a:off x="4603851" y="4327478"/>
            <a:ext cx="3218231" cy="1371630"/>
            <a:chOff x="3147784" y="3519928"/>
            <a:chExt cx="3218688" cy="1371825"/>
          </a:xfrm>
        </p:grpSpPr>
        <p:sp>
          <p:nvSpPr>
            <p:cNvPr id="27" name="TextBox 26"/>
            <p:cNvSpPr txBox="1"/>
            <p:nvPr/>
          </p:nvSpPr>
          <p:spPr>
            <a:xfrm>
              <a:off x="3147784" y="3519928"/>
              <a:ext cx="3218688" cy="849542"/>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000" b="1" dirty="0"/>
                <a:t>Speaker Recognition API</a:t>
              </a:r>
            </a:p>
          </p:txBody>
        </p:sp>
        <p:sp>
          <p:nvSpPr>
            <p:cNvPr id="28" name="Rectangle 27"/>
            <p:cNvSpPr/>
            <p:nvPr/>
          </p:nvSpPr>
          <p:spPr>
            <a:xfrm>
              <a:off x="3427092" y="4300738"/>
              <a:ext cx="2660073" cy="591015"/>
            </a:xfrm>
            <a:prstGeom prst="rect">
              <a:avLst/>
            </a:prstGeom>
          </p:spPr>
          <p:txBody>
            <a:bodyPr wrap="square">
              <a:spAutoFit/>
            </a:bodyPr>
            <a:lstStyle/>
            <a:p>
              <a:pPr algn="ctr" defTabSz="914224">
                <a:lnSpc>
                  <a:spcPct val="90000"/>
                </a:lnSpc>
                <a:spcAft>
                  <a:spcPts val="600"/>
                </a:spcAft>
                <a:defRPr/>
              </a:pPr>
              <a:r>
                <a:rPr lang="en-US" dirty="0"/>
                <a:t>Give your app the ability to know who's talking</a:t>
              </a:r>
            </a:p>
          </p:txBody>
        </p:sp>
      </p:grpSp>
      <p:grpSp>
        <p:nvGrpSpPr>
          <p:cNvPr id="29" name="Group 28"/>
          <p:cNvGrpSpPr/>
          <p:nvPr/>
        </p:nvGrpSpPr>
        <p:grpSpPr>
          <a:xfrm>
            <a:off x="8580102" y="4327478"/>
            <a:ext cx="2925665" cy="1620929"/>
            <a:chOff x="6083879" y="3519928"/>
            <a:chExt cx="2926080" cy="1621159"/>
          </a:xfrm>
        </p:grpSpPr>
        <p:sp>
          <p:nvSpPr>
            <p:cNvPr id="30" name="TextBox 29"/>
            <p:cNvSpPr txBox="1"/>
            <p:nvPr/>
          </p:nvSpPr>
          <p:spPr>
            <a:xfrm>
              <a:off x="6083879" y="3519928"/>
              <a:ext cx="2926080" cy="849542"/>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000" b="1" dirty="0"/>
                <a:t>Custom Recognition Intelligent Service</a:t>
              </a:r>
            </a:p>
          </p:txBody>
        </p:sp>
        <p:sp>
          <p:nvSpPr>
            <p:cNvPr id="31" name="Rectangle 30"/>
            <p:cNvSpPr/>
            <p:nvPr/>
          </p:nvSpPr>
          <p:spPr>
            <a:xfrm>
              <a:off x="6216883" y="4300738"/>
              <a:ext cx="2660073" cy="840349"/>
            </a:xfrm>
            <a:prstGeom prst="rect">
              <a:avLst/>
            </a:prstGeom>
          </p:spPr>
          <p:txBody>
            <a:bodyPr wrap="square">
              <a:spAutoFit/>
            </a:bodyPr>
            <a:lstStyle/>
            <a:p>
              <a:pPr algn="ctr" defTabSz="914224">
                <a:lnSpc>
                  <a:spcPct val="90000"/>
                </a:lnSpc>
                <a:spcAft>
                  <a:spcPts val="600"/>
                </a:spcAft>
                <a:defRPr/>
              </a:pPr>
              <a:r>
                <a:rPr lang="en-US" dirty="0"/>
                <a:t>Fine-tune speech recognition for anyone, anywhere</a:t>
              </a:r>
            </a:p>
          </p:txBody>
        </p:sp>
      </p:grpSp>
      <p:grpSp>
        <p:nvGrpSpPr>
          <p:cNvPr id="116" name="Group 115"/>
          <p:cNvGrpSpPr/>
          <p:nvPr/>
        </p:nvGrpSpPr>
        <p:grpSpPr>
          <a:xfrm>
            <a:off x="1593556" y="2704843"/>
            <a:ext cx="1599973" cy="1599973"/>
            <a:chOff x="1167239" y="2704730"/>
            <a:chExt cx="1600200" cy="1600200"/>
          </a:xfrm>
        </p:grpSpPr>
        <p:sp>
          <p:nvSpPr>
            <p:cNvPr id="117" name="Rectangle 116"/>
            <p:cNvSpPr/>
            <p:nvPr/>
          </p:nvSpPr>
          <p:spPr>
            <a:xfrm>
              <a:off x="1167239"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118" name="Group 117"/>
            <p:cNvGrpSpPr/>
            <p:nvPr/>
          </p:nvGrpSpPr>
          <p:grpSpPr>
            <a:xfrm>
              <a:off x="1395527" y="3071481"/>
              <a:ext cx="1143624" cy="866698"/>
              <a:chOff x="1395527" y="3071481"/>
              <a:chExt cx="1143624" cy="866698"/>
            </a:xfrm>
          </p:grpSpPr>
          <p:grpSp>
            <p:nvGrpSpPr>
              <p:cNvPr id="119" name="Group 118"/>
              <p:cNvGrpSpPr/>
              <p:nvPr/>
            </p:nvGrpSpPr>
            <p:grpSpPr>
              <a:xfrm>
                <a:off x="1395527" y="3071481"/>
                <a:ext cx="1143624" cy="866698"/>
                <a:chOff x="1395525" y="3097901"/>
                <a:chExt cx="1143624" cy="866698"/>
              </a:xfrm>
            </p:grpSpPr>
            <p:sp>
              <p:nvSpPr>
                <p:cNvPr id="124" name="Freeform 31"/>
                <p:cNvSpPr>
                  <a:spLocks noEditPoints="1"/>
                </p:cNvSpPr>
                <p:nvPr/>
              </p:nvSpPr>
              <p:spPr bwMode="auto">
                <a:xfrm>
                  <a:off x="1395525" y="3097901"/>
                  <a:ext cx="1143624" cy="866698"/>
                </a:xfrm>
                <a:custGeom>
                  <a:avLst/>
                  <a:gdLst>
                    <a:gd name="T0" fmla="*/ 70 w 320"/>
                    <a:gd name="T1" fmla="*/ 240 h 240"/>
                    <a:gd name="T2" fmla="*/ 92 w 320"/>
                    <a:gd name="T3" fmla="*/ 210 h 240"/>
                    <a:gd name="T4" fmla="*/ 87 w 320"/>
                    <a:gd name="T5" fmla="*/ 198 h 240"/>
                    <a:gd name="T6" fmla="*/ 73 w 320"/>
                    <a:gd name="T7" fmla="*/ 197 h 240"/>
                    <a:gd name="T8" fmla="*/ 1 w 320"/>
                    <a:gd name="T9" fmla="*/ 121 h 240"/>
                    <a:gd name="T10" fmla="*/ 4 w 320"/>
                    <a:gd name="T11" fmla="*/ 66 h 240"/>
                    <a:gd name="T12" fmla="*/ 63 w 320"/>
                    <a:gd name="T13" fmla="*/ 10 h 240"/>
                    <a:gd name="T14" fmla="*/ 257 w 320"/>
                    <a:gd name="T15" fmla="*/ 10 h 240"/>
                    <a:gd name="T16" fmla="*/ 317 w 320"/>
                    <a:gd name="T17" fmla="*/ 75 h 240"/>
                    <a:gd name="T18" fmla="*/ 314 w 320"/>
                    <a:gd name="T19" fmla="*/ 143 h 240"/>
                    <a:gd name="T20" fmla="*/ 249 w 320"/>
                    <a:gd name="T21" fmla="*/ 196 h 240"/>
                    <a:gd name="T22" fmla="*/ 188 w 320"/>
                    <a:gd name="T23" fmla="*/ 201 h 240"/>
                    <a:gd name="T24" fmla="*/ 152 w 320"/>
                    <a:gd name="T25" fmla="*/ 214 h 240"/>
                    <a:gd name="T26" fmla="*/ 70 w 320"/>
                    <a:gd name="T27" fmla="*/ 240 h 240"/>
                    <a:gd name="T28" fmla="*/ 152 w 320"/>
                    <a:gd name="T29" fmla="*/ 165 h 240"/>
                    <a:gd name="T30" fmla="*/ 231 w 320"/>
                    <a:gd name="T31" fmla="*/ 160 h 240"/>
                    <a:gd name="T32" fmla="*/ 268 w 320"/>
                    <a:gd name="T33" fmla="*/ 121 h 240"/>
                    <a:gd name="T34" fmla="*/ 268 w 320"/>
                    <a:gd name="T35" fmla="*/ 83 h 240"/>
                    <a:gd name="T36" fmla="*/ 227 w 320"/>
                    <a:gd name="T37" fmla="*/ 41 h 240"/>
                    <a:gd name="T38" fmla="*/ 90 w 320"/>
                    <a:gd name="T39" fmla="*/ 41 h 240"/>
                    <a:gd name="T40" fmla="*/ 48 w 320"/>
                    <a:gd name="T41" fmla="*/ 85 h 240"/>
                    <a:gd name="T42" fmla="*/ 48 w 320"/>
                    <a:gd name="T43" fmla="*/ 120 h 240"/>
                    <a:gd name="T44" fmla="*/ 88 w 320"/>
                    <a:gd name="T45" fmla="*/ 161 h 240"/>
                    <a:gd name="T46" fmla="*/ 152 w 320"/>
                    <a:gd name="T47" fmla="*/ 16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0" h="240">
                      <a:moveTo>
                        <a:pt x="70" y="240"/>
                      </a:moveTo>
                      <a:cubicBezTo>
                        <a:pt x="78" y="229"/>
                        <a:pt x="85" y="220"/>
                        <a:pt x="92" y="210"/>
                      </a:cubicBezTo>
                      <a:cubicBezTo>
                        <a:pt x="97" y="203"/>
                        <a:pt x="97" y="198"/>
                        <a:pt x="87" y="198"/>
                      </a:cubicBezTo>
                      <a:cubicBezTo>
                        <a:pt x="82" y="198"/>
                        <a:pt x="77" y="197"/>
                        <a:pt x="73" y="197"/>
                      </a:cubicBezTo>
                      <a:cubicBezTo>
                        <a:pt x="28" y="191"/>
                        <a:pt x="4" y="166"/>
                        <a:pt x="1" y="121"/>
                      </a:cubicBezTo>
                      <a:cubicBezTo>
                        <a:pt x="0" y="103"/>
                        <a:pt x="0" y="85"/>
                        <a:pt x="4" y="66"/>
                      </a:cubicBezTo>
                      <a:cubicBezTo>
                        <a:pt x="11" y="36"/>
                        <a:pt x="32" y="15"/>
                        <a:pt x="63" y="10"/>
                      </a:cubicBezTo>
                      <a:cubicBezTo>
                        <a:pt x="127" y="0"/>
                        <a:pt x="192" y="0"/>
                        <a:pt x="257" y="10"/>
                      </a:cubicBezTo>
                      <a:cubicBezTo>
                        <a:pt x="291" y="16"/>
                        <a:pt x="310" y="37"/>
                        <a:pt x="317" y="75"/>
                      </a:cubicBezTo>
                      <a:cubicBezTo>
                        <a:pt x="320" y="98"/>
                        <a:pt x="319" y="121"/>
                        <a:pt x="314" y="143"/>
                      </a:cubicBezTo>
                      <a:cubicBezTo>
                        <a:pt x="307" y="173"/>
                        <a:pt x="283" y="192"/>
                        <a:pt x="249" y="196"/>
                      </a:cubicBezTo>
                      <a:cubicBezTo>
                        <a:pt x="229" y="198"/>
                        <a:pt x="209" y="200"/>
                        <a:pt x="188" y="201"/>
                      </a:cubicBezTo>
                      <a:cubicBezTo>
                        <a:pt x="175" y="202"/>
                        <a:pt x="163" y="206"/>
                        <a:pt x="152" y="214"/>
                      </a:cubicBezTo>
                      <a:cubicBezTo>
                        <a:pt x="128" y="231"/>
                        <a:pt x="100" y="236"/>
                        <a:pt x="70" y="240"/>
                      </a:cubicBezTo>
                      <a:close/>
                      <a:moveTo>
                        <a:pt x="152" y="165"/>
                      </a:moveTo>
                      <a:cubicBezTo>
                        <a:pt x="186" y="166"/>
                        <a:pt x="209" y="166"/>
                        <a:pt x="231" y="160"/>
                      </a:cubicBezTo>
                      <a:cubicBezTo>
                        <a:pt x="252" y="155"/>
                        <a:pt x="265" y="142"/>
                        <a:pt x="268" y="121"/>
                      </a:cubicBezTo>
                      <a:cubicBezTo>
                        <a:pt x="270" y="109"/>
                        <a:pt x="270" y="96"/>
                        <a:pt x="268" y="83"/>
                      </a:cubicBezTo>
                      <a:cubicBezTo>
                        <a:pt x="265" y="60"/>
                        <a:pt x="250" y="45"/>
                        <a:pt x="227" y="41"/>
                      </a:cubicBezTo>
                      <a:cubicBezTo>
                        <a:pt x="181" y="35"/>
                        <a:pt x="136" y="34"/>
                        <a:pt x="90" y="41"/>
                      </a:cubicBezTo>
                      <a:cubicBezTo>
                        <a:pt x="65" y="45"/>
                        <a:pt x="51" y="60"/>
                        <a:pt x="48" y="85"/>
                      </a:cubicBezTo>
                      <a:cubicBezTo>
                        <a:pt x="46" y="97"/>
                        <a:pt x="46" y="108"/>
                        <a:pt x="48" y="120"/>
                      </a:cubicBezTo>
                      <a:cubicBezTo>
                        <a:pt x="52" y="143"/>
                        <a:pt x="65" y="156"/>
                        <a:pt x="88" y="161"/>
                      </a:cubicBezTo>
                      <a:cubicBezTo>
                        <a:pt x="113" y="165"/>
                        <a:pt x="138" y="165"/>
                        <a:pt x="152" y="165"/>
                      </a:cubicBezTo>
                      <a:close/>
                    </a:path>
                  </a:pathLst>
                </a:custGeom>
                <a:solidFill>
                  <a:srgbClr val="FB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25" name="Freeform 32"/>
                <p:cNvSpPr>
                  <a:spLocks/>
                </p:cNvSpPr>
                <p:nvPr/>
              </p:nvSpPr>
              <p:spPr bwMode="auto">
                <a:xfrm>
                  <a:off x="1559632" y="3220982"/>
                  <a:ext cx="800024" cy="476941"/>
                </a:xfrm>
                <a:custGeom>
                  <a:avLst/>
                  <a:gdLst>
                    <a:gd name="T0" fmla="*/ 106 w 224"/>
                    <a:gd name="T1" fmla="*/ 131 h 132"/>
                    <a:gd name="T2" fmla="*/ 42 w 224"/>
                    <a:gd name="T3" fmla="*/ 127 h 132"/>
                    <a:gd name="T4" fmla="*/ 2 w 224"/>
                    <a:gd name="T5" fmla="*/ 86 h 132"/>
                    <a:gd name="T6" fmla="*/ 2 w 224"/>
                    <a:gd name="T7" fmla="*/ 51 h 132"/>
                    <a:gd name="T8" fmla="*/ 44 w 224"/>
                    <a:gd name="T9" fmla="*/ 7 h 132"/>
                    <a:gd name="T10" fmla="*/ 181 w 224"/>
                    <a:gd name="T11" fmla="*/ 7 h 132"/>
                    <a:gd name="T12" fmla="*/ 222 w 224"/>
                    <a:gd name="T13" fmla="*/ 49 h 132"/>
                    <a:gd name="T14" fmla="*/ 222 w 224"/>
                    <a:gd name="T15" fmla="*/ 87 h 132"/>
                    <a:gd name="T16" fmla="*/ 185 w 224"/>
                    <a:gd name="T17" fmla="*/ 126 h 132"/>
                    <a:gd name="T18" fmla="*/ 106 w 224"/>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32">
                      <a:moveTo>
                        <a:pt x="106" y="131"/>
                      </a:moveTo>
                      <a:cubicBezTo>
                        <a:pt x="92" y="131"/>
                        <a:pt x="67" y="131"/>
                        <a:pt x="42" y="127"/>
                      </a:cubicBezTo>
                      <a:cubicBezTo>
                        <a:pt x="19" y="122"/>
                        <a:pt x="6" y="109"/>
                        <a:pt x="2" y="86"/>
                      </a:cubicBezTo>
                      <a:cubicBezTo>
                        <a:pt x="0" y="74"/>
                        <a:pt x="0" y="63"/>
                        <a:pt x="2" y="51"/>
                      </a:cubicBezTo>
                      <a:cubicBezTo>
                        <a:pt x="5" y="26"/>
                        <a:pt x="19" y="11"/>
                        <a:pt x="44" y="7"/>
                      </a:cubicBezTo>
                      <a:cubicBezTo>
                        <a:pt x="90" y="0"/>
                        <a:pt x="135" y="1"/>
                        <a:pt x="181" y="7"/>
                      </a:cubicBezTo>
                      <a:cubicBezTo>
                        <a:pt x="204" y="11"/>
                        <a:pt x="219" y="26"/>
                        <a:pt x="222" y="49"/>
                      </a:cubicBezTo>
                      <a:cubicBezTo>
                        <a:pt x="224" y="62"/>
                        <a:pt x="224" y="75"/>
                        <a:pt x="222" y="87"/>
                      </a:cubicBezTo>
                      <a:cubicBezTo>
                        <a:pt x="219" y="108"/>
                        <a:pt x="206" y="121"/>
                        <a:pt x="185" y="126"/>
                      </a:cubicBezTo>
                      <a:cubicBezTo>
                        <a:pt x="163" y="132"/>
                        <a:pt x="140" y="132"/>
                        <a:pt x="106" y="13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grpSp>
            <p:nvGrpSpPr>
              <p:cNvPr id="120" name="Group 119"/>
              <p:cNvGrpSpPr/>
              <p:nvPr/>
            </p:nvGrpSpPr>
            <p:grpSpPr>
              <a:xfrm>
                <a:off x="1720833" y="3394139"/>
                <a:ext cx="493012" cy="103123"/>
                <a:chOff x="1686625" y="3385251"/>
                <a:chExt cx="535508" cy="112012"/>
              </a:xfrm>
            </p:grpSpPr>
            <p:sp>
              <p:nvSpPr>
                <p:cNvPr id="121" name="Oval 120"/>
                <p:cNvSpPr/>
                <p:nvPr/>
              </p:nvSpPr>
              <p:spPr>
                <a:xfrm>
                  <a:off x="1686625" y="3385251"/>
                  <a:ext cx="112012" cy="112012"/>
                </a:xfrm>
                <a:prstGeom prst="ellipse">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122" name="Oval 121"/>
                <p:cNvSpPr/>
                <p:nvPr/>
              </p:nvSpPr>
              <p:spPr>
                <a:xfrm>
                  <a:off x="1898373" y="3385251"/>
                  <a:ext cx="112012" cy="112012"/>
                </a:xfrm>
                <a:prstGeom prst="ellipse">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123" name="Oval 122"/>
                <p:cNvSpPr/>
                <p:nvPr/>
              </p:nvSpPr>
              <p:spPr>
                <a:xfrm>
                  <a:off x="2110121" y="3385251"/>
                  <a:ext cx="112012" cy="112012"/>
                </a:xfrm>
                <a:prstGeom prst="ellipse">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grpSp>
      <p:grpSp>
        <p:nvGrpSpPr>
          <p:cNvPr id="126" name="Group 125"/>
          <p:cNvGrpSpPr/>
          <p:nvPr/>
        </p:nvGrpSpPr>
        <p:grpSpPr>
          <a:xfrm>
            <a:off x="5418253" y="2704843"/>
            <a:ext cx="1599973" cy="1599973"/>
            <a:chOff x="5412867" y="2704730"/>
            <a:chExt cx="1600200" cy="1600200"/>
          </a:xfrm>
        </p:grpSpPr>
        <p:sp>
          <p:nvSpPr>
            <p:cNvPr id="127" name="Rectangle 126"/>
            <p:cNvSpPr/>
            <p:nvPr/>
          </p:nvSpPr>
          <p:spPr>
            <a:xfrm>
              <a:off x="5412867"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dirty="0">
                <a:solidFill>
                  <a:prstClr val="white"/>
                </a:solidFill>
                <a:latin typeface="Segoe UI"/>
              </a:endParaRPr>
            </a:p>
          </p:txBody>
        </p:sp>
        <p:grpSp>
          <p:nvGrpSpPr>
            <p:cNvPr id="128" name="Group 127"/>
            <p:cNvGrpSpPr/>
            <p:nvPr/>
          </p:nvGrpSpPr>
          <p:grpSpPr>
            <a:xfrm>
              <a:off x="5641155" y="3071481"/>
              <a:ext cx="1143624" cy="866698"/>
              <a:chOff x="5641155" y="3071481"/>
              <a:chExt cx="1143624" cy="866698"/>
            </a:xfrm>
          </p:grpSpPr>
          <p:grpSp>
            <p:nvGrpSpPr>
              <p:cNvPr id="129" name="Group 128"/>
              <p:cNvGrpSpPr/>
              <p:nvPr/>
            </p:nvGrpSpPr>
            <p:grpSpPr>
              <a:xfrm>
                <a:off x="5641155" y="3071481"/>
                <a:ext cx="1143624" cy="866698"/>
                <a:chOff x="1395525" y="3097901"/>
                <a:chExt cx="1143624" cy="866698"/>
              </a:xfrm>
            </p:grpSpPr>
            <p:sp>
              <p:nvSpPr>
                <p:cNvPr id="137" name="Freeform 31"/>
                <p:cNvSpPr>
                  <a:spLocks noEditPoints="1"/>
                </p:cNvSpPr>
                <p:nvPr/>
              </p:nvSpPr>
              <p:spPr bwMode="auto">
                <a:xfrm>
                  <a:off x="1395525" y="3097901"/>
                  <a:ext cx="1143624" cy="866698"/>
                </a:xfrm>
                <a:custGeom>
                  <a:avLst/>
                  <a:gdLst>
                    <a:gd name="T0" fmla="*/ 70 w 320"/>
                    <a:gd name="T1" fmla="*/ 240 h 240"/>
                    <a:gd name="T2" fmla="*/ 92 w 320"/>
                    <a:gd name="T3" fmla="*/ 210 h 240"/>
                    <a:gd name="T4" fmla="*/ 87 w 320"/>
                    <a:gd name="T5" fmla="*/ 198 h 240"/>
                    <a:gd name="T6" fmla="*/ 73 w 320"/>
                    <a:gd name="T7" fmla="*/ 197 h 240"/>
                    <a:gd name="T8" fmla="*/ 1 w 320"/>
                    <a:gd name="T9" fmla="*/ 121 h 240"/>
                    <a:gd name="T10" fmla="*/ 4 w 320"/>
                    <a:gd name="T11" fmla="*/ 66 h 240"/>
                    <a:gd name="T12" fmla="*/ 63 w 320"/>
                    <a:gd name="T13" fmla="*/ 10 h 240"/>
                    <a:gd name="T14" fmla="*/ 257 w 320"/>
                    <a:gd name="T15" fmla="*/ 10 h 240"/>
                    <a:gd name="T16" fmla="*/ 317 w 320"/>
                    <a:gd name="T17" fmla="*/ 75 h 240"/>
                    <a:gd name="T18" fmla="*/ 314 w 320"/>
                    <a:gd name="T19" fmla="*/ 143 h 240"/>
                    <a:gd name="T20" fmla="*/ 249 w 320"/>
                    <a:gd name="T21" fmla="*/ 196 h 240"/>
                    <a:gd name="T22" fmla="*/ 188 w 320"/>
                    <a:gd name="T23" fmla="*/ 201 h 240"/>
                    <a:gd name="T24" fmla="*/ 152 w 320"/>
                    <a:gd name="T25" fmla="*/ 214 h 240"/>
                    <a:gd name="T26" fmla="*/ 70 w 320"/>
                    <a:gd name="T27" fmla="*/ 240 h 240"/>
                    <a:gd name="T28" fmla="*/ 152 w 320"/>
                    <a:gd name="T29" fmla="*/ 165 h 240"/>
                    <a:gd name="T30" fmla="*/ 231 w 320"/>
                    <a:gd name="T31" fmla="*/ 160 h 240"/>
                    <a:gd name="T32" fmla="*/ 268 w 320"/>
                    <a:gd name="T33" fmla="*/ 121 h 240"/>
                    <a:gd name="T34" fmla="*/ 268 w 320"/>
                    <a:gd name="T35" fmla="*/ 83 h 240"/>
                    <a:gd name="T36" fmla="*/ 227 w 320"/>
                    <a:gd name="T37" fmla="*/ 41 h 240"/>
                    <a:gd name="T38" fmla="*/ 90 w 320"/>
                    <a:gd name="T39" fmla="*/ 41 h 240"/>
                    <a:gd name="T40" fmla="*/ 48 w 320"/>
                    <a:gd name="T41" fmla="*/ 85 h 240"/>
                    <a:gd name="T42" fmla="*/ 48 w 320"/>
                    <a:gd name="T43" fmla="*/ 120 h 240"/>
                    <a:gd name="T44" fmla="*/ 88 w 320"/>
                    <a:gd name="T45" fmla="*/ 161 h 240"/>
                    <a:gd name="T46" fmla="*/ 152 w 320"/>
                    <a:gd name="T47" fmla="*/ 16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0" h="240">
                      <a:moveTo>
                        <a:pt x="70" y="240"/>
                      </a:moveTo>
                      <a:cubicBezTo>
                        <a:pt x="78" y="229"/>
                        <a:pt x="85" y="220"/>
                        <a:pt x="92" y="210"/>
                      </a:cubicBezTo>
                      <a:cubicBezTo>
                        <a:pt x="97" y="203"/>
                        <a:pt x="97" y="198"/>
                        <a:pt x="87" y="198"/>
                      </a:cubicBezTo>
                      <a:cubicBezTo>
                        <a:pt x="82" y="198"/>
                        <a:pt x="77" y="197"/>
                        <a:pt x="73" y="197"/>
                      </a:cubicBezTo>
                      <a:cubicBezTo>
                        <a:pt x="28" y="191"/>
                        <a:pt x="4" y="166"/>
                        <a:pt x="1" y="121"/>
                      </a:cubicBezTo>
                      <a:cubicBezTo>
                        <a:pt x="0" y="103"/>
                        <a:pt x="0" y="85"/>
                        <a:pt x="4" y="66"/>
                      </a:cubicBezTo>
                      <a:cubicBezTo>
                        <a:pt x="11" y="36"/>
                        <a:pt x="32" y="15"/>
                        <a:pt x="63" y="10"/>
                      </a:cubicBezTo>
                      <a:cubicBezTo>
                        <a:pt x="127" y="0"/>
                        <a:pt x="192" y="0"/>
                        <a:pt x="257" y="10"/>
                      </a:cubicBezTo>
                      <a:cubicBezTo>
                        <a:pt x="291" y="16"/>
                        <a:pt x="310" y="37"/>
                        <a:pt x="317" y="75"/>
                      </a:cubicBezTo>
                      <a:cubicBezTo>
                        <a:pt x="320" y="98"/>
                        <a:pt x="319" y="121"/>
                        <a:pt x="314" y="143"/>
                      </a:cubicBezTo>
                      <a:cubicBezTo>
                        <a:pt x="307" y="173"/>
                        <a:pt x="283" y="192"/>
                        <a:pt x="249" y="196"/>
                      </a:cubicBezTo>
                      <a:cubicBezTo>
                        <a:pt x="229" y="198"/>
                        <a:pt x="209" y="200"/>
                        <a:pt x="188" y="201"/>
                      </a:cubicBezTo>
                      <a:cubicBezTo>
                        <a:pt x="175" y="202"/>
                        <a:pt x="163" y="206"/>
                        <a:pt x="152" y="214"/>
                      </a:cubicBezTo>
                      <a:cubicBezTo>
                        <a:pt x="128" y="231"/>
                        <a:pt x="100" y="236"/>
                        <a:pt x="70" y="240"/>
                      </a:cubicBezTo>
                      <a:close/>
                      <a:moveTo>
                        <a:pt x="152" y="165"/>
                      </a:moveTo>
                      <a:cubicBezTo>
                        <a:pt x="186" y="166"/>
                        <a:pt x="209" y="166"/>
                        <a:pt x="231" y="160"/>
                      </a:cubicBezTo>
                      <a:cubicBezTo>
                        <a:pt x="252" y="155"/>
                        <a:pt x="265" y="142"/>
                        <a:pt x="268" y="121"/>
                      </a:cubicBezTo>
                      <a:cubicBezTo>
                        <a:pt x="270" y="109"/>
                        <a:pt x="270" y="96"/>
                        <a:pt x="268" y="83"/>
                      </a:cubicBezTo>
                      <a:cubicBezTo>
                        <a:pt x="265" y="60"/>
                        <a:pt x="250" y="45"/>
                        <a:pt x="227" y="41"/>
                      </a:cubicBezTo>
                      <a:cubicBezTo>
                        <a:pt x="181" y="35"/>
                        <a:pt x="136" y="34"/>
                        <a:pt x="90" y="41"/>
                      </a:cubicBezTo>
                      <a:cubicBezTo>
                        <a:pt x="65" y="45"/>
                        <a:pt x="51" y="60"/>
                        <a:pt x="48" y="85"/>
                      </a:cubicBezTo>
                      <a:cubicBezTo>
                        <a:pt x="46" y="97"/>
                        <a:pt x="46" y="108"/>
                        <a:pt x="48" y="120"/>
                      </a:cubicBezTo>
                      <a:cubicBezTo>
                        <a:pt x="52" y="143"/>
                        <a:pt x="65" y="156"/>
                        <a:pt x="88" y="161"/>
                      </a:cubicBezTo>
                      <a:cubicBezTo>
                        <a:pt x="113" y="165"/>
                        <a:pt x="138" y="165"/>
                        <a:pt x="152" y="165"/>
                      </a:cubicBezTo>
                      <a:close/>
                    </a:path>
                  </a:pathLst>
                </a:custGeom>
                <a:solidFill>
                  <a:srgbClr val="FB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38" name="Freeform 32"/>
                <p:cNvSpPr>
                  <a:spLocks/>
                </p:cNvSpPr>
                <p:nvPr/>
              </p:nvSpPr>
              <p:spPr bwMode="auto">
                <a:xfrm>
                  <a:off x="1559632" y="3220982"/>
                  <a:ext cx="800024" cy="476941"/>
                </a:xfrm>
                <a:custGeom>
                  <a:avLst/>
                  <a:gdLst>
                    <a:gd name="T0" fmla="*/ 106 w 224"/>
                    <a:gd name="T1" fmla="*/ 131 h 132"/>
                    <a:gd name="T2" fmla="*/ 42 w 224"/>
                    <a:gd name="T3" fmla="*/ 127 h 132"/>
                    <a:gd name="T4" fmla="*/ 2 w 224"/>
                    <a:gd name="T5" fmla="*/ 86 h 132"/>
                    <a:gd name="T6" fmla="*/ 2 w 224"/>
                    <a:gd name="T7" fmla="*/ 51 h 132"/>
                    <a:gd name="T8" fmla="*/ 44 w 224"/>
                    <a:gd name="T9" fmla="*/ 7 h 132"/>
                    <a:gd name="T10" fmla="*/ 181 w 224"/>
                    <a:gd name="T11" fmla="*/ 7 h 132"/>
                    <a:gd name="T12" fmla="*/ 222 w 224"/>
                    <a:gd name="T13" fmla="*/ 49 h 132"/>
                    <a:gd name="T14" fmla="*/ 222 w 224"/>
                    <a:gd name="T15" fmla="*/ 87 h 132"/>
                    <a:gd name="T16" fmla="*/ 185 w 224"/>
                    <a:gd name="T17" fmla="*/ 126 h 132"/>
                    <a:gd name="T18" fmla="*/ 106 w 224"/>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32">
                      <a:moveTo>
                        <a:pt x="106" y="131"/>
                      </a:moveTo>
                      <a:cubicBezTo>
                        <a:pt x="92" y="131"/>
                        <a:pt x="67" y="131"/>
                        <a:pt x="42" y="127"/>
                      </a:cubicBezTo>
                      <a:cubicBezTo>
                        <a:pt x="19" y="122"/>
                        <a:pt x="6" y="109"/>
                        <a:pt x="2" y="86"/>
                      </a:cubicBezTo>
                      <a:cubicBezTo>
                        <a:pt x="0" y="74"/>
                        <a:pt x="0" y="63"/>
                        <a:pt x="2" y="51"/>
                      </a:cubicBezTo>
                      <a:cubicBezTo>
                        <a:pt x="5" y="26"/>
                        <a:pt x="19" y="11"/>
                        <a:pt x="44" y="7"/>
                      </a:cubicBezTo>
                      <a:cubicBezTo>
                        <a:pt x="90" y="0"/>
                        <a:pt x="135" y="1"/>
                        <a:pt x="181" y="7"/>
                      </a:cubicBezTo>
                      <a:cubicBezTo>
                        <a:pt x="204" y="11"/>
                        <a:pt x="219" y="26"/>
                        <a:pt x="222" y="49"/>
                      </a:cubicBezTo>
                      <a:cubicBezTo>
                        <a:pt x="224" y="62"/>
                        <a:pt x="224" y="75"/>
                        <a:pt x="222" y="87"/>
                      </a:cubicBezTo>
                      <a:cubicBezTo>
                        <a:pt x="219" y="108"/>
                        <a:pt x="206" y="121"/>
                        <a:pt x="185" y="126"/>
                      </a:cubicBezTo>
                      <a:cubicBezTo>
                        <a:pt x="163" y="132"/>
                        <a:pt x="140" y="132"/>
                        <a:pt x="106" y="13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grpSp>
            <p:nvGrpSpPr>
              <p:cNvPr id="130" name="Group 129"/>
              <p:cNvGrpSpPr/>
              <p:nvPr/>
            </p:nvGrpSpPr>
            <p:grpSpPr>
              <a:xfrm>
                <a:off x="5889309" y="3335767"/>
                <a:ext cx="631930" cy="184974"/>
                <a:chOff x="5981991" y="2678634"/>
                <a:chExt cx="631930" cy="184974"/>
              </a:xfrm>
              <a:solidFill>
                <a:sysClr val="window" lastClr="FFFFFF"/>
              </a:solidFill>
            </p:grpSpPr>
            <p:grpSp>
              <p:nvGrpSpPr>
                <p:cNvPr id="131" name="Group 130"/>
                <p:cNvGrpSpPr/>
                <p:nvPr/>
              </p:nvGrpSpPr>
              <p:grpSpPr>
                <a:xfrm>
                  <a:off x="5981991" y="2678634"/>
                  <a:ext cx="257244" cy="184974"/>
                  <a:chOff x="5981991" y="2678634"/>
                  <a:chExt cx="257244" cy="184974"/>
                </a:xfrm>
                <a:grpFill/>
              </p:grpSpPr>
              <p:sp>
                <p:nvSpPr>
                  <p:cNvPr id="135" name="Freeform 92"/>
                  <p:cNvSpPr/>
                  <p:nvPr/>
                </p:nvSpPr>
                <p:spPr bwMode="auto">
                  <a:xfrm>
                    <a:off x="5981991" y="2678634"/>
                    <a:ext cx="125643" cy="184974"/>
                  </a:xfrm>
                  <a:custGeom>
                    <a:avLst/>
                    <a:gdLst>
                      <a:gd name="connsiteX0" fmla="*/ 64566 w 125643"/>
                      <a:gd name="connsiteY0" fmla="*/ 3490 h 184974"/>
                      <a:gd name="connsiteX1" fmla="*/ 0 w 125643"/>
                      <a:gd name="connsiteY1" fmla="*/ 184974 h 184974"/>
                      <a:gd name="connsiteX2" fmla="*/ 80272 w 125643"/>
                      <a:gd name="connsiteY2" fmla="*/ 184974 h 184974"/>
                      <a:gd name="connsiteX3" fmla="*/ 125643 w 125643"/>
                      <a:gd name="connsiteY3" fmla="*/ 0 h 184974"/>
                      <a:gd name="connsiteX4" fmla="*/ 64566 w 125643"/>
                      <a:gd name="connsiteY4" fmla="*/ 3490 h 184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 h="184974">
                        <a:moveTo>
                          <a:pt x="64566" y="3490"/>
                        </a:moveTo>
                        <a:lnTo>
                          <a:pt x="0" y="184974"/>
                        </a:lnTo>
                        <a:lnTo>
                          <a:pt x="80272" y="184974"/>
                        </a:lnTo>
                        <a:lnTo>
                          <a:pt x="125643" y="0"/>
                        </a:lnTo>
                        <a:lnTo>
                          <a:pt x="64566" y="3490"/>
                        </a:lnTo>
                        <a:close/>
                      </a:path>
                    </a:pathLst>
                  </a:custGeom>
                  <a:grp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36" name="Freeform 93"/>
                  <p:cNvSpPr/>
                  <p:nvPr/>
                </p:nvSpPr>
                <p:spPr bwMode="auto">
                  <a:xfrm>
                    <a:off x="6113592" y="2678634"/>
                    <a:ext cx="125643" cy="184974"/>
                  </a:xfrm>
                  <a:custGeom>
                    <a:avLst/>
                    <a:gdLst>
                      <a:gd name="connsiteX0" fmla="*/ 64566 w 125643"/>
                      <a:gd name="connsiteY0" fmla="*/ 3490 h 184974"/>
                      <a:gd name="connsiteX1" fmla="*/ 0 w 125643"/>
                      <a:gd name="connsiteY1" fmla="*/ 184974 h 184974"/>
                      <a:gd name="connsiteX2" fmla="*/ 80272 w 125643"/>
                      <a:gd name="connsiteY2" fmla="*/ 184974 h 184974"/>
                      <a:gd name="connsiteX3" fmla="*/ 125643 w 125643"/>
                      <a:gd name="connsiteY3" fmla="*/ 0 h 184974"/>
                      <a:gd name="connsiteX4" fmla="*/ 64566 w 125643"/>
                      <a:gd name="connsiteY4" fmla="*/ 3490 h 184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 h="184974">
                        <a:moveTo>
                          <a:pt x="64566" y="3490"/>
                        </a:moveTo>
                        <a:lnTo>
                          <a:pt x="0" y="184974"/>
                        </a:lnTo>
                        <a:lnTo>
                          <a:pt x="80272" y="184974"/>
                        </a:lnTo>
                        <a:lnTo>
                          <a:pt x="125643" y="0"/>
                        </a:lnTo>
                        <a:lnTo>
                          <a:pt x="64566" y="3490"/>
                        </a:lnTo>
                        <a:close/>
                      </a:path>
                    </a:pathLst>
                  </a:custGeom>
                  <a:grp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grpSp>
            <p:grpSp>
              <p:nvGrpSpPr>
                <p:cNvPr id="132" name="Group 131"/>
                <p:cNvGrpSpPr/>
                <p:nvPr/>
              </p:nvGrpSpPr>
              <p:grpSpPr>
                <a:xfrm rot="10800000">
                  <a:off x="6356677" y="2678634"/>
                  <a:ext cx="257244" cy="184974"/>
                  <a:chOff x="5981991" y="2678634"/>
                  <a:chExt cx="257244" cy="184974"/>
                </a:xfrm>
                <a:grpFill/>
              </p:grpSpPr>
              <p:sp>
                <p:nvSpPr>
                  <p:cNvPr id="133" name="Freeform 90"/>
                  <p:cNvSpPr/>
                  <p:nvPr/>
                </p:nvSpPr>
                <p:spPr bwMode="auto">
                  <a:xfrm>
                    <a:off x="5981991" y="2678634"/>
                    <a:ext cx="125643" cy="184974"/>
                  </a:xfrm>
                  <a:custGeom>
                    <a:avLst/>
                    <a:gdLst>
                      <a:gd name="connsiteX0" fmla="*/ 64566 w 125643"/>
                      <a:gd name="connsiteY0" fmla="*/ 3490 h 184974"/>
                      <a:gd name="connsiteX1" fmla="*/ 0 w 125643"/>
                      <a:gd name="connsiteY1" fmla="*/ 184974 h 184974"/>
                      <a:gd name="connsiteX2" fmla="*/ 80272 w 125643"/>
                      <a:gd name="connsiteY2" fmla="*/ 184974 h 184974"/>
                      <a:gd name="connsiteX3" fmla="*/ 125643 w 125643"/>
                      <a:gd name="connsiteY3" fmla="*/ 0 h 184974"/>
                      <a:gd name="connsiteX4" fmla="*/ 64566 w 125643"/>
                      <a:gd name="connsiteY4" fmla="*/ 3490 h 184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 h="184974">
                        <a:moveTo>
                          <a:pt x="64566" y="3490"/>
                        </a:moveTo>
                        <a:lnTo>
                          <a:pt x="0" y="184974"/>
                        </a:lnTo>
                        <a:lnTo>
                          <a:pt x="80272" y="184974"/>
                        </a:lnTo>
                        <a:lnTo>
                          <a:pt x="125643" y="0"/>
                        </a:lnTo>
                        <a:lnTo>
                          <a:pt x="64566" y="3490"/>
                        </a:lnTo>
                        <a:close/>
                      </a:path>
                    </a:pathLst>
                  </a:custGeom>
                  <a:grp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34" name="Freeform 91"/>
                  <p:cNvSpPr/>
                  <p:nvPr/>
                </p:nvSpPr>
                <p:spPr bwMode="auto">
                  <a:xfrm>
                    <a:off x="6113592" y="2678634"/>
                    <a:ext cx="125643" cy="184974"/>
                  </a:xfrm>
                  <a:custGeom>
                    <a:avLst/>
                    <a:gdLst>
                      <a:gd name="connsiteX0" fmla="*/ 64566 w 125643"/>
                      <a:gd name="connsiteY0" fmla="*/ 3490 h 184974"/>
                      <a:gd name="connsiteX1" fmla="*/ 0 w 125643"/>
                      <a:gd name="connsiteY1" fmla="*/ 184974 h 184974"/>
                      <a:gd name="connsiteX2" fmla="*/ 80272 w 125643"/>
                      <a:gd name="connsiteY2" fmla="*/ 184974 h 184974"/>
                      <a:gd name="connsiteX3" fmla="*/ 125643 w 125643"/>
                      <a:gd name="connsiteY3" fmla="*/ 0 h 184974"/>
                      <a:gd name="connsiteX4" fmla="*/ 64566 w 125643"/>
                      <a:gd name="connsiteY4" fmla="*/ 3490 h 184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 h="184974">
                        <a:moveTo>
                          <a:pt x="64566" y="3490"/>
                        </a:moveTo>
                        <a:lnTo>
                          <a:pt x="0" y="184974"/>
                        </a:lnTo>
                        <a:lnTo>
                          <a:pt x="80272" y="184974"/>
                        </a:lnTo>
                        <a:lnTo>
                          <a:pt x="125643" y="0"/>
                        </a:lnTo>
                        <a:lnTo>
                          <a:pt x="64566" y="3490"/>
                        </a:lnTo>
                        <a:close/>
                      </a:path>
                    </a:pathLst>
                  </a:custGeom>
                  <a:grp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grpSp>
          </p:grpSp>
        </p:grpSp>
      </p:grpSp>
      <p:grpSp>
        <p:nvGrpSpPr>
          <p:cNvPr id="139" name="Group 138"/>
          <p:cNvGrpSpPr/>
          <p:nvPr/>
        </p:nvGrpSpPr>
        <p:grpSpPr>
          <a:xfrm>
            <a:off x="9242950" y="2704843"/>
            <a:ext cx="1599973" cy="1599973"/>
            <a:chOff x="9658494" y="2704730"/>
            <a:chExt cx="1600200" cy="1600200"/>
          </a:xfrm>
        </p:grpSpPr>
        <p:sp>
          <p:nvSpPr>
            <p:cNvPr id="140" name="Rectangle 139"/>
            <p:cNvSpPr/>
            <p:nvPr/>
          </p:nvSpPr>
          <p:spPr>
            <a:xfrm>
              <a:off x="9658494"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dirty="0">
                <a:solidFill>
                  <a:prstClr val="white"/>
                </a:solidFill>
                <a:latin typeface="Segoe UI"/>
              </a:endParaRPr>
            </a:p>
          </p:txBody>
        </p:sp>
        <p:grpSp>
          <p:nvGrpSpPr>
            <p:cNvPr id="141" name="Group 140"/>
            <p:cNvGrpSpPr/>
            <p:nvPr/>
          </p:nvGrpSpPr>
          <p:grpSpPr>
            <a:xfrm>
              <a:off x="9886782" y="3071481"/>
              <a:ext cx="1143624" cy="866698"/>
              <a:chOff x="9886782" y="3071481"/>
              <a:chExt cx="1143624" cy="866698"/>
            </a:xfrm>
          </p:grpSpPr>
          <p:grpSp>
            <p:nvGrpSpPr>
              <p:cNvPr id="142" name="Group 141"/>
              <p:cNvGrpSpPr/>
              <p:nvPr/>
            </p:nvGrpSpPr>
            <p:grpSpPr>
              <a:xfrm>
                <a:off x="9886782" y="3071481"/>
                <a:ext cx="1143624" cy="866698"/>
                <a:chOff x="1395525" y="3097901"/>
                <a:chExt cx="1143624" cy="866698"/>
              </a:xfrm>
            </p:grpSpPr>
            <p:sp>
              <p:nvSpPr>
                <p:cNvPr id="147" name="Freeform 31"/>
                <p:cNvSpPr>
                  <a:spLocks noEditPoints="1"/>
                </p:cNvSpPr>
                <p:nvPr/>
              </p:nvSpPr>
              <p:spPr bwMode="auto">
                <a:xfrm>
                  <a:off x="1395525" y="3097901"/>
                  <a:ext cx="1143624" cy="866698"/>
                </a:xfrm>
                <a:custGeom>
                  <a:avLst/>
                  <a:gdLst>
                    <a:gd name="T0" fmla="*/ 70 w 320"/>
                    <a:gd name="T1" fmla="*/ 240 h 240"/>
                    <a:gd name="T2" fmla="*/ 92 w 320"/>
                    <a:gd name="T3" fmla="*/ 210 h 240"/>
                    <a:gd name="T4" fmla="*/ 87 w 320"/>
                    <a:gd name="T5" fmla="*/ 198 h 240"/>
                    <a:gd name="T6" fmla="*/ 73 w 320"/>
                    <a:gd name="T7" fmla="*/ 197 h 240"/>
                    <a:gd name="T8" fmla="*/ 1 w 320"/>
                    <a:gd name="T9" fmla="*/ 121 h 240"/>
                    <a:gd name="T10" fmla="*/ 4 w 320"/>
                    <a:gd name="T11" fmla="*/ 66 h 240"/>
                    <a:gd name="T12" fmla="*/ 63 w 320"/>
                    <a:gd name="T13" fmla="*/ 10 h 240"/>
                    <a:gd name="T14" fmla="*/ 257 w 320"/>
                    <a:gd name="T15" fmla="*/ 10 h 240"/>
                    <a:gd name="T16" fmla="*/ 317 w 320"/>
                    <a:gd name="T17" fmla="*/ 75 h 240"/>
                    <a:gd name="T18" fmla="*/ 314 w 320"/>
                    <a:gd name="T19" fmla="*/ 143 h 240"/>
                    <a:gd name="T20" fmla="*/ 249 w 320"/>
                    <a:gd name="T21" fmla="*/ 196 h 240"/>
                    <a:gd name="T22" fmla="*/ 188 w 320"/>
                    <a:gd name="T23" fmla="*/ 201 h 240"/>
                    <a:gd name="T24" fmla="*/ 152 w 320"/>
                    <a:gd name="T25" fmla="*/ 214 h 240"/>
                    <a:gd name="T26" fmla="*/ 70 w 320"/>
                    <a:gd name="T27" fmla="*/ 240 h 240"/>
                    <a:gd name="T28" fmla="*/ 152 w 320"/>
                    <a:gd name="T29" fmla="*/ 165 h 240"/>
                    <a:gd name="T30" fmla="*/ 231 w 320"/>
                    <a:gd name="T31" fmla="*/ 160 h 240"/>
                    <a:gd name="T32" fmla="*/ 268 w 320"/>
                    <a:gd name="T33" fmla="*/ 121 h 240"/>
                    <a:gd name="T34" fmla="*/ 268 w 320"/>
                    <a:gd name="T35" fmla="*/ 83 h 240"/>
                    <a:gd name="T36" fmla="*/ 227 w 320"/>
                    <a:gd name="T37" fmla="*/ 41 h 240"/>
                    <a:gd name="T38" fmla="*/ 90 w 320"/>
                    <a:gd name="T39" fmla="*/ 41 h 240"/>
                    <a:gd name="T40" fmla="*/ 48 w 320"/>
                    <a:gd name="T41" fmla="*/ 85 h 240"/>
                    <a:gd name="T42" fmla="*/ 48 w 320"/>
                    <a:gd name="T43" fmla="*/ 120 h 240"/>
                    <a:gd name="T44" fmla="*/ 88 w 320"/>
                    <a:gd name="T45" fmla="*/ 161 h 240"/>
                    <a:gd name="T46" fmla="*/ 152 w 320"/>
                    <a:gd name="T47" fmla="*/ 16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0" h="240">
                      <a:moveTo>
                        <a:pt x="70" y="240"/>
                      </a:moveTo>
                      <a:cubicBezTo>
                        <a:pt x="78" y="229"/>
                        <a:pt x="85" y="220"/>
                        <a:pt x="92" y="210"/>
                      </a:cubicBezTo>
                      <a:cubicBezTo>
                        <a:pt x="97" y="203"/>
                        <a:pt x="97" y="198"/>
                        <a:pt x="87" y="198"/>
                      </a:cubicBezTo>
                      <a:cubicBezTo>
                        <a:pt x="82" y="198"/>
                        <a:pt x="77" y="197"/>
                        <a:pt x="73" y="197"/>
                      </a:cubicBezTo>
                      <a:cubicBezTo>
                        <a:pt x="28" y="191"/>
                        <a:pt x="4" y="166"/>
                        <a:pt x="1" y="121"/>
                      </a:cubicBezTo>
                      <a:cubicBezTo>
                        <a:pt x="0" y="103"/>
                        <a:pt x="0" y="85"/>
                        <a:pt x="4" y="66"/>
                      </a:cubicBezTo>
                      <a:cubicBezTo>
                        <a:pt x="11" y="36"/>
                        <a:pt x="32" y="15"/>
                        <a:pt x="63" y="10"/>
                      </a:cubicBezTo>
                      <a:cubicBezTo>
                        <a:pt x="127" y="0"/>
                        <a:pt x="192" y="0"/>
                        <a:pt x="257" y="10"/>
                      </a:cubicBezTo>
                      <a:cubicBezTo>
                        <a:pt x="291" y="16"/>
                        <a:pt x="310" y="37"/>
                        <a:pt x="317" y="75"/>
                      </a:cubicBezTo>
                      <a:cubicBezTo>
                        <a:pt x="320" y="98"/>
                        <a:pt x="319" y="121"/>
                        <a:pt x="314" y="143"/>
                      </a:cubicBezTo>
                      <a:cubicBezTo>
                        <a:pt x="307" y="173"/>
                        <a:pt x="283" y="192"/>
                        <a:pt x="249" y="196"/>
                      </a:cubicBezTo>
                      <a:cubicBezTo>
                        <a:pt x="229" y="198"/>
                        <a:pt x="209" y="200"/>
                        <a:pt x="188" y="201"/>
                      </a:cubicBezTo>
                      <a:cubicBezTo>
                        <a:pt x="175" y="202"/>
                        <a:pt x="163" y="206"/>
                        <a:pt x="152" y="214"/>
                      </a:cubicBezTo>
                      <a:cubicBezTo>
                        <a:pt x="128" y="231"/>
                        <a:pt x="100" y="236"/>
                        <a:pt x="70" y="240"/>
                      </a:cubicBezTo>
                      <a:close/>
                      <a:moveTo>
                        <a:pt x="152" y="165"/>
                      </a:moveTo>
                      <a:cubicBezTo>
                        <a:pt x="186" y="166"/>
                        <a:pt x="209" y="166"/>
                        <a:pt x="231" y="160"/>
                      </a:cubicBezTo>
                      <a:cubicBezTo>
                        <a:pt x="252" y="155"/>
                        <a:pt x="265" y="142"/>
                        <a:pt x="268" y="121"/>
                      </a:cubicBezTo>
                      <a:cubicBezTo>
                        <a:pt x="270" y="109"/>
                        <a:pt x="270" y="96"/>
                        <a:pt x="268" y="83"/>
                      </a:cubicBezTo>
                      <a:cubicBezTo>
                        <a:pt x="265" y="60"/>
                        <a:pt x="250" y="45"/>
                        <a:pt x="227" y="41"/>
                      </a:cubicBezTo>
                      <a:cubicBezTo>
                        <a:pt x="181" y="35"/>
                        <a:pt x="136" y="34"/>
                        <a:pt x="90" y="41"/>
                      </a:cubicBezTo>
                      <a:cubicBezTo>
                        <a:pt x="65" y="45"/>
                        <a:pt x="51" y="60"/>
                        <a:pt x="48" y="85"/>
                      </a:cubicBezTo>
                      <a:cubicBezTo>
                        <a:pt x="46" y="97"/>
                        <a:pt x="46" y="108"/>
                        <a:pt x="48" y="120"/>
                      </a:cubicBezTo>
                      <a:cubicBezTo>
                        <a:pt x="52" y="143"/>
                        <a:pt x="65" y="156"/>
                        <a:pt x="88" y="161"/>
                      </a:cubicBezTo>
                      <a:cubicBezTo>
                        <a:pt x="113" y="165"/>
                        <a:pt x="138" y="165"/>
                        <a:pt x="152" y="165"/>
                      </a:cubicBezTo>
                      <a:close/>
                    </a:path>
                  </a:pathLst>
                </a:custGeom>
                <a:solidFill>
                  <a:srgbClr val="FB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48" name="Freeform 32"/>
                <p:cNvSpPr>
                  <a:spLocks/>
                </p:cNvSpPr>
                <p:nvPr/>
              </p:nvSpPr>
              <p:spPr bwMode="auto">
                <a:xfrm>
                  <a:off x="1559632" y="3220982"/>
                  <a:ext cx="800024" cy="476941"/>
                </a:xfrm>
                <a:custGeom>
                  <a:avLst/>
                  <a:gdLst>
                    <a:gd name="T0" fmla="*/ 106 w 224"/>
                    <a:gd name="T1" fmla="*/ 131 h 132"/>
                    <a:gd name="T2" fmla="*/ 42 w 224"/>
                    <a:gd name="T3" fmla="*/ 127 h 132"/>
                    <a:gd name="T4" fmla="*/ 2 w 224"/>
                    <a:gd name="T5" fmla="*/ 86 h 132"/>
                    <a:gd name="T6" fmla="*/ 2 w 224"/>
                    <a:gd name="T7" fmla="*/ 51 h 132"/>
                    <a:gd name="T8" fmla="*/ 44 w 224"/>
                    <a:gd name="T9" fmla="*/ 7 h 132"/>
                    <a:gd name="T10" fmla="*/ 181 w 224"/>
                    <a:gd name="T11" fmla="*/ 7 h 132"/>
                    <a:gd name="T12" fmla="*/ 222 w 224"/>
                    <a:gd name="T13" fmla="*/ 49 h 132"/>
                    <a:gd name="T14" fmla="*/ 222 w 224"/>
                    <a:gd name="T15" fmla="*/ 87 h 132"/>
                    <a:gd name="T16" fmla="*/ 185 w 224"/>
                    <a:gd name="T17" fmla="*/ 126 h 132"/>
                    <a:gd name="T18" fmla="*/ 106 w 224"/>
                    <a:gd name="T19" fmla="*/ 1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32">
                      <a:moveTo>
                        <a:pt x="106" y="131"/>
                      </a:moveTo>
                      <a:cubicBezTo>
                        <a:pt x="92" y="131"/>
                        <a:pt x="67" y="131"/>
                        <a:pt x="42" y="127"/>
                      </a:cubicBezTo>
                      <a:cubicBezTo>
                        <a:pt x="19" y="122"/>
                        <a:pt x="6" y="109"/>
                        <a:pt x="2" y="86"/>
                      </a:cubicBezTo>
                      <a:cubicBezTo>
                        <a:pt x="0" y="74"/>
                        <a:pt x="0" y="63"/>
                        <a:pt x="2" y="51"/>
                      </a:cubicBezTo>
                      <a:cubicBezTo>
                        <a:pt x="5" y="26"/>
                        <a:pt x="19" y="11"/>
                        <a:pt x="44" y="7"/>
                      </a:cubicBezTo>
                      <a:cubicBezTo>
                        <a:pt x="90" y="0"/>
                        <a:pt x="135" y="1"/>
                        <a:pt x="181" y="7"/>
                      </a:cubicBezTo>
                      <a:cubicBezTo>
                        <a:pt x="204" y="11"/>
                        <a:pt x="219" y="26"/>
                        <a:pt x="222" y="49"/>
                      </a:cubicBezTo>
                      <a:cubicBezTo>
                        <a:pt x="224" y="62"/>
                        <a:pt x="224" y="75"/>
                        <a:pt x="222" y="87"/>
                      </a:cubicBezTo>
                      <a:cubicBezTo>
                        <a:pt x="219" y="108"/>
                        <a:pt x="206" y="121"/>
                        <a:pt x="185" y="126"/>
                      </a:cubicBezTo>
                      <a:cubicBezTo>
                        <a:pt x="163" y="132"/>
                        <a:pt x="140" y="132"/>
                        <a:pt x="106" y="13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grpSp>
            <p:nvGrpSpPr>
              <p:cNvPr id="143" name="Group 142"/>
              <p:cNvGrpSpPr/>
              <p:nvPr/>
            </p:nvGrpSpPr>
            <p:grpSpPr>
              <a:xfrm>
                <a:off x="10247205" y="3305007"/>
                <a:ext cx="422778" cy="268455"/>
                <a:chOff x="9799637" y="2592327"/>
                <a:chExt cx="465113" cy="295337"/>
              </a:xfrm>
              <a:solidFill>
                <a:sysClr val="window" lastClr="FFFFFF"/>
              </a:solidFill>
            </p:grpSpPr>
            <p:sp>
              <p:nvSpPr>
                <p:cNvPr id="144" name="Freeform 100"/>
                <p:cNvSpPr/>
                <p:nvPr/>
              </p:nvSpPr>
              <p:spPr bwMode="auto">
                <a:xfrm rot="16200000">
                  <a:off x="9725512" y="2666453"/>
                  <a:ext cx="295336" cy="147085"/>
                </a:xfrm>
                <a:custGeom>
                  <a:avLst/>
                  <a:gdLst>
                    <a:gd name="connsiteX0" fmla="*/ 295336 w 295336"/>
                    <a:gd name="connsiteY0" fmla="*/ 50682 h 147085"/>
                    <a:gd name="connsiteX1" fmla="*/ 295336 w 295336"/>
                    <a:gd name="connsiteY1" fmla="*/ 96401 h 147085"/>
                    <a:gd name="connsiteX2" fmla="*/ 200777 w 295336"/>
                    <a:gd name="connsiteY2" fmla="*/ 96401 h 147085"/>
                    <a:gd name="connsiteX3" fmla="*/ 200777 w 295336"/>
                    <a:gd name="connsiteY3" fmla="*/ 147085 h 147085"/>
                    <a:gd name="connsiteX4" fmla="*/ 155058 w 295336"/>
                    <a:gd name="connsiteY4" fmla="*/ 147085 h 147085"/>
                    <a:gd name="connsiteX5" fmla="*/ 155058 w 295336"/>
                    <a:gd name="connsiteY5" fmla="*/ 96401 h 147085"/>
                    <a:gd name="connsiteX6" fmla="*/ 0 w 295336"/>
                    <a:gd name="connsiteY6" fmla="*/ 96401 h 147085"/>
                    <a:gd name="connsiteX7" fmla="*/ 0 w 295336"/>
                    <a:gd name="connsiteY7" fmla="*/ 50682 h 147085"/>
                    <a:gd name="connsiteX8" fmla="*/ 155058 w 295336"/>
                    <a:gd name="connsiteY8" fmla="*/ 50682 h 147085"/>
                    <a:gd name="connsiteX9" fmla="*/ 155058 w 295336"/>
                    <a:gd name="connsiteY9" fmla="*/ 0 h 147085"/>
                    <a:gd name="connsiteX10" fmla="*/ 200777 w 295336"/>
                    <a:gd name="connsiteY10" fmla="*/ 0 h 147085"/>
                    <a:gd name="connsiteX11" fmla="*/ 200777 w 295336"/>
                    <a:gd name="connsiteY11" fmla="*/ 50682 h 14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5336" h="147085">
                      <a:moveTo>
                        <a:pt x="295336" y="50682"/>
                      </a:moveTo>
                      <a:lnTo>
                        <a:pt x="295336" y="96401"/>
                      </a:lnTo>
                      <a:lnTo>
                        <a:pt x="200777" y="96401"/>
                      </a:lnTo>
                      <a:lnTo>
                        <a:pt x="200777" y="147085"/>
                      </a:lnTo>
                      <a:lnTo>
                        <a:pt x="155058" y="147085"/>
                      </a:lnTo>
                      <a:lnTo>
                        <a:pt x="155058" y="96401"/>
                      </a:lnTo>
                      <a:lnTo>
                        <a:pt x="0" y="96401"/>
                      </a:lnTo>
                      <a:lnTo>
                        <a:pt x="0" y="50682"/>
                      </a:lnTo>
                      <a:lnTo>
                        <a:pt x="155058" y="50682"/>
                      </a:lnTo>
                      <a:lnTo>
                        <a:pt x="155058" y="0"/>
                      </a:lnTo>
                      <a:lnTo>
                        <a:pt x="200777" y="0"/>
                      </a:lnTo>
                      <a:lnTo>
                        <a:pt x="200777" y="50682"/>
                      </a:lnTo>
                      <a:close/>
                    </a:path>
                  </a:pathLst>
                </a:custGeom>
                <a:grp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45" name="Freeform 101"/>
                <p:cNvSpPr/>
                <p:nvPr/>
              </p:nvSpPr>
              <p:spPr bwMode="auto">
                <a:xfrm rot="16200000">
                  <a:off x="9884527" y="2666453"/>
                  <a:ext cx="295336" cy="147085"/>
                </a:xfrm>
                <a:custGeom>
                  <a:avLst/>
                  <a:gdLst>
                    <a:gd name="connsiteX0" fmla="*/ 295336 w 295336"/>
                    <a:gd name="connsiteY0" fmla="*/ 50682 h 147085"/>
                    <a:gd name="connsiteX1" fmla="*/ 295336 w 295336"/>
                    <a:gd name="connsiteY1" fmla="*/ 96401 h 147085"/>
                    <a:gd name="connsiteX2" fmla="*/ 118391 w 295336"/>
                    <a:gd name="connsiteY2" fmla="*/ 96401 h 147085"/>
                    <a:gd name="connsiteX3" fmla="*/ 118391 w 295336"/>
                    <a:gd name="connsiteY3" fmla="*/ 147085 h 147085"/>
                    <a:gd name="connsiteX4" fmla="*/ 72672 w 295336"/>
                    <a:gd name="connsiteY4" fmla="*/ 147085 h 147085"/>
                    <a:gd name="connsiteX5" fmla="*/ 72672 w 295336"/>
                    <a:gd name="connsiteY5" fmla="*/ 96401 h 147085"/>
                    <a:gd name="connsiteX6" fmla="*/ 0 w 295336"/>
                    <a:gd name="connsiteY6" fmla="*/ 96401 h 147085"/>
                    <a:gd name="connsiteX7" fmla="*/ 0 w 295336"/>
                    <a:gd name="connsiteY7" fmla="*/ 50682 h 147085"/>
                    <a:gd name="connsiteX8" fmla="*/ 72672 w 295336"/>
                    <a:gd name="connsiteY8" fmla="*/ 50682 h 147085"/>
                    <a:gd name="connsiteX9" fmla="*/ 72672 w 295336"/>
                    <a:gd name="connsiteY9" fmla="*/ 0 h 147085"/>
                    <a:gd name="connsiteX10" fmla="*/ 118391 w 295336"/>
                    <a:gd name="connsiteY10" fmla="*/ 0 h 147085"/>
                    <a:gd name="connsiteX11" fmla="*/ 118391 w 295336"/>
                    <a:gd name="connsiteY11" fmla="*/ 50682 h 14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5336" h="147085">
                      <a:moveTo>
                        <a:pt x="295336" y="50682"/>
                      </a:moveTo>
                      <a:lnTo>
                        <a:pt x="295336" y="96401"/>
                      </a:lnTo>
                      <a:lnTo>
                        <a:pt x="118391" y="96401"/>
                      </a:lnTo>
                      <a:lnTo>
                        <a:pt x="118391" y="147085"/>
                      </a:lnTo>
                      <a:lnTo>
                        <a:pt x="72672" y="147085"/>
                      </a:lnTo>
                      <a:lnTo>
                        <a:pt x="72672" y="96401"/>
                      </a:lnTo>
                      <a:lnTo>
                        <a:pt x="0" y="96401"/>
                      </a:lnTo>
                      <a:lnTo>
                        <a:pt x="0" y="50682"/>
                      </a:lnTo>
                      <a:lnTo>
                        <a:pt x="72672" y="50682"/>
                      </a:lnTo>
                      <a:lnTo>
                        <a:pt x="72672" y="0"/>
                      </a:lnTo>
                      <a:lnTo>
                        <a:pt x="118391" y="0"/>
                      </a:lnTo>
                      <a:lnTo>
                        <a:pt x="118391" y="50682"/>
                      </a:lnTo>
                      <a:close/>
                    </a:path>
                  </a:pathLst>
                </a:custGeom>
                <a:grp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sp>
              <p:nvSpPr>
                <p:cNvPr id="146" name="Freeform 102"/>
                <p:cNvSpPr/>
                <p:nvPr/>
              </p:nvSpPr>
              <p:spPr bwMode="auto">
                <a:xfrm>
                  <a:off x="10117666" y="2592327"/>
                  <a:ext cx="147084" cy="295335"/>
                </a:xfrm>
                <a:custGeom>
                  <a:avLst/>
                  <a:gdLst>
                    <a:gd name="connsiteX0" fmla="*/ 50681 w 147084"/>
                    <a:gd name="connsiteY0" fmla="*/ 0 h 295335"/>
                    <a:gd name="connsiteX1" fmla="*/ 96400 w 147084"/>
                    <a:gd name="connsiteY1" fmla="*/ 0 h 295335"/>
                    <a:gd name="connsiteX2" fmla="*/ 96400 w 147084"/>
                    <a:gd name="connsiteY2" fmla="*/ 40363 h 295335"/>
                    <a:gd name="connsiteX3" fmla="*/ 147084 w 147084"/>
                    <a:gd name="connsiteY3" fmla="*/ 40363 h 295335"/>
                    <a:gd name="connsiteX4" fmla="*/ 147084 w 147084"/>
                    <a:gd name="connsiteY4" fmla="*/ 86082 h 295335"/>
                    <a:gd name="connsiteX5" fmla="*/ 96400 w 147084"/>
                    <a:gd name="connsiteY5" fmla="*/ 86082 h 295335"/>
                    <a:gd name="connsiteX6" fmla="*/ 96400 w 147084"/>
                    <a:gd name="connsiteY6" fmla="*/ 295335 h 295335"/>
                    <a:gd name="connsiteX7" fmla="*/ 50681 w 147084"/>
                    <a:gd name="connsiteY7" fmla="*/ 295335 h 295335"/>
                    <a:gd name="connsiteX8" fmla="*/ 50681 w 147084"/>
                    <a:gd name="connsiteY8" fmla="*/ 86082 h 295335"/>
                    <a:gd name="connsiteX9" fmla="*/ 0 w 147084"/>
                    <a:gd name="connsiteY9" fmla="*/ 86082 h 295335"/>
                    <a:gd name="connsiteX10" fmla="*/ 0 w 147084"/>
                    <a:gd name="connsiteY10" fmla="*/ 40363 h 295335"/>
                    <a:gd name="connsiteX11" fmla="*/ 50681 w 147084"/>
                    <a:gd name="connsiteY11" fmla="*/ 40363 h 29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084" h="295335">
                      <a:moveTo>
                        <a:pt x="50681" y="0"/>
                      </a:moveTo>
                      <a:lnTo>
                        <a:pt x="96400" y="0"/>
                      </a:lnTo>
                      <a:lnTo>
                        <a:pt x="96400" y="40363"/>
                      </a:lnTo>
                      <a:lnTo>
                        <a:pt x="147084" y="40363"/>
                      </a:lnTo>
                      <a:lnTo>
                        <a:pt x="147084" y="86082"/>
                      </a:lnTo>
                      <a:lnTo>
                        <a:pt x="96400" y="86082"/>
                      </a:lnTo>
                      <a:lnTo>
                        <a:pt x="96400" y="295335"/>
                      </a:lnTo>
                      <a:lnTo>
                        <a:pt x="50681" y="295335"/>
                      </a:lnTo>
                      <a:lnTo>
                        <a:pt x="50681" y="86082"/>
                      </a:lnTo>
                      <a:lnTo>
                        <a:pt x="0" y="86082"/>
                      </a:lnTo>
                      <a:lnTo>
                        <a:pt x="0" y="40363"/>
                      </a:lnTo>
                      <a:lnTo>
                        <a:pt x="50681" y="40363"/>
                      </a:lnTo>
                      <a:close/>
                    </a:path>
                  </a:pathLst>
                </a:custGeom>
                <a:grp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grpSp>
        </p:grpSp>
      </p:grpSp>
      <p:sp>
        <p:nvSpPr>
          <p:cNvPr id="8" name="Title 7"/>
          <p:cNvSpPr>
            <a:spLocks noGrp="1"/>
          </p:cNvSpPr>
          <p:nvPr>
            <p:ph type="title"/>
          </p:nvPr>
        </p:nvSpPr>
        <p:spPr/>
        <p:txBody>
          <a:bodyPr/>
          <a:lstStyle/>
          <a:p>
            <a:r>
              <a:rPr lang="en-US" dirty="0"/>
              <a:t>Speech</a:t>
            </a:r>
            <a:endParaRPr lang="en-US" dirty="0"/>
          </a:p>
        </p:txBody>
      </p:sp>
    </p:spTree>
    <p:extLst>
      <p:ext uri="{BB962C8B-B14F-4D97-AF65-F5344CB8AC3E}">
        <p14:creationId xmlns:p14="http://schemas.microsoft.com/office/powerpoint/2010/main" val="116185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87336" y="4327479"/>
            <a:ext cx="2198095" cy="1620928"/>
            <a:chOff x="301362" y="4327596"/>
            <a:chExt cx="2198407" cy="1621158"/>
          </a:xfrm>
        </p:grpSpPr>
        <p:sp>
          <p:nvSpPr>
            <p:cNvPr id="22" name="TextBox 21"/>
            <p:cNvSpPr txBox="1"/>
            <p:nvPr/>
          </p:nvSpPr>
          <p:spPr>
            <a:xfrm>
              <a:off x="301362" y="4327596"/>
              <a:ext cx="2198407" cy="849541"/>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000" b="1" dirty="0"/>
                <a:t>Bing Spell Check API</a:t>
              </a:r>
            </a:p>
          </p:txBody>
        </p:sp>
        <p:sp>
          <p:nvSpPr>
            <p:cNvPr id="23" name="Rectangle 22"/>
            <p:cNvSpPr/>
            <p:nvPr/>
          </p:nvSpPr>
          <p:spPr>
            <a:xfrm>
              <a:off x="301362" y="5108405"/>
              <a:ext cx="2198407" cy="840349"/>
            </a:xfrm>
            <a:prstGeom prst="rect">
              <a:avLst/>
            </a:prstGeom>
          </p:spPr>
          <p:txBody>
            <a:bodyPr wrap="square">
              <a:spAutoFit/>
            </a:bodyPr>
            <a:lstStyle/>
            <a:p>
              <a:pPr algn="ctr" defTabSz="914224">
                <a:lnSpc>
                  <a:spcPct val="90000"/>
                </a:lnSpc>
                <a:spcAft>
                  <a:spcPts val="600"/>
                </a:spcAft>
                <a:defRPr/>
              </a:pPr>
              <a:r>
                <a:rPr lang="en-US" dirty="0"/>
                <a:t>Detect and correct spelling mistakes within your app</a:t>
              </a:r>
            </a:p>
          </p:txBody>
        </p:sp>
      </p:grpSp>
      <p:grpSp>
        <p:nvGrpSpPr>
          <p:cNvPr id="9" name="Group 8"/>
          <p:cNvGrpSpPr/>
          <p:nvPr/>
        </p:nvGrpSpPr>
        <p:grpSpPr>
          <a:xfrm>
            <a:off x="6862393" y="4355179"/>
            <a:ext cx="3540055" cy="1842527"/>
            <a:chOff x="6884785" y="4355300"/>
            <a:chExt cx="3540557" cy="1842788"/>
          </a:xfrm>
        </p:grpSpPr>
        <p:sp>
          <p:nvSpPr>
            <p:cNvPr id="24" name="TextBox 23"/>
            <p:cNvSpPr txBox="1"/>
            <p:nvPr/>
          </p:nvSpPr>
          <p:spPr>
            <a:xfrm>
              <a:off x="6884785" y="4355300"/>
              <a:ext cx="3540557" cy="794134"/>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b="1" dirty="0"/>
                <a:t>Language Understanding Intelligent Service (LUIS)</a:t>
              </a:r>
            </a:p>
          </p:txBody>
        </p:sp>
        <p:sp>
          <p:nvSpPr>
            <p:cNvPr id="25" name="Rectangle 24"/>
            <p:cNvSpPr/>
            <p:nvPr/>
          </p:nvSpPr>
          <p:spPr>
            <a:xfrm>
              <a:off x="7555860" y="5108405"/>
              <a:ext cx="2198407" cy="1089683"/>
            </a:xfrm>
            <a:prstGeom prst="rect">
              <a:avLst/>
            </a:prstGeom>
          </p:spPr>
          <p:txBody>
            <a:bodyPr wrap="square">
              <a:spAutoFit/>
            </a:bodyPr>
            <a:lstStyle/>
            <a:p>
              <a:pPr algn="ctr" defTabSz="914224">
                <a:lnSpc>
                  <a:spcPct val="90000"/>
                </a:lnSpc>
                <a:spcAft>
                  <a:spcPts val="600"/>
                </a:spcAft>
                <a:defRPr/>
              </a:pPr>
              <a:r>
                <a:rPr lang="en-US" dirty="0"/>
                <a:t>Teach your apps to understand commands from your users</a:t>
              </a:r>
            </a:p>
          </p:txBody>
        </p:sp>
      </p:grpSp>
      <p:grpSp>
        <p:nvGrpSpPr>
          <p:cNvPr id="7" name="Group 6"/>
          <p:cNvGrpSpPr/>
          <p:nvPr/>
        </p:nvGrpSpPr>
        <p:grpSpPr>
          <a:xfrm>
            <a:off x="2475806" y="4327481"/>
            <a:ext cx="2659696" cy="1870226"/>
            <a:chOff x="2490143" y="4327597"/>
            <a:chExt cx="2660073" cy="1870491"/>
          </a:xfrm>
        </p:grpSpPr>
        <p:sp>
          <p:nvSpPr>
            <p:cNvPr id="26" name="TextBox 25"/>
            <p:cNvSpPr txBox="1"/>
            <p:nvPr/>
          </p:nvSpPr>
          <p:spPr>
            <a:xfrm>
              <a:off x="2490143" y="4327597"/>
              <a:ext cx="2660073" cy="849541"/>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000" b="1" dirty="0"/>
                <a:t>Web Language Model API</a:t>
              </a:r>
            </a:p>
          </p:txBody>
        </p:sp>
        <p:sp>
          <p:nvSpPr>
            <p:cNvPr id="27" name="Rectangle 26"/>
            <p:cNvSpPr/>
            <p:nvPr/>
          </p:nvSpPr>
          <p:spPr>
            <a:xfrm>
              <a:off x="2720976" y="5108405"/>
              <a:ext cx="2198407" cy="1089683"/>
            </a:xfrm>
            <a:prstGeom prst="rect">
              <a:avLst/>
            </a:prstGeom>
          </p:spPr>
          <p:txBody>
            <a:bodyPr wrap="square">
              <a:spAutoFit/>
            </a:bodyPr>
            <a:lstStyle/>
            <a:p>
              <a:pPr algn="ctr" defTabSz="914224">
                <a:lnSpc>
                  <a:spcPct val="90000"/>
                </a:lnSpc>
                <a:spcAft>
                  <a:spcPts val="600"/>
                </a:spcAft>
                <a:defRPr/>
              </a:pPr>
              <a:r>
                <a:rPr lang="en-US" dirty="0"/>
                <a:t>Leverage the power of language models trained on web-scale data</a:t>
              </a:r>
            </a:p>
          </p:txBody>
        </p:sp>
      </p:grpSp>
      <p:grpSp>
        <p:nvGrpSpPr>
          <p:cNvPr id="8" name="Group 7"/>
          <p:cNvGrpSpPr/>
          <p:nvPr/>
        </p:nvGrpSpPr>
        <p:grpSpPr>
          <a:xfrm>
            <a:off x="5009285" y="4327479"/>
            <a:ext cx="2417905" cy="1620928"/>
            <a:chOff x="5009113" y="4327596"/>
            <a:chExt cx="2418248" cy="1621158"/>
          </a:xfrm>
        </p:grpSpPr>
        <p:sp>
          <p:nvSpPr>
            <p:cNvPr id="28" name="TextBox 27"/>
            <p:cNvSpPr txBox="1"/>
            <p:nvPr/>
          </p:nvSpPr>
          <p:spPr>
            <a:xfrm>
              <a:off x="5009113" y="4327596"/>
              <a:ext cx="2418248" cy="849541"/>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000" b="1" dirty="0"/>
                <a:t>Linguistic Analysis API</a:t>
              </a:r>
            </a:p>
          </p:txBody>
        </p:sp>
        <p:sp>
          <p:nvSpPr>
            <p:cNvPr id="29" name="Rectangle 28"/>
            <p:cNvSpPr/>
            <p:nvPr/>
          </p:nvSpPr>
          <p:spPr>
            <a:xfrm>
              <a:off x="5119034" y="5108405"/>
              <a:ext cx="2198407" cy="840349"/>
            </a:xfrm>
            <a:prstGeom prst="rect">
              <a:avLst/>
            </a:prstGeom>
          </p:spPr>
          <p:txBody>
            <a:bodyPr wrap="square">
              <a:spAutoFit/>
            </a:bodyPr>
            <a:lstStyle/>
            <a:p>
              <a:pPr algn="ctr" defTabSz="914224">
                <a:lnSpc>
                  <a:spcPct val="90000"/>
                </a:lnSpc>
                <a:spcAft>
                  <a:spcPts val="600"/>
                </a:spcAft>
                <a:defRPr/>
              </a:pPr>
              <a:r>
                <a:rPr lang="en-US" dirty="0"/>
                <a:t>Easily parse complex text with language analysis</a:t>
              </a:r>
            </a:p>
          </p:txBody>
        </p:sp>
      </p:grpSp>
      <p:grpSp>
        <p:nvGrpSpPr>
          <p:cNvPr id="10" name="Group 9"/>
          <p:cNvGrpSpPr/>
          <p:nvPr/>
        </p:nvGrpSpPr>
        <p:grpSpPr>
          <a:xfrm>
            <a:off x="9956197" y="4327477"/>
            <a:ext cx="2198095" cy="1870227"/>
            <a:chOff x="9971594" y="4327594"/>
            <a:chExt cx="2198407" cy="1870492"/>
          </a:xfrm>
        </p:grpSpPr>
        <p:sp>
          <p:nvSpPr>
            <p:cNvPr id="30" name="TextBox 29"/>
            <p:cNvSpPr txBox="1"/>
            <p:nvPr/>
          </p:nvSpPr>
          <p:spPr>
            <a:xfrm>
              <a:off x="10071521" y="4327594"/>
              <a:ext cx="1998552" cy="849541"/>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sz="2000" b="1" dirty="0"/>
                <a:t>Text Analytics API</a:t>
              </a:r>
            </a:p>
          </p:txBody>
        </p:sp>
        <p:sp>
          <p:nvSpPr>
            <p:cNvPr id="31" name="Rectangle 30"/>
            <p:cNvSpPr/>
            <p:nvPr/>
          </p:nvSpPr>
          <p:spPr>
            <a:xfrm>
              <a:off x="9971594" y="5108403"/>
              <a:ext cx="2198407" cy="1089683"/>
            </a:xfrm>
            <a:prstGeom prst="rect">
              <a:avLst/>
            </a:prstGeom>
          </p:spPr>
          <p:txBody>
            <a:bodyPr wrap="square">
              <a:spAutoFit/>
            </a:bodyPr>
            <a:lstStyle/>
            <a:p>
              <a:pPr algn="ctr" defTabSz="914224">
                <a:lnSpc>
                  <a:spcPct val="90000"/>
                </a:lnSpc>
                <a:spcAft>
                  <a:spcPts val="600"/>
                </a:spcAft>
                <a:defRPr/>
              </a:pPr>
              <a:r>
                <a:rPr lang="en-US" dirty="0"/>
                <a:t>Detect sentiment, key phrases, topics, and language from your text</a:t>
              </a:r>
            </a:p>
          </p:txBody>
        </p:sp>
      </p:grpSp>
      <p:grpSp>
        <p:nvGrpSpPr>
          <p:cNvPr id="112" name="Group 111"/>
          <p:cNvGrpSpPr/>
          <p:nvPr/>
        </p:nvGrpSpPr>
        <p:grpSpPr>
          <a:xfrm>
            <a:off x="10255259" y="2704841"/>
            <a:ext cx="1599973" cy="1599973"/>
            <a:chOff x="10270699" y="2704728"/>
            <a:chExt cx="1600200" cy="1600200"/>
          </a:xfrm>
        </p:grpSpPr>
        <p:sp>
          <p:nvSpPr>
            <p:cNvPr id="113" name="Rectangle 112"/>
            <p:cNvSpPr/>
            <p:nvPr/>
          </p:nvSpPr>
          <p:spPr>
            <a:xfrm>
              <a:off x="10270699" y="2704728"/>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114" name="Group 113"/>
            <p:cNvGrpSpPr/>
            <p:nvPr/>
          </p:nvGrpSpPr>
          <p:grpSpPr>
            <a:xfrm>
              <a:off x="10574049" y="2901004"/>
              <a:ext cx="993502" cy="1207648"/>
              <a:chOff x="10574049" y="2901004"/>
              <a:chExt cx="993502" cy="1207648"/>
            </a:xfrm>
          </p:grpSpPr>
          <p:grpSp>
            <p:nvGrpSpPr>
              <p:cNvPr id="115" name="Group 114"/>
              <p:cNvGrpSpPr/>
              <p:nvPr/>
            </p:nvGrpSpPr>
            <p:grpSpPr>
              <a:xfrm>
                <a:off x="10574049" y="2901004"/>
                <a:ext cx="993502" cy="1207648"/>
                <a:chOff x="1127084" y="3139548"/>
                <a:chExt cx="851767" cy="1035364"/>
              </a:xfrm>
            </p:grpSpPr>
            <p:sp>
              <p:nvSpPr>
                <p:cNvPr id="117" name="Freeform 41"/>
                <p:cNvSpPr>
                  <a:spLocks noEditPoints="1"/>
                </p:cNvSpPr>
                <p:nvPr/>
              </p:nvSpPr>
              <p:spPr bwMode="auto">
                <a:xfrm>
                  <a:off x="1127084" y="3139548"/>
                  <a:ext cx="851767" cy="1035364"/>
                </a:xfrm>
                <a:custGeom>
                  <a:avLst/>
                  <a:gdLst>
                    <a:gd name="T0" fmla="*/ 237 w 273"/>
                    <a:gd name="T1" fmla="*/ 54 h 332"/>
                    <a:gd name="T2" fmla="*/ 54 w 273"/>
                    <a:gd name="T3" fmla="*/ 58 h 332"/>
                    <a:gd name="T4" fmla="*/ 55 w 273"/>
                    <a:gd name="T5" fmla="*/ 203 h 332"/>
                    <a:gd name="T6" fmla="*/ 98 w 273"/>
                    <a:gd name="T7" fmla="*/ 235 h 332"/>
                    <a:gd name="T8" fmla="*/ 63 w 273"/>
                    <a:gd name="T9" fmla="*/ 261 h 332"/>
                    <a:gd name="T10" fmla="*/ 15 w 273"/>
                    <a:gd name="T11" fmla="*/ 281 h 332"/>
                    <a:gd name="T12" fmla="*/ 6 w 273"/>
                    <a:gd name="T13" fmla="*/ 315 h 332"/>
                    <a:gd name="T14" fmla="*/ 20 w 273"/>
                    <a:gd name="T15" fmla="*/ 322 h 332"/>
                    <a:gd name="T16" fmla="*/ 216 w 273"/>
                    <a:gd name="T17" fmla="*/ 250 h 332"/>
                    <a:gd name="T18" fmla="*/ 258 w 273"/>
                    <a:gd name="T19" fmla="*/ 182 h 332"/>
                    <a:gd name="T20" fmla="*/ 237 w 273"/>
                    <a:gd name="T21" fmla="*/ 54 h 332"/>
                    <a:gd name="T22" fmla="*/ 149 w 273"/>
                    <a:gd name="T23" fmla="*/ 209 h 332"/>
                    <a:gd name="T24" fmla="*/ 76 w 273"/>
                    <a:gd name="T25" fmla="*/ 160 h 332"/>
                    <a:gd name="T26" fmla="*/ 86 w 273"/>
                    <a:gd name="T27" fmla="*/ 82 h 332"/>
                    <a:gd name="T28" fmla="*/ 96 w 273"/>
                    <a:gd name="T29" fmla="*/ 72 h 332"/>
                    <a:gd name="T30" fmla="*/ 149 w 273"/>
                    <a:gd name="T31" fmla="*/ 51 h 332"/>
                    <a:gd name="T32" fmla="*/ 228 w 273"/>
                    <a:gd name="T33" fmla="*/ 130 h 332"/>
                    <a:gd name="T34" fmla="*/ 149 w 273"/>
                    <a:gd name="T35" fmla="*/ 20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332">
                      <a:moveTo>
                        <a:pt x="237" y="54"/>
                      </a:moveTo>
                      <a:cubicBezTo>
                        <a:pt x="189" y="0"/>
                        <a:pt x="101" y="2"/>
                        <a:pt x="54" y="58"/>
                      </a:cubicBezTo>
                      <a:cubicBezTo>
                        <a:pt x="19" y="100"/>
                        <a:pt x="19" y="161"/>
                        <a:pt x="55" y="203"/>
                      </a:cubicBezTo>
                      <a:cubicBezTo>
                        <a:pt x="67" y="217"/>
                        <a:pt x="81" y="226"/>
                        <a:pt x="98" y="235"/>
                      </a:cubicBezTo>
                      <a:cubicBezTo>
                        <a:pt x="87" y="248"/>
                        <a:pt x="76" y="256"/>
                        <a:pt x="63" y="261"/>
                      </a:cubicBezTo>
                      <a:cubicBezTo>
                        <a:pt x="47" y="268"/>
                        <a:pt x="31" y="274"/>
                        <a:pt x="15" y="281"/>
                      </a:cubicBezTo>
                      <a:cubicBezTo>
                        <a:pt x="0" y="287"/>
                        <a:pt x="7" y="303"/>
                        <a:pt x="6" y="315"/>
                      </a:cubicBezTo>
                      <a:cubicBezTo>
                        <a:pt x="5" y="324"/>
                        <a:pt x="14" y="321"/>
                        <a:pt x="20" y="322"/>
                      </a:cubicBezTo>
                      <a:cubicBezTo>
                        <a:pt x="95" y="332"/>
                        <a:pt x="159" y="304"/>
                        <a:pt x="216" y="250"/>
                      </a:cubicBezTo>
                      <a:cubicBezTo>
                        <a:pt x="235" y="232"/>
                        <a:pt x="250" y="209"/>
                        <a:pt x="258" y="182"/>
                      </a:cubicBezTo>
                      <a:cubicBezTo>
                        <a:pt x="273" y="135"/>
                        <a:pt x="270" y="91"/>
                        <a:pt x="237" y="54"/>
                      </a:cubicBezTo>
                      <a:close/>
                      <a:moveTo>
                        <a:pt x="149" y="209"/>
                      </a:moveTo>
                      <a:cubicBezTo>
                        <a:pt x="116" y="209"/>
                        <a:pt x="88" y="189"/>
                        <a:pt x="76" y="160"/>
                      </a:cubicBezTo>
                      <a:cubicBezTo>
                        <a:pt x="64" y="135"/>
                        <a:pt x="67" y="105"/>
                        <a:pt x="86" y="82"/>
                      </a:cubicBezTo>
                      <a:cubicBezTo>
                        <a:pt x="89" y="78"/>
                        <a:pt x="92" y="75"/>
                        <a:pt x="96" y="72"/>
                      </a:cubicBezTo>
                      <a:cubicBezTo>
                        <a:pt x="110" y="59"/>
                        <a:pt x="129" y="51"/>
                        <a:pt x="149" y="51"/>
                      </a:cubicBezTo>
                      <a:cubicBezTo>
                        <a:pt x="193" y="51"/>
                        <a:pt x="228" y="86"/>
                        <a:pt x="228" y="130"/>
                      </a:cubicBezTo>
                      <a:cubicBezTo>
                        <a:pt x="228" y="174"/>
                        <a:pt x="193" y="209"/>
                        <a:pt x="149" y="209"/>
                      </a:cubicBezTo>
                      <a:close/>
                    </a:path>
                  </a:pathLst>
                </a:custGeom>
                <a:solidFill>
                  <a:srgbClr val="FBF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18" name="Freeform 42"/>
                <p:cNvSpPr>
                  <a:spLocks/>
                </p:cNvSpPr>
                <p:nvPr/>
              </p:nvSpPr>
              <p:spPr bwMode="auto">
                <a:xfrm>
                  <a:off x="1325730" y="3299066"/>
                  <a:ext cx="511662" cy="493604"/>
                </a:xfrm>
                <a:custGeom>
                  <a:avLst/>
                  <a:gdLst>
                    <a:gd name="T0" fmla="*/ 14 w 164"/>
                    <a:gd name="T1" fmla="*/ 113 h 158"/>
                    <a:gd name="T2" fmla="*/ 12 w 164"/>
                    <a:gd name="T3" fmla="*/ 109 h 158"/>
                    <a:gd name="T4" fmla="*/ 85 w 164"/>
                    <a:gd name="T5" fmla="*/ 158 h 158"/>
                    <a:gd name="T6" fmla="*/ 164 w 164"/>
                    <a:gd name="T7" fmla="*/ 79 h 158"/>
                    <a:gd name="T8" fmla="*/ 85 w 164"/>
                    <a:gd name="T9" fmla="*/ 0 h 158"/>
                    <a:gd name="T10" fmla="*/ 32 w 164"/>
                    <a:gd name="T11" fmla="*/ 21 h 158"/>
                    <a:gd name="T12" fmla="*/ 32 w 164"/>
                    <a:gd name="T13" fmla="*/ 21 h 158"/>
                    <a:gd name="T14" fmla="*/ 22 w 164"/>
                    <a:gd name="T15" fmla="*/ 31 h 158"/>
                    <a:gd name="T16" fmla="*/ 12 w 164"/>
                    <a:gd name="T17" fmla="*/ 10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58">
                      <a:moveTo>
                        <a:pt x="14" y="113"/>
                      </a:moveTo>
                      <a:cubicBezTo>
                        <a:pt x="13" y="112"/>
                        <a:pt x="13" y="111"/>
                        <a:pt x="12" y="109"/>
                      </a:cubicBezTo>
                      <a:cubicBezTo>
                        <a:pt x="24" y="138"/>
                        <a:pt x="52" y="158"/>
                        <a:pt x="85" y="158"/>
                      </a:cubicBezTo>
                      <a:cubicBezTo>
                        <a:pt x="129" y="158"/>
                        <a:pt x="164" y="123"/>
                        <a:pt x="164" y="79"/>
                      </a:cubicBezTo>
                      <a:cubicBezTo>
                        <a:pt x="164" y="35"/>
                        <a:pt x="129" y="0"/>
                        <a:pt x="85" y="0"/>
                      </a:cubicBezTo>
                      <a:cubicBezTo>
                        <a:pt x="65" y="0"/>
                        <a:pt x="46" y="8"/>
                        <a:pt x="32" y="21"/>
                      </a:cubicBezTo>
                      <a:cubicBezTo>
                        <a:pt x="32" y="21"/>
                        <a:pt x="32" y="21"/>
                        <a:pt x="32" y="21"/>
                      </a:cubicBezTo>
                      <a:cubicBezTo>
                        <a:pt x="28" y="24"/>
                        <a:pt x="25" y="27"/>
                        <a:pt x="22" y="31"/>
                      </a:cubicBezTo>
                      <a:cubicBezTo>
                        <a:pt x="3" y="54"/>
                        <a:pt x="0" y="84"/>
                        <a:pt x="12" y="10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sp>
            <p:nvSpPr>
              <p:cNvPr id="116" name="Freeform 5"/>
              <p:cNvSpPr>
                <a:spLocks noEditPoints="1"/>
              </p:cNvSpPr>
              <p:nvPr/>
            </p:nvSpPr>
            <p:spPr bwMode="auto">
              <a:xfrm>
                <a:off x="10955678" y="3195474"/>
                <a:ext cx="317845" cy="340782"/>
              </a:xfrm>
              <a:custGeom>
                <a:avLst/>
                <a:gdLst>
                  <a:gd name="T0" fmla="*/ 39 w 79"/>
                  <a:gd name="T1" fmla="*/ 84 h 85"/>
                  <a:gd name="T2" fmla="*/ 10 w 79"/>
                  <a:gd name="T3" fmla="*/ 84 h 85"/>
                  <a:gd name="T4" fmla="*/ 5 w 79"/>
                  <a:gd name="T5" fmla="*/ 82 h 85"/>
                  <a:gd name="T6" fmla="*/ 4 w 79"/>
                  <a:gd name="T7" fmla="*/ 62 h 85"/>
                  <a:gd name="T8" fmla="*/ 22 w 79"/>
                  <a:gd name="T9" fmla="*/ 27 h 85"/>
                  <a:gd name="T10" fmla="*/ 24 w 79"/>
                  <a:gd name="T11" fmla="*/ 10 h 85"/>
                  <a:gd name="T12" fmla="*/ 22 w 79"/>
                  <a:gd name="T13" fmla="*/ 9 h 85"/>
                  <a:gd name="T14" fmla="*/ 19 w 79"/>
                  <a:gd name="T15" fmla="*/ 8 h 85"/>
                  <a:gd name="T16" fmla="*/ 19 w 79"/>
                  <a:gd name="T17" fmla="*/ 0 h 85"/>
                  <a:gd name="T18" fmla="*/ 21 w 79"/>
                  <a:gd name="T19" fmla="*/ 0 h 85"/>
                  <a:gd name="T20" fmla="*/ 57 w 79"/>
                  <a:gd name="T21" fmla="*/ 0 h 85"/>
                  <a:gd name="T22" fmla="*/ 60 w 79"/>
                  <a:gd name="T23" fmla="*/ 3 h 85"/>
                  <a:gd name="T24" fmla="*/ 60 w 79"/>
                  <a:gd name="T25" fmla="*/ 7 h 85"/>
                  <a:gd name="T26" fmla="*/ 57 w 79"/>
                  <a:gd name="T27" fmla="*/ 9 h 85"/>
                  <a:gd name="T28" fmla="*/ 55 w 79"/>
                  <a:gd name="T29" fmla="*/ 12 h 85"/>
                  <a:gd name="T30" fmla="*/ 60 w 79"/>
                  <a:gd name="T31" fmla="*/ 33 h 85"/>
                  <a:gd name="T32" fmla="*/ 78 w 79"/>
                  <a:gd name="T33" fmla="*/ 69 h 85"/>
                  <a:gd name="T34" fmla="*/ 77 w 79"/>
                  <a:gd name="T35" fmla="*/ 75 h 85"/>
                  <a:gd name="T36" fmla="*/ 62 w 79"/>
                  <a:gd name="T37" fmla="*/ 84 h 85"/>
                  <a:gd name="T38" fmla="*/ 39 w 79"/>
                  <a:gd name="T39" fmla="*/ 84 h 85"/>
                  <a:gd name="T40" fmla="*/ 34 w 79"/>
                  <a:gd name="T41" fmla="*/ 19 h 85"/>
                  <a:gd name="T42" fmla="*/ 30 w 79"/>
                  <a:gd name="T43" fmla="*/ 33 h 85"/>
                  <a:gd name="T44" fmla="*/ 11 w 79"/>
                  <a:gd name="T45" fmla="*/ 69 h 85"/>
                  <a:gd name="T46" fmla="*/ 14 w 79"/>
                  <a:gd name="T47" fmla="*/ 74 h 85"/>
                  <a:gd name="T48" fmla="*/ 18 w 79"/>
                  <a:gd name="T49" fmla="*/ 72 h 85"/>
                  <a:gd name="T50" fmla="*/ 31 w 79"/>
                  <a:gd name="T51" fmla="*/ 46 h 85"/>
                  <a:gd name="T52" fmla="*/ 47 w 79"/>
                  <a:gd name="T53" fmla="*/ 36 h 85"/>
                  <a:gd name="T54" fmla="*/ 49 w 79"/>
                  <a:gd name="T55" fmla="*/ 33 h 85"/>
                  <a:gd name="T56" fmla="*/ 45 w 79"/>
                  <a:gd name="T57" fmla="*/ 17 h 85"/>
                  <a:gd name="T58" fmla="*/ 46 w 79"/>
                  <a:gd name="T59" fmla="*/ 12 h 85"/>
                  <a:gd name="T60" fmla="*/ 43 w 79"/>
                  <a:gd name="T61" fmla="*/ 9 h 85"/>
                  <a:gd name="T62" fmla="*/ 34 w 79"/>
                  <a:gd name="T63" fmla="*/ 1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9" h="85">
                    <a:moveTo>
                      <a:pt x="39" y="84"/>
                    </a:moveTo>
                    <a:cubicBezTo>
                      <a:pt x="30" y="84"/>
                      <a:pt x="20" y="84"/>
                      <a:pt x="10" y="84"/>
                    </a:cubicBezTo>
                    <a:cubicBezTo>
                      <a:pt x="8" y="84"/>
                      <a:pt x="7" y="83"/>
                      <a:pt x="5" y="82"/>
                    </a:cubicBezTo>
                    <a:cubicBezTo>
                      <a:pt x="0" y="75"/>
                      <a:pt x="0" y="69"/>
                      <a:pt x="4" y="62"/>
                    </a:cubicBezTo>
                    <a:cubicBezTo>
                      <a:pt x="11" y="51"/>
                      <a:pt x="17" y="39"/>
                      <a:pt x="22" y="27"/>
                    </a:cubicBezTo>
                    <a:cubicBezTo>
                      <a:pt x="25" y="21"/>
                      <a:pt x="23" y="16"/>
                      <a:pt x="24" y="10"/>
                    </a:cubicBezTo>
                    <a:cubicBezTo>
                      <a:pt x="24" y="9"/>
                      <a:pt x="23" y="9"/>
                      <a:pt x="22" y="9"/>
                    </a:cubicBezTo>
                    <a:cubicBezTo>
                      <a:pt x="21" y="9"/>
                      <a:pt x="19" y="10"/>
                      <a:pt x="19" y="8"/>
                    </a:cubicBezTo>
                    <a:cubicBezTo>
                      <a:pt x="19" y="6"/>
                      <a:pt x="19" y="3"/>
                      <a:pt x="19" y="0"/>
                    </a:cubicBezTo>
                    <a:cubicBezTo>
                      <a:pt x="19" y="0"/>
                      <a:pt x="21" y="0"/>
                      <a:pt x="21" y="0"/>
                    </a:cubicBezTo>
                    <a:cubicBezTo>
                      <a:pt x="33" y="0"/>
                      <a:pt x="45" y="0"/>
                      <a:pt x="57" y="0"/>
                    </a:cubicBezTo>
                    <a:cubicBezTo>
                      <a:pt x="59" y="0"/>
                      <a:pt x="60" y="1"/>
                      <a:pt x="60" y="3"/>
                    </a:cubicBezTo>
                    <a:cubicBezTo>
                      <a:pt x="60" y="4"/>
                      <a:pt x="60" y="5"/>
                      <a:pt x="60" y="7"/>
                    </a:cubicBezTo>
                    <a:cubicBezTo>
                      <a:pt x="60" y="9"/>
                      <a:pt x="60" y="10"/>
                      <a:pt x="57" y="9"/>
                    </a:cubicBezTo>
                    <a:cubicBezTo>
                      <a:pt x="55" y="9"/>
                      <a:pt x="55" y="10"/>
                      <a:pt x="55" y="12"/>
                    </a:cubicBezTo>
                    <a:cubicBezTo>
                      <a:pt x="54" y="20"/>
                      <a:pt x="56" y="26"/>
                      <a:pt x="60" y="33"/>
                    </a:cubicBezTo>
                    <a:cubicBezTo>
                      <a:pt x="66" y="45"/>
                      <a:pt x="72" y="57"/>
                      <a:pt x="78" y="69"/>
                    </a:cubicBezTo>
                    <a:cubicBezTo>
                      <a:pt x="79" y="71"/>
                      <a:pt x="78" y="73"/>
                      <a:pt x="77" y="75"/>
                    </a:cubicBezTo>
                    <a:cubicBezTo>
                      <a:pt x="74" y="83"/>
                      <a:pt x="69" y="85"/>
                      <a:pt x="62" y="84"/>
                    </a:cubicBezTo>
                    <a:cubicBezTo>
                      <a:pt x="54" y="84"/>
                      <a:pt x="47" y="84"/>
                      <a:pt x="39" y="84"/>
                    </a:cubicBezTo>
                    <a:close/>
                    <a:moveTo>
                      <a:pt x="34" y="19"/>
                    </a:moveTo>
                    <a:cubicBezTo>
                      <a:pt x="35" y="24"/>
                      <a:pt x="33" y="28"/>
                      <a:pt x="30" y="33"/>
                    </a:cubicBezTo>
                    <a:cubicBezTo>
                      <a:pt x="24" y="45"/>
                      <a:pt x="17" y="57"/>
                      <a:pt x="11" y="69"/>
                    </a:cubicBezTo>
                    <a:cubicBezTo>
                      <a:pt x="9" y="72"/>
                      <a:pt x="10" y="74"/>
                      <a:pt x="14" y="74"/>
                    </a:cubicBezTo>
                    <a:cubicBezTo>
                      <a:pt x="16" y="74"/>
                      <a:pt x="17" y="74"/>
                      <a:pt x="18" y="72"/>
                    </a:cubicBezTo>
                    <a:cubicBezTo>
                      <a:pt x="22" y="63"/>
                      <a:pt x="27" y="55"/>
                      <a:pt x="31" y="46"/>
                    </a:cubicBezTo>
                    <a:cubicBezTo>
                      <a:pt x="34" y="38"/>
                      <a:pt x="38" y="34"/>
                      <a:pt x="47" y="36"/>
                    </a:cubicBezTo>
                    <a:cubicBezTo>
                      <a:pt x="50" y="36"/>
                      <a:pt x="50" y="35"/>
                      <a:pt x="49" y="33"/>
                    </a:cubicBezTo>
                    <a:cubicBezTo>
                      <a:pt x="46" y="28"/>
                      <a:pt x="45" y="23"/>
                      <a:pt x="45" y="17"/>
                    </a:cubicBezTo>
                    <a:cubicBezTo>
                      <a:pt x="46" y="16"/>
                      <a:pt x="45" y="14"/>
                      <a:pt x="46" y="12"/>
                    </a:cubicBezTo>
                    <a:cubicBezTo>
                      <a:pt x="46" y="10"/>
                      <a:pt x="45" y="10"/>
                      <a:pt x="43" y="9"/>
                    </a:cubicBezTo>
                    <a:cubicBezTo>
                      <a:pt x="34" y="9"/>
                      <a:pt x="34" y="9"/>
                      <a:pt x="34" y="19"/>
                    </a:cubicBezTo>
                    <a:close/>
                  </a:path>
                </a:pathLst>
              </a:custGeom>
              <a:solidFill>
                <a:sysClr val="window" lastClr="FFFFFF"/>
              </a:solidFill>
              <a:ln>
                <a:noFill/>
              </a:ln>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grpSp>
      <p:grpSp>
        <p:nvGrpSpPr>
          <p:cNvPr id="119" name="Group 118"/>
          <p:cNvGrpSpPr/>
          <p:nvPr/>
        </p:nvGrpSpPr>
        <p:grpSpPr>
          <a:xfrm>
            <a:off x="586398" y="2704843"/>
            <a:ext cx="1599973" cy="1599973"/>
            <a:chOff x="600467" y="2704730"/>
            <a:chExt cx="1600200" cy="1600200"/>
          </a:xfrm>
        </p:grpSpPr>
        <p:sp>
          <p:nvSpPr>
            <p:cNvPr id="120" name="Rectangle 119"/>
            <p:cNvSpPr/>
            <p:nvPr/>
          </p:nvSpPr>
          <p:spPr>
            <a:xfrm>
              <a:off x="600467"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dirty="0">
                <a:solidFill>
                  <a:prstClr val="white"/>
                </a:solidFill>
                <a:latin typeface="Segoe UI"/>
              </a:endParaRPr>
            </a:p>
          </p:txBody>
        </p:sp>
        <p:grpSp>
          <p:nvGrpSpPr>
            <p:cNvPr id="121" name="Group 120"/>
            <p:cNvGrpSpPr/>
            <p:nvPr/>
          </p:nvGrpSpPr>
          <p:grpSpPr>
            <a:xfrm>
              <a:off x="903817" y="2901006"/>
              <a:ext cx="993502" cy="1207648"/>
              <a:chOff x="974684" y="2987148"/>
              <a:chExt cx="851767" cy="1035364"/>
            </a:xfrm>
          </p:grpSpPr>
          <p:grpSp>
            <p:nvGrpSpPr>
              <p:cNvPr id="122" name="Group 121"/>
              <p:cNvGrpSpPr/>
              <p:nvPr/>
            </p:nvGrpSpPr>
            <p:grpSpPr>
              <a:xfrm>
                <a:off x="974684" y="2987148"/>
                <a:ext cx="851767" cy="1035364"/>
                <a:chOff x="5602448" y="3120325"/>
                <a:chExt cx="498764" cy="606272"/>
              </a:xfrm>
            </p:grpSpPr>
            <p:sp>
              <p:nvSpPr>
                <p:cNvPr id="124" name="Freeform 41"/>
                <p:cNvSpPr>
                  <a:spLocks noEditPoints="1"/>
                </p:cNvSpPr>
                <p:nvPr/>
              </p:nvSpPr>
              <p:spPr bwMode="auto">
                <a:xfrm>
                  <a:off x="5602448" y="3120325"/>
                  <a:ext cx="498764" cy="606272"/>
                </a:xfrm>
                <a:custGeom>
                  <a:avLst/>
                  <a:gdLst>
                    <a:gd name="T0" fmla="*/ 237 w 273"/>
                    <a:gd name="T1" fmla="*/ 54 h 332"/>
                    <a:gd name="T2" fmla="*/ 54 w 273"/>
                    <a:gd name="T3" fmla="*/ 58 h 332"/>
                    <a:gd name="T4" fmla="*/ 55 w 273"/>
                    <a:gd name="T5" fmla="*/ 203 h 332"/>
                    <a:gd name="T6" fmla="*/ 98 w 273"/>
                    <a:gd name="T7" fmla="*/ 235 h 332"/>
                    <a:gd name="T8" fmla="*/ 63 w 273"/>
                    <a:gd name="T9" fmla="*/ 261 h 332"/>
                    <a:gd name="T10" fmla="*/ 15 w 273"/>
                    <a:gd name="T11" fmla="*/ 281 h 332"/>
                    <a:gd name="T12" fmla="*/ 6 w 273"/>
                    <a:gd name="T13" fmla="*/ 315 h 332"/>
                    <a:gd name="T14" fmla="*/ 20 w 273"/>
                    <a:gd name="T15" fmla="*/ 322 h 332"/>
                    <a:gd name="T16" fmla="*/ 216 w 273"/>
                    <a:gd name="T17" fmla="*/ 250 h 332"/>
                    <a:gd name="T18" fmla="*/ 258 w 273"/>
                    <a:gd name="T19" fmla="*/ 182 h 332"/>
                    <a:gd name="T20" fmla="*/ 237 w 273"/>
                    <a:gd name="T21" fmla="*/ 54 h 332"/>
                    <a:gd name="T22" fmla="*/ 149 w 273"/>
                    <a:gd name="T23" fmla="*/ 209 h 332"/>
                    <a:gd name="T24" fmla="*/ 76 w 273"/>
                    <a:gd name="T25" fmla="*/ 160 h 332"/>
                    <a:gd name="T26" fmla="*/ 86 w 273"/>
                    <a:gd name="T27" fmla="*/ 82 h 332"/>
                    <a:gd name="T28" fmla="*/ 96 w 273"/>
                    <a:gd name="T29" fmla="*/ 72 h 332"/>
                    <a:gd name="T30" fmla="*/ 149 w 273"/>
                    <a:gd name="T31" fmla="*/ 51 h 332"/>
                    <a:gd name="T32" fmla="*/ 228 w 273"/>
                    <a:gd name="T33" fmla="*/ 130 h 332"/>
                    <a:gd name="T34" fmla="*/ 149 w 273"/>
                    <a:gd name="T35" fmla="*/ 20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332">
                      <a:moveTo>
                        <a:pt x="237" y="54"/>
                      </a:moveTo>
                      <a:cubicBezTo>
                        <a:pt x="189" y="0"/>
                        <a:pt x="101" y="2"/>
                        <a:pt x="54" y="58"/>
                      </a:cubicBezTo>
                      <a:cubicBezTo>
                        <a:pt x="19" y="100"/>
                        <a:pt x="19" y="161"/>
                        <a:pt x="55" y="203"/>
                      </a:cubicBezTo>
                      <a:cubicBezTo>
                        <a:pt x="67" y="217"/>
                        <a:pt x="81" y="226"/>
                        <a:pt x="98" y="235"/>
                      </a:cubicBezTo>
                      <a:cubicBezTo>
                        <a:pt x="87" y="248"/>
                        <a:pt x="76" y="256"/>
                        <a:pt x="63" y="261"/>
                      </a:cubicBezTo>
                      <a:cubicBezTo>
                        <a:pt x="47" y="268"/>
                        <a:pt x="31" y="274"/>
                        <a:pt x="15" y="281"/>
                      </a:cubicBezTo>
                      <a:cubicBezTo>
                        <a:pt x="0" y="287"/>
                        <a:pt x="7" y="303"/>
                        <a:pt x="6" y="315"/>
                      </a:cubicBezTo>
                      <a:cubicBezTo>
                        <a:pt x="5" y="324"/>
                        <a:pt x="14" y="321"/>
                        <a:pt x="20" y="322"/>
                      </a:cubicBezTo>
                      <a:cubicBezTo>
                        <a:pt x="95" y="332"/>
                        <a:pt x="159" y="304"/>
                        <a:pt x="216" y="250"/>
                      </a:cubicBezTo>
                      <a:cubicBezTo>
                        <a:pt x="235" y="232"/>
                        <a:pt x="250" y="209"/>
                        <a:pt x="258" y="182"/>
                      </a:cubicBezTo>
                      <a:cubicBezTo>
                        <a:pt x="273" y="135"/>
                        <a:pt x="270" y="91"/>
                        <a:pt x="237" y="54"/>
                      </a:cubicBezTo>
                      <a:close/>
                      <a:moveTo>
                        <a:pt x="149" y="209"/>
                      </a:moveTo>
                      <a:cubicBezTo>
                        <a:pt x="116" y="209"/>
                        <a:pt x="88" y="189"/>
                        <a:pt x="76" y="160"/>
                      </a:cubicBezTo>
                      <a:cubicBezTo>
                        <a:pt x="64" y="135"/>
                        <a:pt x="67" y="105"/>
                        <a:pt x="86" y="82"/>
                      </a:cubicBezTo>
                      <a:cubicBezTo>
                        <a:pt x="89" y="78"/>
                        <a:pt x="92" y="75"/>
                        <a:pt x="96" y="72"/>
                      </a:cubicBezTo>
                      <a:cubicBezTo>
                        <a:pt x="110" y="59"/>
                        <a:pt x="129" y="51"/>
                        <a:pt x="149" y="51"/>
                      </a:cubicBezTo>
                      <a:cubicBezTo>
                        <a:pt x="193" y="51"/>
                        <a:pt x="228" y="86"/>
                        <a:pt x="228" y="130"/>
                      </a:cubicBezTo>
                      <a:cubicBezTo>
                        <a:pt x="228" y="174"/>
                        <a:pt x="193" y="209"/>
                        <a:pt x="149" y="209"/>
                      </a:cubicBezTo>
                      <a:close/>
                    </a:path>
                  </a:pathLst>
                </a:custGeom>
                <a:solidFill>
                  <a:srgbClr val="FBF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25" name="Freeform 42"/>
                <p:cNvSpPr>
                  <a:spLocks/>
                </p:cNvSpPr>
                <p:nvPr/>
              </p:nvSpPr>
              <p:spPr bwMode="auto">
                <a:xfrm>
                  <a:off x="5718768" y="3213733"/>
                  <a:ext cx="299611" cy="289037"/>
                </a:xfrm>
                <a:custGeom>
                  <a:avLst/>
                  <a:gdLst>
                    <a:gd name="T0" fmla="*/ 14 w 164"/>
                    <a:gd name="T1" fmla="*/ 113 h 158"/>
                    <a:gd name="T2" fmla="*/ 12 w 164"/>
                    <a:gd name="T3" fmla="*/ 109 h 158"/>
                    <a:gd name="T4" fmla="*/ 85 w 164"/>
                    <a:gd name="T5" fmla="*/ 158 h 158"/>
                    <a:gd name="T6" fmla="*/ 164 w 164"/>
                    <a:gd name="T7" fmla="*/ 79 h 158"/>
                    <a:gd name="T8" fmla="*/ 85 w 164"/>
                    <a:gd name="T9" fmla="*/ 0 h 158"/>
                    <a:gd name="T10" fmla="*/ 32 w 164"/>
                    <a:gd name="T11" fmla="*/ 21 h 158"/>
                    <a:gd name="T12" fmla="*/ 32 w 164"/>
                    <a:gd name="T13" fmla="*/ 21 h 158"/>
                    <a:gd name="T14" fmla="*/ 22 w 164"/>
                    <a:gd name="T15" fmla="*/ 31 h 158"/>
                    <a:gd name="T16" fmla="*/ 12 w 164"/>
                    <a:gd name="T17" fmla="*/ 10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58">
                      <a:moveTo>
                        <a:pt x="14" y="113"/>
                      </a:moveTo>
                      <a:cubicBezTo>
                        <a:pt x="13" y="112"/>
                        <a:pt x="13" y="111"/>
                        <a:pt x="12" y="109"/>
                      </a:cubicBezTo>
                      <a:cubicBezTo>
                        <a:pt x="24" y="138"/>
                        <a:pt x="52" y="158"/>
                        <a:pt x="85" y="158"/>
                      </a:cubicBezTo>
                      <a:cubicBezTo>
                        <a:pt x="129" y="158"/>
                        <a:pt x="164" y="123"/>
                        <a:pt x="164" y="79"/>
                      </a:cubicBezTo>
                      <a:cubicBezTo>
                        <a:pt x="164" y="35"/>
                        <a:pt x="129" y="0"/>
                        <a:pt x="85" y="0"/>
                      </a:cubicBezTo>
                      <a:cubicBezTo>
                        <a:pt x="65" y="0"/>
                        <a:pt x="46" y="8"/>
                        <a:pt x="32" y="21"/>
                      </a:cubicBezTo>
                      <a:cubicBezTo>
                        <a:pt x="32" y="21"/>
                        <a:pt x="32" y="21"/>
                        <a:pt x="32" y="21"/>
                      </a:cubicBezTo>
                      <a:cubicBezTo>
                        <a:pt x="28" y="24"/>
                        <a:pt x="25" y="27"/>
                        <a:pt x="22" y="31"/>
                      </a:cubicBezTo>
                      <a:cubicBezTo>
                        <a:pt x="3" y="54"/>
                        <a:pt x="0" y="84"/>
                        <a:pt x="12" y="10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ctr" anchorCtr="0" compatLnSpc="1">
                  <a:prstTxWarp prst="textNoShape">
                    <a:avLst/>
                  </a:prstTxWarp>
                </a:bodyPr>
                <a:lstStyle/>
                <a:p>
                  <a:pPr algn="ctr" defTabSz="914224">
                    <a:defRPr/>
                  </a:pPr>
                  <a:endParaRPr lang="en-US" sz="3599" kern="0" dirty="0">
                    <a:solidFill>
                      <a:prstClr val="white"/>
                    </a:solidFill>
                  </a:endParaRPr>
                </a:p>
              </p:txBody>
            </p:sp>
          </p:grpSp>
          <p:pic>
            <p:nvPicPr>
              <p:cNvPr id="123" name="Picture 122"/>
              <p:cNvPicPr>
                <a:picLocks noChangeAspect="1"/>
              </p:cNvPicPr>
              <p:nvPr/>
            </p:nvPicPr>
            <p:blipFill rotWithShape="1">
              <a:blip r:embed="rId3"/>
              <a:srcRect l="21147" t="20016" r="22901" b="33981"/>
              <a:stretch/>
            </p:blipFill>
            <p:spPr>
              <a:xfrm>
                <a:off x="1173329" y="3146666"/>
                <a:ext cx="511663" cy="493602"/>
              </a:xfrm>
              <a:prstGeom prst="rect">
                <a:avLst/>
              </a:prstGeom>
            </p:spPr>
          </p:pic>
        </p:grpSp>
      </p:grpSp>
      <p:grpSp>
        <p:nvGrpSpPr>
          <p:cNvPr id="126" name="Group 125"/>
          <p:cNvGrpSpPr/>
          <p:nvPr/>
        </p:nvGrpSpPr>
        <p:grpSpPr>
          <a:xfrm>
            <a:off x="3003614" y="2704843"/>
            <a:ext cx="1599973" cy="1599973"/>
            <a:chOff x="3018025" y="2704730"/>
            <a:chExt cx="1600200" cy="1600200"/>
          </a:xfrm>
        </p:grpSpPr>
        <p:sp>
          <p:nvSpPr>
            <p:cNvPr id="127" name="Rectangle 126"/>
            <p:cNvSpPr/>
            <p:nvPr/>
          </p:nvSpPr>
          <p:spPr>
            <a:xfrm>
              <a:off x="3018025"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128" name="Group 127"/>
            <p:cNvGrpSpPr/>
            <p:nvPr/>
          </p:nvGrpSpPr>
          <p:grpSpPr>
            <a:xfrm>
              <a:off x="3321375" y="2901006"/>
              <a:ext cx="993502" cy="1207648"/>
              <a:chOff x="3321375" y="2901006"/>
              <a:chExt cx="993502" cy="1207648"/>
            </a:xfrm>
          </p:grpSpPr>
          <p:grpSp>
            <p:nvGrpSpPr>
              <p:cNvPr id="129" name="Group 128"/>
              <p:cNvGrpSpPr/>
              <p:nvPr/>
            </p:nvGrpSpPr>
            <p:grpSpPr>
              <a:xfrm>
                <a:off x="3321375" y="2901006"/>
                <a:ext cx="993502" cy="1207648"/>
                <a:chOff x="1127084" y="3139548"/>
                <a:chExt cx="851767" cy="1035364"/>
              </a:xfrm>
            </p:grpSpPr>
            <p:sp>
              <p:nvSpPr>
                <p:cNvPr id="131" name="Freeform 41"/>
                <p:cNvSpPr>
                  <a:spLocks noEditPoints="1"/>
                </p:cNvSpPr>
                <p:nvPr/>
              </p:nvSpPr>
              <p:spPr bwMode="auto">
                <a:xfrm>
                  <a:off x="1127084" y="3139548"/>
                  <a:ext cx="851767" cy="1035364"/>
                </a:xfrm>
                <a:custGeom>
                  <a:avLst/>
                  <a:gdLst>
                    <a:gd name="T0" fmla="*/ 237 w 273"/>
                    <a:gd name="T1" fmla="*/ 54 h 332"/>
                    <a:gd name="T2" fmla="*/ 54 w 273"/>
                    <a:gd name="T3" fmla="*/ 58 h 332"/>
                    <a:gd name="T4" fmla="*/ 55 w 273"/>
                    <a:gd name="T5" fmla="*/ 203 h 332"/>
                    <a:gd name="T6" fmla="*/ 98 w 273"/>
                    <a:gd name="T7" fmla="*/ 235 h 332"/>
                    <a:gd name="T8" fmla="*/ 63 w 273"/>
                    <a:gd name="T9" fmla="*/ 261 h 332"/>
                    <a:gd name="T10" fmla="*/ 15 w 273"/>
                    <a:gd name="T11" fmla="*/ 281 h 332"/>
                    <a:gd name="T12" fmla="*/ 6 w 273"/>
                    <a:gd name="T13" fmla="*/ 315 h 332"/>
                    <a:gd name="T14" fmla="*/ 20 w 273"/>
                    <a:gd name="T15" fmla="*/ 322 h 332"/>
                    <a:gd name="T16" fmla="*/ 216 w 273"/>
                    <a:gd name="T17" fmla="*/ 250 h 332"/>
                    <a:gd name="T18" fmla="*/ 258 w 273"/>
                    <a:gd name="T19" fmla="*/ 182 h 332"/>
                    <a:gd name="T20" fmla="*/ 237 w 273"/>
                    <a:gd name="T21" fmla="*/ 54 h 332"/>
                    <a:gd name="T22" fmla="*/ 149 w 273"/>
                    <a:gd name="T23" fmla="*/ 209 h 332"/>
                    <a:gd name="T24" fmla="*/ 76 w 273"/>
                    <a:gd name="T25" fmla="*/ 160 h 332"/>
                    <a:gd name="T26" fmla="*/ 86 w 273"/>
                    <a:gd name="T27" fmla="*/ 82 h 332"/>
                    <a:gd name="T28" fmla="*/ 96 w 273"/>
                    <a:gd name="T29" fmla="*/ 72 h 332"/>
                    <a:gd name="T30" fmla="*/ 149 w 273"/>
                    <a:gd name="T31" fmla="*/ 51 h 332"/>
                    <a:gd name="T32" fmla="*/ 228 w 273"/>
                    <a:gd name="T33" fmla="*/ 130 h 332"/>
                    <a:gd name="T34" fmla="*/ 149 w 273"/>
                    <a:gd name="T35" fmla="*/ 20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332">
                      <a:moveTo>
                        <a:pt x="237" y="54"/>
                      </a:moveTo>
                      <a:cubicBezTo>
                        <a:pt x="189" y="0"/>
                        <a:pt x="101" y="2"/>
                        <a:pt x="54" y="58"/>
                      </a:cubicBezTo>
                      <a:cubicBezTo>
                        <a:pt x="19" y="100"/>
                        <a:pt x="19" y="161"/>
                        <a:pt x="55" y="203"/>
                      </a:cubicBezTo>
                      <a:cubicBezTo>
                        <a:pt x="67" y="217"/>
                        <a:pt x="81" y="226"/>
                        <a:pt x="98" y="235"/>
                      </a:cubicBezTo>
                      <a:cubicBezTo>
                        <a:pt x="87" y="248"/>
                        <a:pt x="76" y="256"/>
                        <a:pt x="63" y="261"/>
                      </a:cubicBezTo>
                      <a:cubicBezTo>
                        <a:pt x="47" y="268"/>
                        <a:pt x="31" y="274"/>
                        <a:pt x="15" y="281"/>
                      </a:cubicBezTo>
                      <a:cubicBezTo>
                        <a:pt x="0" y="287"/>
                        <a:pt x="7" y="303"/>
                        <a:pt x="6" y="315"/>
                      </a:cubicBezTo>
                      <a:cubicBezTo>
                        <a:pt x="5" y="324"/>
                        <a:pt x="14" y="321"/>
                        <a:pt x="20" y="322"/>
                      </a:cubicBezTo>
                      <a:cubicBezTo>
                        <a:pt x="95" y="332"/>
                        <a:pt x="159" y="304"/>
                        <a:pt x="216" y="250"/>
                      </a:cubicBezTo>
                      <a:cubicBezTo>
                        <a:pt x="235" y="232"/>
                        <a:pt x="250" y="209"/>
                        <a:pt x="258" y="182"/>
                      </a:cubicBezTo>
                      <a:cubicBezTo>
                        <a:pt x="273" y="135"/>
                        <a:pt x="270" y="91"/>
                        <a:pt x="237" y="54"/>
                      </a:cubicBezTo>
                      <a:close/>
                      <a:moveTo>
                        <a:pt x="149" y="209"/>
                      </a:moveTo>
                      <a:cubicBezTo>
                        <a:pt x="116" y="209"/>
                        <a:pt x="88" y="189"/>
                        <a:pt x="76" y="160"/>
                      </a:cubicBezTo>
                      <a:cubicBezTo>
                        <a:pt x="64" y="135"/>
                        <a:pt x="67" y="105"/>
                        <a:pt x="86" y="82"/>
                      </a:cubicBezTo>
                      <a:cubicBezTo>
                        <a:pt x="89" y="78"/>
                        <a:pt x="92" y="75"/>
                        <a:pt x="96" y="72"/>
                      </a:cubicBezTo>
                      <a:cubicBezTo>
                        <a:pt x="110" y="59"/>
                        <a:pt x="129" y="51"/>
                        <a:pt x="149" y="51"/>
                      </a:cubicBezTo>
                      <a:cubicBezTo>
                        <a:pt x="193" y="51"/>
                        <a:pt x="228" y="86"/>
                        <a:pt x="228" y="130"/>
                      </a:cubicBezTo>
                      <a:cubicBezTo>
                        <a:pt x="228" y="174"/>
                        <a:pt x="193" y="209"/>
                        <a:pt x="149" y="209"/>
                      </a:cubicBezTo>
                      <a:close/>
                    </a:path>
                  </a:pathLst>
                </a:custGeom>
                <a:solidFill>
                  <a:srgbClr val="FBF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32" name="Freeform 42"/>
                <p:cNvSpPr>
                  <a:spLocks/>
                </p:cNvSpPr>
                <p:nvPr/>
              </p:nvSpPr>
              <p:spPr bwMode="auto">
                <a:xfrm>
                  <a:off x="1325730" y="3299066"/>
                  <a:ext cx="511662" cy="493604"/>
                </a:xfrm>
                <a:custGeom>
                  <a:avLst/>
                  <a:gdLst>
                    <a:gd name="T0" fmla="*/ 14 w 164"/>
                    <a:gd name="T1" fmla="*/ 113 h 158"/>
                    <a:gd name="T2" fmla="*/ 12 w 164"/>
                    <a:gd name="T3" fmla="*/ 109 h 158"/>
                    <a:gd name="T4" fmla="*/ 85 w 164"/>
                    <a:gd name="T5" fmla="*/ 158 h 158"/>
                    <a:gd name="T6" fmla="*/ 164 w 164"/>
                    <a:gd name="T7" fmla="*/ 79 h 158"/>
                    <a:gd name="T8" fmla="*/ 85 w 164"/>
                    <a:gd name="T9" fmla="*/ 0 h 158"/>
                    <a:gd name="T10" fmla="*/ 32 w 164"/>
                    <a:gd name="T11" fmla="*/ 21 h 158"/>
                    <a:gd name="T12" fmla="*/ 32 w 164"/>
                    <a:gd name="T13" fmla="*/ 21 h 158"/>
                    <a:gd name="T14" fmla="*/ 22 w 164"/>
                    <a:gd name="T15" fmla="*/ 31 h 158"/>
                    <a:gd name="T16" fmla="*/ 12 w 164"/>
                    <a:gd name="T17" fmla="*/ 10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58">
                      <a:moveTo>
                        <a:pt x="14" y="113"/>
                      </a:moveTo>
                      <a:cubicBezTo>
                        <a:pt x="13" y="112"/>
                        <a:pt x="13" y="111"/>
                        <a:pt x="12" y="109"/>
                      </a:cubicBezTo>
                      <a:cubicBezTo>
                        <a:pt x="24" y="138"/>
                        <a:pt x="52" y="158"/>
                        <a:pt x="85" y="158"/>
                      </a:cubicBezTo>
                      <a:cubicBezTo>
                        <a:pt x="129" y="158"/>
                        <a:pt x="164" y="123"/>
                        <a:pt x="164" y="79"/>
                      </a:cubicBezTo>
                      <a:cubicBezTo>
                        <a:pt x="164" y="35"/>
                        <a:pt x="129" y="0"/>
                        <a:pt x="85" y="0"/>
                      </a:cubicBezTo>
                      <a:cubicBezTo>
                        <a:pt x="65" y="0"/>
                        <a:pt x="46" y="8"/>
                        <a:pt x="32" y="21"/>
                      </a:cubicBezTo>
                      <a:cubicBezTo>
                        <a:pt x="32" y="21"/>
                        <a:pt x="32" y="21"/>
                        <a:pt x="32" y="21"/>
                      </a:cubicBezTo>
                      <a:cubicBezTo>
                        <a:pt x="28" y="24"/>
                        <a:pt x="25" y="27"/>
                        <a:pt x="22" y="31"/>
                      </a:cubicBezTo>
                      <a:cubicBezTo>
                        <a:pt x="3" y="54"/>
                        <a:pt x="0" y="84"/>
                        <a:pt x="12" y="10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pic>
            <p:nvPicPr>
              <p:cNvPr id="130" name="Picture 129"/>
              <p:cNvPicPr>
                <a:picLocks noChangeAspect="1"/>
              </p:cNvPicPr>
              <p:nvPr/>
            </p:nvPicPr>
            <p:blipFill rotWithShape="1">
              <a:blip r:embed="rId4"/>
              <a:srcRect l="27454" t="29919" r="19972" b="40695"/>
              <a:stretch/>
            </p:blipFill>
            <p:spPr>
              <a:xfrm>
                <a:off x="3628456" y="3192462"/>
                <a:ext cx="522442" cy="363636"/>
              </a:xfrm>
              <a:prstGeom prst="rect">
                <a:avLst/>
              </a:prstGeom>
            </p:spPr>
          </p:pic>
        </p:grpSp>
      </p:grpSp>
      <p:grpSp>
        <p:nvGrpSpPr>
          <p:cNvPr id="133" name="Group 132"/>
          <p:cNvGrpSpPr/>
          <p:nvPr/>
        </p:nvGrpSpPr>
        <p:grpSpPr>
          <a:xfrm>
            <a:off x="5420829" y="2704843"/>
            <a:ext cx="1599973" cy="1599973"/>
            <a:chOff x="5435583" y="2704730"/>
            <a:chExt cx="1600200" cy="1600200"/>
          </a:xfrm>
        </p:grpSpPr>
        <p:sp>
          <p:nvSpPr>
            <p:cNvPr id="134" name="Rectangle 133"/>
            <p:cNvSpPr/>
            <p:nvPr/>
          </p:nvSpPr>
          <p:spPr>
            <a:xfrm>
              <a:off x="5435583"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135" name="Group 134"/>
            <p:cNvGrpSpPr/>
            <p:nvPr/>
          </p:nvGrpSpPr>
          <p:grpSpPr>
            <a:xfrm>
              <a:off x="5738933" y="2901006"/>
              <a:ext cx="993502" cy="1207648"/>
              <a:chOff x="5738933" y="2901006"/>
              <a:chExt cx="993502" cy="1207648"/>
            </a:xfrm>
          </p:grpSpPr>
          <p:grpSp>
            <p:nvGrpSpPr>
              <p:cNvPr id="136" name="Group 135"/>
              <p:cNvGrpSpPr/>
              <p:nvPr/>
            </p:nvGrpSpPr>
            <p:grpSpPr>
              <a:xfrm>
                <a:off x="5738933" y="2901006"/>
                <a:ext cx="993502" cy="1207648"/>
                <a:chOff x="1127084" y="3139548"/>
                <a:chExt cx="851767" cy="1035364"/>
              </a:xfrm>
            </p:grpSpPr>
            <p:sp>
              <p:nvSpPr>
                <p:cNvPr id="138" name="Freeform 41"/>
                <p:cNvSpPr>
                  <a:spLocks noEditPoints="1"/>
                </p:cNvSpPr>
                <p:nvPr/>
              </p:nvSpPr>
              <p:spPr bwMode="auto">
                <a:xfrm>
                  <a:off x="1127084" y="3139548"/>
                  <a:ext cx="851767" cy="1035364"/>
                </a:xfrm>
                <a:custGeom>
                  <a:avLst/>
                  <a:gdLst>
                    <a:gd name="T0" fmla="*/ 237 w 273"/>
                    <a:gd name="T1" fmla="*/ 54 h 332"/>
                    <a:gd name="T2" fmla="*/ 54 w 273"/>
                    <a:gd name="T3" fmla="*/ 58 h 332"/>
                    <a:gd name="T4" fmla="*/ 55 w 273"/>
                    <a:gd name="T5" fmla="*/ 203 h 332"/>
                    <a:gd name="T6" fmla="*/ 98 w 273"/>
                    <a:gd name="T7" fmla="*/ 235 h 332"/>
                    <a:gd name="T8" fmla="*/ 63 w 273"/>
                    <a:gd name="T9" fmla="*/ 261 h 332"/>
                    <a:gd name="T10" fmla="*/ 15 w 273"/>
                    <a:gd name="T11" fmla="*/ 281 h 332"/>
                    <a:gd name="T12" fmla="*/ 6 w 273"/>
                    <a:gd name="T13" fmla="*/ 315 h 332"/>
                    <a:gd name="T14" fmla="*/ 20 w 273"/>
                    <a:gd name="T15" fmla="*/ 322 h 332"/>
                    <a:gd name="T16" fmla="*/ 216 w 273"/>
                    <a:gd name="T17" fmla="*/ 250 h 332"/>
                    <a:gd name="T18" fmla="*/ 258 w 273"/>
                    <a:gd name="T19" fmla="*/ 182 h 332"/>
                    <a:gd name="T20" fmla="*/ 237 w 273"/>
                    <a:gd name="T21" fmla="*/ 54 h 332"/>
                    <a:gd name="T22" fmla="*/ 149 w 273"/>
                    <a:gd name="T23" fmla="*/ 209 h 332"/>
                    <a:gd name="T24" fmla="*/ 76 w 273"/>
                    <a:gd name="T25" fmla="*/ 160 h 332"/>
                    <a:gd name="T26" fmla="*/ 86 w 273"/>
                    <a:gd name="T27" fmla="*/ 82 h 332"/>
                    <a:gd name="T28" fmla="*/ 96 w 273"/>
                    <a:gd name="T29" fmla="*/ 72 h 332"/>
                    <a:gd name="T30" fmla="*/ 149 w 273"/>
                    <a:gd name="T31" fmla="*/ 51 h 332"/>
                    <a:gd name="T32" fmla="*/ 228 w 273"/>
                    <a:gd name="T33" fmla="*/ 130 h 332"/>
                    <a:gd name="T34" fmla="*/ 149 w 273"/>
                    <a:gd name="T35" fmla="*/ 20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332">
                      <a:moveTo>
                        <a:pt x="237" y="54"/>
                      </a:moveTo>
                      <a:cubicBezTo>
                        <a:pt x="189" y="0"/>
                        <a:pt x="101" y="2"/>
                        <a:pt x="54" y="58"/>
                      </a:cubicBezTo>
                      <a:cubicBezTo>
                        <a:pt x="19" y="100"/>
                        <a:pt x="19" y="161"/>
                        <a:pt x="55" y="203"/>
                      </a:cubicBezTo>
                      <a:cubicBezTo>
                        <a:pt x="67" y="217"/>
                        <a:pt x="81" y="226"/>
                        <a:pt x="98" y="235"/>
                      </a:cubicBezTo>
                      <a:cubicBezTo>
                        <a:pt x="87" y="248"/>
                        <a:pt x="76" y="256"/>
                        <a:pt x="63" y="261"/>
                      </a:cubicBezTo>
                      <a:cubicBezTo>
                        <a:pt x="47" y="268"/>
                        <a:pt x="31" y="274"/>
                        <a:pt x="15" y="281"/>
                      </a:cubicBezTo>
                      <a:cubicBezTo>
                        <a:pt x="0" y="287"/>
                        <a:pt x="7" y="303"/>
                        <a:pt x="6" y="315"/>
                      </a:cubicBezTo>
                      <a:cubicBezTo>
                        <a:pt x="5" y="324"/>
                        <a:pt x="14" y="321"/>
                        <a:pt x="20" y="322"/>
                      </a:cubicBezTo>
                      <a:cubicBezTo>
                        <a:pt x="95" y="332"/>
                        <a:pt x="159" y="304"/>
                        <a:pt x="216" y="250"/>
                      </a:cubicBezTo>
                      <a:cubicBezTo>
                        <a:pt x="235" y="232"/>
                        <a:pt x="250" y="209"/>
                        <a:pt x="258" y="182"/>
                      </a:cubicBezTo>
                      <a:cubicBezTo>
                        <a:pt x="273" y="135"/>
                        <a:pt x="270" y="91"/>
                        <a:pt x="237" y="54"/>
                      </a:cubicBezTo>
                      <a:close/>
                      <a:moveTo>
                        <a:pt x="149" y="209"/>
                      </a:moveTo>
                      <a:cubicBezTo>
                        <a:pt x="116" y="209"/>
                        <a:pt x="88" y="189"/>
                        <a:pt x="76" y="160"/>
                      </a:cubicBezTo>
                      <a:cubicBezTo>
                        <a:pt x="64" y="135"/>
                        <a:pt x="67" y="105"/>
                        <a:pt x="86" y="82"/>
                      </a:cubicBezTo>
                      <a:cubicBezTo>
                        <a:pt x="89" y="78"/>
                        <a:pt x="92" y="75"/>
                        <a:pt x="96" y="72"/>
                      </a:cubicBezTo>
                      <a:cubicBezTo>
                        <a:pt x="110" y="59"/>
                        <a:pt x="129" y="51"/>
                        <a:pt x="149" y="51"/>
                      </a:cubicBezTo>
                      <a:cubicBezTo>
                        <a:pt x="193" y="51"/>
                        <a:pt x="228" y="86"/>
                        <a:pt x="228" y="130"/>
                      </a:cubicBezTo>
                      <a:cubicBezTo>
                        <a:pt x="228" y="174"/>
                        <a:pt x="193" y="209"/>
                        <a:pt x="149" y="209"/>
                      </a:cubicBezTo>
                      <a:close/>
                    </a:path>
                  </a:pathLst>
                </a:custGeom>
                <a:solidFill>
                  <a:srgbClr val="FBF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39" name="Freeform 42"/>
                <p:cNvSpPr>
                  <a:spLocks/>
                </p:cNvSpPr>
                <p:nvPr/>
              </p:nvSpPr>
              <p:spPr bwMode="auto">
                <a:xfrm>
                  <a:off x="1325730" y="3299066"/>
                  <a:ext cx="511662" cy="493604"/>
                </a:xfrm>
                <a:custGeom>
                  <a:avLst/>
                  <a:gdLst>
                    <a:gd name="T0" fmla="*/ 14 w 164"/>
                    <a:gd name="T1" fmla="*/ 113 h 158"/>
                    <a:gd name="T2" fmla="*/ 12 w 164"/>
                    <a:gd name="T3" fmla="*/ 109 h 158"/>
                    <a:gd name="T4" fmla="*/ 85 w 164"/>
                    <a:gd name="T5" fmla="*/ 158 h 158"/>
                    <a:gd name="T6" fmla="*/ 164 w 164"/>
                    <a:gd name="T7" fmla="*/ 79 h 158"/>
                    <a:gd name="T8" fmla="*/ 85 w 164"/>
                    <a:gd name="T9" fmla="*/ 0 h 158"/>
                    <a:gd name="T10" fmla="*/ 32 w 164"/>
                    <a:gd name="T11" fmla="*/ 21 h 158"/>
                    <a:gd name="T12" fmla="*/ 32 w 164"/>
                    <a:gd name="T13" fmla="*/ 21 h 158"/>
                    <a:gd name="T14" fmla="*/ 22 w 164"/>
                    <a:gd name="T15" fmla="*/ 31 h 158"/>
                    <a:gd name="T16" fmla="*/ 12 w 164"/>
                    <a:gd name="T17" fmla="*/ 10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58">
                      <a:moveTo>
                        <a:pt x="14" y="113"/>
                      </a:moveTo>
                      <a:cubicBezTo>
                        <a:pt x="13" y="112"/>
                        <a:pt x="13" y="111"/>
                        <a:pt x="12" y="109"/>
                      </a:cubicBezTo>
                      <a:cubicBezTo>
                        <a:pt x="24" y="138"/>
                        <a:pt x="52" y="158"/>
                        <a:pt x="85" y="158"/>
                      </a:cubicBezTo>
                      <a:cubicBezTo>
                        <a:pt x="129" y="158"/>
                        <a:pt x="164" y="123"/>
                        <a:pt x="164" y="79"/>
                      </a:cubicBezTo>
                      <a:cubicBezTo>
                        <a:pt x="164" y="35"/>
                        <a:pt x="129" y="0"/>
                        <a:pt x="85" y="0"/>
                      </a:cubicBezTo>
                      <a:cubicBezTo>
                        <a:pt x="65" y="0"/>
                        <a:pt x="46" y="8"/>
                        <a:pt x="32" y="21"/>
                      </a:cubicBezTo>
                      <a:cubicBezTo>
                        <a:pt x="32" y="21"/>
                        <a:pt x="32" y="21"/>
                        <a:pt x="32" y="21"/>
                      </a:cubicBezTo>
                      <a:cubicBezTo>
                        <a:pt x="28" y="24"/>
                        <a:pt x="25" y="27"/>
                        <a:pt x="22" y="31"/>
                      </a:cubicBezTo>
                      <a:cubicBezTo>
                        <a:pt x="3" y="54"/>
                        <a:pt x="0" y="84"/>
                        <a:pt x="12" y="10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pic>
            <p:nvPicPr>
              <p:cNvPr id="137" name="Picture 136"/>
              <p:cNvPicPr>
                <a:picLocks noChangeAspect="1"/>
              </p:cNvPicPr>
              <p:nvPr/>
            </p:nvPicPr>
            <p:blipFill>
              <a:blip r:embed="rId5"/>
              <a:stretch>
                <a:fillRect/>
              </a:stretch>
            </p:blipFill>
            <p:spPr>
              <a:xfrm>
                <a:off x="6082992" y="3173974"/>
                <a:ext cx="399488" cy="399488"/>
              </a:xfrm>
              <a:prstGeom prst="rect">
                <a:avLst/>
              </a:prstGeom>
            </p:spPr>
          </p:pic>
        </p:grpSp>
      </p:grpSp>
      <p:grpSp>
        <p:nvGrpSpPr>
          <p:cNvPr id="140" name="Group 139"/>
          <p:cNvGrpSpPr/>
          <p:nvPr/>
        </p:nvGrpSpPr>
        <p:grpSpPr>
          <a:xfrm>
            <a:off x="7838044" y="2704843"/>
            <a:ext cx="1599973" cy="1599973"/>
            <a:chOff x="7853141" y="2704730"/>
            <a:chExt cx="1600200" cy="1600200"/>
          </a:xfrm>
        </p:grpSpPr>
        <p:sp>
          <p:nvSpPr>
            <p:cNvPr id="141" name="Rectangle 140"/>
            <p:cNvSpPr/>
            <p:nvPr/>
          </p:nvSpPr>
          <p:spPr>
            <a:xfrm>
              <a:off x="7853141"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dirty="0">
                <a:solidFill>
                  <a:prstClr val="white"/>
                </a:solidFill>
                <a:latin typeface="Segoe UI"/>
              </a:endParaRPr>
            </a:p>
          </p:txBody>
        </p:sp>
        <p:grpSp>
          <p:nvGrpSpPr>
            <p:cNvPr id="142" name="Group 141"/>
            <p:cNvGrpSpPr/>
            <p:nvPr/>
          </p:nvGrpSpPr>
          <p:grpSpPr>
            <a:xfrm>
              <a:off x="8156491" y="2901006"/>
              <a:ext cx="993502" cy="1207648"/>
              <a:chOff x="8156491" y="2901006"/>
              <a:chExt cx="993502" cy="1207648"/>
            </a:xfrm>
          </p:grpSpPr>
          <p:grpSp>
            <p:nvGrpSpPr>
              <p:cNvPr id="143" name="Group 142"/>
              <p:cNvGrpSpPr/>
              <p:nvPr/>
            </p:nvGrpSpPr>
            <p:grpSpPr>
              <a:xfrm>
                <a:off x="8156491" y="2901006"/>
                <a:ext cx="993502" cy="1207648"/>
                <a:chOff x="1127084" y="3139548"/>
                <a:chExt cx="851767" cy="1035364"/>
              </a:xfrm>
            </p:grpSpPr>
            <p:sp>
              <p:nvSpPr>
                <p:cNvPr id="145" name="Freeform 41"/>
                <p:cNvSpPr>
                  <a:spLocks noEditPoints="1"/>
                </p:cNvSpPr>
                <p:nvPr/>
              </p:nvSpPr>
              <p:spPr bwMode="auto">
                <a:xfrm>
                  <a:off x="1127084" y="3139548"/>
                  <a:ext cx="851767" cy="1035364"/>
                </a:xfrm>
                <a:custGeom>
                  <a:avLst/>
                  <a:gdLst>
                    <a:gd name="T0" fmla="*/ 237 w 273"/>
                    <a:gd name="T1" fmla="*/ 54 h 332"/>
                    <a:gd name="T2" fmla="*/ 54 w 273"/>
                    <a:gd name="T3" fmla="*/ 58 h 332"/>
                    <a:gd name="T4" fmla="*/ 55 w 273"/>
                    <a:gd name="T5" fmla="*/ 203 h 332"/>
                    <a:gd name="T6" fmla="*/ 98 w 273"/>
                    <a:gd name="T7" fmla="*/ 235 h 332"/>
                    <a:gd name="T8" fmla="*/ 63 w 273"/>
                    <a:gd name="T9" fmla="*/ 261 h 332"/>
                    <a:gd name="T10" fmla="*/ 15 w 273"/>
                    <a:gd name="T11" fmla="*/ 281 h 332"/>
                    <a:gd name="T12" fmla="*/ 6 w 273"/>
                    <a:gd name="T13" fmla="*/ 315 h 332"/>
                    <a:gd name="T14" fmla="*/ 20 w 273"/>
                    <a:gd name="T15" fmla="*/ 322 h 332"/>
                    <a:gd name="T16" fmla="*/ 216 w 273"/>
                    <a:gd name="T17" fmla="*/ 250 h 332"/>
                    <a:gd name="T18" fmla="*/ 258 w 273"/>
                    <a:gd name="T19" fmla="*/ 182 h 332"/>
                    <a:gd name="T20" fmla="*/ 237 w 273"/>
                    <a:gd name="T21" fmla="*/ 54 h 332"/>
                    <a:gd name="T22" fmla="*/ 149 w 273"/>
                    <a:gd name="T23" fmla="*/ 209 h 332"/>
                    <a:gd name="T24" fmla="*/ 76 w 273"/>
                    <a:gd name="T25" fmla="*/ 160 h 332"/>
                    <a:gd name="T26" fmla="*/ 86 w 273"/>
                    <a:gd name="T27" fmla="*/ 82 h 332"/>
                    <a:gd name="T28" fmla="*/ 96 w 273"/>
                    <a:gd name="T29" fmla="*/ 72 h 332"/>
                    <a:gd name="T30" fmla="*/ 149 w 273"/>
                    <a:gd name="T31" fmla="*/ 51 h 332"/>
                    <a:gd name="T32" fmla="*/ 228 w 273"/>
                    <a:gd name="T33" fmla="*/ 130 h 332"/>
                    <a:gd name="T34" fmla="*/ 149 w 273"/>
                    <a:gd name="T35" fmla="*/ 20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332">
                      <a:moveTo>
                        <a:pt x="237" y="54"/>
                      </a:moveTo>
                      <a:cubicBezTo>
                        <a:pt x="189" y="0"/>
                        <a:pt x="101" y="2"/>
                        <a:pt x="54" y="58"/>
                      </a:cubicBezTo>
                      <a:cubicBezTo>
                        <a:pt x="19" y="100"/>
                        <a:pt x="19" y="161"/>
                        <a:pt x="55" y="203"/>
                      </a:cubicBezTo>
                      <a:cubicBezTo>
                        <a:pt x="67" y="217"/>
                        <a:pt x="81" y="226"/>
                        <a:pt x="98" y="235"/>
                      </a:cubicBezTo>
                      <a:cubicBezTo>
                        <a:pt x="87" y="248"/>
                        <a:pt x="76" y="256"/>
                        <a:pt x="63" y="261"/>
                      </a:cubicBezTo>
                      <a:cubicBezTo>
                        <a:pt x="47" y="268"/>
                        <a:pt x="31" y="274"/>
                        <a:pt x="15" y="281"/>
                      </a:cubicBezTo>
                      <a:cubicBezTo>
                        <a:pt x="0" y="287"/>
                        <a:pt x="7" y="303"/>
                        <a:pt x="6" y="315"/>
                      </a:cubicBezTo>
                      <a:cubicBezTo>
                        <a:pt x="5" y="324"/>
                        <a:pt x="14" y="321"/>
                        <a:pt x="20" y="322"/>
                      </a:cubicBezTo>
                      <a:cubicBezTo>
                        <a:pt x="95" y="332"/>
                        <a:pt x="159" y="304"/>
                        <a:pt x="216" y="250"/>
                      </a:cubicBezTo>
                      <a:cubicBezTo>
                        <a:pt x="235" y="232"/>
                        <a:pt x="250" y="209"/>
                        <a:pt x="258" y="182"/>
                      </a:cubicBezTo>
                      <a:cubicBezTo>
                        <a:pt x="273" y="135"/>
                        <a:pt x="270" y="91"/>
                        <a:pt x="237" y="54"/>
                      </a:cubicBezTo>
                      <a:close/>
                      <a:moveTo>
                        <a:pt x="149" y="209"/>
                      </a:moveTo>
                      <a:cubicBezTo>
                        <a:pt x="116" y="209"/>
                        <a:pt x="88" y="189"/>
                        <a:pt x="76" y="160"/>
                      </a:cubicBezTo>
                      <a:cubicBezTo>
                        <a:pt x="64" y="135"/>
                        <a:pt x="67" y="105"/>
                        <a:pt x="86" y="82"/>
                      </a:cubicBezTo>
                      <a:cubicBezTo>
                        <a:pt x="89" y="78"/>
                        <a:pt x="92" y="75"/>
                        <a:pt x="96" y="72"/>
                      </a:cubicBezTo>
                      <a:cubicBezTo>
                        <a:pt x="110" y="59"/>
                        <a:pt x="129" y="51"/>
                        <a:pt x="149" y="51"/>
                      </a:cubicBezTo>
                      <a:cubicBezTo>
                        <a:pt x="193" y="51"/>
                        <a:pt x="228" y="86"/>
                        <a:pt x="228" y="130"/>
                      </a:cubicBezTo>
                      <a:cubicBezTo>
                        <a:pt x="228" y="174"/>
                        <a:pt x="193" y="209"/>
                        <a:pt x="149" y="209"/>
                      </a:cubicBezTo>
                      <a:close/>
                    </a:path>
                  </a:pathLst>
                </a:custGeom>
                <a:solidFill>
                  <a:srgbClr val="FBFC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46" name="Freeform 42"/>
                <p:cNvSpPr>
                  <a:spLocks/>
                </p:cNvSpPr>
                <p:nvPr/>
              </p:nvSpPr>
              <p:spPr bwMode="auto">
                <a:xfrm>
                  <a:off x="1325730" y="3299066"/>
                  <a:ext cx="511662" cy="493604"/>
                </a:xfrm>
                <a:custGeom>
                  <a:avLst/>
                  <a:gdLst>
                    <a:gd name="T0" fmla="*/ 14 w 164"/>
                    <a:gd name="T1" fmla="*/ 113 h 158"/>
                    <a:gd name="T2" fmla="*/ 12 w 164"/>
                    <a:gd name="T3" fmla="*/ 109 h 158"/>
                    <a:gd name="T4" fmla="*/ 85 w 164"/>
                    <a:gd name="T5" fmla="*/ 158 h 158"/>
                    <a:gd name="T6" fmla="*/ 164 w 164"/>
                    <a:gd name="T7" fmla="*/ 79 h 158"/>
                    <a:gd name="T8" fmla="*/ 85 w 164"/>
                    <a:gd name="T9" fmla="*/ 0 h 158"/>
                    <a:gd name="T10" fmla="*/ 32 w 164"/>
                    <a:gd name="T11" fmla="*/ 21 h 158"/>
                    <a:gd name="T12" fmla="*/ 32 w 164"/>
                    <a:gd name="T13" fmla="*/ 21 h 158"/>
                    <a:gd name="T14" fmla="*/ 22 w 164"/>
                    <a:gd name="T15" fmla="*/ 31 h 158"/>
                    <a:gd name="T16" fmla="*/ 12 w 164"/>
                    <a:gd name="T17" fmla="*/ 10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58">
                      <a:moveTo>
                        <a:pt x="14" y="113"/>
                      </a:moveTo>
                      <a:cubicBezTo>
                        <a:pt x="13" y="112"/>
                        <a:pt x="13" y="111"/>
                        <a:pt x="12" y="109"/>
                      </a:cubicBezTo>
                      <a:cubicBezTo>
                        <a:pt x="24" y="138"/>
                        <a:pt x="52" y="158"/>
                        <a:pt x="85" y="158"/>
                      </a:cubicBezTo>
                      <a:cubicBezTo>
                        <a:pt x="129" y="158"/>
                        <a:pt x="164" y="123"/>
                        <a:pt x="164" y="79"/>
                      </a:cubicBezTo>
                      <a:cubicBezTo>
                        <a:pt x="164" y="35"/>
                        <a:pt x="129" y="0"/>
                        <a:pt x="85" y="0"/>
                      </a:cubicBezTo>
                      <a:cubicBezTo>
                        <a:pt x="65" y="0"/>
                        <a:pt x="46" y="8"/>
                        <a:pt x="32" y="21"/>
                      </a:cubicBezTo>
                      <a:cubicBezTo>
                        <a:pt x="32" y="21"/>
                        <a:pt x="32" y="21"/>
                        <a:pt x="32" y="21"/>
                      </a:cubicBezTo>
                      <a:cubicBezTo>
                        <a:pt x="28" y="24"/>
                        <a:pt x="25" y="27"/>
                        <a:pt x="22" y="31"/>
                      </a:cubicBezTo>
                      <a:cubicBezTo>
                        <a:pt x="3" y="54"/>
                        <a:pt x="0" y="84"/>
                        <a:pt x="12" y="109"/>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pic>
            <p:nvPicPr>
              <p:cNvPr id="144" name="Picture 143"/>
              <p:cNvPicPr>
                <a:picLocks noChangeAspect="1"/>
              </p:cNvPicPr>
              <p:nvPr/>
            </p:nvPicPr>
            <p:blipFill rotWithShape="1">
              <a:blip r:embed="rId6"/>
              <a:srcRect l="19456" t="19456" r="23993" b="23993"/>
              <a:stretch/>
            </p:blipFill>
            <p:spPr>
              <a:xfrm>
                <a:off x="8428037" y="3123696"/>
                <a:ext cx="516194" cy="504724"/>
              </a:xfrm>
              <a:prstGeom prst="rect">
                <a:avLst/>
              </a:prstGeom>
            </p:spPr>
          </p:pic>
        </p:grpSp>
      </p:grpSp>
      <p:sp>
        <p:nvSpPr>
          <p:cNvPr id="3" name="Title 2"/>
          <p:cNvSpPr>
            <a:spLocks noGrp="1"/>
          </p:cNvSpPr>
          <p:nvPr>
            <p:ph type="title"/>
          </p:nvPr>
        </p:nvSpPr>
        <p:spPr/>
        <p:txBody>
          <a:bodyPr/>
          <a:lstStyle/>
          <a:p>
            <a:r>
              <a:rPr lang="en-US"/>
              <a:t>Language</a:t>
            </a:r>
            <a:endParaRPr lang="en-US" dirty="0"/>
          </a:p>
        </p:txBody>
      </p:sp>
    </p:spTree>
    <p:extLst>
      <p:ext uri="{BB962C8B-B14F-4D97-AF65-F5344CB8AC3E}">
        <p14:creationId xmlns:p14="http://schemas.microsoft.com/office/powerpoint/2010/main" val="378439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569821" y="4355180"/>
            <a:ext cx="2925665" cy="1842527"/>
            <a:chOff x="504297" y="3547633"/>
            <a:chExt cx="2926080" cy="1842788"/>
          </a:xfrm>
        </p:grpSpPr>
        <p:sp>
          <p:nvSpPr>
            <p:cNvPr id="91" name="TextBox 90"/>
            <p:cNvSpPr txBox="1"/>
            <p:nvPr/>
          </p:nvSpPr>
          <p:spPr>
            <a:xfrm>
              <a:off x="504297" y="3547633"/>
              <a:ext cx="2926080" cy="794134"/>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b="1" dirty="0"/>
                <a:t>Academic Knowledge API</a:t>
              </a:r>
            </a:p>
          </p:txBody>
        </p:sp>
        <p:sp>
          <p:nvSpPr>
            <p:cNvPr id="92" name="Rectangle 91"/>
            <p:cNvSpPr/>
            <p:nvPr/>
          </p:nvSpPr>
          <p:spPr>
            <a:xfrm>
              <a:off x="637301" y="4300738"/>
              <a:ext cx="2660073" cy="1089683"/>
            </a:xfrm>
            <a:prstGeom prst="rect">
              <a:avLst/>
            </a:prstGeom>
          </p:spPr>
          <p:txBody>
            <a:bodyPr wrap="square">
              <a:spAutoFit/>
            </a:bodyPr>
            <a:lstStyle/>
            <a:p>
              <a:pPr algn="ctr" defTabSz="914224">
                <a:lnSpc>
                  <a:spcPct val="90000"/>
                </a:lnSpc>
                <a:spcAft>
                  <a:spcPts val="600"/>
                </a:spcAft>
                <a:defRPr/>
              </a:pPr>
              <a:r>
                <a:rPr lang="en-US" dirty="0"/>
                <a:t>Explore relationships among academic papers, journals, and authors</a:t>
              </a:r>
            </a:p>
          </p:txBody>
        </p:sp>
      </p:grpSp>
      <p:grpSp>
        <p:nvGrpSpPr>
          <p:cNvPr id="93" name="Group 92"/>
          <p:cNvGrpSpPr/>
          <p:nvPr/>
        </p:nvGrpSpPr>
        <p:grpSpPr>
          <a:xfrm>
            <a:off x="8938006" y="4479828"/>
            <a:ext cx="2925665" cy="1717878"/>
            <a:chOff x="8873669" y="3672300"/>
            <a:chExt cx="2926080" cy="1718122"/>
          </a:xfrm>
        </p:grpSpPr>
        <p:sp>
          <p:nvSpPr>
            <p:cNvPr id="94" name="TextBox 93"/>
            <p:cNvSpPr txBox="1"/>
            <p:nvPr/>
          </p:nvSpPr>
          <p:spPr>
            <a:xfrm>
              <a:off x="8873669" y="3672300"/>
              <a:ext cx="2926080" cy="544799"/>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b="1" dirty="0"/>
                <a:t>Recommendations API</a:t>
              </a:r>
            </a:p>
          </p:txBody>
        </p:sp>
        <p:sp>
          <p:nvSpPr>
            <p:cNvPr id="95" name="Rectangle 94"/>
            <p:cNvSpPr/>
            <p:nvPr/>
          </p:nvSpPr>
          <p:spPr>
            <a:xfrm>
              <a:off x="9006673" y="4300738"/>
              <a:ext cx="2660073" cy="1089684"/>
            </a:xfrm>
            <a:prstGeom prst="rect">
              <a:avLst/>
            </a:prstGeom>
          </p:spPr>
          <p:txBody>
            <a:bodyPr wrap="square">
              <a:spAutoFit/>
            </a:bodyPr>
            <a:lstStyle/>
            <a:p>
              <a:pPr algn="ctr" defTabSz="914224">
                <a:lnSpc>
                  <a:spcPct val="90000"/>
                </a:lnSpc>
                <a:spcAft>
                  <a:spcPts val="600"/>
                </a:spcAft>
                <a:defRPr/>
              </a:pPr>
              <a:r>
                <a:rPr lang="en-US" dirty="0"/>
                <a:t>Provide personalized product recommendations for your customers</a:t>
              </a:r>
            </a:p>
          </p:txBody>
        </p:sp>
      </p:grpSp>
      <p:grpSp>
        <p:nvGrpSpPr>
          <p:cNvPr id="96" name="Group 95"/>
          <p:cNvGrpSpPr/>
          <p:nvPr/>
        </p:nvGrpSpPr>
        <p:grpSpPr>
          <a:xfrm>
            <a:off x="3359217" y="4355179"/>
            <a:ext cx="2925665" cy="1593228"/>
            <a:chOff x="3294088" y="3547633"/>
            <a:chExt cx="2926080" cy="1593454"/>
          </a:xfrm>
        </p:grpSpPr>
        <p:sp>
          <p:nvSpPr>
            <p:cNvPr id="97" name="TextBox 96"/>
            <p:cNvSpPr txBox="1"/>
            <p:nvPr/>
          </p:nvSpPr>
          <p:spPr>
            <a:xfrm>
              <a:off x="3294088" y="3547633"/>
              <a:ext cx="2926080" cy="794134"/>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b="1" dirty="0"/>
                <a:t>Knowledge Exploration Service</a:t>
              </a:r>
            </a:p>
          </p:txBody>
        </p:sp>
        <p:sp>
          <p:nvSpPr>
            <p:cNvPr id="98" name="Rectangle 97"/>
            <p:cNvSpPr/>
            <p:nvPr/>
          </p:nvSpPr>
          <p:spPr>
            <a:xfrm>
              <a:off x="3427092" y="4300738"/>
              <a:ext cx="2660073" cy="840349"/>
            </a:xfrm>
            <a:prstGeom prst="rect">
              <a:avLst/>
            </a:prstGeom>
          </p:spPr>
          <p:txBody>
            <a:bodyPr wrap="square">
              <a:spAutoFit/>
            </a:bodyPr>
            <a:lstStyle/>
            <a:p>
              <a:pPr algn="ctr" defTabSz="914224">
                <a:lnSpc>
                  <a:spcPct val="90000"/>
                </a:lnSpc>
                <a:spcAft>
                  <a:spcPts val="600"/>
                </a:spcAft>
                <a:defRPr/>
              </a:pPr>
              <a:r>
                <a:rPr lang="en-US" dirty="0"/>
                <a:t>Add interactive search over structured data to your project</a:t>
              </a:r>
            </a:p>
          </p:txBody>
        </p:sp>
      </p:grpSp>
      <p:grpSp>
        <p:nvGrpSpPr>
          <p:cNvPr id="99" name="Group 98"/>
          <p:cNvGrpSpPr/>
          <p:nvPr/>
        </p:nvGrpSpPr>
        <p:grpSpPr>
          <a:xfrm>
            <a:off x="6281597" y="4355176"/>
            <a:ext cx="2659696" cy="1593228"/>
            <a:chOff x="6216883" y="3547632"/>
            <a:chExt cx="2660073" cy="1593455"/>
          </a:xfrm>
        </p:grpSpPr>
        <p:sp>
          <p:nvSpPr>
            <p:cNvPr id="100" name="TextBox 99"/>
            <p:cNvSpPr txBox="1"/>
            <p:nvPr/>
          </p:nvSpPr>
          <p:spPr>
            <a:xfrm>
              <a:off x="6216883" y="3547632"/>
              <a:ext cx="2660073" cy="794134"/>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b="1" dirty="0"/>
                <a:t>Entity Linking Service</a:t>
              </a:r>
            </a:p>
          </p:txBody>
        </p:sp>
        <p:sp>
          <p:nvSpPr>
            <p:cNvPr id="101" name="Rectangle 100"/>
            <p:cNvSpPr/>
            <p:nvPr/>
          </p:nvSpPr>
          <p:spPr>
            <a:xfrm>
              <a:off x="6216883" y="4300738"/>
              <a:ext cx="2660073" cy="840349"/>
            </a:xfrm>
            <a:prstGeom prst="rect">
              <a:avLst/>
            </a:prstGeom>
          </p:spPr>
          <p:txBody>
            <a:bodyPr wrap="square">
              <a:spAutoFit/>
            </a:bodyPr>
            <a:lstStyle/>
            <a:p>
              <a:pPr algn="ctr" defTabSz="914224">
                <a:lnSpc>
                  <a:spcPct val="90000"/>
                </a:lnSpc>
                <a:spcAft>
                  <a:spcPts val="600"/>
                </a:spcAft>
                <a:defRPr/>
              </a:pPr>
              <a:r>
                <a:rPr lang="en-US" dirty="0"/>
                <a:t>Contextually extend knowledge of people, locations, and events</a:t>
              </a:r>
            </a:p>
          </p:txBody>
        </p:sp>
      </p:grpSp>
      <p:grpSp>
        <p:nvGrpSpPr>
          <p:cNvPr id="83" name="Group 82"/>
          <p:cNvGrpSpPr/>
          <p:nvPr/>
        </p:nvGrpSpPr>
        <p:grpSpPr>
          <a:xfrm>
            <a:off x="6811459" y="2704843"/>
            <a:ext cx="1599973" cy="1599973"/>
            <a:chOff x="6746821" y="2704730"/>
            <a:chExt cx="1600200" cy="1600200"/>
          </a:xfrm>
        </p:grpSpPr>
        <p:sp>
          <p:nvSpPr>
            <p:cNvPr id="84" name="Rectangle 83"/>
            <p:cNvSpPr/>
            <p:nvPr/>
          </p:nvSpPr>
          <p:spPr>
            <a:xfrm>
              <a:off x="6746821"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85" name="Group 84"/>
            <p:cNvGrpSpPr/>
            <p:nvPr/>
          </p:nvGrpSpPr>
          <p:grpSpPr>
            <a:xfrm>
              <a:off x="6953196" y="2913486"/>
              <a:ext cx="1187450" cy="1182688"/>
              <a:chOff x="6953196" y="2913486"/>
              <a:chExt cx="1187450" cy="1182688"/>
            </a:xfrm>
          </p:grpSpPr>
          <p:grpSp>
            <p:nvGrpSpPr>
              <p:cNvPr id="86" name="Group 4"/>
              <p:cNvGrpSpPr>
                <a:grpSpLocks noChangeAspect="1"/>
              </p:cNvGrpSpPr>
              <p:nvPr/>
            </p:nvGrpSpPr>
            <p:grpSpPr bwMode="auto">
              <a:xfrm>
                <a:off x="6953196" y="2913486"/>
                <a:ext cx="1187450" cy="1182688"/>
                <a:chOff x="864" y="1833"/>
                <a:chExt cx="748" cy="745"/>
              </a:xfrm>
            </p:grpSpPr>
            <p:sp>
              <p:nvSpPr>
                <p:cNvPr id="102" name="Freeform 5"/>
                <p:cNvSpPr>
                  <a:spLocks noEditPoints="1"/>
                </p:cNvSpPr>
                <p:nvPr/>
              </p:nvSpPr>
              <p:spPr bwMode="auto">
                <a:xfrm>
                  <a:off x="864" y="1833"/>
                  <a:ext cx="748" cy="745"/>
                </a:xfrm>
                <a:custGeom>
                  <a:avLst/>
                  <a:gdLst>
                    <a:gd name="T0" fmla="*/ 300 w 303"/>
                    <a:gd name="T1" fmla="*/ 151 h 302"/>
                    <a:gd name="T2" fmla="*/ 301 w 303"/>
                    <a:gd name="T3" fmla="*/ 134 h 302"/>
                    <a:gd name="T4" fmla="*/ 290 w 303"/>
                    <a:gd name="T5" fmla="*/ 121 h 302"/>
                    <a:gd name="T6" fmla="*/ 280 w 303"/>
                    <a:gd name="T7" fmla="*/ 122 h 302"/>
                    <a:gd name="T8" fmla="*/ 263 w 303"/>
                    <a:gd name="T9" fmla="*/ 82 h 302"/>
                    <a:gd name="T10" fmla="*/ 272 w 303"/>
                    <a:gd name="T11" fmla="*/ 75 h 302"/>
                    <a:gd name="T12" fmla="*/ 272 w 303"/>
                    <a:gd name="T13" fmla="*/ 62 h 302"/>
                    <a:gd name="T14" fmla="*/ 243 w 303"/>
                    <a:gd name="T15" fmla="*/ 33 h 302"/>
                    <a:gd name="T16" fmla="*/ 225 w 303"/>
                    <a:gd name="T17" fmla="*/ 34 h 302"/>
                    <a:gd name="T18" fmla="*/ 220 w 303"/>
                    <a:gd name="T19" fmla="*/ 40 h 302"/>
                    <a:gd name="T20" fmla="*/ 181 w 303"/>
                    <a:gd name="T21" fmla="*/ 24 h 302"/>
                    <a:gd name="T22" fmla="*/ 181 w 303"/>
                    <a:gd name="T23" fmla="*/ 14 h 302"/>
                    <a:gd name="T24" fmla="*/ 171 w 303"/>
                    <a:gd name="T25" fmla="*/ 1 h 302"/>
                    <a:gd name="T26" fmla="*/ 132 w 303"/>
                    <a:gd name="T27" fmla="*/ 1 h 302"/>
                    <a:gd name="T28" fmla="*/ 120 w 303"/>
                    <a:gd name="T29" fmla="*/ 14 h 302"/>
                    <a:gd name="T30" fmla="*/ 121 w 303"/>
                    <a:gd name="T31" fmla="*/ 23 h 302"/>
                    <a:gd name="T32" fmla="*/ 81 w 303"/>
                    <a:gd name="T33" fmla="*/ 40 h 302"/>
                    <a:gd name="T34" fmla="*/ 74 w 303"/>
                    <a:gd name="T35" fmla="*/ 31 h 302"/>
                    <a:gd name="T36" fmla="*/ 61 w 303"/>
                    <a:gd name="T37" fmla="*/ 31 h 302"/>
                    <a:gd name="T38" fmla="*/ 32 w 303"/>
                    <a:gd name="T39" fmla="*/ 59 h 302"/>
                    <a:gd name="T40" fmla="*/ 33 w 303"/>
                    <a:gd name="T41" fmla="*/ 77 h 302"/>
                    <a:gd name="T42" fmla="*/ 39 w 303"/>
                    <a:gd name="T43" fmla="*/ 82 h 302"/>
                    <a:gd name="T44" fmla="*/ 23 w 303"/>
                    <a:gd name="T45" fmla="*/ 122 h 302"/>
                    <a:gd name="T46" fmla="*/ 11 w 303"/>
                    <a:gd name="T47" fmla="*/ 121 h 302"/>
                    <a:gd name="T48" fmla="*/ 9 w 303"/>
                    <a:gd name="T49" fmla="*/ 121 h 302"/>
                    <a:gd name="T50" fmla="*/ 1 w 303"/>
                    <a:gd name="T51" fmla="*/ 131 h 302"/>
                    <a:gd name="T52" fmla="*/ 1 w 303"/>
                    <a:gd name="T53" fmla="*/ 169 h 302"/>
                    <a:gd name="T54" fmla="*/ 12 w 303"/>
                    <a:gd name="T55" fmla="*/ 181 h 302"/>
                    <a:gd name="T56" fmla="*/ 22 w 303"/>
                    <a:gd name="T57" fmla="*/ 181 h 302"/>
                    <a:gd name="T58" fmla="*/ 38 w 303"/>
                    <a:gd name="T59" fmla="*/ 220 h 302"/>
                    <a:gd name="T60" fmla="*/ 38 w 303"/>
                    <a:gd name="T61" fmla="*/ 220 h 302"/>
                    <a:gd name="T62" fmla="*/ 30 w 303"/>
                    <a:gd name="T63" fmla="*/ 227 h 302"/>
                    <a:gd name="T64" fmla="*/ 29 w 303"/>
                    <a:gd name="T65" fmla="*/ 240 h 302"/>
                    <a:gd name="T66" fmla="*/ 61 w 303"/>
                    <a:gd name="T67" fmla="*/ 271 h 302"/>
                    <a:gd name="T68" fmla="*/ 74 w 303"/>
                    <a:gd name="T69" fmla="*/ 271 h 302"/>
                    <a:gd name="T70" fmla="*/ 81 w 303"/>
                    <a:gd name="T71" fmla="*/ 264 h 302"/>
                    <a:gd name="T72" fmla="*/ 122 w 303"/>
                    <a:gd name="T73" fmla="*/ 281 h 302"/>
                    <a:gd name="T74" fmla="*/ 121 w 303"/>
                    <a:gd name="T75" fmla="*/ 291 h 302"/>
                    <a:gd name="T76" fmla="*/ 130 w 303"/>
                    <a:gd name="T77" fmla="*/ 301 h 302"/>
                    <a:gd name="T78" fmla="*/ 168 w 303"/>
                    <a:gd name="T79" fmla="*/ 301 h 302"/>
                    <a:gd name="T80" fmla="*/ 180 w 303"/>
                    <a:gd name="T81" fmla="*/ 286 h 302"/>
                    <a:gd name="T82" fmla="*/ 180 w 303"/>
                    <a:gd name="T83" fmla="*/ 281 h 302"/>
                    <a:gd name="T84" fmla="*/ 221 w 303"/>
                    <a:gd name="T85" fmla="*/ 264 h 302"/>
                    <a:gd name="T86" fmla="*/ 227 w 303"/>
                    <a:gd name="T87" fmla="*/ 271 h 302"/>
                    <a:gd name="T88" fmla="*/ 241 w 303"/>
                    <a:gd name="T89" fmla="*/ 271 h 302"/>
                    <a:gd name="T90" fmla="*/ 271 w 303"/>
                    <a:gd name="T91" fmla="*/ 242 h 302"/>
                    <a:gd name="T92" fmla="*/ 271 w 303"/>
                    <a:gd name="T93" fmla="*/ 228 h 302"/>
                    <a:gd name="T94" fmla="*/ 263 w 303"/>
                    <a:gd name="T95" fmla="*/ 222 h 302"/>
                    <a:gd name="T96" fmla="*/ 280 w 303"/>
                    <a:gd name="T97" fmla="*/ 181 h 302"/>
                    <a:gd name="T98" fmla="*/ 299 w 303"/>
                    <a:gd name="T99" fmla="*/ 179 h 302"/>
                    <a:gd name="T100" fmla="*/ 300 w 303"/>
                    <a:gd name="T101" fmla="*/ 151 h 302"/>
                    <a:gd name="T102" fmla="*/ 151 w 303"/>
                    <a:gd name="T103" fmla="*/ 230 h 302"/>
                    <a:gd name="T104" fmla="*/ 72 w 303"/>
                    <a:gd name="T105" fmla="*/ 151 h 302"/>
                    <a:gd name="T106" fmla="*/ 151 w 303"/>
                    <a:gd name="T107" fmla="*/ 72 h 302"/>
                    <a:gd name="T108" fmla="*/ 230 w 303"/>
                    <a:gd name="T109" fmla="*/ 151 h 302"/>
                    <a:gd name="T110" fmla="*/ 151 w 303"/>
                    <a:gd name="T111" fmla="*/ 23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3" h="302">
                      <a:moveTo>
                        <a:pt x="300" y="151"/>
                      </a:moveTo>
                      <a:cubicBezTo>
                        <a:pt x="301" y="146"/>
                        <a:pt x="300" y="140"/>
                        <a:pt x="301" y="134"/>
                      </a:cubicBezTo>
                      <a:cubicBezTo>
                        <a:pt x="302" y="124"/>
                        <a:pt x="299" y="120"/>
                        <a:pt x="290" y="121"/>
                      </a:cubicBezTo>
                      <a:cubicBezTo>
                        <a:pt x="287" y="121"/>
                        <a:pt x="283" y="122"/>
                        <a:pt x="280" y="122"/>
                      </a:cubicBezTo>
                      <a:cubicBezTo>
                        <a:pt x="276" y="108"/>
                        <a:pt x="270" y="94"/>
                        <a:pt x="263" y="82"/>
                      </a:cubicBezTo>
                      <a:cubicBezTo>
                        <a:pt x="265" y="79"/>
                        <a:pt x="269" y="77"/>
                        <a:pt x="272" y="75"/>
                      </a:cubicBezTo>
                      <a:cubicBezTo>
                        <a:pt x="277" y="70"/>
                        <a:pt x="278" y="67"/>
                        <a:pt x="272" y="62"/>
                      </a:cubicBezTo>
                      <a:cubicBezTo>
                        <a:pt x="262" y="53"/>
                        <a:pt x="252" y="44"/>
                        <a:pt x="243" y="33"/>
                      </a:cubicBezTo>
                      <a:cubicBezTo>
                        <a:pt x="237" y="26"/>
                        <a:pt x="231" y="25"/>
                        <a:pt x="225" y="34"/>
                      </a:cubicBezTo>
                      <a:cubicBezTo>
                        <a:pt x="224" y="36"/>
                        <a:pt x="222" y="38"/>
                        <a:pt x="220" y="40"/>
                      </a:cubicBezTo>
                      <a:cubicBezTo>
                        <a:pt x="208" y="32"/>
                        <a:pt x="195" y="27"/>
                        <a:pt x="181" y="24"/>
                      </a:cubicBezTo>
                      <a:cubicBezTo>
                        <a:pt x="181" y="21"/>
                        <a:pt x="180" y="18"/>
                        <a:pt x="181" y="14"/>
                      </a:cubicBezTo>
                      <a:cubicBezTo>
                        <a:pt x="183" y="4"/>
                        <a:pt x="179" y="0"/>
                        <a:pt x="171" y="1"/>
                      </a:cubicBezTo>
                      <a:cubicBezTo>
                        <a:pt x="158" y="2"/>
                        <a:pt x="145" y="2"/>
                        <a:pt x="132" y="1"/>
                      </a:cubicBezTo>
                      <a:cubicBezTo>
                        <a:pt x="123" y="1"/>
                        <a:pt x="120" y="4"/>
                        <a:pt x="120" y="14"/>
                      </a:cubicBezTo>
                      <a:cubicBezTo>
                        <a:pt x="121" y="17"/>
                        <a:pt x="121" y="20"/>
                        <a:pt x="121" y="23"/>
                      </a:cubicBezTo>
                      <a:cubicBezTo>
                        <a:pt x="107" y="27"/>
                        <a:pt x="93" y="32"/>
                        <a:pt x="81" y="40"/>
                      </a:cubicBezTo>
                      <a:cubicBezTo>
                        <a:pt x="79" y="37"/>
                        <a:pt x="77" y="34"/>
                        <a:pt x="74" y="31"/>
                      </a:cubicBezTo>
                      <a:cubicBezTo>
                        <a:pt x="69" y="25"/>
                        <a:pt x="66" y="26"/>
                        <a:pt x="61" y="31"/>
                      </a:cubicBezTo>
                      <a:cubicBezTo>
                        <a:pt x="52" y="41"/>
                        <a:pt x="42" y="51"/>
                        <a:pt x="32" y="59"/>
                      </a:cubicBezTo>
                      <a:cubicBezTo>
                        <a:pt x="23" y="67"/>
                        <a:pt x="25" y="71"/>
                        <a:pt x="33" y="77"/>
                      </a:cubicBezTo>
                      <a:cubicBezTo>
                        <a:pt x="34" y="79"/>
                        <a:pt x="37" y="80"/>
                        <a:pt x="39" y="82"/>
                      </a:cubicBezTo>
                      <a:cubicBezTo>
                        <a:pt x="32" y="94"/>
                        <a:pt x="26" y="107"/>
                        <a:pt x="23" y="122"/>
                      </a:cubicBezTo>
                      <a:cubicBezTo>
                        <a:pt x="19" y="122"/>
                        <a:pt x="14" y="120"/>
                        <a:pt x="11" y="121"/>
                      </a:cubicBezTo>
                      <a:cubicBezTo>
                        <a:pt x="10" y="121"/>
                        <a:pt x="10" y="121"/>
                        <a:pt x="9" y="121"/>
                      </a:cubicBezTo>
                      <a:cubicBezTo>
                        <a:pt x="2" y="120"/>
                        <a:pt x="1" y="124"/>
                        <a:pt x="1" y="131"/>
                      </a:cubicBezTo>
                      <a:cubicBezTo>
                        <a:pt x="2" y="144"/>
                        <a:pt x="2" y="157"/>
                        <a:pt x="1" y="169"/>
                      </a:cubicBezTo>
                      <a:cubicBezTo>
                        <a:pt x="0" y="179"/>
                        <a:pt x="4" y="183"/>
                        <a:pt x="12" y="181"/>
                      </a:cubicBezTo>
                      <a:cubicBezTo>
                        <a:pt x="16" y="180"/>
                        <a:pt x="19" y="180"/>
                        <a:pt x="22" y="181"/>
                      </a:cubicBezTo>
                      <a:cubicBezTo>
                        <a:pt x="25" y="195"/>
                        <a:pt x="31" y="208"/>
                        <a:pt x="38" y="220"/>
                      </a:cubicBezTo>
                      <a:cubicBezTo>
                        <a:pt x="38" y="220"/>
                        <a:pt x="38" y="220"/>
                        <a:pt x="38" y="220"/>
                      </a:cubicBezTo>
                      <a:cubicBezTo>
                        <a:pt x="35" y="222"/>
                        <a:pt x="33" y="225"/>
                        <a:pt x="30" y="227"/>
                      </a:cubicBezTo>
                      <a:cubicBezTo>
                        <a:pt x="24" y="231"/>
                        <a:pt x="23" y="234"/>
                        <a:pt x="29" y="240"/>
                      </a:cubicBezTo>
                      <a:cubicBezTo>
                        <a:pt x="40" y="250"/>
                        <a:pt x="50" y="261"/>
                        <a:pt x="61" y="271"/>
                      </a:cubicBezTo>
                      <a:cubicBezTo>
                        <a:pt x="66" y="277"/>
                        <a:pt x="69" y="277"/>
                        <a:pt x="74" y="271"/>
                      </a:cubicBezTo>
                      <a:cubicBezTo>
                        <a:pt x="76" y="269"/>
                        <a:pt x="78" y="266"/>
                        <a:pt x="81" y="264"/>
                      </a:cubicBezTo>
                      <a:cubicBezTo>
                        <a:pt x="93" y="272"/>
                        <a:pt x="107" y="277"/>
                        <a:pt x="122" y="281"/>
                      </a:cubicBezTo>
                      <a:cubicBezTo>
                        <a:pt x="122" y="283"/>
                        <a:pt x="121" y="286"/>
                        <a:pt x="121" y="291"/>
                      </a:cubicBezTo>
                      <a:cubicBezTo>
                        <a:pt x="119" y="299"/>
                        <a:pt x="124" y="301"/>
                        <a:pt x="130" y="301"/>
                      </a:cubicBezTo>
                      <a:cubicBezTo>
                        <a:pt x="143" y="300"/>
                        <a:pt x="155" y="300"/>
                        <a:pt x="168" y="301"/>
                      </a:cubicBezTo>
                      <a:cubicBezTo>
                        <a:pt x="178" y="302"/>
                        <a:pt x="182" y="298"/>
                        <a:pt x="180" y="286"/>
                      </a:cubicBezTo>
                      <a:cubicBezTo>
                        <a:pt x="180" y="284"/>
                        <a:pt x="180" y="282"/>
                        <a:pt x="180" y="281"/>
                      </a:cubicBezTo>
                      <a:cubicBezTo>
                        <a:pt x="195" y="278"/>
                        <a:pt x="209" y="272"/>
                        <a:pt x="221" y="264"/>
                      </a:cubicBezTo>
                      <a:cubicBezTo>
                        <a:pt x="223" y="265"/>
                        <a:pt x="225" y="268"/>
                        <a:pt x="227" y="271"/>
                      </a:cubicBezTo>
                      <a:cubicBezTo>
                        <a:pt x="231" y="277"/>
                        <a:pt x="235" y="278"/>
                        <a:pt x="241" y="271"/>
                      </a:cubicBezTo>
                      <a:cubicBezTo>
                        <a:pt x="250" y="261"/>
                        <a:pt x="261" y="251"/>
                        <a:pt x="271" y="242"/>
                      </a:cubicBezTo>
                      <a:cubicBezTo>
                        <a:pt x="276" y="237"/>
                        <a:pt x="278" y="232"/>
                        <a:pt x="271" y="228"/>
                      </a:cubicBezTo>
                      <a:cubicBezTo>
                        <a:pt x="267" y="226"/>
                        <a:pt x="265" y="224"/>
                        <a:pt x="263" y="222"/>
                      </a:cubicBezTo>
                      <a:cubicBezTo>
                        <a:pt x="271" y="209"/>
                        <a:pt x="277" y="196"/>
                        <a:pt x="280" y="181"/>
                      </a:cubicBezTo>
                      <a:cubicBezTo>
                        <a:pt x="287" y="181"/>
                        <a:pt x="296" y="185"/>
                        <a:pt x="299" y="179"/>
                      </a:cubicBezTo>
                      <a:cubicBezTo>
                        <a:pt x="303" y="172"/>
                        <a:pt x="300" y="161"/>
                        <a:pt x="300" y="151"/>
                      </a:cubicBezTo>
                      <a:close/>
                      <a:moveTo>
                        <a:pt x="151" y="230"/>
                      </a:moveTo>
                      <a:cubicBezTo>
                        <a:pt x="107" y="230"/>
                        <a:pt x="72" y="195"/>
                        <a:pt x="72" y="151"/>
                      </a:cubicBezTo>
                      <a:cubicBezTo>
                        <a:pt x="72" y="107"/>
                        <a:pt x="107" y="72"/>
                        <a:pt x="151" y="72"/>
                      </a:cubicBezTo>
                      <a:cubicBezTo>
                        <a:pt x="195" y="72"/>
                        <a:pt x="230" y="107"/>
                        <a:pt x="230" y="151"/>
                      </a:cubicBezTo>
                      <a:cubicBezTo>
                        <a:pt x="230" y="195"/>
                        <a:pt x="195" y="230"/>
                        <a:pt x="151" y="23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03" name="Oval 6"/>
                <p:cNvSpPr>
                  <a:spLocks noChangeArrowheads="1"/>
                </p:cNvSpPr>
                <p:nvPr/>
              </p:nvSpPr>
              <p:spPr bwMode="auto">
                <a:xfrm>
                  <a:off x="1042" y="2011"/>
                  <a:ext cx="389" cy="38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grpSp>
            <p:nvGrpSpPr>
              <p:cNvPr id="87" name="Group 86"/>
              <p:cNvGrpSpPr/>
              <p:nvPr/>
            </p:nvGrpSpPr>
            <p:grpSpPr>
              <a:xfrm>
                <a:off x="7371067" y="3328976"/>
                <a:ext cx="351709" cy="351709"/>
                <a:chOff x="8353301" y="532550"/>
                <a:chExt cx="531936" cy="531936"/>
              </a:xfrm>
            </p:grpSpPr>
            <p:sp>
              <p:nvSpPr>
                <p:cNvPr id="88" name="Rounded Rectangle 15"/>
                <p:cNvSpPr/>
                <p:nvPr/>
              </p:nvSpPr>
              <p:spPr>
                <a:xfrm>
                  <a:off x="8353301" y="532550"/>
                  <a:ext cx="379536" cy="379536"/>
                </a:xfrm>
                <a:prstGeom prst="roundRect">
                  <a:avLst/>
                </a:prstGeom>
                <a:noFill/>
                <a:ln w="285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89" name="Rounded Rectangle 128"/>
                <p:cNvSpPr/>
                <p:nvPr/>
              </p:nvSpPr>
              <p:spPr>
                <a:xfrm>
                  <a:off x="8505701" y="684950"/>
                  <a:ext cx="379536" cy="379536"/>
                </a:xfrm>
                <a:prstGeom prst="roundRect">
                  <a:avLst/>
                </a:prstGeom>
                <a:noFill/>
                <a:ln w="285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grpSp>
      <p:grpSp>
        <p:nvGrpSpPr>
          <p:cNvPr id="104" name="Group 103"/>
          <p:cNvGrpSpPr/>
          <p:nvPr/>
        </p:nvGrpSpPr>
        <p:grpSpPr>
          <a:xfrm>
            <a:off x="4022064" y="2704843"/>
            <a:ext cx="1599973" cy="1599973"/>
            <a:chOff x="3957030" y="2704730"/>
            <a:chExt cx="1600200" cy="1600200"/>
          </a:xfrm>
        </p:grpSpPr>
        <p:sp>
          <p:nvSpPr>
            <p:cNvPr id="105" name="Rectangle 104"/>
            <p:cNvSpPr/>
            <p:nvPr/>
          </p:nvSpPr>
          <p:spPr>
            <a:xfrm>
              <a:off x="3957030"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106" name="Group 105"/>
            <p:cNvGrpSpPr/>
            <p:nvPr/>
          </p:nvGrpSpPr>
          <p:grpSpPr>
            <a:xfrm>
              <a:off x="4163405" y="2913486"/>
              <a:ext cx="1187450" cy="1182688"/>
              <a:chOff x="4163405" y="2913486"/>
              <a:chExt cx="1187450" cy="1182688"/>
            </a:xfrm>
          </p:grpSpPr>
          <p:grpSp>
            <p:nvGrpSpPr>
              <p:cNvPr id="107" name="Group 4"/>
              <p:cNvGrpSpPr>
                <a:grpSpLocks noChangeAspect="1"/>
              </p:cNvGrpSpPr>
              <p:nvPr/>
            </p:nvGrpSpPr>
            <p:grpSpPr bwMode="auto">
              <a:xfrm>
                <a:off x="4163405" y="2913486"/>
                <a:ext cx="1187450" cy="1182688"/>
                <a:chOff x="864" y="1833"/>
                <a:chExt cx="748" cy="745"/>
              </a:xfrm>
            </p:grpSpPr>
            <p:sp>
              <p:nvSpPr>
                <p:cNvPr id="109" name="Freeform 5"/>
                <p:cNvSpPr>
                  <a:spLocks noEditPoints="1"/>
                </p:cNvSpPr>
                <p:nvPr/>
              </p:nvSpPr>
              <p:spPr bwMode="auto">
                <a:xfrm>
                  <a:off x="864" y="1833"/>
                  <a:ext cx="748" cy="745"/>
                </a:xfrm>
                <a:custGeom>
                  <a:avLst/>
                  <a:gdLst>
                    <a:gd name="T0" fmla="*/ 300 w 303"/>
                    <a:gd name="T1" fmla="*/ 151 h 302"/>
                    <a:gd name="T2" fmla="*/ 301 w 303"/>
                    <a:gd name="T3" fmla="*/ 134 h 302"/>
                    <a:gd name="T4" fmla="*/ 290 w 303"/>
                    <a:gd name="T5" fmla="*/ 121 h 302"/>
                    <a:gd name="T6" fmla="*/ 280 w 303"/>
                    <a:gd name="T7" fmla="*/ 122 h 302"/>
                    <a:gd name="T8" fmla="*/ 263 w 303"/>
                    <a:gd name="T9" fmla="*/ 82 h 302"/>
                    <a:gd name="T10" fmla="*/ 272 w 303"/>
                    <a:gd name="T11" fmla="*/ 75 h 302"/>
                    <a:gd name="T12" fmla="*/ 272 w 303"/>
                    <a:gd name="T13" fmla="*/ 62 h 302"/>
                    <a:gd name="T14" fmla="*/ 243 w 303"/>
                    <a:gd name="T15" fmla="*/ 33 h 302"/>
                    <a:gd name="T16" fmla="*/ 225 w 303"/>
                    <a:gd name="T17" fmla="*/ 34 h 302"/>
                    <a:gd name="T18" fmla="*/ 220 w 303"/>
                    <a:gd name="T19" fmla="*/ 40 h 302"/>
                    <a:gd name="T20" fmla="*/ 181 w 303"/>
                    <a:gd name="T21" fmla="*/ 24 h 302"/>
                    <a:gd name="T22" fmla="*/ 181 w 303"/>
                    <a:gd name="T23" fmla="*/ 14 h 302"/>
                    <a:gd name="T24" fmla="*/ 171 w 303"/>
                    <a:gd name="T25" fmla="*/ 1 h 302"/>
                    <a:gd name="T26" fmla="*/ 132 w 303"/>
                    <a:gd name="T27" fmla="*/ 1 h 302"/>
                    <a:gd name="T28" fmla="*/ 120 w 303"/>
                    <a:gd name="T29" fmla="*/ 14 h 302"/>
                    <a:gd name="T30" fmla="*/ 121 w 303"/>
                    <a:gd name="T31" fmla="*/ 23 h 302"/>
                    <a:gd name="T32" fmla="*/ 81 w 303"/>
                    <a:gd name="T33" fmla="*/ 40 h 302"/>
                    <a:gd name="T34" fmla="*/ 74 w 303"/>
                    <a:gd name="T35" fmla="*/ 31 h 302"/>
                    <a:gd name="T36" fmla="*/ 61 w 303"/>
                    <a:gd name="T37" fmla="*/ 31 h 302"/>
                    <a:gd name="T38" fmla="*/ 32 w 303"/>
                    <a:gd name="T39" fmla="*/ 59 h 302"/>
                    <a:gd name="T40" fmla="*/ 33 w 303"/>
                    <a:gd name="T41" fmla="*/ 77 h 302"/>
                    <a:gd name="T42" fmla="*/ 39 w 303"/>
                    <a:gd name="T43" fmla="*/ 82 h 302"/>
                    <a:gd name="T44" fmla="*/ 23 w 303"/>
                    <a:gd name="T45" fmla="*/ 122 h 302"/>
                    <a:gd name="T46" fmla="*/ 11 w 303"/>
                    <a:gd name="T47" fmla="*/ 121 h 302"/>
                    <a:gd name="T48" fmla="*/ 9 w 303"/>
                    <a:gd name="T49" fmla="*/ 121 h 302"/>
                    <a:gd name="T50" fmla="*/ 1 w 303"/>
                    <a:gd name="T51" fmla="*/ 131 h 302"/>
                    <a:gd name="T52" fmla="*/ 1 w 303"/>
                    <a:gd name="T53" fmla="*/ 169 h 302"/>
                    <a:gd name="T54" fmla="*/ 12 w 303"/>
                    <a:gd name="T55" fmla="*/ 181 h 302"/>
                    <a:gd name="T56" fmla="*/ 22 w 303"/>
                    <a:gd name="T57" fmla="*/ 181 h 302"/>
                    <a:gd name="T58" fmla="*/ 38 w 303"/>
                    <a:gd name="T59" fmla="*/ 220 h 302"/>
                    <a:gd name="T60" fmla="*/ 38 w 303"/>
                    <a:gd name="T61" fmla="*/ 220 h 302"/>
                    <a:gd name="T62" fmla="*/ 30 w 303"/>
                    <a:gd name="T63" fmla="*/ 227 h 302"/>
                    <a:gd name="T64" fmla="*/ 29 w 303"/>
                    <a:gd name="T65" fmla="*/ 240 h 302"/>
                    <a:gd name="T66" fmla="*/ 61 w 303"/>
                    <a:gd name="T67" fmla="*/ 271 h 302"/>
                    <a:gd name="T68" fmla="*/ 74 w 303"/>
                    <a:gd name="T69" fmla="*/ 271 h 302"/>
                    <a:gd name="T70" fmla="*/ 81 w 303"/>
                    <a:gd name="T71" fmla="*/ 264 h 302"/>
                    <a:gd name="T72" fmla="*/ 122 w 303"/>
                    <a:gd name="T73" fmla="*/ 281 h 302"/>
                    <a:gd name="T74" fmla="*/ 121 w 303"/>
                    <a:gd name="T75" fmla="*/ 291 h 302"/>
                    <a:gd name="T76" fmla="*/ 130 w 303"/>
                    <a:gd name="T77" fmla="*/ 301 h 302"/>
                    <a:gd name="T78" fmla="*/ 168 w 303"/>
                    <a:gd name="T79" fmla="*/ 301 h 302"/>
                    <a:gd name="T80" fmla="*/ 180 w 303"/>
                    <a:gd name="T81" fmla="*/ 286 h 302"/>
                    <a:gd name="T82" fmla="*/ 180 w 303"/>
                    <a:gd name="T83" fmla="*/ 281 h 302"/>
                    <a:gd name="T84" fmla="*/ 221 w 303"/>
                    <a:gd name="T85" fmla="*/ 264 h 302"/>
                    <a:gd name="T86" fmla="*/ 227 w 303"/>
                    <a:gd name="T87" fmla="*/ 271 h 302"/>
                    <a:gd name="T88" fmla="*/ 241 w 303"/>
                    <a:gd name="T89" fmla="*/ 271 h 302"/>
                    <a:gd name="T90" fmla="*/ 271 w 303"/>
                    <a:gd name="T91" fmla="*/ 242 h 302"/>
                    <a:gd name="T92" fmla="*/ 271 w 303"/>
                    <a:gd name="T93" fmla="*/ 228 h 302"/>
                    <a:gd name="T94" fmla="*/ 263 w 303"/>
                    <a:gd name="T95" fmla="*/ 222 h 302"/>
                    <a:gd name="T96" fmla="*/ 280 w 303"/>
                    <a:gd name="T97" fmla="*/ 181 h 302"/>
                    <a:gd name="T98" fmla="*/ 299 w 303"/>
                    <a:gd name="T99" fmla="*/ 179 h 302"/>
                    <a:gd name="T100" fmla="*/ 300 w 303"/>
                    <a:gd name="T101" fmla="*/ 151 h 302"/>
                    <a:gd name="T102" fmla="*/ 151 w 303"/>
                    <a:gd name="T103" fmla="*/ 230 h 302"/>
                    <a:gd name="T104" fmla="*/ 72 w 303"/>
                    <a:gd name="T105" fmla="*/ 151 h 302"/>
                    <a:gd name="T106" fmla="*/ 151 w 303"/>
                    <a:gd name="T107" fmla="*/ 72 h 302"/>
                    <a:gd name="T108" fmla="*/ 230 w 303"/>
                    <a:gd name="T109" fmla="*/ 151 h 302"/>
                    <a:gd name="T110" fmla="*/ 151 w 303"/>
                    <a:gd name="T111" fmla="*/ 23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3" h="302">
                      <a:moveTo>
                        <a:pt x="300" y="151"/>
                      </a:moveTo>
                      <a:cubicBezTo>
                        <a:pt x="301" y="146"/>
                        <a:pt x="300" y="140"/>
                        <a:pt x="301" y="134"/>
                      </a:cubicBezTo>
                      <a:cubicBezTo>
                        <a:pt x="302" y="124"/>
                        <a:pt x="299" y="120"/>
                        <a:pt x="290" y="121"/>
                      </a:cubicBezTo>
                      <a:cubicBezTo>
                        <a:pt x="287" y="121"/>
                        <a:pt x="283" y="122"/>
                        <a:pt x="280" y="122"/>
                      </a:cubicBezTo>
                      <a:cubicBezTo>
                        <a:pt x="276" y="108"/>
                        <a:pt x="270" y="94"/>
                        <a:pt x="263" y="82"/>
                      </a:cubicBezTo>
                      <a:cubicBezTo>
                        <a:pt x="265" y="79"/>
                        <a:pt x="269" y="77"/>
                        <a:pt x="272" y="75"/>
                      </a:cubicBezTo>
                      <a:cubicBezTo>
                        <a:pt x="277" y="70"/>
                        <a:pt x="278" y="67"/>
                        <a:pt x="272" y="62"/>
                      </a:cubicBezTo>
                      <a:cubicBezTo>
                        <a:pt x="262" y="53"/>
                        <a:pt x="252" y="44"/>
                        <a:pt x="243" y="33"/>
                      </a:cubicBezTo>
                      <a:cubicBezTo>
                        <a:pt x="237" y="26"/>
                        <a:pt x="231" y="25"/>
                        <a:pt x="225" y="34"/>
                      </a:cubicBezTo>
                      <a:cubicBezTo>
                        <a:pt x="224" y="36"/>
                        <a:pt x="222" y="38"/>
                        <a:pt x="220" y="40"/>
                      </a:cubicBezTo>
                      <a:cubicBezTo>
                        <a:pt x="208" y="32"/>
                        <a:pt x="195" y="27"/>
                        <a:pt x="181" y="24"/>
                      </a:cubicBezTo>
                      <a:cubicBezTo>
                        <a:pt x="181" y="21"/>
                        <a:pt x="180" y="18"/>
                        <a:pt x="181" y="14"/>
                      </a:cubicBezTo>
                      <a:cubicBezTo>
                        <a:pt x="183" y="4"/>
                        <a:pt x="179" y="0"/>
                        <a:pt x="171" y="1"/>
                      </a:cubicBezTo>
                      <a:cubicBezTo>
                        <a:pt x="158" y="2"/>
                        <a:pt x="145" y="2"/>
                        <a:pt x="132" y="1"/>
                      </a:cubicBezTo>
                      <a:cubicBezTo>
                        <a:pt x="123" y="1"/>
                        <a:pt x="120" y="4"/>
                        <a:pt x="120" y="14"/>
                      </a:cubicBezTo>
                      <a:cubicBezTo>
                        <a:pt x="121" y="17"/>
                        <a:pt x="121" y="20"/>
                        <a:pt x="121" y="23"/>
                      </a:cubicBezTo>
                      <a:cubicBezTo>
                        <a:pt x="107" y="27"/>
                        <a:pt x="93" y="32"/>
                        <a:pt x="81" y="40"/>
                      </a:cubicBezTo>
                      <a:cubicBezTo>
                        <a:pt x="79" y="37"/>
                        <a:pt x="77" y="34"/>
                        <a:pt x="74" y="31"/>
                      </a:cubicBezTo>
                      <a:cubicBezTo>
                        <a:pt x="69" y="25"/>
                        <a:pt x="66" y="26"/>
                        <a:pt x="61" y="31"/>
                      </a:cubicBezTo>
                      <a:cubicBezTo>
                        <a:pt x="52" y="41"/>
                        <a:pt x="42" y="51"/>
                        <a:pt x="32" y="59"/>
                      </a:cubicBezTo>
                      <a:cubicBezTo>
                        <a:pt x="23" y="67"/>
                        <a:pt x="25" y="71"/>
                        <a:pt x="33" y="77"/>
                      </a:cubicBezTo>
                      <a:cubicBezTo>
                        <a:pt x="34" y="79"/>
                        <a:pt x="37" y="80"/>
                        <a:pt x="39" y="82"/>
                      </a:cubicBezTo>
                      <a:cubicBezTo>
                        <a:pt x="32" y="94"/>
                        <a:pt x="26" y="107"/>
                        <a:pt x="23" y="122"/>
                      </a:cubicBezTo>
                      <a:cubicBezTo>
                        <a:pt x="19" y="122"/>
                        <a:pt x="14" y="120"/>
                        <a:pt x="11" y="121"/>
                      </a:cubicBezTo>
                      <a:cubicBezTo>
                        <a:pt x="10" y="121"/>
                        <a:pt x="10" y="121"/>
                        <a:pt x="9" y="121"/>
                      </a:cubicBezTo>
                      <a:cubicBezTo>
                        <a:pt x="2" y="120"/>
                        <a:pt x="1" y="124"/>
                        <a:pt x="1" y="131"/>
                      </a:cubicBezTo>
                      <a:cubicBezTo>
                        <a:pt x="2" y="144"/>
                        <a:pt x="2" y="157"/>
                        <a:pt x="1" y="169"/>
                      </a:cubicBezTo>
                      <a:cubicBezTo>
                        <a:pt x="0" y="179"/>
                        <a:pt x="4" y="183"/>
                        <a:pt x="12" y="181"/>
                      </a:cubicBezTo>
                      <a:cubicBezTo>
                        <a:pt x="16" y="180"/>
                        <a:pt x="19" y="180"/>
                        <a:pt x="22" y="181"/>
                      </a:cubicBezTo>
                      <a:cubicBezTo>
                        <a:pt x="25" y="195"/>
                        <a:pt x="31" y="208"/>
                        <a:pt x="38" y="220"/>
                      </a:cubicBezTo>
                      <a:cubicBezTo>
                        <a:pt x="38" y="220"/>
                        <a:pt x="38" y="220"/>
                        <a:pt x="38" y="220"/>
                      </a:cubicBezTo>
                      <a:cubicBezTo>
                        <a:pt x="35" y="222"/>
                        <a:pt x="33" y="225"/>
                        <a:pt x="30" y="227"/>
                      </a:cubicBezTo>
                      <a:cubicBezTo>
                        <a:pt x="24" y="231"/>
                        <a:pt x="23" y="234"/>
                        <a:pt x="29" y="240"/>
                      </a:cubicBezTo>
                      <a:cubicBezTo>
                        <a:pt x="40" y="250"/>
                        <a:pt x="50" y="261"/>
                        <a:pt x="61" y="271"/>
                      </a:cubicBezTo>
                      <a:cubicBezTo>
                        <a:pt x="66" y="277"/>
                        <a:pt x="69" y="277"/>
                        <a:pt x="74" y="271"/>
                      </a:cubicBezTo>
                      <a:cubicBezTo>
                        <a:pt x="76" y="269"/>
                        <a:pt x="78" y="266"/>
                        <a:pt x="81" y="264"/>
                      </a:cubicBezTo>
                      <a:cubicBezTo>
                        <a:pt x="93" y="272"/>
                        <a:pt x="107" y="277"/>
                        <a:pt x="122" y="281"/>
                      </a:cubicBezTo>
                      <a:cubicBezTo>
                        <a:pt x="122" y="283"/>
                        <a:pt x="121" y="286"/>
                        <a:pt x="121" y="291"/>
                      </a:cubicBezTo>
                      <a:cubicBezTo>
                        <a:pt x="119" y="299"/>
                        <a:pt x="124" y="301"/>
                        <a:pt x="130" y="301"/>
                      </a:cubicBezTo>
                      <a:cubicBezTo>
                        <a:pt x="143" y="300"/>
                        <a:pt x="155" y="300"/>
                        <a:pt x="168" y="301"/>
                      </a:cubicBezTo>
                      <a:cubicBezTo>
                        <a:pt x="178" y="302"/>
                        <a:pt x="182" y="298"/>
                        <a:pt x="180" y="286"/>
                      </a:cubicBezTo>
                      <a:cubicBezTo>
                        <a:pt x="180" y="284"/>
                        <a:pt x="180" y="282"/>
                        <a:pt x="180" y="281"/>
                      </a:cubicBezTo>
                      <a:cubicBezTo>
                        <a:pt x="195" y="278"/>
                        <a:pt x="209" y="272"/>
                        <a:pt x="221" y="264"/>
                      </a:cubicBezTo>
                      <a:cubicBezTo>
                        <a:pt x="223" y="265"/>
                        <a:pt x="225" y="268"/>
                        <a:pt x="227" y="271"/>
                      </a:cubicBezTo>
                      <a:cubicBezTo>
                        <a:pt x="231" y="277"/>
                        <a:pt x="235" y="278"/>
                        <a:pt x="241" y="271"/>
                      </a:cubicBezTo>
                      <a:cubicBezTo>
                        <a:pt x="250" y="261"/>
                        <a:pt x="261" y="251"/>
                        <a:pt x="271" y="242"/>
                      </a:cubicBezTo>
                      <a:cubicBezTo>
                        <a:pt x="276" y="237"/>
                        <a:pt x="278" y="232"/>
                        <a:pt x="271" y="228"/>
                      </a:cubicBezTo>
                      <a:cubicBezTo>
                        <a:pt x="267" y="226"/>
                        <a:pt x="265" y="224"/>
                        <a:pt x="263" y="222"/>
                      </a:cubicBezTo>
                      <a:cubicBezTo>
                        <a:pt x="271" y="209"/>
                        <a:pt x="277" y="196"/>
                        <a:pt x="280" y="181"/>
                      </a:cubicBezTo>
                      <a:cubicBezTo>
                        <a:pt x="287" y="181"/>
                        <a:pt x="296" y="185"/>
                        <a:pt x="299" y="179"/>
                      </a:cubicBezTo>
                      <a:cubicBezTo>
                        <a:pt x="303" y="172"/>
                        <a:pt x="300" y="161"/>
                        <a:pt x="300" y="151"/>
                      </a:cubicBezTo>
                      <a:close/>
                      <a:moveTo>
                        <a:pt x="151" y="230"/>
                      </a:moveTo>
                      <a:cubicBezTo>
                        <a:pt x="107" y="230"/>
                        <a:pt x="72" y="195"/>
                        <a:pt x="72" y="151"/>
                      </a:cubicBezTo>
                      <a:cubicBezTo>
                        <a:pt x="72" y="107"/>
                        <a:pt x="107" y="72"/>
                        <a:pt x="151" y="72"/>
                      </a:cubicBezTo>
                      <a:cubicBezTo>
                        <a:pt x="195" y="72"/>
                        <a:pt x="230" y="107"/>
                        <a:pt x="230" y="151"/>
                      </a:cubicBezTo>
                      <a:cubicBezTo>
                        <a:pt x="230" y="195"/>
                        <a:pt x="195" y="230"/>
                        <a:pt x="151" y="23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10" name="Oval 6"/>
                <p:cNvSpPr>
                  <a:spLocks noChangeArrowheads="1"/>
                </p:cNvSpPr>
                <p:nvPr/>
              </p:nvSpPr>
              <p:spPr bwMode="auto">
                <a:xfrm>
                  <a:off x="1042" y="2011"/>
                  <a:ext cx="389" cy="38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sp>
            <p:nvSpPr>
              <p:cNvPr id="108" name="Freeform 127"/>
              <p:cNvSpPr/>
              <p:nvPr/>
            </p:nvSpPr>
            <p:spPr bwMode="auto">
              <a:xfrm>
                <a:off x="4585178" y="3323071"/>
                <a:ext cx="339143" cy="363518"/>
              </a:xfrm>
              <a:custGeom>
                <a:avLst/>
                <a:gdLst>
                  <a:gd name="connsiteX0" fmla="*/ 437394 w 500666"/>
                  <a:gd name="connsiteY0" fmla="*/ 0 h 536650"/>
                  <a:gd name="connsiteX1" fmla="*/ 500666 w 500666"/>
                  <a:gd name="connsiteY1" fmla="*/ 63272 h 536650"/>
                  <a:gd name="connsiteX2" fmla="*/ 437394 w 500666"/>
                  <a:gd name="connsiteY2" fmla="*/ 126544 h 536650"/>
                  <a:gd name="connsiteX3" fmla="*/ 412766 w 500666"/>
                  <a:gd name="connsiteY3" fmla="*/ 121572 h 536650"/>
                  <a:gd name="connsiteX4" fmla="*/ 411363 w 500666"/>
                  <a:gd name="connsiteY4" fmla="*/ 120626 h 536650"/>
                  <a:gd name="connsiteX5" fmla="*/ 376504 w 500666"/>
                  <a:gd name="connsiteY5" fmla="*/ 164195 h 536650"/>
                  <a:gd name="connsiteX6" fmla="*/ 377311 w 500666"/>
                  <a:gd name="connsiteY6" fmla="*/ 164739 h 536650"/>
                  <a:gd name="connsiteX7" fmla="*/ 409480 w 500666"/>
                  <a:gd name="connsiteY7" fmla="*/ 242402 h 536650"/>
                  <a:gd name="connsiteX8" fmla="*/ 299648 w 500666"/>
                  <a:gd name="connsiteY8" fmla="*/ 352234 h 536650"/>
                  <a:gd name="connsiteX9" fmla="*/ 285638 w 500666"/>
                  <a:gd name="connsiteY9" fmla="*/ 349405 h 536650"/>
                  <a:gd name="connsiteX10" fmla="*/ 267537 w 500666"/>
                  <a:gd name="connsiteY10" fmla="*/ 427306 h 536650"/>
                  <a:gd name="connsiteX11" fmla="*/ 270754 w 500666"/>
                  <a:gd name="connsiteY11" fmla="*/ 428638 h 536650"/>
                  <a:gd name="connsiteX12" fmla="*/ 289286 w 500666"/>
                  <a:gd name="connsiteY12" fmla="*/ 473378 h 536650"/>
                  <a:gd name="connsiteX13" fmla="*/ 226014 w 500666"/>
                  <a:gd name="connsiteY13" fmla="*/ 536650 h 536650"/>
                  <a:gd name="connsiteX14" fmla="*/ 162742 w 500666"/>
                  <a:gd name="connsiteY14" fmla="*/ 473378 h 536650"/>
                  <a:gd name="connsiteX15" fmla="*/ 181274 w 500666"/>
                  <a:gd name="connsiteY15" fmla="*/ 428638 h 536650"/>
                  <a:gd name="connsiteX16" fmla="*/ 224445 w 500666"/>
                  <a:gd name="connsiteY16" fmla="*/ 410756 h 536650"/>
                  <a:gd name="connsiteX17" fmla="*/ 242331 w 500666"/>
                  <a:gd name="connsiteY17" fmla="*/ 333782 h 536650"/>
                  <a:gd name="connsiteX18" fmla="*/ 221985 w 500666"/>
                  <a:gd name="connsiteY18" fmla="*/ 320065 h 536650"/>
                  <a:gd name="connsiteX19" fmla="*/ 198447 w 500666"/>
                  <a:gd name="connsiteY19" fmla="*/ 285154 h 536650"/>
                  <a:gd name="connsiteX20" fmla="*/ 192213 w 500666"/>
                  <a:gd name="connsiteY20" fmla="*/ 254275 h 536650"/>
                  <a:gd name="connsiteX21" fmla="*/ 121928 w 500666"/>
                  <a:gd name="connsiteY21" fmla="*/ 254275 h 536650"/>
                  <a:gd name="connsiteX22" fmla="*/ 121572 w 500666"/>
                  <a:gd name="connsiteY22" fmla="*/ 256043 h 536650"/>
                  <a:gd name="connsiteX23" fmla="*/ 63272 w 500666"/>
                  <a:gd name="connsiteY23" fmla="*/ 294687 h 536650"/>
                  <a:gd name="connsiteX24" fmla="*/ 0 w 500666"/>
                  <a:gd name="connsiteY24" fmla="*/ 231415 h 536650"/>
                  <a:gd name="connsiteX25" fmla="*/ 63272 w 500666"/>
                  <a:gd name="connsiteY25" fmla="*/ 168143 h 536650"/>
                  <a:gd name="connsiteX26" fmla="*/ 121572 w 500666"/>
                  <a:gd name="connsiteY26" fmla="*/ 206787 h 536650"/>
                  <a:gd name="connsiteX27" fmla="*/ 121929 w 500666"/>
                  <a:gd name="connsiteY27" fmla="*/ 208556 h 536650"/>
                  <a:gd name="connsiteX28" fmla="*/ 196649 w 500666"/>
                  <a:gd name="connsiteY28" fmla="*/ 208556 h 536650"/>
                  <a:gd name="connsiteX29" fmla="*/ 198447 w 500666"/>
                  <a:gd name="connsiteY29" fmla="*/ 199650 h 536650"/>
                  <a:gd name="connsiteX30" fmla="*/ 299648 w 500666"/>
                  <a:gd name="connsiteY30" fmla="*/ 132570 h 536650"/>
                  <a:gd name="connsiteX31" fmla="*/ 337191 w 500666"/>
                  <a:gd name="connsiteY31" fmla="*/ 140149 h 536650"/>
                  <a:gd name="connsiteX32" fmla="*/ 379074 w 500666"/>
                  <a:gd name="connsiteY32" fmla="*/ 87801 h 536650"/>
                  <a:gd name="connsiteX33" fmla="*/ 374122 w 500666"/>
                  <a:gd name="connsiteY33" fmla="*/ 63272 h 536650"/>
                  <a:gd name="connsiteX34" fmla="*/ 437394 w 500666"/>
                  <a:gd name="connsiteY34" fmla="*/ 0 h 5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0666" h="536650">
                    <a:moveTo>
                      <a:pt x="437394" y="0"/>
                    </a:moveTo>
                    <a:cubicBezTo>
                      <a:pt x="472338" y="0"/>
                      <a:pt x="500666" y="28328"/>
                      <a:pt x="500666" y="63272"/>
                    </a:cubicBezTo>
                    <a:cubicBezTo>
                      <a:pt x="500666" y="98216"/>
                      <a:pt x="472338" y="126544"/>
                      <a:pt x="437394" y="126544"/>
                    </a:cubicBezTo>
                    <a:cubicBezTo>
                      <a:pt x="428658" y="126544"/>
                      <a:pt x="420336" y="124773"/>
                      <a:pt x="412766" y="121572"/>
                    </a:cubicBezTo>
                    <a:lnTo>
                      <a:pt x="411363" y="120626"/>
                    </a:lnTo>
                    <a:lnTo>
                      <a:pt x="376504" y="164195"/>
                    </a:lnTo>
                    <a:lnTo>
                      <a:pt x="377311" y="164739"/>
                    </a:lnTo>
                    <a:cubicBezTo>
                      <a:pt x="397187" y="184614"/>
                      <a:pt x="409480" y="212072"/>
                      <a:pt x="409480" y="242402"/>
                    </a:cubicBezTo>
                    <a:cubicBezTo>
                      <a:pt x="409480" y="303061"/>
                      <a:pt x="360307" y="352234"/>
                      <a:pt x="299648" y="352234"/>
                    </a:cubicBezTo>
                    <a:lnTo>
                      <a:pt x="285638" y="349405"/>
                    </a:lnTo>
                    <a:lnTo>
                      <a:pt x="267537" y="427306"/>
                    </a:lnTo>
                    <a:lnTo>
                      <a:pt x="270754" y="428638"/>
                    </a:lnTo>
                    <a:cubicBezTo>
                      <a:pt x="282204" y="440088"/>
                      <a:pt x="289286" y="455906"/>
                      <a:pt x="289286" y="473378"/>
                    </a:cubicBezTo>
                    <a:cubicBezTo>
                      <a:pt x="289286" y="508322"/>
                      <a:pt x="260958" y="536650"/>
                      <a:pt x="226014" y="536650"/>
                    </a:cubicBezTo>
                    <a:cubicBezTo>
                      <a:pt x="191070" y="536650"/>
                      <a:pt x="162742" y="508322"/>
                      <a:pt x="162742" y="473378"/>
                    </a:cubicBezTo>
                    <a:cubicBezTo>
                      <a:pt x="162742" y="455906"/>
                      <a:pt x="169824" y="440088"/>
                      <a:pt x="181274" y="428638"/>
                    </a:cubicBezTo>
                    <a:lnTo>
                      <a:pt x="224445" y="410756"/>
                    </a:lnTo>
                    <a:lnTo>
                      <a:pt x="242331" y="333782"/>
                    </a:lnTo>
                    <a:lnTo>
                      <a:pt x="221985" y="320065"/>
                    </a:lnTo>
                    <a:cubicBezTo>
                      <a:pt x="212047" y="310127"/>
                      <a:pt x="204005" y="298294"/>
                      <a:pt x="198447" y="285154"/>
                    </a:cubicBezTo>
                    <a:lnTo>
                      <a:pt x="192213" y="254275"/>
                    </a:lnTo>
                    <a:lnTo>
                      <a:pt x="121928" y="254275"/>
                    </a:lnTo>
                    <a:lnTo>
                      <a:pt x="121572" y="256043"/>
                    </a:lnTo>
                    <a:cubicBezTo>
                      <a:pt x="111966" y="278752"/>
                      <a:pt x="89480" y="294687"/>
                      <a:pt x="63272" y="294687"/>
                    </a:cubicBezTo>
                    <a:cubicBezTo>
                      <a:pt x="28328" y="294687"/>
                      <a:pt x="0" y="266359"/>
                      <a:pt x="0" y="231415"/>
                    </a:cubicBezTo>
                    <a:cubicBezTo>
                      <a:pt x="0" y="196471"/>
                      <a:pt x="28328" y="168143"/>
                      <a:pt x="63272" y="168143"/>
                    </a:cubicBezTo>
                    <a:cubicBezTo>
                      <a:pt x="89480" y="168143"/>
                      <a:pt x="111966" y="184077"/>
                      <a:pt x="121572" y="206787"/>
                    </a:cubicBezTo>
                    <a:lnTo>
                      <a:pt x="121929" y="208556"/>
                    </a:lnTo>
                    <a:lnTo>
                      <a:pt x="196649" y="208556"/>
                    </a:lnTo>
                    <a:lnTo>
                      <a:pt x="198447" y="199650"/>
                    </a:lnTo>
                    <a:cubicBezTo>
                      <a:pt x="215121" y="160230"/>
                      <a:pt x="254154" y="132570"/>
                      <a:pt x="299648" y="132570"/>
                    </a:cubicBezTo>
                    <a:lnTo>
                      <a:pt x="337191" y="140149"/>
                    </a:lnTo>
                    <a:lnTo>
                      <a:pt x="379074" y="87801"/>
                    </a:lnTo>
                    <a:lnTo>
                      <a:pt x="374122" y="63272"/>
                    </a:lnTo>
                    <a:cubicBezTo>
                      <a:pt x="374122" y="28328"/>
                      <a:pt x="402450" y="0"/>
                      <a:pt x="437394" y="0"/>
                    </a:cubicBezTo>
                    <a:close/>
                  </a:path>
                </a:pathLst>
              </a:custGeom>
              <a:solidFill>
                <a:sysClr val="window" lastClr="FFFFFF"/>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grpSp>
      </p:grpSp>
      <p:grpSp>
        <p:nvGrpSpPr>
          <p:cNvPr id="111" name="Group 110"/>
          <p:cNvGrpSpPr/>
          <p:nvPr/>
        </p:nvGrpSpPr>
        <p:grpSpPr>
          <a:xfrm>
            <a:off x="9600854" y="2704843"/>
            <a:ext cx="1599973" cy="1599973"/>
            <a:chOff x="9536611" y="2704730"/>
            <a:chExt cx="1600200" cy="1600200"/>
          </a:xfrm>
        </p:grpSpPr>
        <p:sp>
          <p:nvSpPr>
            <p:cNvPr id="112" name="Rectangle 111"/>
            <p:cNvSpPr/>
            <p:nvPr/>
          </p:nvSpPr>
          <p:spPr>
            <a:xfrm>
              <a:off x="9536611"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113" name="Group 112"/>
            <p:cNvGrpSpPr/>
            <p:nvPr/>
          </p:nvGrpSpPr>
          <p:grpSpPr>
            <a:xfrm>
              <a:off x="9742986" y="2913486"/>
              <a:ext cx="1187450" cy="1182688"/>
              <a:chOff x="9742986" y="2913486"/>
              <a:chExt cx="1187450" cy="1182688"/>
            </a:xfrm>
          </p:grpSpPr>
          <p:grpSp>
            <p:nvGrpSpPr>
              <p:cNvPr id="114" name="Group 4"/>
              <p:cNvGrpSpPr>
                <a:grpSpLocks noChangeAspect="1"/>
              </p:cNvGrpSpPr>
              <p:nvPr/>
            </p:nvGrpSpPr>
            <p:grpSpPr bwMode="auto">
              <a:xfrm>
                <a:off x="9742986" y="2913486"/>
                <a:ext cx="1187450" cy="1182688"/>
                <a:chOff x="864" y="1833"/>
                <a:chExt cx="748" cy="745"/>
              </a:xfrm>
            </p:grpSpPr>
            <p:sp>
              <p:nvSpPr>
                <p:cNvPr id="125" name="Freeform 5"/>
                <p:cNvSpPr>
                  <a:spLocks noEditPoints="1"/>
                </p:cNvSpPr>
                <p:nvPr/>
              </p:nvSpPr>
              <p:spPr bwMode="auto">
                <a:xfrm>
                  <a:off x="864" y="1833"/>
                  <a:ext cx="748" cy="745"/>
                </a:xfrm>
                <a:custGeom>
                  <a:avLst/>
                  <a:gdLst>
                    <a:gd name="T0" fmla="*/ 300 w 303"/>
                    <a:gd name="T1" fmla="*/ 151 h 302"/>
                    <a:gd name="T2" fmla="*/ 301 w 303"/>
                    <a:gd name="T3" fmla="*/ 134 h 302"/>
                    <a:gd name="T4" fmla="*/ 290 w 303"/>
                    <a:gd name="T5" fmla="*/ 121 h 302"/>
                    <a:gd name="T6" fmla="*/ 280 w 303"/>
                    <a:gd name="T7" fmla="*/ 122 h 302"/>
                    <a:gd name="T8" fmla="*/ 263 w 303"/>
                    <a:gd name="T9" fmla="*/ 82 h 302"/>
                    <a:gd name="T10" fmla="*/ 272 w 303"/>
                    <a:gd name="T11" fmla="*/ 75 h 302"/>
                    <a:gd name="T12" fmla="*/ 272 w 303"/>
                    <a:gd name="T13" fmla="*/ 62 h 302"/>
                    <a:gd name="T14" fmla="*/ 243 w 303"/>
                    <a:gd name="T15" fmla="*/ 33 h 302"/>
                    <a:gd name="T16" fmla="*/ 225 w 303"/>
                    <a:gd name="T17" fmla="*/ 34 h 302"/>
                    <a:gd name="T18" fmla="*/ 220 w 303"/>
                    <a:gd name="T19" fmla="*/ 40 h 302"/>
                    <a:gd name="T20" fmla="*/ 181 w 303"/>
                    <a:gd name="T21" fmla="*/ 24 h 302"/>
                    <a:gd name="T22" fmla="*/ 181 w 303"/>
                    <a:gd name="T23" fmla="*/ 14 h 302"/>
                    <a:gd name="T24" fmla="*/ 171 w 303"/>
                    <a:gd name="T25" fmla="*/ 1 h 302"/>
                    <a:gd name="T26" fmla="*/ 132 w 303"/>
                    <a:gd name="T27" fmla="*/ 1 h 302"/>
                    <a:gd name="T28" fmla="*/ 120 w 303"/>
                    <a:gd name="T29" fmla="*/ 14 h 302"/>
                    <a:gd name="T30" fmla="*/ 121 w 303"/>
                    <a:gd name="T31" fmla="*/ 23 h 302"/>
                    <a:gd name="T32" fmla="*/ 81 w 303"/>
                    <a:gd name="T33" fmla="*/ 40 h 302"/>
                    <a:gd name="T34" fmla="*/ 74 w 303"/>
                    <a:gd name="T35" fmla="*/ 31 h 302"/>
                    <a:gd name="T36" fmla="*/ 61 w 303"/>
                    <a:gd name="T37" fmla="*/ 31 h 302"/>
                    <a:gd name="T38" fmla="*/ 32 w 303"/>
                    <a:gd name="T39" fmla="*/ 59 h 302"/>
                    <a:gd name="T40" fmla="*/ 33 w 303"/>
                    <a:gd name="T41" fmla="*/ 77 h 302"/>
                    <a:gd name="T42" fmla="*/ 39 w 303"/>
                    <a:gd name="T43" fmla="*/ 82 h 302"/>
                    <a:gd name="T44" fmla="*/ 23 w 303"/>
                    <a:gd name="T45" fmla="*/ 122 h 302"/>
                    <a:gd name="T46" fmla="*/ 11 w 303"/>
                    <a:gd name="T47" fmla="*/ 121 h 302"/>
                    <a:gd name="T48" fmla="*/ 9 w 303"/>
                    <a:gd name="T49" fmla="*/ 121 h 302"/>
                    <a:gd name="T50" fmla="*/ 1 w 303"/>
                    <a:gd name="T51" fmla="*/ 131 h 302"/>
                    <a:gd name="T52" fmla="*/ 1 w 303"/>
                    <a:gd name="T53" fmla="*/ 169 h 302"/>
                    <a:gd name="T54" fmla="*/ 12 w 303"/>
                    <a:gd name="T55" fmla="*/ 181 h 302"/>
                    <a:gd name="T56" fmla="*/ 22 w 303"/>
                    <a:gd name="T57" fmla="*/ 181 h 302"/>
                    <a:gd name="T58" fmla="*/ 38 w 303"/>
                    <a:gd name="T59" fmla="*/ 220 h 302"/>
                    <a:gd name="T60" fmla="*/ 38 w 303"/>
                    <a:gd name="T61" fmla="*/ 220 h 302"/>
                    <a:gd name="T62" fmla="*/ 30 w 303"/>
                    <a:gd name="T63" fmla="*/ 227 h 302"/>
                    <a:gd name="T64" fmla="*/ 29 w 303"/>
                    <a:gd name="T65" fmla="*/ 240 h 302"/>
                    <a:gd name="T66" fmla="*/ 61 w 303"/>
                    <a:gd name="T67" fmla="*/ 271 h 302"/>
                    <a:gd name="T68" fmla="*/ 74 w 303"/>
                    <a:gd name="T69" fmla="*/ 271 h 302"/>
                    <a:gd name="T70" fmla="*/ 81 w 303"/>
                    <a:gd name="T71" fmla="*/ 264 h 302"/>
                    <a:gd name="T72" fmla="*/ 122 w 303"/>
                    <a:gd name="T73" fmla="*/ 281 h 302"/>
                    <a:gd name="T74" fmla="*/ 121 w 303"/>
                    <a:gd name="T75" fmla="*/ 291 h 302"/>
                    <a:gd name="T76" fmla="*/ 130 w 303"/>
                    <a:gd name="T77" fmla="*/ 301 h 302"/>
                    <a:gd name="T78" fmla="*/ 168 w 303"/>
                    <a:gd name="T79" fmla="*/ 301 h 302"/>
                    <a:gd name="T80" fmla="*/ 180 w 303"/>
                    <a:gd name="T81" fmla="*/ 286 h 302"/>
                    <a:gd name="T82" fmla="*/ 180 w 303"/>
                    <a:gd name="T83" fmla="*/ 281 h 302"/>
                    <a:gd name="T84" fmla="*/ 221 w 303"/>
                    <a:gd name="T85" fmla="*/ 264 h 302"/>
                    <a:gd name="T86" fmla="*/ 227 w 303"/>
                    <a:gd name="T87" fmla="*/ 271 h 302"/>
                    <a:gd name="T88" fmla="*/ 241 w 303"/>
                    <a:gd name="T89" fmla="*/ 271 h 302"/>
                    <a:gd name="T90" fmla="*/ 271 w 303"/>
                    <a:gd name="T91" fmla="*/ 242 h 302"/>
                    <a:gd name="T92" fmla="*/ 271 w 303"/>
                    <a:gd name="T93" fmla="*/ 228 h 302"/>
                    <a:gd name="T94" fmla="*/ 263 w 303"/>
                    <a:gd name="T95" fmla="*/ 222 h 302"/>
                    <a:gd name="T96" fmla="*/ 280 w 303"/>
                    <a:gd name="T97" fmla="*/ 181 h 302"/>
                    <a:gd name="T98" fmla="*/ 299 w 303"/>
                    <a:gd name="T99" fmla="*/ 179 h 302"/>
                    <a:gd name="T100" fmla="*/ 300 w 303"/>
                    <a:gd name="T101" fmla="*/ 151 h 302"/>
                    <a:gd name="T102" fmla="*/ 151 w 303"/>
                    <a:gd name="T103" fmla="*/ 230 h 302"/>
                    <a:gd name="T104" fmla="*/ 72 w 303"/>
                    <a:gd name="T105" fmla="*/ 151 h 302"/>
                    <a:gd name="T106" fmla="*/ 151 w 303"/>
                    <a:gd name="T107" fmla="*/ 72 h 302"/>
                    <a:gd name="T108" fmla="*/ 230 w 303"/>
                    <a:gd name="T109" fmla="*/ 151 h 302"/>
                    <a:gd name="T110" fmla="*/ 151 w 303"/>
                    <a:gd name="T111" fmla="*/ 23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3" h="302">
                      <a:moveTo>
                        <a:pt x="300" y="151"/>
                      </a:moveTo>
                      <a:cubicBezTo>
                        <a:pt x="301" y="146"/>
                        <a:pt x="300" y="140"/>
                        <a:pt x="301" y="134"/>
                      </a:cubicBezTo>
                      <a:cubicBezTo>
                        <a:pt x="302" y="124"/>
                        <a:pt x="299" y="120"/>
                        <a:pt x="290" y="121"/>
                      </a:cubicBezTo>
                      <a:cubicBezTo>
                        <a:pt x="287" y="121"/>
                        <a:pt x="283" y="122"/>
                        <a:pt x="280" y="122"/>
                      </a:cubicBezTo>
                      <a:cubicBezTo>
                        <a:pt x="276" y="108"/>
                        <a:pt x="270" y="94"/>
                        <a:pt x="263" y="82"/>
                      </a:cubicBezTo>
                      <a:cubicBezTo>
                        <a:pt x="265" y="79"/>
                        <a:pt x="269" y="77"/>
                        <a:pt x="272" y="75"/>
                      </a:cubicBezTo>
                      <a:cubicBezTo>
                        <a:pt x="277" y="70"/>
                        <a:pt x="278" y="67"/>
                        <a:pt x="272" y="62"/>
                      </a:cubicBezTo>
                      <a:cubicBezTo>
                        <a:pt x="262" y="53"/>
                        <a:pt x="252" y="44"/>
                        <a:pt x="243" y="33"/>
                      </a:cubicBezTo>
                      <a:cubicBezTo>
                        <a:pt x="237" y="26"/>
                        <a:pt x="231" y="25"/>
                        <a:pt x="225" y="34"/>
                      </a:cubicBezTo>
                      <a:cubicBezTo>
                        <a:pt x="224" y="36"/>
                        <a:pt x="222" y="38"/>
                        <a:pt x="220" y="40"/>
                      </a:cubicBezTo>
                      <a:cubicBezTo>
                        <a:pt x="208" y="32"/>
                        <a:pt x="195" y="27"/>
                        <a:pt x="181" y="24"/>
                      </a:cubicBezTo>
                      <a:cubicBezTo>
                        <a:pt x="181" y="21"/>
                        <a:pt x="180" y="18"/>
                        <a:pt x="181" y="14"/>
                      </a:cubicBezTo>
                      <a:cubicBezTo>
                        <a:pt x="183" y="4"/>
                        <a:pt x="179" y="0"/>
                        <a:pt x="171" y="1"/>
                      </a:cubicBezTo>
                      <a:cubicBezTo>
                        <a:pt x="158" y="2"/>
                        <a:pt x="145" y="2"/>
                        <a:pt x="132" y="1"/>
                      </a:cubicBezTo>
                      <a:cubicBezTo>
                        <a:pt x="123" y="1"/>
                        <a:pt x="120" y="4"/>
                        <a:pt x="120" y="14"/>
                      </a:cubicBezTo>
                      <a:cubicBezTo>
                        <a:pt x="121" y="17"/>
                        <a:pt x="121" y="20"/>
                        <a:pt x="121" y="23"/>
                      </a:cubicBezTo>
                      <a:cubicBezTo>
                        <a:pt x="107" y="27"/>
                        <a:pt x="93" y="32"/>
                        <a:pt x="81" y="40"/>
                      </a:cubicBezTo>
                      <a:cubicBezTo>
                        <a:pt x="79" y="37"/>
                        <a:pt x="77" y="34"/>
                        <a:pt x="74" y="31"/>
                      </a:cubicBezTo>
                      <a:cubicBezTo>
                        <a:pt x="69" y="25"/>
                        <a:pt x="66" y="26"/>
                        <a:pt x="61" y="31"/>
                      </a:cubicBezTo>
                      <a:cubicBezTo>
                        <a:pt x="52" y="41"/>
                        <a:pt x="42" y="51"/>
                        <a:pt x="32" y="59"/>
                      </a:cubicBezTo>
                      <a:cubicBezTo>
                        <a:pt x="23" y="67"/>
                        <a:pt x="25" y="71"/>
                        <a:pt x="33" y="77"/>
                      </a:cubicBezTo>
                      <a:cubicBezTo>
                        <a:pt x="34" y="79"/>
                        <a:pt x="37" y="80"/>
                        <a:pt x="39" y="82"/>
                      </a:cubicBezTo>
                      <a:cubicBezTo>
                        <a:pt x="32" y="94"/>
                        <a:pt x="26" y="107"/>
                        <a:pt x="23" y="122"/>
                      </a:cubicBezTo>
                      <a:cubicBezTo>
                        <a:pt x="19" y="122"/>
                        <a:pt x="14" y="120"/>
                        <a:pt x="11" y="121"/>
                      </a:cubicBezTo>
                      <a:cubicBezTo>
                        <a:pt x="10" y="121"/>
                        <a:pt x="10" y="121"/>
                        <a:pt x="9" y="121"/>
                      </a:cubicBezTo>
                      <a:cubicBezTo>
                        <a:pt x="2" y="120"/>
                        <a:pt x="1" y="124"/>
                        <a:pt x="1" y="131"/>
                      </a:cubicBezTo>
                      <a:cubicBezTo>
                        <a:pt x="2" y="144"/>
                        <a:pt x="2" y="157"/>
                        <a:pt x="1" y="169"/>
                      </a:cubicBezTo>
                      <a:cubicBezTo>
                        <a:pt x="0" y="179"/>
                        <a:pt x="4" y="183"/>
                        <a:pt x="12" y="181"/>
                      </a:cubicBezTo>
                      <a:cubicBezTo>
                        <a:pt x="16" y="180"/>
                        <a:pt x="19" y="180"/>
                        <a:pt x="22" y="181"/>
                      </a:cubicBezTo>
                      <a:cubicBezTo>
                        <a:pt x="25" y="195"/>
                        <a:pt x="31" y="208"/>
                        <a:pt x="38" y="220"/>
                      </a:cubicBezTo>
                      <a:cubicBezTo>
                        <a:pt x="38" y="220"/>
                        <a:pt x="38" y="220"/>
                        <a:pt x="38" y="220"/>
                      </a:cubicBezTo>
                      <a:cubicBezTo>
                        <a:pt x="35" y="222"/>
                        <a:pt x="33" y="225"/>
                        <a:pt x="30" y="227"/>
                      </a:cubicBezTo>
                      <a:cubicBezTo>
                        <a:pt x="24" y="231"/>
                        <a:pt x="23" y="234"/>
                        <a:pt x="29" y="240"/>
                      </a:cubicBezTo>
                      <a:cubicBezTo>
                        <a:pt x="40" y="250"/>
                        <a:pt x="50" y="261"/>
                        <a:pt x="61" y="271"/>
                      </a:cubicBezTo>
                      <a:cubicBezTo>
                        <a:pt x="66" y="277"/>
                        <a:pt x="69" y="277"/>
                        <a:pt x="74" y="271"/>
                      </a:cubicBezTo>
                      <a:cubicBezTo>
                        <a:pt x="76" y="269"/>
                        <a:pt x="78" y="266"/>
                        <a:pt x="81" y="264"/>
                      </a:cubicBezTo>
                      <a:cubicBezTo>
                        <a:pt x="93" y="272"/>
                        <a:pt x="107" y="277"/>
                        <a:pt x="122" y="281"/>
                      </a:cubicBezTo>
                      <a:cubicBezTo>
                        <a:pt x="122" y="283"/>
                        <a:pt x="121" y="286"/>
                        <a:pt x="121" y="291"/>
                      </a:cubicBezTo>
                      <a:cubicBezTo>
                        <a:pt x="119" y="299"/>
                        <a:pt x="124" y="301"/>
                        <a:pt x="130" y="301"/>
                      </a:cubicBezTo>
                      <a:cubicBezTo>
                        <a:pt x="143" y="300"/>
                        <a:pt x="155" y="300"/>
                        <a:pt x="168" y="301"/>
                      </a:cubicBezTo>
                      <a:cubicBezTo>
                        <a:pt x="178" y="302"/>
                        <a:pt x="182" y="298"/>
                        <a:pt x="180" y="286"/>
                      </a:cubicBezTo>
                      <a:cubicBezTo>
                        <a:pt x="180" y="284"/>
                        <a:pt x="180" y="282"/>
                        <a:pt x="180" y="281"/>
                      </a:cubicBezTo>
                      <a:cubicBezTo>
                        <a:pt x="195" y="278"/>
                        <a:pt x="209" y="272"/>
                        <a:pt x="221" y="264"/>
                      </a:cubicBezTo>
                      <a:cubicBezTo>
                        <a:pt x="223" y="265"/>
                        <a:pt x="225" y="268"/>
                        <a:pt x="227" y="271"/>
                      </a:cubicBezTo>
                      <a:cubicBezTo>
                        <a:pt x="231" y="277"/>
                        <a:pt x="235" y="278"/>
                        <a:pt x="241" y="271"/>
                      </a:cubicBezTo>
                      <a:cubicBezTo>
                        <a:pt x="250" y="261"/>
                        <a:pt x="261" y="251"/>
                        <a:pt x="271" y="242"/>
                      </a:cubicBezTo>
                      <a:cubicBezTo>
                        <a:pt x="276" y="237"/>
                        <a:pt x="278" y="232"/>
                        <a:pt x="271" y="228"/>
                      </a:cubicBezTo>
                      <a:cubicBezTo>
                        <a:pt x="267" y="226"/>
                        <a:pt x="265" y="224"/>
                        <a:pt x="263" y="222"/>
                      </a:cubicBezTo>
                      <a:cubicBezTo>
                        <a:pt x="271" y="209"/>
                        <a:pt x="277" y="196"/>
                        <a:pt x="280" y="181"/>
                      </a:cubicBezTo>
                      <a:cubicBezTo>
                        <a:pt x="287" y="181"/>
                        <a:pt x="296" y="185"/>
                        <a:pt x="299" y="179"/>
                      </a:cubicBezTo>
                      <a:cubicBezTo>
                        <a:pt x="303" y="172"/>
                        <a:pt x="300" y="161"/>
                        <a:pt x="300" y="151"/>
                      </a:cubicBezTo>
                      <a:close/>
                      <a:moveTo>
                        <a:pt x="151" y="230"/>
                      </a:moveTo>
                      <a:cubicBezTo>
                        <a:pt x="107" y="230"/>
                        <a:pt x="72" y="195"/>
                        <a:pt x="72" y="151"/>
                      </a:cubicBezTo>
                      <a:cubicBezTo>
                        <a:pt x="72" y="107"/>
                        <a:pt x="107" y="72"/>
                        <a:pt x="151" y="72"/>
                      </a:cubicBezTo>
                      <a:cubicBezTo>
                        <a:pt x="195" y="72"/>
                        <a:pt x="230" y="107"/>
                        <a:pt x="230" y="151"/>
                      </a:cubicBezTo>
                      <a:cubicBezTo>
                        <a:pt x="230" y="195"/>
                        <a:pt x="195" y="230"/>
                        <a:pt x="151" y="23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26" name="Oval 6"/>
                <p:cNvSpPr>
                  <a:spLocks noChangeArrowheads="1"/>
                </p:cNvSpPr>
                <p:nvPr/>
              </p:nvSpPr>
              <p:spPr bwMode="auto">
                <a:xfrm>
                  <a:off x="1042" y="2011"/>
                  <a:ext cx="389" cy="38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sp>
            <p:nvSpPr>
              <p:cNvPr id="115" name="Freeform 5"/>
              <p:cNvSpPr>
                <a:spLocks/>
              </p:cNvSpPr>
              <p:nvPr/>
            </p:nvSpPr>
            <p:spPr bwMode="auto">
              <a:xfrm>
                <a:off x="10176635" y="3297789"/>
                <a:ext cx="365124" cy="365125"/>
              </a:xfrm>
              <a:custGeom>
                <a:avLst/>
                <a:gdLst>
                  <a:gd name="T0" fmla="*/ 20 w 91"/>
                  <a:gd name="T1" fmla="*/ 85 h 91"/>
                  <a:gd name="T2" fmla="*/ 15 w 91"/>
                  <a:gd name="T3" fmla="*/ 91 h 91"/>
                  <a:gd name="T4" fmla="*/ 3 w 91"/>
                  <a:gd name="T5" fmla="*/ 91 h 91"/>
                  <a:gd name="T6" fmla="*/ 0 w 91"/>
                  <a:gd name="T7" fmla="*/ 89 h 91"/>
                  <a:gd name="T8" fmla="*/ 0 w 91"/>
                  <a:gd name="T9" fmla="*/ 48 h 91"/>
                  <a:gd name="T10" fmla="*/ 3 w 91"/>
                  <a:gd name="T11" fmla="*/ 46 h 91"/>
                  <a:gd name="T12" fmla="*/ 17 w 91"/>
                  <a:gd name="T13" fmla="*/ 46 h 91"/>
                  <a:gd name="T14" fmla="*/ 21 w 91"/>
                  <a:gd name="T15" fmla="*/ 44 h 91"/>
                  <a:gd name="T16" fmla="*/ 31 w 91"/>
                  <a:gd name="T17" fmla="*/ 30 h 91"/>
                  <a:gd name="T18" fmla="*/ 44 w 91"/>
                  <a:gd name="T19" fmla="*/ 21 h 91"/>
                  <a:gd name="T20" fmla="*/ 55 w 91"/>
                  <a:gd name="T21" fmla="*/ 6 h 91"/>
                  <a:gd name="T22" fmla="*/ 56 w 91"/>
                  <a:gd name="T23" fmla="*/ 4 h 91"/>
                  <a:gd name="T24" fmla="*/ 63 w 91"/>
                  <a:gd name="T25" fmla="*/ 0 h 91"/>
                  <a:gd name="T26" fmla="*/ 67 w 91"/>
                  <a:gd name="T27" fmla="*/ 7 h 91"/>
                  <a:gd name="T28" fmla="*/ 62 w 91"/>
                  <a:gd name="T29" fmla="*/ 20 h 91"/>
                  <a:gd name="T30" fmla="*/ 55 w 91"/>
                  <a:gd name="T31" fmla="*/ 34 h 91"/>
                  <a:gd name="T32" fmla="*/ 58 w 91"/>
                  <a:gd name="T33" fmla="*/ 37 h 91"/>
                  <a:gd name="T34" fmla="*/ 82 w 91"/>
                  <a:gd name="T35" fmla="*/ 37 h 91"/>
                  <a:gd name="T36" fmla="*/ 87 w 91"/>
                  <a:gd name="T37" fmla="*/ 46 h 91"/>
                  <a:gd name="T38" fmla="*/ 82 w 91"/>
                  <a:gd name="T39" fmla="*/ 54 h 91"/>
                  <a:gd name="T40" fmla="*/ 82 w 91"/>
                  <a:gd name="T41" fmla="*/ 59 h 91"/>
                  <a:gd name="T42" fmla="*/ 77 w 91"/>
                  <a:gd name="T43" fmla="*/ 71 h 91"/>
                  <a:gd name="T44" fmla="*/ 74 w 91"/>
                  <a:gd name="T45" fmla="*/ 77 h 91"/>
                  <a:gd name="T46" fmla="*/ 59 w 91"/>
                  <a:gd name="T47" fmla="*/ 91 h 91"/>
                  <a:gd name="T48" fmla="*/ 29 w 91"/>
                  <a:gd name="T49" fmla="*/ 89 h 91"/>
                  <a:gd name="T50" fmla="*/ 20 w 91"/>
                  <a:gd name="T51" fmla="*/ 8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91">
                    <a:moveTo>
                      <a:pt x="20" y="85"/>
                    </a:moveTo>
                    <a:cubicBezTo>
                      <a:pt x="21" y="91"/>
                      <a:pt x="19" y="91"/>
                      <a:pt x="15" y="91"/>
                    </a:cubicBezTo>
                    <a:cubicBezTo>
                      <a:pt x="11" y="91"/>
                      <a:pt x="7" y="91"/>
                      <a:pt x="3" y="91"/>
                    </a:cubicBezTo>
                    <a:cubicBezTo>
                      <a:pt x="1" y="91"/>
                      <a:pt x="0" y="91"/>
                      <a:pt x="0" y="89"/>
                    </a:cubicBezTo>
                    <a:cubicBezTo>
                      <a:pt x="0" y="75"/>
                      <a:pt x="0" y="61"/>
                      <a:pt x="0" y="48"/>
                    </a:cubicBezTo>
                    <a:cubicBezTo>
                      <a:pt x="0" y="46"/>
                      <a:pt x="1" y="46"/>
                      <a:pt x="3" y="46"/>
                    </a:cubicBezTo>
                    <a:cubicBezTo>
                      <a:pt x="8" y="46"/>
                      <a:pt x="12" y="46"/>
                      <a:pt x="17" y="46"/>
                    </a:cubicBezTo>
                    <a:cubicBezTo>
                      <a:pt x="19" y="46"/>
                      <a:pt x="20" y="46"/>
                      <a:pt x="21" y="44"/>
                    </a:cubicBezTo>
                    <a:cubicBezTo>
                      <a:pt x="22" y="37"/>
                      <a:pt x="26" y="33"/>
                      <a:pt x="31" y="30"/>
                    </a:cubicBezTo>
                    <a:cubicBezTo>
                      <a:pt x="35" y="27"/>
                      <a:pt x="40" y="24"/>
                      <a:pt x="44" y="21"/>
                    </a:cubicBezTo>
                    <a:cubicBezTo>
                      <a:pt x="49" y="17"/>
                      <a:pt x="53" y="13"/>
                      <a:pt x="55" y="6"/>
                    </a:cubicBezTo>
                    <a:cubicBezTo>
                      <a:pt x="56" y="6"/>
                      <a:pt x="56" y="5"/>
                      <a:pt x="56" y="4"/>
                    </a:cubicBezTo>
                    <a:cubicBezTo>
                      <a:pt x="58" y="2"/>
                      <a:pt x="60" y="0"/>
                      <a:pt x="63" y="0"/>
                    </a:cubicBezTo>
                    <a:cubicBezTo>
                      <a:pt x="66" y="1"/>
                      <a:pt x="67" y="4"/>
                      <a:pt x="67" y="7"/>
                    </a:cubicBezTo>
                    <a:cubicBezTo>
                      <a:pt x="67" y="12"/>
                      <a:pt x="65" y="16"/>
                      <a:pt x="62" y="20"/>
                    </a:cubicBezTo>
                    <a:cubicBezTo>
                      <a:pt x="59" y="24"/>
                      <a:pt x="57" y="29"/>
                      <a:pt x="55" y="34"/>
                    </a:cubicBezTo>
                    <a:cubicBezTo>
                      <a:pt x="55" y="37"/>
                      <a:pt x="55" y="37"/>
                      <a:pt x="58" y="37"/>
                    </a:cubicBezTo>
                    <a:cubicBezTo>
                      <a:pt x="66" y="37"/>
                      <a:pt x="74" y="37"/>
                      <a:pt x="82" y="37"/>
                    </a:cubicBezTo>
                    <a:cubicBezTo>
                      <a:pt x="89" y="37"/>
                      <a:pt x="91" y="40"/>
                      <a:pt x="87" y="46"/>
                    </a:cubicBezTo>
                    <a:cubicBezTo>
                      <a:pt x="86" y="49"/>
                      <a:pt x="84" y="51"/>
                      <a:pt x="82" y="54"/>
                    </a:cubicBezTo>
                    <a:cubicBezTo>
                      <a:pt x="81" y="55"/>
                      <a:pt x="82" y="57"/>
                      <a:pt x="82" y="59"/>
                    </a:cubicBezTo>
                    <a:cubicBezTo>
                      <a:pt x="82" y="63"/>
                      <a:pt x="81" y="67"/>
                      <a:pt x="77" y="71"/>
                    </a:cubicBezTo>
                    <a:cubicBezTo>
                      <a:pt x="75" y="72"/>
                      <a:pt x="75" y="75"/>
                      <a:pt x="74" y="77"/>
                    </a:cubicBezTo>
                    <a:cubicBezTo>
                      <a:pt x="73" y="86"/>
                      <a:pt x="67" y="91"/>
                      <a:pt x="59" y="91"/>
                    </a:cubicBezTo>
                    <a:cubicBezTo>
                      <a:pt x="49" y="91"/>
                      <a:pt x="39" y="90"/>
                      <a:pt x="29" y="89"/>
                    </a:cubicBezTo>
                    <a:cubicBezTo>
                      <a:pt x="26" y="88"/>
                      <a:pt x="23" y="87"/>
                      <a:pt x="20" y="85"/>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grpSp>
      <p:grpSp>
        <p:nvGrpSpPr>
          <p:cNvPr id="127" name="Group 126"/>
          <p:cNvGrpSpPr/>
          <p:nvPr/>
        </p:nvGrpSpPr>
        <p:grpSpPr>
          <a:xfrm>
            <a:off x="1232669" y="2704843"/>
            <a:ext cx="1599973" cy="1599973"/>
            <a:chOff x="1167239" y="2704730"/>
            <a:chExt cx="1600200" cy="1600200"/>
          </a:xfrm>
        </p:grpSpPr>
        <p:sp>
          <p:nvSpPr>
            <p:cNvPr id="130" name="Rectangle 129"/>
            <p:cNvSpPr/>
            <p:nvPr/>
          </p:nvSpPr>
          <p:spPr>
            <a:xfrm>
              <a:off x="1167239"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pic>
          <p:nvPicPr>
            <p:cNvPr id="131" name="Picture 130"/>
            <p:cNvPicPr>
              <a:picLocks noChangeAspect="1"/>
            </p:cNvPicPr>
            <p:nvPr/>
          </p:nvPicPr>
          <p:blipFill>
            <a:blip r:embed="rId3"/>
            <a:stretch>
              <a:fillRect/>
            </a:stretch>
          </p:blipFill>
          <p:spPr>
            <a:xfrm>
              <a:off x="1375976" y="2913467"/>
              <a:ext cx="1182727" cy="1182727"/>
            </a:xfrm>
            <a:prstGeom prst="rect">
              <a:avLst/>
            </a:prstGeom>
          </p:spPr>
        </p:pic>
      </p:grpSp>
      <p:sp>
        <p:nvSpPr>
          <p:cNvPr id="2" name="Title 1"/>
          <p:cNvSpPr>
            <a:spLocks noGrp="1"/>
          </p:cNvSpPr>
          <p:nvPr>
            <p:ph type="title"/>
          </p:nvPr>
        </p:nvSpPr>
        <p:spPr/>
        <p:txBody>
          <a:bodyPr/>
          <a:lstStyle/>
          <a:p>
            <a:r>
              <a:rPr lang="en-US" dirty="0"/>
              <a:t>Knowledge</a:t>
            </a:r>
            <a:endParaRPr lang="en-US" dirty="0"/>
          </a:p>
        </p:txBody>
      </p:sp>
    </p:spTree>
    <p:extLst>
      <p:ext uri="{BB962C8B-B14F-4D97-AF65-F5344CB8AC3E}">
        <p14:creationId xmlns:p14="http://schemas.microsoft.com/office/powerpoint/2010/main" val="349163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87336" y="4355181"/>
            <a:ext cx="2198095" cy="1343930"/>
            <a:chOff x="301362" y="4355300"/>
            <a:chExt cx="2198407" cy="1344120"/>
          </a:xfrm>
        </p:grpSpPr>
        <p:sp>
          <p:nvSpPr>
            <p:cNvPr id="34" name="TextBox 33"/>
            <p:cNvSpPr txBox="1"/>
            <p:nvPr/>
          </p:nvSpPr>
          <p:spPr>
            <a:xfrm>
              <a:off x="301362" y="4355300"/>
              <a:ext cx="2198407" cy="794134"/>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dirty="0"/>
                <a:t>Bing Web Search API</a:t>
              </a:r>
            </a:p>
          </p:txBody>
        </p:sp>
        <p:sp>
          <p:nvSpPr>
            <p:cNvPr id="35" name="Rectangle 34"/>
            <p:cNvSpPr/>
            <p:nvPr/>
          </p:nvSpPr>
          <p:spPr>
            <a:xfrm>
              <a:off x="301362" y="5108405"/>
              <a:ext cx="2198407" cy="591015"/>
            </a:xfrm>
            <a:prstGeom prst="rect">
              <a:avLst/>
            </a:prstGeom>
          </p:spPr>
          <p:txBody>
            <a:bodyPr wrap="square">
              <a:spAutoFit/>
            </a:bodyPr>
            <a:lstStyle/>
            <a:p>
              <a:pPr algn="ctr" defTabSz="914224">
                <a:lnSpc>
                  <a:spcPct val="90000"/>
                </a:lnSpc>
                <a:spcAft>
                  <a:spcPts val="600"/>
                </a:spcAft>
                <a:defRPr/>
              </a:pPr>
              <a:r>
                <a:rPr lang="en-US" dirty="0"/>
                <a:t>Connect powerful search to your apps</a:t>
              </a:r>
            </a:p>
          </p:txBody>
        </p:sp>
      </p:grpSp>
      <p:grpSp>
        <p:nvGrpSpPr>
          <p:cNvPr id="36" name="Group 35"/>
          <p:cNvGrpSpPr/>
          <p:nvPr/>
        </p:nvGrpSpPr>
        <p:grpSpPr>
          <a:xfrm>
            <a:off x="7533977" y="4355179"/>
            <a:ext cx="2198095" cy="1593229"/>
            <a:chOff x="7555860" y="4355299"/>
            <a:chExt cx="2198407" cy="1593455"/>
          </a:xfrm>
        </p:grpSpPr>
        <p:sp>
          <p:nvSpPr>
            <p:cNvPr id="37" name="TextBox 36"/>
            <p:cNvSpPr txBox="1"/>
            <p:nvPr/>
          </p:nvSpPr>
          <p:spPr>
            <a:xfrm>
              <a:off x="7555860" y="4355299"/>
              <a:ext cx="2198407" cy="794134"/>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dirty="0"/>
                <a:t>Bing Video Search API</a:t>
              </a:r>
            </a:p>
          </p:txBody>
        </p:sp>
        <p:sp>
          <p:nvSpPr>
            <p:cNvPr id="38" name="Rectangle 37"/>
            <p:cNvSpPr/>
            <p:nvPr/>
          </p:nvSpPr>
          <p:spPr>
            <a:xfrm>
              <a:off x="7555860" y="5108405"/>
              <a:ext cx="2198407" cy="840349"/>
            </a:xfrm>
            <a:prstGeom prst="rect">
              <a:avLst/>
            </a:prstGeom>
          </p:spPr>
          <p:txBody>
            <a:bodyPr wrap="square">
              <a:spAutoFit/>
            </a:bodyPr>
            <a:lstStyle/>
            <a:p>
              <a:pPr algn="ctr" defTabSz="914224">
                <a:lnSpc>
                  <a:spcPct val="90000"/>
                </a:lnSpc>
                <a:spcAft>
                  <a:spcPts val="600"/>
                </a:spcAft>
                <a:defRPr/>
              </a:pPr>
              <a:r>
                <a:rPr lang="en-US" dirty="0"/>
                <a:t>Trending videos, detailed metadata, and rich results</a:t>
              </a:r>
            </a:p>
          </p:txBody>
        </p:sp>
      </p:grpSp>
      <p:grpSp>
        <p:nvGrpSpPr>
          <p:cNvPr id="39" name="Group 38"/>
          <p:cNvGrpSpPr/>
          <p:nvPr/>
        </p:nvGrpSpPr>
        <p:grpSpPr>
          <a:xfrm>
            <a:off x="2596701" y="4355180"/>
            <a:ext cx="2417905" cy="1842527"/>
            <a:chOff x="2611055" y="4355300"/>
            <a:chExt cx="2418248" cy="1842788"/>
          </a:xfrm>
        </p:grpSpPr>
        <p:sp>
          <p:nvSpPr>
            <p:cNvPr id="40" name="TextBox 39"/>
            <p:cNvSpPr txBox="1"/>
            <p:nvPr/>
          </p:nvSpPr>
          <p:spPr>
            <a:xfrm>
              <a:off x="2611055" y="4355300"/>
              <a:ext cx="2418248" cy="794134"/>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dirty="0"/>
                <a:t>Bing Autosuggest API</a:t>
              </a:r>
            </a:p>
          </p:txBody>
        </p:sp>
        <p:sp>
          <p:nvSpPr>
            <p:cNvPr id="41" name="Rectangle 40"/>
            <p:cNvSpPr/>
            <p:nvPr/>
          </p:nvSpPr>
          <p:spPr>
            <a:xfrm>
              <a:off x="2611055" y="5108405"/>
              <a:ext cx="2418248" cy="1089683"/>
            </a:xfrm>
            <a:prstGeom prst="rect">
              <a:avLst/>
            </a:prstGeom>
          </p:spPr>
          <p:txBody>
            <a:bodyPr wrap="square">
              <a:spAutoFit/>
            </a:bodyPr>
            <a:lstStyle/>
            <a:p>
              <a:pPr algn="ctr" defTabSz="914224">
                <a:lnSpc>
                  <a:spcPct val="90000"/>
                </a:lnSpc>
                <a:spcAft>
                  <a:spcPts val="600"/>
                </a:spcAft>
                <a:defRPr/>
              </a:pPr>
              <a:r>
                <a:rPr lang="en-US" dirty="0"/>
                <a:t>Give your app intelligent autosuggest options for searches</a:t>
              </a:r>
            </a:p>
          </p:txBody>
        </p:sp>
      </p:grpSp>
      <p:grpSp>
        <p:nvGrpSpPr>
          <p:cNvPr id="42" name="Group 41"/>
          <p:cNvGrpSpPr/>
          <p:nvPr/>
        </p:nvGrpSpPr>
        <p:grpSpPr>
          <a:xfrm>
            <a:off x="5009285" y="4355180"/>
            <a:ext cx="2417905" cy="1842527"/>
            <a:chOff x="5009113" y="4355300"/>
            <a:chExt cx="2418248" cy="1842788"/>
          </a:xfrm>
        </p:grpSpPr>
        <p:sp>
          <p:nvSpPr>
            <p:cNvPr id="43" name="TextBox 42"/>
            <p:cNvSpPr txBox="1"/>
            <p:nvPr/>
          </p:nvSpPr>
          <p:spPr>
            <a:xfrm>
              <a:off x="5009113" y="4355300"/>
              <a:ext cx="2418248" cy="794134"/>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dirty="0"/>
                <a:t>Bing Image Search API</a:t>
              </a:r>
            </a:p>
          </p:txBody>
        </p:sp>
        <p:sp>
          <p:nvSpPr>
            <p:cNvPr id="44" name="Rectangle 43"/>
            <p:cNvSpPr/>
            <p:nvPr/>
          </p:nvSpPr>
          <p:spPr>
            <a:xfrm>
              <a:off x="5119034" y="5108405"/>
              <a:ext cx="2198407" cy="1089683"/>
            </a:xfrm>
            <a:prstGeom prst="rect">
              <a:avLst/>
            </a:prstGeom>
          </p:spPr>
          <p:txBody>
            <a:bodyPr wrap="square">
              <a:spAutoFit/>
            </a:bodyPr>
            <a:lstStyle/>
            <a:p>
              <a:pPr algn="ctr" defTabSz="914224">
                <a:lnSpc>
                  <a:spcPct val="90000"/>
                </a:lnSpc>
                <a:spcAft>
                  <a:spcPts val="600"/>
                </a:spcAft>
                <a:defRPr/>
              </a:pPr>
              <a:r>
                <a:rPr lang="en-US" dirty="0"/>
                <a:t>Bring advanced image and metadata search to your app</a:t>
              </a:r>
            </a:p>
          </p:txBody>
        </p:sp>
      </p:grpSp>
      <p:grpSp>
        <p:nvGrpSpPr>
          <p:cNvPr id="47" name="Group 46"/>
          <p:cNvGrpSpPr/>
          <p:nvPr/>
        </p:nvGrpSpPr>
        <p:grpSpPr>
          <a:xfrm>
            <a:off x="9961345" y="4355177"/>
            <a:ext cx="2198095" cy="1593229"/>
            <a:chOff x="9971594" y="4355297"/>
            <a:chExt cx="2198407" cy="1593455"/>
          </a:xfrm>
        </p:grpSpPr>
        <p:sp>
          <p:nvSpPr>
            <p:cNvPr id="48" name="TextBox 47"/>
            <p:cNvSpPr txBox="1"/>
            <p:nvPr/>
          </p:nvSpPr>
          <p:spPr>
            <a:xfrm>
              <a:off x="10071521" y="4355297"/>
              <a:ext cx="1998552" cy="794134"/>
            </a:xfrm>
            <a:prstGeom prst="rect">
              <a:avLst/>
            </a:prstGeom>
            <a:noFill/>
          </p:spPr>
          <p:txBody>
            <a:bodyPr wrap="square" lIns="182854" tIns="146283" rIns="182854" bIns="146283" rtlCol="0" anchor="ctr">
              <a:spAutoFit/>
            </a:bodyPr>
            <a:lstStyle/>
            <a:p>
              <a:pPr algn="ctr" defTabSz="914224">
                <a:lnSpc>
                  <a:spcPct val="90000"/>
                </a:lnSpc>
                <a:spcAft>
                  <a:spcPts val="600"/>
                </a:spcAft>
                <a:defRPr/>
              </a:pPr>
              <a:r>
                <a:rPr lang="en-US" dirty="0"/>
                <a:t>Bing News Search API</a:t>
              </a:r>
            </a:p>
          </p:txBody>
        </p:sp>
        <p:sp>
          <p:nvSpPr>
            <p:cNvPr id="49" name="Rectangle 48"/>
            <p:cNvSpPr/>
            <p:nvPr/>
          </p:nvSpPr>
          <p:spPr>
            <a:xfrm>
              <a:off x="9971594" y="5108403"/>
              <a:ext cx="2198407" cy="840349"/>
            </a:xfrm>
            <a:prstGeom prst="rect">
              <a:avLst/>
            </a:prstGeom>
          </p:spPr>
          <p:txBody>
            <a:bodyPr wrap="square">
              <a:spAutoFit/>
            </a:bodyPr>
            <a:lstStyle/>
            <a:p>
              <a:pPr algn="ctr" defTabSz="914224">
                <a:lnSpc>
                  <a:spcPct val="90000"/>
                </a:lnSpc>
                <a:spcAft>
                  <a:spcPts val="600"/>
                </a:spcAft>
                <a:defRPr/>
              </a:pPr>
              <a:r>
                <a:rPr lang="en-US" dirty="0"/>
                <a:t>Link your users to robust and timely news searches</a:t>
              </a:r>
            </a:p>
          </p:txBody>
        </p:sp>
      </p:grpSp>
      <p:grpSp>
        <p:nvGrpSpPr>
          <p:cNvPr id="184" name="Group 183"/>
          <p:cNvGrpSpPr/>
          <p:nvPr/>
        </p:nvGrpSpPr>
        <p:grpSpPr>
          <a:xfrm>
            <a:off x="10255259" y="2704841"/>
            <a:ext cx="1599973" cy="1599973"/>
            <a:chOff x="10270699" y="2704728"/>
            <a:chExt cx="1600200" cy="1600200"/>
          </a:xfrm>
        </p:grpSpPr>
        <p:sp>
          <p:nvSpPr>
            <p:cNvPr id="185" name="Rectangle 184"/>
            <p:cNvSpPr/>
            <p:nvPr/>
          </p:nvSpPr>
          <p:spPr>
            <a:xfrm>
              <a:off x="10270699" y="2704728"/>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186" name="Group 185"/>
            <p:cNvGrpSpPr/>
            <p:nvPr/>
          </p:nvGrpSpPr>
          <p:grpSpPr>
            <a:xfrm>
              <a:off x="10499067" y="2976928"/>
              <a:ext cx="1143464" cy="1055801"/>
              <a:chOff x="10499067" y="2976928"/>
              <a:chExt cx="1143464" cy="1055801"/>
            </a:xfrm>
          </p:grpSpPr>
          <p:grpSp>
            <p:nvGrpSpPr>
              <p:cNvPr id="187" name="Group 186"/>
              <p:cNvGrpSpPr/>
              <p:nvPr/>
            </p:nvGrpSpPr>
            <p:grpSpPr>
              <a:xfrm>
                <a:off x="10499067" y="2976928"/>
                <a:ext cx="1143464" cy="1055801"/>
                <a:chOff x="5587334" y="5524242"/>
                <a:chExt cx="528992" cy="488437"/>
              </a:xfrm>
            </p:grpSpPr>
            <p:sp>
              <p:nvSpPr>
                <p:cNvPr id="193" name="Freeform 46"/>
                <p:cNvSpPr>
                  <a:spLocks noEditPoints="1"/>
                </p:cNvSpPr>
                <p:nvPr/>
              </p:nvSpPr>
              <p:spPr bwMode="auto">
                <a:xfrm>
                  <a:off x="5671973" y="5524242"/>
                  <a:ext cx="444353" cy="394982"/>
                </a:xfrm>
                <a:custGeom>
                  <a:avLst/>
                  <a:gdLst>
                    <a:gd name="T0" fmla="*/ 204 w 265"/>
                    <a:gd name="T1" fmla="*/ 38 h 236"/>
                    <a:gd name="T2" fmla="*/ 47 w 265"/>
                    <a:gd name="T3" fmla="*/ 43 h 236"/>
                    <a:gd name="T4" fmla="*/ 47 w 265"/>
                    <a:gd name="T5" fmla="*/ 203 h 236"/>
                    <a:gd name="T6" fmla="*/ 129 w 265"/>
                    <a:gd name="T7" fmla="*/ 236 h 236"/>
                    <a:gd name="T8" fmla="*/ 189 w 265"/>
                    <a:gd name="T9" fmla="*/ 220 h 236"/>
                    <a:gd name="T10" fmla="*/ 204 w 265"/>
                    <a:gd name="T11" fmla="*/ 38 h 236"/>
                    <a:gd name="T12" fmla="*/ 130 w 265"/>
                    <a:gd name="T13" fmla="*/ 202 h 236"/>
                    <a:gd name="T14" fmla="*/ 51 w 265"/>
                    <a:gd name="T15" fmla="*/ 123 h 236"/>
                    <a:gd name="T16" fmla="*/ 130 w 265"/>
                    <a:gd name="T17" fmla="*/ 44 h 236"/>
                    <a:gd name="T18" fmla="*/ 209 w 265"/>
                    <a:gd name="T19" fmla="*/ 123 h 236"/>
                    <a:gd name="T20" fmla="*/ 130 w 265"/>
                    <a:gd name="T21" fmla="*/ 20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36">
                      <a:moveTo>
                        <a:pt x="204" y="38"/>
                      </a:moveTo>
                      <a:cubicBezTo>
                        <a:pt x="158" y="0"/>
                        <a:pt x="90" y="3"/>
                        <a:pt x="47" y="43"/>
                      </a:cubicBezTo>
                      <a:cubicBezTo>
                        <a:pt x="1" y="87"/>
                        <a:pt x="0" y="159"/>
                        <a:pt x="47" y="203"/>
                      </a:cubicBezTo>
                      <a:cubicBezTo>
                        <a:pt x="70" y="226"/>
                        <a:pt x="98" y="236"/>
                        <a:pt x="129" y="236"/>
                      </a:cubicBezTo>
                      <a:cubicBezTo>
                        <a:pt x="150" y="236"/>
                        <a:pt x="170" y="231"/>
                        <a:pt x="189" y="220"/>
                      </a:cubicBezTo>
                      <a:cubicBezTo>
                        <a:pt x="257" y="181"/>
                        <a:pt x="265" y="88"/>
                        <a:pt x="204" y="38"/>
                      </a:cubicBezTo>
                      <a:close/>
                      <a:moveTo>
                        <a:pt x="130" y="202"/>
                      </a:moveTo>
                      <a:cubicBezTo>
                        <a:pt x="86" y="202"/>
                        <a:pt x="51" y="167"/>
                        <a:pt x="51" y="123"/>
                      </a:cubicBezTo>
                      <a:cubicBezTo>
                        <a:pt x="51" y="79"/>
                        <a:pt x="86" y="44"/>
                        <a:pt x="130" y="44"/>
                      </a:cubicBezTo>
                      <a:cubicBezTo>
                        <a:pt x="174" y="44"/>
                        <a:pt x="209" y="79"/>
                        <a:pt x="209" y="123"/>
                      </a:cubicBezTo>
                      <a:cubicBezTo>
                        <a:pt x="209" y="167"/>
                        <a:pt x="174" y="202"/>
                        <a:pt x="130" y="202"/>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94" name="Freeform 47"/>
                <p:cNvSpPr>
                  <a:spLocks/>
                </p:cNvSpPr>
                <p:nvPr/>
              </p:nvSpPr>
              <p:spPr bwMode="auto">
                <a:xfrm>
                  <a:off x="5587334" y="5841638"/>
                  <a:ext cx="179857" cy="171041"/>
                </a:xfrm>
                <a:custGeom>
                  <a:avLst/>
                  <a:gdLst>
                    <a:gd name="T0" fmla="*/ 72 w 107"/>
                    <a:gd name="T1" fmla="*/ 4 h 102"/>
                    <a:gd name="T2" fmla="*/ 64 w 107"/>
                    <a:gd name="T3" fmla="*/ 3 h 102"/>
                    <a:gd name="T4" fmla="*/ 10 w 107"/>
                    <a:gd name="T5" fmla="*/ 55 h 102"/>
                    <a:gd name="T6" fmla="*/ 13 w 107"/>
                    <a:gd name="T7" fmla="*/ 92 h 102"/>
                    <a:gd name="T8" fmla="*/ 49 w 107"/>
                    <a:gd name="T9" fmla="*/ 92 h 102"/>
                    <a:gd name="T10" fmla="*/ 107 w 107"/>
                    <a:gd name="T11" fmla="*/ 38 h 102"/>
                    <a:gd name="T12" fmla="*/ 72 w 107"/>
                    <a:gd name="T13" fmla="*/ 4 h 102"/>
                  </a:gdLst>
                  <a:ahLst/>
                  <a:cxnLst>
                    <a:cxn ang="0">
                      <a:pos x="T0" y="T1"/>
                    </a:cxn>
                    <a:cxn ang="0">
                      <a:pos x="T2" y="T3"/>
                    </a:cxn>
                    <a:cxn ang="0">
                      <a:pos x="T4" y="T5"/>
                    </a:cxn>
                    <a:cxn ang="0">
                      <a:pos x="T6" y="T7"/>
                    </a:cxn>
                    <a:cxn ang="0">
                      <a:pos x="T8" y="T9"/>
                    </a:cxn>
                    <a:cxn ang="0">
                      <a:pos x="T10" y="T11"/>
                    </a:cxn>
                    <a:cxn ang="0">
                      <a:pos x="T12" y="T13"/>
                    </a:cxn>
                  </a:cxnLst>
                  <a:rect l="0" t="0" r="r" b="b"/>
                  <a:pathLst>
                    <a:path w="107" h="102">
                      <a:moveTo>
                        <a:pt x="72" y="4"/>
                      </a:moveTo>
                      <a:cubicBezTo>
                        <a:pt x="70" y="0"/>
                        <a:pt x="67" y="0"/>
                        <a:pt x="64" y="3"/>
                      </a:cubicBezTo>
                      <a:cubicBezTo>
                        <a:pt x="46" y="21"/>
                        <a:pt x="27" y="37"/>
                        <a:pt x="10" y="55"/>
                      </a:cubicBezTo>
                      <a:cubicBezTo>
                        <a:pt x="0" y="66"/>
                        <a:pt x="2" y="83"/>
                        <a:pt x="13" y="92"/>
                      </a:cubicBezTo>
                      <a:cubicBezTo>
                        <a:pt x="23" y="101"/>
                        <a:pt x="39" y="102"/>
                        <a:pt x="49" y="92"/>
                      </a:cubicBezTo>
                      <a:cubicBezTo>
                        <a:pt x="68" y="75"/>
                        <a:pt x="87" y="57"/>
                        <a:pt x="107" y="38"/>
                      </a:cubicBezTo>
                      <a:cubicBezTo>
                        <a:pt x="93" y="28"/>
                        <a:pt x="81" y="18"/>
                        <a:pt x="72" y="4"/>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sp>
              <p:nvSpPr>
                <p:cNvPr id="195" name="Oval 48"/>
                <p:cNvSpPr>
                  <a:spLocks noChangeArrowheads="1"/>
                </p:cNvSpPr>
                <p:nvPr/>
              </p:nvSpPr>
              <p:spPr bwMode="auto">
                <a:xfrm>
                  <a:off x="5756611" y="5596538"/>
                  <a:ext cx="266259" cy="26626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grpSp>
          <p:grpSp>
            <p:nvGrpSpPr>
              <p:cNvPr id="188" name="Group 187"/>
              <p:cNvGrpSpPr/>
              <p:nvPr/>
            </p:nvGrpSpPr>
            <p:grpSpPr>
              <a:xfrm rot="3600000">
                <a:off x="10972033" y="3318014"/>
                <a:ext cx="370344" cy="228378"/>
                <a:chOff x="2813051" y="1889126"/>
                <a:chExt cx="285750" cy="176212"/>
              </a:xfrm>
            </p:grpSpPr>
            <p:sp>
              <p:nvSpPr>
                <p:cNvPr id="189" name="Freeform 164"/>
                <p:cNvSpPr>
                  <a:spLocks/>
                </p:cNvSpPr>
                <p:nvPr/>
              </p:nvSpPr>
              <p:spPr bwMode="auto">
                <a:xfrm>
                  <a:off x="2938463" y="2027238"/>
                  <a:ext cx="36513" cy="38100"/>
                </a:xfrm>
                <a:custGeom>
                  <a:avLst/>
                  <a:gdLst>
                    <a:gd name="T0" fmla="*/ 8 w 10"/>
                    <a:gd name="T1" fmla="*/ 8 h 10"/>
                    <a:gd name="T2" fmla="*/ 8 w 10"/>
                    <a:gd name="T3" fmla="*/ 2 h 10"/>
                    <a:gd name="T4" fmla="*/ 2 w 10"/>
                    <a:gd name="T5" fmla="*/ 2 h 10"/>
                    <a:gd name="T6" fmla="*/ 2 w 10"/>
                    <a:gd name="T7" fmla="*/ 8 h 10"/>
                    <a:gd name="T8" fmla="*/ 8 w 10"/>
                    <a:gd name="T9" fmla="*/ 8 h 10"/>
                  </a:gdLst>
                  <a:ahLst/>
                  <a:cxnLst>
                    <a:cxn ang="0">
                      <a:pos x="T0" y="T1"/>
                    </a:cxn>
                    <a:cxn ang="0">
                      <a:pos x="T2" y="T3"/>
                    </a:cxn>
                    <a:cxn ang="0">
                      <a:pos x="T4" y="T5"/>
                    </a:cxn>
                    <a:cxn ang="0">
                      <a:pos x="T6" y="T7"/>
                    </a:cxn>
                    <a:cxn ang="0">
                      <a:pos x="T8" y="T9"/>
                    </a:cxn>
                  </a:cxnLst>
                  <a:rect l="0" t="0" r="r" b="b"/>
                  <a:pathLst>
                    <a:path w="10" h="10">
                      <a:moveTo>
                        <a:pt x="8" y="8"/>
                      </a:moveTo>
                      <a:cubicBezTo>
                        <a:pt x="10" y="7"/>
                        <a:pt x="10" y="3"/>
                        <a:pt x="8" y="2"/>
                      </a:cubicBezTo>
                      <a:cubicBezTo>
                        <a:pt x="7" y="0"/>
                        <a:pt x="3" y="0"/>
                        <a:pt x="2" y="2"/>
                      </a:cubicBezTo>
                      <a:cubicBezTo>
                        <a:pt x="0" y="3"/>
                        <a:pt x="0" y="7"/>
                        <a:pt x="2" y="8"/>
                      </a:cubicBezTo>
                      <a:cubicBezTo>
                        <a:pt x="3" y="10"/>
                        <a:pt x="7" y="10"/>
                        <a:pt x="8" y="8"/>
                      </a:cubicBezTo>
                      <a:close/>
                    </a:path>
                  </a:pathLst>
                </a:custGeom>
                <a:solidFill>
                  <a:srgbClr val="FFFFFF"/>
                </a:solidFill>
                <a:ln w="11113" cap="rnd">
                  <a:noFill/>
                  <a:prstDash val="solid"/>
                  <a:round/>
                  <a:headEnd/>
                  <a:tailEnd/>
                </a:ln>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90" name="Freeform 191"/>
                <p:cNvSpPr>
                  <a:spLocks/>
                </p:cNvSpPr>
                <p:nvPr/>
              </p:nvSpPr>
              <p:spPr bwMode="auto">
                <a:xfrm>
                  <a:off x="2813051" y="1889126"/>
                  <a:ext cx="285750" cy="77788"/>
                </a:xfrm>
                <a:custGeom>
                  <a:avLst/>
                  <a:gdLst>
                    <a:gd name="T0" fmla="*/ 76 w 76"/>
                    <a:gd name="T1" fmla="*/ 21 h 21"/>
                    <a:gd name="T2" fmla="*/ 38 w 76"/>
                    <a:gd name="T3" fmla="*/ 0 h 21"/>
                    <a:gd name="T4" fmla="*/ 0 w 76"/>
                    <a:gd name="T5" fmla="*/ 21 h 21"/>
                  </a:gdLst>
                  <a:ahLst/>
                  <a:cxnLst>
                    <a:cxn ang="0">
                      <a:pos x="T0" y="T1"/>
                    </a:cxn>
                    <a:cxn ang="0">
                      <a:pos x="T2" y="T3"/>
                    </a:cxn>
                    <a:cxn ang="0">
                      <a:pos x="T4" y="T5"/>
                    </a:cxn>
                  </a:cxnLst>
                  <a:rect l="0" t="0" r="r" b="b"/>
                  <a:pathLst>
                    <a:path w="76" h="21">
                      <a:moveTo>
                        <a:pt x="76" y="21"/>
                      </a:moveTo>
                      <a:cubicBezTo>
                        <a:pt x="68" y="8"/>
                        <a:pt x="54" y="0"/>
                        <a:pt x="38" y="0"/>
                      </a:cubicBezTo>
                      <a:cubicBezTo>
                        <a:pt x="22" y="0"/>
                        <a:pt x="8" y="8"/>
                        <a:pt x="0" y="21"/>
                      </a:cubicBezTo>
                    </a:path>
                  </a:pathLst>
                </a:custGeom>
                <a:noFill/>
                <a:ln w="11113"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91" name="Freeform 192"/>
                <p:cNvSpPr>
                  <a:spLocks/>
                </p:cNvSpPr>
                <p:nvPr/>
              </p:nvSpPr>
              <p:spPr bwMode="auto">
                <a:xfrm>
                  <a:off x="2813051" y="1889126"/>
                  <a:ext cx="285750" cy="77788"/>
                </a:xfrm>
                <a:custGeom>
                  <a:avLst/>
                  <a:gdLst>
                    <a:gd name="T0" fmla="*/ 76 w 76"/>
                    <a:gd name="T1" fmla="*/ 21 h 21"/>
                    <a:gd name="T2" fmla="*/ 38 w 76"/>
                    <a:gd name="T3" fmla="*/ 0 h 21"/>
                    <a:gd name="T4" fmla="*/ 0 w 76"/>
                    <a:gd name="T5" fmla="*/ 21 h 21"/>
                  </a:gdLst>
                  <a:ahLst/>
                  <a:cxnLst>
                    <a:cxn ang="0">
                      <a:pos x="T0" y="T1"/>
                    </a:cxn>
                    <a:cxn ang="0">
                      <a:pos x="T2" y="T3"/>
                    </a:cxn>
                    <a:cxn ang="0">
                      <a:pos x="T4" y="T5"/>
                    </a:cxn>
                  </a:cxnLst>
                  <a:rect l="0" t="0" r="r" b="b"/>
                  <a:pathLst>
                    <a:path w="76" h="21">
                      <a:moveTo>
                        <a:pt x="76" y="21"/>
                      </a:moveTo>
                      <a:cubicBezTo>
                        <a:pt x="68" y="8"/>
                        <a:pt x="54" y="0"/>
                        <a:pt x="38" y="0"/>
                      </a:cubicBezTo>
                      <a:cubicBezTo>
                        <a:pt x="22" y="0"/>
                        <a:pt x="8" y="8"/>
                        <a:pt x="0" y="21"/>
                      </a:cubicBezTo>
                    </a:path>
                  </a:pathLst>
                </a:custGeom>
                <a:noFill/>
                <a:ln w="190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192" name="Freeform 193"/>
                <p:cNvSpPr>
                  <a:spLocks/>
                </p:cNvSpPr>
                <p:nvPr/>
              </p:nvSpPr>
              <p:spPr bwMode="auto">
                <a:xfrm>
                  <a:off x="2881131" y="1955922"/>
                  <a:ext cx="150813" cy="41275"/>
                </a:xfrm>
                <a:custGeom>
                  <a:avLst/>
                  <a:gdLst>
                    <a:gd name="T0" fmla="*/ 40 w 40"/>
                    <a:gd name="T1" fmla="*/ 11 h 11"/>
                    <a:gd name="T2" fmla="*/ 20 w 40"/>
                    <a:gd name="T3" fmla="*/ 0 h 11"/>
                    <a:gd name="T4" fmla="*/ 0 w 40"/>
                    <a:gd name="T5" fmla="*/ 11 h 11"/>
                  </a:gdLst>
                  <a:ahLst/>
                  <a:cxnLst>
                    <a:cxn ang="0">
                      <a:pos x="T0" y="T1"/>
                    </a:cxn>
                    <a:cxn ang="0">
                      <a:pos x="T2" y="T3"/>
                    </a:cxn>
                    <a:cxn ang="0">
                      <a:pos x="T4" y="T5"/>
                    </a:cxn>
                  </a:cxnLst>
                  <a:rect l="0" t="0" r="r" b="b"/>
                  <a:pathLst>
                    <a:path w="40" h="11">
                      <a:moveTo>
                        <a:pt x="40" y="11"/>
                      </a:moveTo>
                      <a:cubicBezTo>
                        <a:pt x="36" y="4"/>
                        <a:pt x="28" y="0"/>
                        <a:pt x="20" y="0"/>
                      </a:cubicBezTo>
                      <a:cubicBezTo>
                        <a:pt x="12" y="0"/>
                        <a:pt x="4" y="4"/>
                        <a:pt x="0" y="11"/>
                      </a:cubicBezTo>
                    </a:path>
                  </a:pathLst>
                </a:custGeom>
                <a:noFill/>
                <a:ln w="190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grpSp>
        </p:grpSp>
      </p:grpSp>
      <p:grpSp>
        <p:nvGrpSpPr>
          <p:cNvPr id="196" name="Group 195"/>
          <p:cNvGrpSpPr/>
          <p:nvPr/>
        </p:nvGrpSpPr>
        <p:grpSpPr>
          <a:xfrm>
            <a:off x="5420829" y="2704843"/>
            <a:ext cx="1599973" cy="1599973"/>
            <a:chOff x="5435583" y="2704730"/>
            <a:chExt cx="1600200" cy="1600200"/>
          </a:xfrm>
        </p:grpSpPr>
        <p:sp>
          <p:nvSpPr>
            <p:cNvPr id="197" name="Rectangle 196"/>
            <p:cNvSpPr/>
            <p:nvPr/>
          </p:nvSpPr>
          <p:spPr>
            <a:xfrm>
              <a:off x="5435583"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198" name="Group 197"/>
            <p:cNvGrpSpPr/>
            <p:nvPr/>
          </p:nvGrpSpPr>
          <p:grpSpPr>
            <a:xfrm>
              <a:off x="5663951" y="2976930"/>
              <a:ext cx="1143464" cy="1055801"/>
              <a:chOff x="5663951" y="2976930"/>
              <a:chExt cx="1143464" cy="1055801"/>
            </a:xfrm>
          </p:grpSpPr>
          <p:grpSp>
            <p:nvGrpSpPr>
              <p:cNvPr id="199" name="Group 198"/>
              <p:cNvGrpSpPr/>
              <p:nvPr/>
            </p:nvGrpSpPr>
            <p:grpSpPr>
              <a:xfrm>
                <a:off x="5663951" y="2976930"/>
                <a:ext cx="1143464" cy="1055801"/>
                <a:chOff x="5587334" y="5524242"/>
                <a:chExt cx="528992" cy="488437"/>
              </a:xfrm>
            </p:grpSpPr>
            <p:sp>
              <p:nvSpPr>
                <p:cNvPr id="205" name="Freeform 46"/>
                <p:cNvSpPr>
                  <a:spLocks noEditPoints="1"/>
                </p:cNvSpPr>
                <p:nvPr/>
              </p:nvSpPr>
              <p:spPr bwMode="auto">
                <a:xfrm>
                  <a:off x="5671973" y="5524242"/>
                  <a:ext cx="444353" cy="394982"/>
                </a:xfrm>
                <a:custGeom>
                  <a:avLst/>
                  <a:gdLst>
                    <a:gd name="T0" fmla="*/ 204 w 265"/>
                    <a:gd name="T1" fmla="*/ 38 h 236"/>
                    <a:gd name="T2" fmla="*/ 47 w 265"/>
                    <a:gd name="T3" fmla="*/ 43 h 236"/>
                    <a:gd name="T4" fmla="*/ 47 w 265"/>
                    <a:gd name="T5" fmla="*/ 203 h 236"/>
                    <a:gd name="T6" fmla="*/ 129 w 265"/>
                    <a:gd name="T7" fmla="*/ 236 h 236"/>
                    <a:gd name="T8" fmla="*/ 189 w 265"/>
                    <a:gd name="T9" fmla="*/ 220 h 236"/>
                    <a:gd name="T10" fmla="*/ 204 w 265"/>
                    <a:gd name="T11" fmla="*/ 38 h 236"/>
                    <a:gd name="T12" fmla="*/ 130 w 265"/>
                    <a:gd name="T13" fmla="*/ 202 h 236"/>
                    <a:gd name="T14" fmla="*/ 51 w 265"/>
                    <a:gd name="T15" fmla="*/ 123 h 236"/>
                    <a:gd name="T16" fmla="*/ 130 w 265"/>
                    <a:gd name="T17" fmla="*/ 44 h 236"/>
                    <a:gd name="T18" fmla="*/ 209 w 265"/>
                    <a:gd name="T19" fmla="*/ 123 h 236"/>
                    <a:gd name="T20" fmla="*/ 130 w 265"/>
                    <a:gd name="T21" fmla="*/ 20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36">
                      <a:moveTo>
                        <a:pt x="204" y="38"/>
                      </a:moveTo>
                      <a:cubicBezTo>
                        <a:pt x="158" y="0"/>
                        <a:pt x="90" y="3"/>
                        <a:pt x="47" y="43"/>
                      </a:cubicBezTo>
                      <a:cubicBezTo>
                        <a:pt x="1" y="87"/>
                        <a:pt x="0" y="159"/>
                        <a:pt x="47" y="203"/>
                      </a:cubicBezTo>
                      <a:cubicBezTo>
                        <a:pt x="70" y="226"/>
                        <a:pt x="98" y="236"/>
                        <a:pt x="129" y="236"/>
                      </a:cubicBezTo>
                      <a:cubicBezTo>
                        <a:pt x="150" y="236"/>
                        <a:pt x="170" y="231"/>
                        <a:pt x="189" y="220"/>
                      </a:cubicBezTo>
                      <a:cubicBezTo>
                        <a:pt x="257" y="181"/>
                        <a:pt x="265" y="88"/>
                        <a:pt x="204" y="38"/>
                      </a:cubicBezTo>
                      <a:close/>
                      <a:moveTo>
                        <a:pt x="130" y="202"/>
                      </a:moveTo>
                      <a:cubicBezTo>
                        <a:pt x="86" y="202"/>
                        <a:pt x="51" y="167"/>
                        <a:pt x="51" y="123"/>
                      </a:cubicBezTo>
                      <a:cubicBezTo>
                        <a:pt x="51" y="79"/>
                        <a:pt x="86" y="44"/>
                        <a:pt x="130" y="44"/>
                      </a:cubicBezTo>
                      <a:cubicBezTo>
                        <a:pt x="174" y="44"/>
                        <a:pt x="209" y="79"/>
                        <a:pt x="209" y="123"/>
                      </a:cubicBezTo>
                      <a:cubicBezTo>
                        <a:pt x="209" y="167"/>
                        <a:pt x="174" y="202"/>
                        <a:pt x="130" y="202"/>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206" name="Freeform 47"/>
                <p:cNvSpPr>
                  <a:spLocks/>
                </p:cNvSpPr>
                <p:nvPr/>
              </p:nvSpPr>
              <p:spPr bwMode="auto">
                <a:xfrm>
                  <a:off x="5587334" y="5841638"/>
                  <a:ext cx="179857" cy="171041"/>
                </a:xfrm>
                <a:custGeom>
                  <a:avLst/>
                  <a:gdLst>
                    <a:gd name="T0" fmla="*/ 72 w 107"/>
                    <a:gd name="T1" fmla="*/ 4 h 102"/>
                    <a:gd name="T2" fmla="*/ 64 w 107"/>
                    <a:gd name="T3" fmla="*/ 3 h 102"/>
                    <a:gd name="T4" fmla="*/ 10 w 107"/>
                    <a:gd name="T5" fmla="*/ 55 h 102"/>
                    <a:gd name="T6" fmla="*/ 13 w 107"/>
                    <a:gd name="T7" fmla="*/ 92 h 102"/>
                    <a:gd name="T8" fmla="*/ 49 w 107"/>
                    <a:gd name="T9" fmla="*/ 92 h 102"/>
                    <a:gd name="T10" fmla="*/ 107 w 107"/>
                    <a:gd name="T11" fmla="*/ 38 h 102"/>
                    <a:gd name="T12" fmla="*/ 72 w 107"/>
                    <a:gd name="T13" fmla="*/ 4 h 102"/>
                  </a:gdLst>
                  <a:ahLst/>
                  <a:cxnLst>
                    <a:cxn ang="0">
                      <a:pos x="T0" y="T1"/>
                    </a:cxn>
                    <a:cxn ang="0">
                      <a:pos x="T2" y="T3"/>
                    </a:cxn>
                    <a:cxn ang="0">
                      <a:pos x="T4" y="T5"/>
                    </a:cxn>
                    <a:cxn ang="0">
                      <a:pos x="T6" y="T7"/>
                    </a:cxn>
                    <a:cxn ang="0">
                      <a:pos x="T8" y="T9"/>
                    </a:cxn>
                    <a:cxn ang="0">
                      <a:pos x="T10" y="T11"/>
                    </a:cxn>
                    <a:cxn ang="0">
                      <a:pos x="T12" y="T13"/>
                    </a:cxn>
                  </a:cxnLst>
                  <a:rect l="0" t="0" r="r" b="b"/>
                  <a:pathLst>
                    <a:path w="107" h="102">
                      <a:moveTo>
                        <a:pt x="72" y="4"/>
                      </a:moveTo>
                      <a:cubicBezTo>
                        <a:pt x="70" y="0"/>
                        <a:pt x="67" y="0"/>
                        <a:pt x="64" y="3"/>
                      </a:cubicBezTo>
                      <a:cubicBezTo>
                        <a:pt x="46" y="21"/>
                        <a:pt x="27" y="37"/>
                        <a:pt x="10" y="55"/>
                      </a:cubicBezTo>
                      <a:cubicBezTo>
                        <a:pt x="0" y="66"/>
                        <a:pt x="2" y="83"/>
                        <a:pt x="13" y="92"/>
                      </a:cubicBezTo>
                      <a:cubicBezTo>
                        <a:pt x="23" y="101"/>
                        <a:pt x="39" y="102"/>
                        <a:pt x="49" y="92"/>
                      </a:cubicBezTo>
                      <a:cubicBezTo>
                        <a:pt x="68" y="75"/>
                        <a:pt x="87" y="57"/>
                        <a:pt x="107" y="38"/>
                      </a:cubicBezTo>
                      <a:cubicBezTo>
                        <a:pt x="93" y="28"/>
                        <a:pt x="81" y="18"/>
                        <a:pt x="72" y="4"/>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sp>
              <p:nvSpPr>
                <p:cNvPr id="207" name="Oval 48"/>
                <p:cNvSpPr>
                  <a:spLocks noChangeArrowheads="1"/>
                </p:cNvSpPr>
                <p:nvPr/>
              </p:nvSpPr>
              <p:spPr bwMode="auto">
                <a:xfrm>
                  <a:off x="5756611" y="5596538"/>
                  <a:ext cx="266259" cy="26626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grpSp>
          <p:grpSp>
            <p:nvGrpSpPr>
              <p:cNvPr id="200" name="Group 199"/>
              <p:cNvGrpSpPr/>
              <p:nvPr/>
            </p:nvGrpSpPr>
            <p:grpSpPr>
              <a:xfrm>
                <a:off x="6131283" y="3227584"/>
                <a:ext cx="391754" cy="391754"/>
                <a:chOff x="7391912" y="2003937"/>
                <a:chExt cx="592547" cy="592547"/>
              </a:xfrm>
            </p:grpSpPr>
            <p:sp>
              <p:nvSpPr>
                <p:cNvPr id="201" name="Freeform 168"/>
                <p:cNvSpPr/>
                <p:nvPr/>
              </p:nvSpPr>
              <p:spPr>
                <a:xfrm>
                  <a:off x="7675954" y="2003937"/>
                  <a:ext cx="24463" cy="167091"/>
                </a:xfrm>
                <a:custGeom>
                  <a:avLst/>
                  <a:gdLst>
                    <a:gd name="connsiteX0" fmla="*/ 0 w 24463"/>
                    <a:gd name="connsiteY0" fmla="*/ 0 h 167091"/>
                    <a:gd name="connsiteX1" fmla="*/ 24463 w 24463"/>
                    <a:gd name="connsiteY1" fmla="*/ 0 h 167091"/>
                    <a:gd name="connsiteX2" fmla="*/ 24463 w 24463"/>
                    <a:gd name="connsiteY2" fmla="*/ 167091 h 167091"/>
                    <a:gd name="connsiteX3" fmla="*/ 12231 w 24463"/>
                    <a:gd name="connsiteY3" fmla="*/ 164621 h 167091"/>
                    <a:gd name="connsiteX4" fmla="*/ 0 w 24463"/>
                    <a:gd name="connsiteY4" fmla="*/ 167090 h 167091"/>
                    <a:gd name="connsiteX5" fmla="*/ 0 w 24463"/>
                    <a:gd name="connsiteY5" fmla="*/ 0 h 167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63" h="167091">
                      <a:moveTo>
                        <a:pt x="0" y="0"/>
                      </a:moveTo>
                      <a:lnTo>
                        <a:pt x="24463" y="0"/>
                      </a:lnTo>
                      <a:lnTo>
                        <a:pt x="24463" y="167091"/>
                      </a:lnTo>
                      <a:lnTo>
                        <a:pt x="12231" y="164621"/>
                      </a:lnTo>
                      <a:lnTo>
                        <a:pt x="0" y="167090"/>
                      </a:lnTo>
                      <a:lnTo>
                        <a:pt x="0" y="0"/>
                      </a:lnTo>
                      <a:close/>
                    </a:path>
                  </a:pathLst>
                </a:cu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202" name="Freeform 165"/>
                <p:cNvSpPr/>
                <p:nvPr/>
              </p:nvSpPr>
              <p:spPr>
                <a:xfrm>
                  <a:off x="7391912" y="2287979"/>
                  <a:ext cx="167091" cy="24463"/>
                </a:xfrm>
                <a:custGeom>
                  <a:avLst/>
                  <a:gdLst>
                    <a:gd name="connsiteX0" fmla="*/ 0 w 167091"/>
                    <a:gd name="connsiteY0" fmla="*/ 0 h 24463"/>
                    <a:gd name="connsiteX1" fmla="*/ 167091 w 167091"/>
                    <a:gd name="connsiteY1" fmla="*/ 0 h 24463"/>
                    <a:gd name="connsiteX2" fmla="*/ 164621 w 167091"/>
                    <a:gd name="connsiteY2" fmla="*/ 12231 h 24463"/>
                    <a:gd name="connsiteX3" fmla="*/ 167091 w 167091"/>
                    <a:gd name="connsiteY3" fmla="*/ 24463 h 24463"/>
                    <a:gd name="connsiteX4" fmla="*/ 0 w 167091"/>
                    <a:gd name="connsiteY4" fmla="*/ 24463 h 24463"/>
                    <a:gd name="connsiteX5" fmla="*/ 0 w 167091"/>
                    <a:gd name="connsiteY5" fmla="*/ 0 h 2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1" h="24463">
                      <a:moveTo>
                        <a:pt x="0" y="0"/>
                      </a:moveTo>
                      <a:lnTo>
                        <a:pt x="167091" y="0"/>
                      </a:lnTo>
                      <a:lnTo>
                        <a:pt x="164621" y="12231"/>
                      </a:lnTo>
                      <a:lnTo>
                        <a:pt x="167091" y="24463"/>
                      </a:lnTo>
                      <a:lnTo>
                        <a:pt x="0" y="24463"/>
                      </a:lnTo>
                      <a:lnTo>
                        <a:pt x="0" y="0"/>
                      </a:lnTo>
                      <a:close/>
                    </a:path>
                  </a:pathLst>
                </a:cu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203" name="Freeform 164"/>
                <p:cNvSpPr/>
                <p:nvPr/>
              </p:nvSpPr>
              <p:spPr>
                <a:xfrm>
                  <a:off x="7817368" y="2287979"/>
                  <a:ext cx="167091" cy="24463"/>
                </a:xfrm>
                <a:custGeom>
                  <a:avLst/>
                  <a:gdLst>
                    <a:gd name="connsiteX0" fmla="*/ 0 w 167091"/>
                    <a:gd name="connsiteY0" fmla="*/ 0 h 24463"/>
                    <a:gd name="connsiteX1" fmla="*/ 167091 w 167091"/>
                    <a:gd name="connsiteY1" fmla="*/ 0 h 24463"/>
                    <a:gd name="connsiteX2" fmla="*/ 167091 w 167091"/>
                    <a:gd name="connsiteY2" fmla="*/ 24463 h 24463"/>
                    <a:gd name="connsiteX3" fmla="*/ 0 w 167091"/>
                    <a:gd name="connsiteY3" fmla="*/ 24463 h 24463"/>
                    <a:gd name="connsiteX4" fmla="*/ 2469 w 167091"/>
                    <a:gd name="connsiteY4" fmla="*/ 12231 h 24463"/>
                    <a:gd name="connsiteX5" fmla="*/ 0 w 167091"/>
                    <a:gd name="connsiteY5" fmla="*/ 0 h 2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1" h="24463">
                      <a:moveTo>
                        <a:pt x="0" y="0"/>
                      </a:moveTo>
                      <a:lnTo>
                        <a:pt x="167091" y="0"/>
                      </a:lnTo>
                      <a:lnTo>
                        <a:pt x="167091" y="24463"/>
                      </a:lnTo>
                      <a:lnTo>
                        <a:pt x="0" y="24463"/>
                      </a:lnTo>
                      <a:lnTo>
                        <a:pt x="2469" y="12231"/>
                      </a:lnTo>
                      <a:lnTo>
                        <a:pt x="0" y="0"/>
                      </a:lnTo>
                      <a:close/>
                    </a:path>
                  </a:pathLst>
                </a:cu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204" name="Freeform 161"/>
                <p:cNvSpPr/>
                <p:nvPr/>
              </p:nvSpPr>
              <p:spPr>
                <a:xfrm>
                  <a:off x="7675954" y="2429393"/>
                  <a:ext cx="24463" cy="167091"/>
                </a:xfrm>
                <a:custGeom>
                  <a:avLst/>
                  <a:gdLst>
                    <a:gd name="connsiteX0" fmla="*/ 24463 w 24463"/>
                    <a:gd name="connsiteY0" fmla="*/ 0 h 167091"/>
                    <a:gd name="connsiteX1" fmla="*/ 24463 w 24463"/>
                    <a:gd name="connsiteY1" fmla="*/ 167091 h 167091"/>
                    <a:gd name="connsiteX2" fmla="*/ 0 w 24463"/>
                    <a:gd name="connsiteY2" fmla="*/ 167091 h 167091"/>
                    <a:gd name="connsiteX3" fmla="*/ 0 w 24463"/>
                    <a:gd name="connsiteY3" fmla="*/ 0 h 167091"/>
                    <a:gd name="connsiteX4" fmla="*/ 12231 w 24463"/>
                    <a:gd name="connsiteY4" fmla="*/ 2469 h 167091"/>
                    <a:gd name="connsiteX5" fmla="*/ 24463 w 24463"/>
                    <a:gd name="connsiteY5" fmla="*/ 0 h 167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63" h="167091">
                      <a:moveTo>
                        <a:pt x="24463" y="0"/>
                      </a:moveTo>
                      <a:lnTo>
                        <a:pt x="24463" y="167091"/>
                      </a:lnTo>
                      <a:lnTo>
                        <a:pt x="0" y="167091"/>
                      </a:lnTo>
                      <a:lnTo>
                        <a:pt x="0" y="0"/>
                      </a:lnTo>
                      <a:lnTo>
                        <a:pt x="12231" y="2469"/>
                      </a:lnTo>
                      <a:lnTo>
                        <a:pt x="24463" y="0"/>
                      </a:lnTo>
                      <a:close/>
                    </a:path>
                  </a:pathLst>
                </a:cu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grpSp>
      <p:grpSp>
        <p:nvGrpSpPr>
          <p:cNvPr id="208" name="Group 207"/>
          <p:cNvGrpSpPr/>
          <p:nvPr/>
        </p:nvGrpSpPr>
        <p:grpSpPr>
          <a:xfrm>
            <a:off x="3003614" y="2704843"/>
            <a:ext cx="1599973" cy="1599973"/>
            <a:chOff x="3018025" y="2704730"/>
            <a:chExt cx="1600200" cy="1600200"/>
          </a:xfrm>
        </p:grpSpPr>
        <p:sp>
          <p:nvSpPr>
            <p:cNvPr id="209" name="Rectangle 208"/>
            <p:cNvSpPr/>
            <p:nvPr/>
          </p:nvSpPr>
          <p:spPr>
            <a:xfrm>
              <a:off x="3018025"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a:solidFill>
                  <a:prstClr val="white"/>
                </a:solidFill>
                <a:latin typeface="Segoe UI"/>
              </a:endParaRPr>
            </a:p>
          </p:txBody>
        </p:sp>
        <p:grpSp>
          <p:nvGrpSpPr>
            <p:cNvPr id="210" name="Group 209"/>
            <p:cNvGrpSpPr/>
            <p:nvPr/>
          </p:nvGrpSpPr>
          <p:grpSpPr>
            <a:xfrm>
              <a:off x="3246393" y="2976930"/>
              <a:ext cx="1143464" cy="1055801"/>
              <a:chOff x="3246393" y="2976930"/>
              <a:chExt cx="1143464" cy="1055801"/>
            </a:xfrm>
          </p:grpSpPr>
          <p:grpSp>
            <p:nvGrpSpPr>
              <p:cNvPr id="211" name="Group 210"/>
              <p:cNvGrpSpPr/>
              <p:nvPr/>
            </p:nvGrpSpPr>
            <p:grpSpPr>
              <a:xfrm>
                <a:off x="3246393" y="2976930"/>
                <a:ext cx="1143464" cy="1055801"/>
                <a:chOff x="5587334" y="5524242"/>
                <a:chExt cx="528992" cy="488437"/>
              </a:xfrm>
            </p:grpSpPr>
            <p:sp>
              <p:nvSpPr>
                <p:cNvPr id="213" name="Freeform 46"/>
                <p:cNvSpPr>
                  <a:spLocks noEditPoints="1"/>
                </p:cNvSpPr>
                <p:nvPr/>
              </p:nvSpPr>
              <p:spPr bwMode="auto">
                <a:xfrm>
                  <a:off x="5671973" y="5524242"/>
                  <a:ext cx="444353" cy="394982"/>
                </a:xfrm>
                <a:custGeom>
                  <a:avLst/>
                  <a:gdLst>
                    <a:gd name="T0" fmla="*/ 204 w 265"/>
                    <a:gd name="T1" fmla="*/ 38 h 236"/>
                    <a:gd name="T2" fmla="*/ 47 w 265"/>
                    <a:gd name="T3" fmla="*/ 43 h 236"/>
                    <a:gd name="T4" fmla="*/ 47 w 265"/>
                    <a:gd name="T5" fmla="*/ 203 h 236"/>
                    <a:gd name="T6" fmla="*/ 129 w 265"/>
                    <a:gd name="T7" fmla="*/ 236 h 236"/>
                    <a:gd name="T8" fmla="*/ 189 w 265"/>
                    <a:gd name="T9" fmla="*/ 220 h 236"/>
                    <a:gd name="T10" fmla="*/ 204 w 265"/>
                    <a:gd name="T11" fmla="*/ 38 h 236"/>
                    <a:gd name="T12" fmla="*/ 130 w 265"/>
                    <a:gd name="T13" fmla="*/ 202 h 236"/>
                    <a:gd name="T14" fmla="*/ 51 w 265"/>
                    <a:gd name="T15" fmla="*/ 123 h 236"/>
                    <a:gd name="T16" fmla="*/ 130 w 265"/>
                    <a:gd name="T17" fmla="*/ 44 h 236"/>
                    <a:gd name="T18" fmla="*/ 209 w 265"/>
                    <a:gd name="T19" fmla="*/ 123 h 236"/>
                    <a:gd name="T20" fmla="*/ 130 w 265"/>
                    <a:gd name="T21" fmla="*/ 20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36">
                      <a:moveTo>
                        <a:pt x="204" y="38"/>
                      </a:moveTo>
                      <a:cubicBezTo>
                        <a:pt x="158" y="0"/>
                        <a:pt x="90" y="3"/>
                        <a:pt x="47" y="43"/>
                      </a:cubicBezTo>
                      <a:cubicBezTo>
                        <a:pt x="1" y="87"/>
                        <a:pt x="0" y="159"/>
                        <a:pt x="47" y="203"/>
                      </a:cubicBezTo>
                      <a:cubicBezTo>
                        <a:pt x="70" y="226"/>
                        <a:pt x="98" y="236"/>
                        <a:pt x="129" y="236"/>
                      </a:cubicBezTo>
                      <a:cubicBezTo>
                        <a:pt x="150" y="236"/>
                        <a:pt x="170" y="231"/>
                        <a:pt x="189" y="220"/>
                      </a:cubicBezTo>
                      <a:cubicBezTo>
                        <a:pt x="257" y="181"/>
                        <a:pt x="265" y="88"/>
                        <a:pt x="204" y="38"/>
                      </a:cubicBezTo>
                      <a:close/>
                      <a:moveTo>
                        <a:pt x="130" y="202"/>
                      </a:moveTo>
                      <a:cubicBezTo>
                        <a:pt x="86" y="202"/>
                        <a:pt x="51" y="167"/>
                        <a:pt x="51" y="123"/>
                      </a:cubicBezTo>
                      <a:cubicBezTo>
                        <a:pt x="51" y="79"/>
                        <a:pt x="86" y="44"/>
                        <a:pt x="130" y="44"/>
                      </a:cubicBezTo>
                      <a:cubicBezTo>
                        <a:pt x="174" y="44"/>
                        <a:pt x="209" y="79"/>
                        <a:pt x="209" y="123"/>
                      </a:cubicBezTo>
                      <a:cubicBezTo>
                        <a:pt x="209" y="167"/>
                        <a:pt x="174" y="202"/>
                        <a:pt x="130" y="202"/>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214" name="Freeform 47"/>
                <p:cNvSpPr>
                  <a:spLocks/>
                </p:cNvSpPr>
                <p:nvPr/>
              </p:nvSpPr>
              <p:spPr bwMode="auto">
                <a:xfrm>
                  <a:off x="5587334" y="5841638"/>
                  <a:ext cx="179857" cy="171041"/>
                </a:xfrm>
                <a:custGeom>
                  <a:avLst/>
                  <a:gdLst>
                    <a:gd name="T0" fmla="*/ 72 w 107"/>
                    <a:gd name="T1" fmla="*/ 4 h 102"/>
                    <a:gd name="T2" fmla="*/ 64 w 107"/>
                    <a:gd name="T3" fmla="*/ 3 h 102"/>
                    <a:gd name="T4" fmla="*/ 10 w 107"/>
                    <a:gd name="T5" fmla="*/ 55 h 102"/>
                    <a:gd name="T6" fmla="*/ 13 w 107"/>
                    <a:gd name="T7" fmla="*/ 92 h 102"/>
                    <a:gd name="T8" fmla="*/ 49 w 107"/>
                    <a:gd name="T9" fmla="*/ 92 h 102"/>
                    <a:gd name="T10" fmla="*/ 107 w 107"/>
                    <a:gd name="T11" fmla="*/ 38 h 102"/>
                    <a:gd name="T12" fmla="*/ 72 w 107"/>
                    <a:gd name="T13" fmla="*/ 4 h 102"/>
                  </a:gdLst>
                  <a:ahLst/>
                  <a:cxnLst>
                    <a:cxn ang="0">
                      <a:pos x="T0" y="T1"/>
                    </a:cxn>
                    <a:cxn ang="0">
                      <a:pos x="T2" y="T3"/>
                    </a:cxn>
                    <a:cxn ang="0">
                      <a:pos x="T4" y="T5"/>
                    </a:cxn>
                    <a:cxn ang="0">
                      <a:pos x="T6" y="T7"/>
                    </a:cxn>
                    <a:cxn ang="0">
                      <a:pos x="T8" y="T9"/>
                    </a:cxn>
                    <a:cxn ang="0">
                      <a:pos x="T10" y="T11"/>
                    </a:cxn>
                    <a:cxn ang="0">
                      <a:pos x="T12" y="T13"/>
                    </a:cxn>
                  </a:cxnLst>
                  <a:rect l="0" t="0" r="r" b="b"/>
                  <a:pathLst>
                    <a:path w="107" h="102">
                      <a:moveTo>
                        <a:pt x="72" y="4"/>
                      </a:moveTo>
                      <a:cubicBezTo>
                        <a:pt x="70" y="0"/>
                        <a:pt x="67" y="0"/>
                        <a:pt x="64" y="3"/>
                      </a:cubicBezTo>
                      <a:cubicBezTo>
                        <a:pt x="46" y="21"/>
                        <a:pt x="27" y="37"/>
                        <a:pt x="10" y="55"/>
                      </a:cubicBezTo>
                      <a:cubicBezTo>
                        <a:pt x="0" y="66"/>
                        <a:pt x="2" y="83"/>
                        <a:pt x="13" y="92"/>
                      </a:cubicBezTo>
                      <a:cubicBezTo>
                        <a:pt x="23" y="101"/>
                        <a:pt x="39" y="102"/>
                        <a:pt x="49" y="92"/>
                      </a:cubicBezTo>
                      <a:cubicBezTo>
                        <a:pt x="68" y="75"/>
                        <a:pt x="87" y="57"/>
                        <a:pt x="107" y="38"/>
                      </a:cubicBezTo>
                      <a:cubicBezTo>
                        <a:pt x="93" y="28"/>
                        <a:pt x="81" y="18"/>
                        <a:pt x="72" y="4"/>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sp>
              <p:nvSpPr>
                <p:cNvPr id="215" name="Oval 48"/>
                <p:cNvSpPr>
                  <a:spLocks noChangeArrowheads="1"/>
                </p:cNvSpPr>
                <p:nvPr/>
              </p:nvSpPr>
              <p:spPr bwMode="auto">
                <a:xfrm>
                  <a:off x="5756611" y="5596538"/>
                  <a:ext cx="266259" cy="26626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grpSp>
          <p:sp>
            <p:nvSpPr>
              <p:cNvPr id="212" name="Freeform 152"/>
              <p:cNvSpPr/>
              <p:nvPr/>
            </p:nvSpPr>
            <p:spPr>
              <a:xfrm>
                <a:off x="3729143" y="3442053"/>
                <a:ext cx="350019" cy="69338"/>
              </a:xfrm>
              <a:custGeom>
                <a:avLst/>
                <a:gdLst>
                  <a:gd name="connsiteX0" fmla="*/ 0 w 480641"/>
                  <a:gd name="connsiteY0" fmla="*/ 0 h 95214"/>
                  <a:gd name="connsiteX1" fmla="*/ 19663 w 480641"/>
                  <a:gd name="connsiteY1" fmla="*/ 0 h 95214"/>
                  <a:gd name="connsiteX2" fmla="*/ 19663 w 480641"/>
                  <a:gd name="connsiteY2" fmla="*/ 75551 h 95214"/>
                  <a:gd name="connsiteX3" fmla="*/ 460978 w 480641"/>
                  <a:gd name="connsiteY3" fmla="*/ 75551 h 95214"/>
                  <a:gd name="connsiteX4" fmla="*/ 460978 w 480641"/>
                  <a:gd name="connsiteY4" fmla="*/ 0 h 95214"/>
                  <a:gd name="connsiteX5" fmla="*/ 480641 w 480641"/>
                  <a:gd name="connsiteY5" fmla="*/ 0 h 95214"/>
                  <a:gd name="connsiteX6" fmla="*/ 480641 w 480641"/>
                  <a:gd name="connsiteY6" fmla="*/ 95214 h 95214"/>
                  <a:gd name="connsiteX7" fmla="*/ 0 w 480641"/>
                  <a:gd name="connsiteY7" fmla="*/ 95214 h 95214"/>
                  <a:gd name="connsiteX8" fmla="*/ 0 w 480641"/>
                  <a:gd name="connsiteY8" fmla="*/ 0 h 9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641" h="95214">
                    <a:moveTo>
                      <a:pt x="0" y="0"/>
                    </a:moveTo>
                    <a:lnTo>
                      <a:pt x="19663" y="0"/>
                    </a:lnTo>
                    <a:lnTo>
                      <a:pt x="19663" y="75551"/>
                    </a:lnTo>
                    <a:lnTo>
                      <a:pt x="460978" y="75551"/>
                    </a:lnTo>
                    <a:lnTo>
                      <a:pt x="460978" y="0"/>
                    </a:lnTo>
                    <a:lnTo>
                      <a:pt x="480641" y="0"/>
                    </a:lnTo>
                    <a:lnTo>
                      <a:pt x="480641" y="95214"/>
                    </a:lnTo>
                    <a:lnTo>
                      <a:pt x="0" y="95214"/>
                    </a:lnTo>
                    <a:lnTo>
                      <a:pt x="0" y="0"/>
                    </a:lnTo>
                    <a:close/>
                  </a:path>
                </a:pathLst>
              </a:cu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grpSp>
        <p:nvGrpSpPr>
          <p:cNvPr id="216" name="Group 215"/>
          <p:cNvGrpSpPr/>
          <p:nvPr/>
        </p:nvGrpSpPr>
        <p:grpSpPr>
          <a:xfrm>
            <a:off x="586398" y="2704843"/>
            <a:ext cx="1599973" cy="1599973"/>
            <a:chOff x="600467" y="2704730"/>
            <a:chExt cx="1600200" cy="1600200"/>
          </a:xfrm>
        </p:grpSpPr>
        <p:sp>
          <p:nvSpPr>
            <p:cNvPr id="217" name="Rectangle 216"/>
            <p:cNvSpPr/>
            <p:nvPr/>
          </p:nvSpPr>
          <p:spPr>
            <a:xfrm>
              <a:off x="600467"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dirty="0">
                <a:solidFill>
                  <a:prstClr val="white"/>
                </a:solidFill>
                <a:latin typeface="Segoe UI"/>
              </a:endParaRPr>
            </a:p>
          </p:txBody>
        </p:sp>
        <p:grpSp>
          <p:nvGrpSpPr>
            <p:cNvPr id="218" name="Group 217"/>
            <p:cNvGrpSpPr/>
            <p:nvPr/>
          </p:nvGrpSpPr>
          <p:grpSpPr>
            <a:xfrm>
              <a:off x="828835" y="2976930"/>
              <a:ext cx="1143464" cy="1055801"/>
              <a:chOff x="828835" y="2976930"/>
              <a:chExt cx="1143464" cy="1055801"/>
            </a:xfrm>
          </p:grpSpPr>
          <p:grpSp>
            <p:nvGrpSpPr>
              <p:cNvPr id="219" name="Group 218"/>
              <p:cNvGrpSpPr/>
              <p:nvPr/>
            </p:nvGrpSpPr>
            <p:grpSpPr>
              <a:xfrm>
                <a:off x="828835" y="2976930"/>
                <a:ext cx="1143464" cy="1055801"/>
                <a:chOff x="5587334" y="5524242"/>
                <a:chExt cx="528992" cy="488437"/>
              </a:xfrm>
            </p:grpSpPr>
            <p:sp>
              <p:nvSpPr>
                <p:cNvPr id="225" name="Freeform 46"/>
                <p:cNvSpPr>
                  <a:spLocks noEditPoints="1"/>
                </p:cNvSpPr>
                <p:nvPr/>
              </p:nvSpPr>
              <p:spPr bwMode="auto">
                <a:xfrm>
                  <a:off x="5671973" y="5524242"/>
                  <a:ext cx="444353" cy="394982"/>
                </a:xfrm>
                <a:custGeom>
                  <a:avLst/>
                  <a:gdLst>
                    <a:gd name="T0" fmla="*/ 204 w 265"/>
                    <a:gd name="T1" fmla="*/ 38 h 236"/>
                    <a:gd name="T2" fmla="*/ 47 w 265"/>
                    <a:gd name="T3" fmla="*/ 43 h 236"/>
                    <a:gd name="T4" fmla="*/ 47 w 265"/>
                    <a:gd name="T5" fmla="*/ 203 h 236"/>
                    <a:gd name="T6" fmla="*/ 129 w 265"/>
                    <a:gd name="T7" fmla="*/ 236 h 236"/>
                    <a:gd name="T8" fmla="*/ 189 w 265"/>
                    <a:gd name="T9" fmla="*/ 220 h 236"/>
                    <a:gd name="T10" fmla="*/ 204 w 265"/>
                    <a:gd name="T11" fmla="*/ 38 h 236"/>
                    <a:gd name="T12" fmla="*/ 130 w 265"/>
                    <a:gd name="T13" fmla="*/ 202 h 236"/>
                    <a:gd name="T14" fmla="*/ 51 w 265"/>
                    <a:gd name="T15" fmla="*/ 123 h 236"/>
                    <a:gd name="T16" fmla="*/ 130 w 265"/>
                    <a:gd name="T17" fmla="*/ 44 h 236"/>
                    <a:gd name="T18" fmla="*/ 209 w 265"/>
                    <a:gd name="T19" fmla="*/ 123 h 236"/>
                    <a:gd name="T20" fmla="*/ 130 w 265"/>
                    <a:gd name="T21" fmla="*/ 20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36">
                      <a:moveTo>
                        <a:pt x="204" y="38"/>
                      </a:moveTo>
                      <a:cubicBezTo>
                        <a:pt x="158" y="0"/>
                        <a:pt x="90" y="3"/>
                        <a:pt x="47" y="43"/>
                      </a:cubicBezTo>
                      <a:cubicBezTo>
                        <a:pt x="1" y="87"/>
                        <a:pt x="0" y="159"/>
                        <a:pt x="47" y="203"/>
                      </a:cubicBezTo>
                      <a:cubicBezTo>
                        <a:pt x="70" y="226"/>
                        <a:pt x="98" y="236"/>
                        <a:pt x="129" y="236"/>
                      </a:cubicBezTo>
                      <a:cubicBezTo>
                        <a:pt x="150" y="236"/>
                        <a:pt x="170" y="231"/>
                        <a:pt x="189" y="220"/>
                      </a:cubicBezTo>
                      <a:cubicBezTo>
                        <a:pt x="257" y="181"/>
                        <a:pt x="265" y="88"/>
                        <a:pt x="204" y="38"/>
                      </a:cubicBezTo>
                      <a:close/>
                      <a:moveTo>
                        <a:pt x="130" y="202"/>
                      </a:moveTo>
                      <a:cubicBezTo>
                        <a:pt x="86" y="202"/>
                        <a:pt x="51" y="167"/>
                        <a:pt x="51" y="123"/>
                      </a:cubicBezTo>
                      <a:cubicBezTo>
                        <a:pt x="51" y="79"/>
                        <a:pt x="86" y="44"/>
                        <a:pt x="130" y="44"/>
                      </a:cubicBezTo>
                      <a:cubicBezTo>
                        <a:pt x="174" y="44"/>
                        <a:pt x="209" y="79"/>
                        <a:pt x="209" y="123"/>
                      </a:cubicBezTo>
                      <a:cubicBezTo>
                        <a:pt x="209" y="167"/>
                        <a:pt x="174" y="202"/>
                        <a:pt x="130" y="202"/>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226" name="Freeform 47"/>
                <p:cNvSpPr>
                  <a:spLocks/>
                </p:cNvSpPr>
                <p:nvPr/>
              </p:nvSpPr>
              <p:spPr bwMode="auto">
                <a:xfrm>
                  <a:off x="5587334" y="5841638"/>
                  <a:ext cx="179857" cy="171041"/>
                </a:xfrm>
                <a:custGeom>
                  <a:avLst/>
                  <a:gdLst>
                    <a:gd name="T0" fmla="*/ 72 w 107"/>
                    <a:gd name="T1" fmla="*/ 4 h 102"/>
                    <a:gd name="T2" fmla="*/ 64 w 107"/>
                    <a:gd name="T3" fmla="*/ 3 h 102"/>
                    <a:gd name="T4" fmla="*/ 10 w 107"/>
                    <a:gd name="T5" fmla="*/ 55 h 102"/>
                    <a:gd name="T6" fmla="*/ 13 w 107"/>
                    <a:gd name="T7" fmla="*/ 92 h 102"/>
                    <a:gd name="T8" fmla="*/ 49 w 107"/>
                    <a:gd name="T9" fmla="*/ 92 h 102"/>
                    <a:gd name="T10" fmla="*/ 107 w 107"/>
                    <a:gd name="T11" fmla="*/ 38 h 102"/>
                    <a:gd name="T12" fmla="*/ 72 w 107"/>
                    <a:gd name="T13" fmla="*/ 4 h 102"/>
                  </a:gdLst>
                  <a:ahLst/>
                  <a:cxnLst>
                    <a:cxn ang="0">
                      <a:pos x="T0" y="T1"/>
                    </a:cxn>
                    <a:cxn ang="0">
                      <a:pos x="T2" y="T3"/>
                    </a:cxn>
                    <a:cxn ang="0">
                      <a:pos x="T4" y="T5"/>
                    </a:cxn>
                    <a:cxn ang="0">
                      <a:pos x="T6" y="T7"/>
                    </a:cxn>
                    <a:cxn ang="0">
                      <a:pos x="T8" y="T9"/>
                    </a:cxn>
                    <a:cxn ang="0">
                      <a:pos x="T10" y="T11"/>
                    </a:cxn>
                    <a:cxn ang="0">
                      <a:pos x="T12" y="T13"/>
                    </a:cxn>
                  </a:cxnLst>
                  <a:rect l="0" t="0" r="r" b="b"/>
                  <a:pathLst>
                    <a:path w="107" h="102">
                      <a:moveTo>
                        <a:pt x="72" y="4"/>
                      </a:moveTo>
                      <a:cubicBezTo>
                        <a:pt x="70" y="0"/>
                        <a:pt x="67" y="0"/>
                        <a:pt x="64" y="3"/>
                      </a:cubicBezTo>
                      <a:cubicBezTo>
                        <a:pt x="46" y="21"/>
                        <a:pt x="27" y="37"/>
                        <a:pt x="10" y="55"/>
                      </a:cubicBezTo>
                      <a:cubicBezTo>
                        <a:pt x="0" y="66"/>
                        <a:pt x="2" y="83"/>
                        <a:pt x="13" y="92"/>
                      </a:cubicBezTo>
                      <a:cubicBezTo>
                        <a:pt x="23" y="101"/>
                        <a:pt x="39" y="102"/>
                        <a:pt x="49" y="92"/>
                      </a:cubicBezTo>
                      <a:cubicBezTo>
                        <a:pt x="68" y="75"/>
                        <a:pt x="87" y="57"/>
                        <a:pt x="107" y="38"/>
                      </a:cubicBezTo>
                      <a:cubicBezTo>
                        <a:pt x="93" y="28"/>
                        <a:pt x="81" y="18"/>
                        <a:pt x="72" y="4"/>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sp>
              <p:nvSpPr>
                <p:cNvPr id="227" name="Oval 48"/>
                <p:cNvSpPr>
                  <a:spLocks noChangeArrowheads="1"/>
                </p:cNvSpPr>
                <p:nvPr/>
              </p:nvSpPr>
              <p:spPr bwMode="auto">
                <a:xfrm>
                  <a:off x="5756611" y="5596538"/>
                  <a:ext cx="266259" cy="26626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grpSp>
          <p:grpSp>
            <p:nvGrpSpPr>
              <p:cNvPr id="220" name="Group 219"/>
              <p:cNvGrpSpPr/>
              <p:nvPr/>
            </p:nvGrpSpPr>
            <p:grpSpPr>
              <a:xfrm>
                <a:off x="1347762" y="3280047"/>
                <a:ext cx="281778" cy="281854"/>
                <a:chOff x="3018024" y="1820862"/>
                <a:chExt cx="685613" cy="685800"/>
              </a:xfrm>
            </p:grpSpPr>
            <p:sp>
              <p:nvSpPr>
                <p:cNvPr id="221" name="Freeform 127"/>
                <p:cNvSpPr/>
                <p:nvPr/>
              </p:nvSpPr>
              <p:spPr>
                <a:xfrm rot="16200000">
                  <a:off x="3018025" y="1820861"/>
                  <a:ext cx="255067" cy="255069"/>
                </a:xfrm>
                <a:custGeom>
                  <a:avLst/>
                  <a:gdLst>
                    <a:gd name="connsiteX0" fmla="*/ 255067 w 255067"/>
                    <a:gd name="connsiteY0" fmla="*/ 0 h 255069"/>
                    <a:gd name="connsiteX1" fmla="*/ 255066 w 255067"/>
                    <a:gd name="connsiteY1" fmla="*/ 255069 h 255069"/>
                    <a:gd name="connsiteX2" fmla="*/ 224534 w 255067"/>
                    <a:gd name="connsiteY2" fmla="*/ 255069 h 255069"/>
                    <a:gd name="connsiteX3" fmla="*/ 224535 w 255067"/>
                    <a:gd name="connsiteY3" fmla="*/ 30532 h 255069"/>
                    <a:gd name="connsiteX4" fmla="*/ 0 w 255067"/>
                    <a:gd name="connsiteY4" fmla="*/ 30532 h 255069"/>
                    <a:gd name="connsiteX5" fmla="*/ 0 w 255067"/>
                    <a:gd name="connsiteY5" fmla="*/ 0 h 255069"/>
                    <a:gd name="connsiteX6" fmla="*/ 255067 w 255067"/>
                    <a:gd name="connsiteY6" fmla="*/ 0 h 25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067" h="255069">
                      <a:moveTo>
                        <a:pt x="255067" y="0"/>
                      </a:moveTo>
                      <a:lnTo>
                        <a:pt x="255066" y="255069"/>
                      </a:lnTo>
                      <a:lnTo>
                        <a:pt x="224534" y="255069"/>
                      </a:lnTo>
                      <a:lnTo>
                        <a:pt x="224535" y="30532"/>
                      </a:lnTo>
                      <a:lnTo>
                        <a:pt x="0" y="30532"/>
                      </a:lnTo>
                      <a:lnTo>
                        <a:pt x="0" y="0"/>
                      </a:lnTo>
                      <a:lnTo>
                        <a:pt x="255067" y="0"/>
                      </a:lnTo>
                      <a:close/>
                    </a:path>
                  </a:pathLst>
                </a:cu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222" name="Freeform 126"/>
                <p:cNvSpPr/>
                <p:nvPr/>
              </p:nvSpPr>
              <p:spPr>
                <a:xfrm rot="16200000">
                  <a:off x="3448570" y="1820863"/>
                  <a:ext cx="255067" cy="255066"/>
                </a:xfrm>
                <a:custGeom>
                  <a:avLst/>
                  <a:gdLst>
                    <a:gd name="connsiteX0" fmla="*/ 255067 w 255067"/>
                    <a:gd name="connsiteY0" fmla="*/ 0 h 255066"/>
                    <a:gd name="connsiteX1" fmla="*/ 255067 w 255067"/>
                    <a:gd name="connsiteY1" fmla="*/ 255066 h 255066"/>
                    <a:gd name="connsiteX2" fmla="*/ 0 w 255067"/>
                    <a:gd name="connsiteY2" fmla="*/ 255066 h 255066"/>
                    <a:gd name="connsiteX3" fmla="*/ 0 w 255067"/>
                    <a:gd name="connsiteY3" fmla="*/ 224534 h 255066"/>
                    <a:gd name="connsiteX4" fmla="*/ 224535 w 255067"/>
                    <a:gd name="connsiteY4" fmla="*/ 224534 h 255066"/>
                    <a:gd name="connsiteX5" fmla="*/ 224535 w 255067"/>
                    <a:gd name="connsiteY5" fmla="*/ 0 h 255066"/>
                    <a:gd name="connsiteX6" fmla="*/ 255067 w 255067"/>
                    <a:gd name="connsiteY6" fmla="*/ 0 h 25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067" h="255066">
                      <a:moveTo>
                        <a:pt x="255067" y="0"/>
                      </a:moveTo>
                      <a:lnTo>
                        <a:pt x="255067" y="255066"/>
                      </a:lnTo>
                      <a:lnTo>
                        <a:pt x="0" y="255066"/>
                      </a:lnTo>
                      <a:lnTo>
                        <a:pt x="0" y="224534"/>
                      </a:lnTo>
                      <a:lnTo>
                        <a:pt x="224535" y="224534"/>
                      </a:lnTo>
                      <a:lnTo>
                        <a:pt x="224535" y="0"/>
                      </a:lnTo>
                      <a:lnTo>
                        <a:pt x="255067" y="0"/>
                      </a:lnTo>
                      <a:close/>
                    </a:path>
                  </a:pathLst>
                </a:cu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223" name="Freeform 120"/>
                <p:cNvSpPr/>
                <p:nvPr/>
              </p:nvSpPr>
              <p:spPr>
                <a:xfrm rot="16200000">
                  <a:off x="3018025" y="2251594"/>
                  <a:ext cx="255067" cy="255069"/>
                </a:xfrm>
                <a:custGeom>
                  <a:avLst/>
                  <a:gdLst>
                    <a:gd name="connsiteX0" fmla="*/ 255067 w 255067"/>
                    <a:gd name="connsiteY0" fmla="*/ 0 h 255069"/>
                    <a:gd name="connsiteX1" fmla="*/ 255067 w 255067"/>
                    <a:gd name="connsiteY1" fmla="*/ 30532 h 255069"/>
                    <a:gd name="connsiteX2" fmla="*/ 30532 w 255067"/>
                    <a:gd name="connsiteY2" fmla="*/ 30532 h 255069"/>
                    <a:gd name="connsiteX3" fmla="*/ 30532 w 255067"/>
                    <a:gd name="connsiteY3" fmla="*/ 255069 h 255069"/>
                    <a:gd name="connsiteX4" fmla="*/ 0 w 255067"/>
                    <a:gd name="connsiteY4" fmla="*/ 255069 h 255069"/>
                    <a:gd name="connsiteX5" fmla="*/ 0 w 255067"/>
                    <a:gd name="connsiteY5" fmla="*/ 0 h 255069"/>
                    <a:gd name="connsiteX6" fmla="*/ 255067 w 255067"/>
                    <a:gd name="connsiteY6" fmla="*/ 0 h 25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067" h="255069">
                      <a:moveTo>
                        <a:pt x="255067" y="0"/>
                      </a:moveTo>
                      <a:lnTo>
                        <a:pt x="255067" y="30532"/>
                      </a:lnTo>
                      <a:lnTo>
                        <a:pt x="30532" y="30532"/>
                      </a:lnTo>
                      <a:lnTo>
                        <a:pt x="30532" y="255069"/>
                      </a:lnTo>
                      <a:lnTo>
                        <a:pt x="0" y="255069"/>
                      </a:lnTo>
                      <a:lnTo>
                        <a:pt x="0" y="0"/>
                      </a:lnTo>
                      <a:lnTo>
                        <a:pt x="255067" y="0"/>
                      </a:lnTo>
                      <a:close/>
                    </a:path>
                  </a:pathLst>
                </a:cu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sp>
              <p:nvSpPr>
                <p:cNvPr id="224" name="Freeform 118"/>
                <p:cNvSpPr/>
                <p:nvPr/>
              </p:nvSpPr>
              <p:spPr>
                <a:xfrm rot="16200000">
                  <a:off x="3448570" y="2251595"/>
                  <a:ext cx="255067" cy="255066"/>
                </a:xfrm>
                <a:custGeom>
                  <a:avLst/>
                  <a:gdLst>
                    <a:gd name="connsiteX0" fmla="*/ 255067 w 255067"/>
                    <a:gd name="connsiteY0" fmla="*/ 224534 h 255066"/>
                    <a:gd name="connsiteX1" fmla="*/ 255067 w 255067"/>
                    <a:gd name="connsiteY1" fmla="*/ 255066 h 255066"/>
                    <a:gd name="connsiteX2" fmla="*/ 0 w 255067"/>
                    <a:gd name="connsiteY2" fmla="*/ 255066 h 255066"/>
                    <a:gd name="connsiteX3" fmla="*/ 0 w 255067"/>
                    <a:gd name="connsiteY3" fmla="*/ 0 h 255066"/>
                    <a:gd name="connsiteX4" fmla="*/ 30532 w 255067"/>
                    <a:gd name="connsiteY4" fmla="*/ 0 h 255066"/>
                    <a:gd name="connsiteX5" fmla="*/ 30532 w 255067"/>
                    <a:gd name="connsiteY5" fmla="*/ 224534 h 255066"/>
                    <a:gd name="connsiteX6" fmla="*/ 255067 w 255067"/>
                    <a:gd name="connsiteY6" fmla="*/ 224534 h 25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067" h="255066">
                      <a:moveTo>
                        <a:pt x="255067" y="224534"/>
                      </a:moveTo>
                      <a:lnTo>
                        <a:pt x="255067" y="255066"/>
                      </a:lnTo>
                      <a:lnTo>
                        <a:pt x="0" y="255066"/>
                      </a:lnTo>
                      <a:lnTo>
                        <a:pt x="0" y="0"/>
                      </a:lnTo>
                      <a:lnTo>
                        <a:pt x="30532" y="0"/>
                      </a:lnTo>
                      <a:lnTo>
                        <a:pt x="30532" y="224534"/>
                      </a:lnTo>
                      <a:lnTo>
                        <a:pt x="255067" y="224534"/>
                      </a:lnTo>
                      <a:close/>
                    </a:path>
                  </a:pathLst>
                </a:cu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grpSp>
      <p:grpSp>
        <p:nvGrpSpPr>
          <p:cNvPr id="228" name="Group 227"/>
          <p:cNvGrpSpPr/>
          <p:nvPr/>
        </p:nvGrpSpPr>
        <p:grpSpPr>
          <a:xfrm>
            <a:off x="7838044" y="2704843"/>
            <a:ext cx="1599973" cy="1599973"/>
            <a:chOff x="7853141" y="2704730"/>
            <a:chExt cx="1600200" cy="1600200"/>
          </a:xfrm>
        </p:grpSpPr>
        <p:sp>
          <p:nvSpPr>
            <p:cNvPr id="229" name="Rectangle 228"/>
            <p:cNvSpPr/>
            <p:nvPr/>
          </p:nvSpPr>
          <p:spPr>
            <a:xfrm>
              <a:off x="7853141" y="2704730"/>
              <a:ext cx="1600200" cy="1600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224">
                <a:defRPr/>
              </a:pPr>
              <a:endParaRPr lang="en-US" kern="0" dirty="0">
                <a:solidFill>
                  <a:prstClr val="white"/>
                </a:solidFill>
                <a:latin typeface="Segoe UI"/>
              </a:endParaRPr>
            </a:p>
          </p:txBody>
        </p:sp>
        <p:grpSp>
          <p:nvGrpSpPr>
            <p:cNvPr id="230" name="Group 229"/>
            <p:cNvGrpSpPr/>
            <p:nvPr/>
          </p:nvGrpSpPr>
          <p:grpSpPr>
            <a:xfrm>
              <a:off x="8081509" y="2976930"/>
              <a:ext cx="1143464" cy="1055801"/>
              <a:chOff x="8081509" y="2976930"/>
              <a:chExt cx="1143464" cy="1055801"/>
            </a:xfrm>
          </p:grpSpPr>
          <p:grpSp>
            <p:nvGrpSpPr>
              <p:cNvPr id="231" name="Group 230"/>
              <p:cNvGrpSpPr/>
              <p:nvPr/>
            </p:nvGrpSpPr>
            <p:grpSpPr>
              <a:xfrm>
                <a:off x="8081509" y="2976930"/>
                <a:ext cx="1143464" cy="1055801"/>
                <a:chOff x="5587334" y="5524242"/>
                <a:chExt cx="528992" cy="488437"/>
              </a:xfrm>
            </p:grpSpPr>
            <p:sp>
              <p:nvSpPr>
                <p:cNvPr id="233" name="Freeform 46"/>
                <p:cNvSpPr>
                  <a:spLocks noEditPoints="1"/>
                </p:cNvSpPr>
                <p:nvPr/>
              </p:nvSpPr>
              <p:spPr bwMode="auto">
                <a:xfrm>
                  <a:off x="5671973" y="5524242"/>
                  <a:ext cx="444353" cy="394982"/>
                </a:xfrm>
                <a:custGeom>
                  <a:avLst/>
                  <a:gdLst>
                    <a:gd name="T0" fmla="*/ 204 w 265"/>
                    <a:gd name="T1" fmla="*/ 38 h 236"/>
                    <a:gd name="T2" fmla="*/ 47 w 265"/>
                    <a:gd name="T3" fmla="*/ 43 h 236"/>
                    <a:gd name="T4" fmla="*/ 47 w 265"/>
                    <a:gd name="T5" fmla="*/ 203 h 236"/>
                    <a:gd name="T6" fmla="*/ 129 w 265"/>
                    <a:gd name="T7" fmla="*/ 236 h 236"/>
                    <a:gd name="T8" fmla="*/ 189 w 265"/>
                    <a:gd name="T9" fmla="*/ 220 h 236"/>
                    <a:gd name="T10" fmla="*/ 204 w 265"/>
                    <a:gd name="T11" fmla="*/ 38 h 236"/>
                    <a:gd name="T12" fmla="*/ 130 w 265"/>
                    <a:gd name="T13" fmla="*/ 202 h 236"/>
                    <a:gd name="T14" fmla="*/ 51 w 265"/>
                    <a:gd name="T15" fmla="*/ 123 h 236"/>
                    <a:gd name="T16" fmla="*/ 130 w 265"/>
                    <a:gd name="T17" fmla="*/ 44 h 236"/>
                    <a:gd name="T18" fmla="*/ 209 w 265"/>
                    <a:gd name="T19" fmla="*/ 123 h 236"/>
                    <a:gd name="T20" fmla="*/ 130 w 265"/>
                    <a:gd name="T21" fmla="*/ 20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36">
                      <a:moveTo>
                        <a:pt x="204" y="38"/>
                      </a:moveTo>
                      <a:cubicBezTo>
                        <a:pt x="158" y="0"/>
                        <a:pt x="90" y="3"/>
                        <a:pt x="47" y="43"/>
                      </a:cubicBezTo>
                      <a:cubicBezTo>
                        <a:pt x="1" y="87"/>
                        <a:pt x="0" y="159"/>
                        <a:pt x="47" y="203"/>
                      </a:cubicBezTo>
                      <a:cubicBezTo>
                        <a:pt x="70" y="226"/>
                        <a:pt x="98" y="236"/>
                        <a:pt x="129" y="236"/>
                      </a:cubicBezTo>
                      <a:cubicBezTo>
                        <a:pt x="150" y="236"/>
                        <a:pt x="170" y="231"/>
                        <a:pt x="189" y="220"/>
                      </a:cubicBezTo>
                      <a:cubicBezTo>
                        <a:pt x="257" y="181"/>
                        <a:pt x="265" y="88"/>
                        <a:pt x="204" y="38"/>
                      </a:cubicBezTo>
                      <a:close/>
                      <a:moveTo>
                        <a:pt x="130" y="202"/>
                      </a:moveTo>
                      <a:cubicBezTo>
                        <a:pt x="86" y="202"/>
                        <a:pt x="51" y="167"/>
                        <a:pt x="51" y="123"/>
                      </a:cubicBezTo>
                      <a:cubicBezTo>
                        <a:pt x="51" y="79"/>
                        <a:pt x="86" y="44"/>
                        <a:pt x="130" y="44"/>
                      </a:cubicBezTo>
                      <a:cubicBezTo>
                        <a:pt x="174" y="44"/>
                        <a:pt x="209" y="79"/>
                        <a:pt x="209" y="123"/>
                      </a:cubicBezTo>
                      <a:cubicBezTo>
                        <a:pt x="209" y="167"/>
                        <a:pt x="174" y="202"/>
                        <a:pt x="130" y="202"/>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a:solidFill>
                      <a:prstClr val="black"/>
                    </a:solidFill>
                  </a:endParaRPr>
                </a:p>
              </p:txBody>
            </p:sp>
            <p:sp>
              <p:nvSpPr>
                <p:cNvPr id="234" name="Freeform 47"/>
                <p:cNvSpPr>
                  <a:spLocks/>
                </p:cNvSpPr>
                <p:nvPr/>
              </p:nvSpPr>
              <p:spPr bwMode="auto">
                <a:xfrm>
                  <a:off x="5587334" y="5841638"/>
                  <a:ext cx="179857" cy="171041"/>
                </a:xfrm>
                <a:custGeom>
                  <a:avLst/>
                  <a:gdLst>
                    <a:gd name="T0" fmla="*/ 72 w 107"/>
                    <a:gd name="T1" fmla="*/ 4 h 102"/>
                    <a:gd name="T2" fmla="*/ 64 w 107"/>
                    <a:gd name="T3" fmla="*/ 3 h 102"/>
                    <a:gd name="T4" fmla="*/ 10 w 107"/>
                    <a:gd name="T5" fmla="*/ 55 h 102"/>
                    <a:gd name="T6" fmla="*/ 13 w 107"/>
                    <a:gd name="T7" fmla="*/ 92 h 102"/>
                    <a:gd name="T8" fmla="*/ 49 w 107"/>
                    <a:gd name="T9" fmla="*/ 92 h 102"/>
                    <a:gd name="T10" fmla="*/ 107 w 107"/>
                    <a:gd name="T11" fmla="*/ 38 h 102"/>
                    <a:gd name="T12" fmla="*/ 72 w 107"/>
                    <a:gd name="T13" fmla="*/ 4 h 102"/>
                  </a:gdLst>
                  <a:ahLst/>
                  <a:cxnLst>
                    <a:cxn ang="0">
                      <a:pos x="T0" y="T1"/>
                    </a:cxn>
                    <a:cxn ang="0">
                      <a:pos x="T2" y="T3"/>
                    </a:cxn>
                    <a:cxn ang="0">
                      <a:pos x="T4" y="T5"/>
                    </a:cxn>
                    <a:cxn ang="0">
                      <a:pos x="T6" y="T7"/>
                    </a:cxn>
                    <a:cxn ang="0">
                      <a:pos x="T8" y="T9"/>
                    </a:cxn>
                    <a:cxn ang="0">
                      <a:pos x="T10" y="T11"/>
                    </a:cxn>
                    <a:cxn ang="0">
                      <a:pos x="T12" y="T13"/>
                    </a:cxn>
                  </a:cxnLst>
                  <a:rect l="0" t="0" r="r" b="b"/>
                  <a:pathLst>
                    <a:path w="107" h="102">
                      <a:moveTo>
                        <a:pt x="72" y="4"/>
                      </a:moveTo>
                      <a:cubicBezTo>
                        <a:pt x="70" y="0"/>
                        <a:pt x="67" y="0"/>
                        <a:pt x="64" y="3"/>
                      </a:cubicBezTo>
                      <a:cubicBezTo>
                        <a:pt x="46" y="21"/>
                        <a:pt x="27" y="37"/>
                        <a:pt x="10" y="55"/>
                      </a:cubicBezTo>
                      <a:cubicBezTo>
                        <a:pt x="0" y="66"/>
                        <a:pt x="2" y="83"/>
                        <a:pt x="13" y="92"/>
                      </a:cubicBezTo>
                      <a:cubicBezTo>
                        <a:pt x="23" y="101"/>
                        <a:pt x="39" y="102"/>
                        <a:pt x="49" y="92"/>
                      </a:cubicBezTo>
                      <a:cubicBezTo>
                        <a:pt x="68" y="75"/>
                        <a:pt x="87" y="57"/>
                        <a:pt x="107" y="38"/>
                      </a:cubicBezTo>
                      <a:cubicBezTo>
                        <a:pt x="93" y="28"/>
                        <a:pt x="81" y="18"/>
                        <a:pt x="72" y="4"/>
                      </a:cubicBezTo>
                      <a:close/>
                    </a:path>
                  </a:pathLst>
                </a:custGeom>
                <a:solidFill>
                  <a:srgbClr val="FA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sp>
              <p:nvSpPr>
                <p:cNvPr id="235" name="Oval 48"/>
                <p:cNvSpPr>
                  <a:spLocks noChangeArrowheads="1"/>
                </p:cNvSpPr>
                <p:nvPr/>
              </p:nvSpPr>
              <p:spPr bwMode="auto">
                <a:xfrm>
                  <a:off x="5756611" y="5596538"/>
                  <a:ext cx="266259" cy="26626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defRPr/>
                  </a:pPr>
                  <a:endParaRPr lang="en-US" kern="0" dirty="0">
                    <a:solidFill>
                      <a:prstClr val="black"/>
                    </a:solidFill>
                  </a:endParaRPr>
                </a:p>
              </p:txBody>
            </p:sp>
          </p:grpSp>
          <p:sp>
            <p:nvSpPr>
              <p:cNvPr id="232" name="Isosceles Triangle 231"/>
              <p:cNvSpPr/>
              <p:nvPr/>
            </p:nvSpPr>
            <p:spPr>
              <a:xfrm rot="5400000">
                <a:off x="8634444" y="3305527"/>
                <a:ext cx="292478" cy="252138"/>
              </a:xfrm>
              <a:prstGeom prst="triangle">
                <a:avLst/>
              </a:prstGeom>
              <a:solidFill>
                <a:srgbClr val="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Segoe UI"/>
                </a:endParaRPr>
              </a:p>
            </p:txBody>
          </p:sp>
        </p:grpSp>
      </p:grpSp>
      <p:sp>
        <p:nvSpPr>
          <p:cNvPr id="3" name="Title 2"/>
          <p:cNvSpPr>
            <a:spLocks noGrp="1"/>
          </p:cNvSpPr>
          <p:nvPr>
            <p:ph type="title"/>
          </p:nvPr>
        </p:nvSpPr>
        <p:spPr/>
        <p:txBody>
          <a:bodyPr/>
          <a:lstStyle/>
          <a:p>
            <a:r>
              <a:rPr lang="en-US" dirty="0"/>
              <a:t>Search</a:t>
            </a:r>
            <a:endParaRPr lang="en-US" dirty="0"/>
          </a:p>
        </p:txBody>
      </p:sp>
    </p:spTree>
    <p:extLst>
      <p:ext uri="{BB962C8B-B14F-4D97-AF65-F5344CB8AC3E}">
        <p14:creationId xmlns:p14="http://schemas.microsoft.com/office/powerpoint/2010/main" val="335226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use it?</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194489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706985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Text Placeholder 6"/>
          <p:cNvSpPr>
            <a:spLocks noGrp="1"/>
          </p:cNvSpPr>
          <p:nvPr>
            <p:ph type="body" sz="quarter" idx="10"/>
          </p:nvPr>
        </p:nvSpPr>
        <p:spPr>
          <a:xfrm>
            <a:off x="274638" y="1212850"/>
            <a:ext cx="11887200" cy="5302250"/>
          </a:xfrm>
        </p:spPr>
        <p:txBody>
          <a:bodyPr/>
          <a:lstStyle/>
          <a:p>
            <a:r>
              <a:rPr lang="en-US" dirty="0"/>
              <a:t>Azure APIs</a:t>
            </a:r>
          </a:p>
          <a:p>
            <a:pPr lvl="1"/>
            <a:r>
              <a:rPr lang="en-US" dirty="0" err="1"/>
              <a:t>IoT</a:t>
            </a:r>
            <a:endParaRPr lang="en-US" dirty="0"/>
          </a:p>
          <a:p>
            <a:pPr lvl="1"/>
            <a:r>
              <a:rPr lang="en-US" dirty="0"/>
              <a:t>Cognitive services</a:t>
            </a:r>
          </a:p>
          <a:p>
            <a:pPr lvl="1"/>
            <a:r>
              <a:rPr lang="en-US" dirty="0"/>
              <a:t>Bot Framework</a:t>
            </a:r>
          </a:p>
          <a:p>
            <a:pPr lvl="1"/>
            <a:endParaRPr lang="en-US" dirty="0"/>
          </a:p>
          <a:p>
            <a:r>
              <a:rPr lang="en-US" dirty="0"/>
              <a:t>Office APIs</a:t>
            </a:r>
          </a:p>
          <a:p>
            <a:pPr lvl="1"/>
            <a:r>
              <a:rPr lang="en-US" dirty="0"/>
              <a:t>Skype for Business</a:t>
            </a:r>
          </a:p>
          <a:p>
            <a:pPr lvl="1"/>
            <a:r>
              <a:rPr lang="en-US" dirty="0"/>
              <a:t>OneNote API</a:t>
            </a:r>
          </a:p>
          <a:p>
            <a:pPr lvl="1"/>
            <a:endParaRPr lang="en-US" dirty="0"/>
          </a:p>
        </p:txBody>
      </p:sp>
    </p:spTree>
    <p:extLst>
      <p:ext uri="{BB962C8B-B14F-4D97-AF65-F5344CB8AC3E}">
        <p14:creationId xmlns:p14="http://schemas.microsoft.com/office/powerpoint/2010/main" val="24419293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auto" latinLnBrk="0" hangingPunct="1"/>
            <a:r>
              <a:rPr lang="en-US" sz="7200" b="0" kern="1200" cap="none" spc="-100" baseline="0" dirty="0">
                <a:ln w="3175">
                  <a:noFill/>
                </a:ln>
                <a:gradFill>
                  <a:gsLst>
                    <a:gs pos="100000">
                      <a:schemeClr val="tx1"/>
                    </a:gs>
                    <a:gs pos="0">
                      <a:schemeClr val="tx1"/>
                    </a:gs>
                  </a:gsLst>
                  <a:lin ang="5400000" scaled="0"/>
                </a:gradFill>
                <a:effectLst/>
                <a:latin typeface="+mj-lt"/>
                <a:ea typeface="+mn-ea"/>
                <a:cs typeface="Segoe UI" pitchFamily="34" charset="0"/>
              </a:rPr>
              <a:t>Bot Framework</a:t>
            </a:r>
            <a:endParaRPr lang="en-US" dirty="0"/>
          </a:p>
        </p:txBody>
      </p:sp>
    </p:spTree>
    <p:extLst>
      <p:ext uri="{BB962C8B-B14F-4D97-AF65-F5344CB8AC3E}">
        <p14:creationId xmlns:p14="http://schemas.microsoft.com/office/powerpoint/2010/main" val="37842404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a:t>
            </a:r>
          </a:p>
        </p:txBody>
      </p:sp>
    </p:spTree>
    <p:extLst>
      <p:ext uri="{BB962C8B-B14F-4D97-AF65-F5344CB8AC3E}">
        <p14:creationId xmlns:p14="http://schemas.microsoft.com/office/powerpoint/2010/main" val="15815219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use it?</a:t>
            </a:r>
          </a:p>
        </p:txBody>
      </p:sp>
    </p:spTree>
    <p:extLst>
      <p:ext uri="{BB962C8B-B14F-4D97-AF65-F5344CB8AC3E}">
        <p14:creationId xmlns:p14="http://schemas.microsoft.com/office/powerpoint/2010/main" val="17752724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Tree>
    <p:extLst>
      <p:ext uri="{BB962C8B-B14F-4D97-AF65-F5344CB8AC3E}">
        <p14:creationId xmlns:p14="http://schemas.microsoft.com/office/powerpoint/2010/main" val="1519263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APIs</a:t>
            </a:r>
          </a:p>
        </p:txBody>
      </p:sp>
    </p:spTree>
    <p:extLst>
      <p:ext uri="{BB962C8B-B14F-4D97-AF65-F5344CB8AC3E}">
        <p14:creationId xmlns:p14="http://schemas.microsoft.com/office/powerpoint/2010/main" val="12428394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auto" latinLnBrk="0" hangingPunct="1"/>
            <a:r>
              <a:rPr lang="en-US" sz="7200" b="0" kern="1200" cap="none" spc="-100" baseline="0" dirty="0">
                <a:ln w="3175">
                  <a:noFill/>
                </a:ln>
                <a:gradFill>
                  <a:gsLst>
                    <a:gs pos="100000">
                      <a:schemeClr val="tx1"/>
                    </a:gs>
                    <a:gs pos="0">
                      <a:schemeClr val="tx1"/>
                    </a:gs>
                  </a:gsLst>
                  <a:lin ang="5400000" scaled="0"/>
                </a:gradFill>
                <a:effectLst/>
                <a:latin typeface="+mj-lt"/>
                <a:ea typeface="+mn-ea"/>
                <a:cs typeface="Segoe UI" pitchFamily="34" charset="0"/>
              </a:rPr>
              <a:t>Skype for Business</a:t>
            </a:r>
            <a:endParaRPr lang="en-US" dirty="0"/>
          </a:p>
        </p:txBody>
      </p:sp>
    </p:spTree>
    <p:extLst>
      <p:ext uri="{BB962C8B-B14F-4D97-AF65-F5344CB8AC3E}">
        <p14:creationId xmlns:p14="http://schemas.microsoft.com/office/powerpoint/2010/main" val="16675781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a:t>
            </a:r>
          </a:p>
        </p:txBody>
      </p:sp>
    </p:spTree>
    <p:extLst>
      <p:ext uri="{BB962C8B-B14F-4D97-AF65-F5344CB8AC3E}">
        <p14:creationId xmlns:p14="http://schemas.microsoft.com/office/powerpoint/2010/main" val="30345297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use it?</a:t>
            </a:r>
          </a:p>
        </p:txBody>
      </p:sp>
    </p:spTree>
    <p:extLst>
      <p:ext uri="{BB962C8B-B14F-4D97-AF65-F5344CB8AC3E}">
        <p14:creationId xmlns:p14="http://schemas.microsoft.com/office/powerpoint/2010/main" val="9227638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2">
                    <a:lumMod val="60000"/>
                    <a:lumOff val="40000"/>
                  </a:schemeClr>
                </a:solidFill>
              </a:rPr>
              <a:t>References</a:t>
            </a:r>
          </a:p>
        </p:txBody>
      </p:sp>
      <p:sp>
        <p:nvSpPr>
          <p:cNvPr id="6" name="Text Placeholder 5"/>
          <p:cNvSpPr>
            <a:spLocks noGrp="1"/>
          </p:cNvSpPr>
          <p:nvPr>
            <p:ph type="body" sz="quarter" idx="11"/>
          </p:nvPr>
        </p:nvSpPr>
        <p:spPr>
          <a:xfrm>
            <a:off x="547715" y="1237299"/>
            <a:ext cx="11887878" cy="2200599"/>
          </a:xfrm>
        </p:spPr>
        <p:txBody>
          <a:bodyPr/>
          <a:lstStyle/>
          <a:p>
            <a:r>
              <a:rPr lang="en-US" sz="2000" dirty="0">
                <a:hlinkClick r:id="rId3"/>
              </a:rPr>
              <a:t>https://msdn.microsoft.com/en-us/skype/websdk/skypewebsdk</a:t>
            </a:r>
            <a:r>
              <a:rPr lang="en-US" sz="2000" dirty="0"/>
              <a:t> </a:t>
            </a:r>
          </a:p>
          <a:p>
            <a:r>
              <a:rPr lang="en-US" sz="2000" dirty="0">
                <a:hlinkClick r:id="rId4"/>
              </a:rPr>
              <a:t>https://msdn.microsoft.com/en-us/skype/appsdk/skypeappsdk</a:t>
            </a:r>
            <a:r>
              <a:rPr lang="en-US" sz="2000" dirty="0"/>
              <a:t> </a:t>
            </a:r>
          </a:p>
          <a:p>
            <a:r>
              <a:rPr lang="en-US" sz="2000" dirty="0">
                <a:hlinkClick r:id="rId5"/>
              </a:rPr>
              <a:t>http://developer.skype.com</a:t>
            </a:r>
            <a:r>
              <a:rPr lang="en-US" sz="2000" dirty="0"/>
              <a:t> </a:t>
            </a:r>
          </a:p>
          <a:p>
            <a:endParaRPr lang="en-US" sz="2000" dirty="0"/>
          </a:p>
          <a:p>
            <a:r>
              <a:rPr lang="en-US" sz="2000" dirty="0">
                <a:hlinkClick r:id="rId6"/>
              </a:rPr>
              <a:t>A Technical Deep Dive into Building Web Apps with the Skype Web SDK</a:t>
            </a:r>
            <a:r>
              <a:rPr lang="en-US" sz="2000" dirty="0"/>
              <a:t> (Ignite 2015)</a:t>
            </a:r>
          </a:p>
          <a:p>
            <a:r>
              <a:rPr lang="en-US" sz="2000" dirty="0">
                <a:hlinkClick r:id="rId7"/>
              </a:rPr>
              <a:t>Engage and Win Users with Your Apps Through Intelligent Conversations</a:t>
            </a:r>
            <a:r>
              <a:rPr lang="en-US" sz="2000" dirty="0"/>
              <a:t> (Build 2016)</a:t>
            </a:r>
          </a:p>
        </p:txBody>
      </p:sp>
      <p:sp>
        <p:nvSpPr>
          <p:cNvPr id="4" name="Title 4"/>
          <p:cNvSpPr txBox="1">
            <a:spLocks/>
          </p:cNvSpPr>
          <p:nvPr/>
        </p:nvSpPr>
        <p:spPr>
          <a:xfrm>
            <a:off x="275482" y="3499801"/>
            <a:ext cx="11887878" cy="917444"/>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tx2">
                    <a:lumMod val="60000"/>
                    <a:lumOff val="40000"/>
                  </a:schemeClr>
                </a:solidFill>
              </a:rPr>
              <a:t>Relation Sessions</a:t>
            </a:r>
          </a:p>
        </p:txBody>
      </p:sp>
      <p:sp>
        <p:nvSpPr>
          <p:cNvPr id="7" name="Text Placeholder 5"/>
          <p:cNvSpPr>
            <a:spLocks noGrp="1"/>
          </p:cNvSpPr>
          <p:nvPr>
            <p:ph type="body" sz="quarter" idx="4294967295"/>
          </p:nvPr>
        </p:nvSpPr>
        <p:spPr>
          <a:xfrm>
            <a:off x="882" y="4417246"/>
            <a:ext cx="11887878" cy="2071763"/>
          </a:xfrm>
        </p:spPr>
        <p:txBody>
          <a:bodyPr/>
          <a:lstStyle/>
          <a:p>
            <a:pPr lvl="1"/>
            <a:r>
              <a:rPr lang="en-US" sz="2000" dirty="0">
                <a:latin typeface="+mj-lt"/>
              </a:rPr>
              <a:t>Drive real-world success with Skype for Business platform solutions 	</a:t>
            </a:r>
            <a:r>
              <a:rPr lang="en-US" sz="2000" dirty="0">
                <a:latin typeface="+mj-lt"/>
                <a:hlinkClick r:id="rId8"/>
              </a:rPr>
              <a:t>https://myignite.microsoft.com/sessions/2631</a:t>
            </a:r>
            <a:endParaRPr lang="en-US" sz="2000" dirty="0">
              <a:latin typeface="+mj-lt"/>
            </a:endParaRPr>
          </a:p>
          <a:p>
            <a:pPr lvl="1"/>
            <a:r>
              <a:rPr lang="en-US" sz="2000" dirty="0">
                <a:latin typeface="+mj-lt"/>
              </a:rPr>
              <a:t>Dive deep on the new Trusted Application API for Skype for Business Online 	</a:t>
            </a:r>
            <a:r>
              <a:rPr lang="en-US" sz="2000" dirty="0">
                <a:latin typeface="+mj-lt"/>
                <a:hlinkClick r:id="rId9"/>
              </a:rPr>
              <a:t>https://myignite.microsoft.com/sessions/2629</a:t>
            </a:r>
            <a:endParaRPr lang="en-US" sz="2000" dirty="0">
              <a:latin typeface="+mj-lt"/>
            </a:endParaRPr>
          </a:p>
          <a:p>
            <a:pPr lvl="1"/>
            <a:r>
              <a:rPr lang="en-US" sz="2000" dirty="0">
                <a:latin typeface="+mj-lt"/>
              </a:rPr>
              <a:t>Build native cloud apps for Skype for Business: Skype Developer platform overview </a:t>
            </a:r>
          </a:p>
          <a:p>
            <a:pPr lvl="2"/>
            <a:r>
              <a:rPr lang="en-US" dirty="0">
                <a:latin typeface="+mj-lt"/>
                <a:hlinkClick r:id="rId10"/>
              </a:rPr>
              <a:t>https://myignite.microsoft.com/sessions/2630</a:t>
            </a:r>
            <a:r>
              <a:rPr lang="en-US" dirty="0">
                <a:latin typeface="+mj-lt"/>
              </a:rPr>
              <a:t> </a:t>
            </a:r>
            <a:endParaRPr lang="en-US" sz="3999" dirty="0">
              <a:latin typeface="+mj-lt"/>
            </a:endParaRPr>
          </a:p>
        </p:txBody>
      </p:sp>
    </p:spTree>
    <p:extLst>
      <p:ext uri="{BB962C8B-B14F-4D97-AF65-F5344CB8AC3E}">
        <p14:creationId xmlns:p14="http://schemas.microsoft.com/office/powerpoint/2010/main" val="355158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auto" latinLnBrk="0" hangingPunct="1"/>
            <a:r>
              <a:rPr lang="en-US" sz="7200" b="0" kern="1200" cap="none" spc="-100" baseline="0" dirty="0">
                <a:ln w="3175">
                  <a:noFill/>
                </a:ln>
                <a:gradFill>
                  <a:gsLst>
                    <a:gs pos="100000">
                      <a:schemeClr val="tx1"/>
                    </a:gs>
                    <a:gs pos="0">
                      <a:schemeClr val="tx1"/>
                    </a:gs>
                  </a:gsLst>
                  <a:lin ang="5400000" scaled="0"/>
                </a:gradFill>
                <a:effectLst/>
                <a:latin typeface="+mj-lt"/>
                <a:ea typeface="+mn-ea"/>
                <a:cs typeface="Segoe UI" pitchFamily="34" charset="0"/>
              </a:rPr>
              <a:t>OneNote API</a:t>
            </a:r>
            <a:endParaRPr lang="en-US" dirty="0"/>
          </a:p>
        </p:txBody>
      </p:sp>
    </p:spTree>
    <p:extLst>
      <p:ext uri="{BB962C8B-B14F-4D97-AF65-F5344CB8AC3E}">
        <p14:creationId xmlns:p14="http://schemas.microsoft.com/office/powerpoint/2010/main" val="35487278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Internet of Things (</a:t>
            </a:r>
            <a:r>
              <a:rPr lang="en-US" dirty="0" err="1"/>
              <a:t>IoT</a:t>
            </a:r>
            <a:r>
              <a:rPr lang="en-US" dirty="0"/>
              <a:t>)</a:t>
            </a:r>
          </a:p>
        </p:txBody>
      </p:sp>
    </p:spTree>
    <p:extLst>
      <p:ext uri="{BB962C8B-B14F-4D97-AF65-F5344CB8AC3E}">
        <p14:creationId xmlns:p14="http://schemas.microsoft.com/office/powerpoint/2010/main" val="207440361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a:t>
            </a:r>
          </a:p>
        </p:txBody>
      </p:sp>
    </p:spTree>
    <p:extLst>
      <p:ext uri="{BB962C8B-B14F-4D97-AF65-F5344CB8AC3E}">
        <p14:creationId xmlns:p14="http://schemas.microsoft.com/office/powerpoint/2010/main" val="12679060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use it?</a:t>
            </a:r>
          </a:p>
        </p:txBody>
      </p:sp>
    </p:spTree>
    <p:extLst>
      <p:ext uri="{BB962C8B-B14F-4D97-AF65-F5344CB8AC3E}">
        <p14:creationId xmlns:p14="http://schemas.microsoft.com/office/powerpoint/2010/main" val="60236312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Tree>
    <p:extLst>
      <p:ext uri="{BB962C8B-B14F-4D97-AF65-F5344CB8AC3E}">
        <p14:creationId xmlns:p14="http://schemas.microsoft.com/office/powerpoint/2010/main" val="314427430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0532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Real World </a:t>
            </a:r>
            <a:r>
              <a:rPr lang="en-US" dirty="0" err="1">
                <a:solidFill>
                  <a:schemeClr val="tx1"/>
                </a:solidFill>
              </a:rPr>
              <a:t>IoT</a:t>
            </a:r>
            <a:r>
              <a:rPr lang="en-US" dirty="0">
                <a:solidFill>
                  <a:schemeClr val="tx1"/>
                </a:solidFill>
              </a:rPr>
              <a:t> Use Cases</a:t>
            </a:r>
          </a:p>
        </p:txBody>
      </p:sp>
      <p:grpSp>
        <p:nvGrpSpPr>
          <p:cNvPr id="628" name="Group 627"/>
          <p:cNvGrpSpPr/>
          <p:nvPr/>
        </p:nvGrpSpPr>
        <p:grpSpPr>
          <a:xfrm>
            <a:off x="1398391" y="1767633"/>
            <a:ext cx="9920816" cy="4113768"/>
            <a:chOff x="1398391" y="1767633"/>
            <a:chExt cx="9920816" cy="4113768"/>
          </a:xfrm>
        </p:grpSpPr>
        <p:cxnSp>
          <p:nvCxnSpPr>
            <p:cNvPr id="631" name="Straight Connector 630"/>
            <p:cNvCxnSpPr/>
            <p:nvPr/>
          </p:nvCxnSpPr>
          <p:spPr>
            <a:xfrm flipH="1">
              <a:off x="1436112" y="4454194"/>
              <a:ext cx="746106" cy="22439"/>
            </a:xfrm>
            <a:prstGeom prst="line">
              <a:avLst/>
            </a:prstGeom>
            <a:noFill/>
            <a:ln w="19050" cap="flat" cmpd="sng" algn="ctr">
              <a:solidFill>
                <a:srgbClr val="FFFFFF">
                  <a:lumMod val="85000"/>
                </a:srgbClr>
              </a:solidFill>
              <a:prstDash val="sysDot"/>
              <a:headEnd type="none"/>
              <a:tailEnd type="none"/>
            </a:ln>
            <a:effectLst/>
          </p:spPr>
        </p:cxnSp>
        <p:cxnSp>
          <p:nvCxnSpPr>
            <p:cNvPr id="632" name="Straight Connector 631"/>
            <p:cNvCxnSpPr>
              <a:endCxn id="756" idx="3"/>
            </p:cNvCxnSpPr>
            <p:nvPr/>
          </p:nvCxnSpPr>
          <p:spPr>
            <a:xfrm>
              <a:off x="9643944" y="5302907"/>
              <a:ext cx="625941" cy="578494"/>
            </a:xfrm>
            <a:prstGeom prst="line">
              <a:avLst/>
            </a:prstGeom>
            <a:noFill/>
            <a:ln w="19050" cap="flat" cmpd="sng" algn="ctr">
              <a:solidFill>
                <a:srgbClr val="FFFFFF">
                  <a:lumMod val="85000"/>
                </a:srgbClr>
              </a:solidFill>
              <a:prstDash val="sysDot"/>
              <a:headEnd type="none"/>
              <a:tailEnd type="none"/>
            </a:ln>
            <a:effectLst/>
          </p:spPr>
        </p:cxnSp>
        <p:cxnSp>
          <p:nvCxnSpPr>
            <p:cNvPr id="633" name="Straight Connector 632"/>
            <p:cNvCxnSpPr>
              <a:stCxn id="782" idx="183"/>
              <a:endCxn id="801" idx="1"/>
            </p:cNvCxnSpPr>
            <p:nvPr/>
          </p:nvCxnSpPr>
          <p:spPr>
            <a:xfrm flipV="1">
              <a:off x="3795922" y="5462134"/>
              <a:ext cx="1405638" cy="192945"/>
            </a:xfrm>
            <a:prstGeom prst="line">
              <a:avLst/>
            </a:prstGeom>
            <a:noFill/>
            <a:ln w="19050" cap="flat" cmpd="sng" algn="ctr">
              <a:solidFill>
                <a:srgbClr val="FFFFFF">
                  <a:lumMod val="85000"/>
                </a:srgbClr>
              </a:solidFill>
              <a:prstDash val="sysDot"/>
              <a:headEnd type="none"/>
              <a:tailEnd type="none"/>
            </a:ln>
            <a:effectLst/>
          </p:spPr>
        </p:cxnSp>
        <p:cxnSp>
          <p:nvCxnSpPr>
            <p:cNvPr id="634" name="Straight Connector 633"/>
            <p:cNvCxnSpPr/>
            <p:nvPr/>
          </p:nvCxnSpPr>
          <p:spPr>
            <a:xfrm flipV="1">
              <a:off x="6707260" y="5221379"/>
              <a:ext cx="308364" cy="491804"/>
            </a:xfrm>
            <a:prstGeom prst="line">
              <a:avLst/>
            </a:prstGeom>
            <a:noFill/>
            <a:ln w="19050" cap="flat" cmpd="sng" algn="ctr">
              <a:solidFill>
                <a:srgbClr val="FFFFFF">
                  <a:lumMod val="85000"/>
                </a:srgbClr>
              </a:solidFill>
              <a:prstDash val="sysDot"/>
              <a:headEnd type="none"/>
              <a:tailEnd type="none"/>
            </a:ln>
            <a:effectLst/>
          </p:spPr>
        </p:cxnSp>
        <p:cxnSp>
          <p:nvCxnSpPr>
            <p:cNvPr id="635" name="Straight Connector 634"/>
            <p:cNvCxnSpPr>
              <a:stCxn id="801" idx="3"/>
            </p:cNvCxnSpPr>
            <p:nvPr/>
          </p:nvCxnSpPr>
          <p:spPr>
            <a:xfrm>
              <a:off x="5594642" y="5406341"/>
              <a:ext cx="673648" cy="462390"/>
            </a:xfrm>
            <a:prstGeom prst="line">
              <a:avLst/>
            </a:prstGeom>
            <a:noFill/>
            <a:ln w="19050" cap="flat" cmpd="sng" algn="ctr">
              <a:solidFill>
                <a:srgbClr val="FFFFFF">
                  <a:lumMod val="85000"/>
                </a:srgbClr>
              </a:solidFill>
              <a:prstDash val="sysDot"/>
              <a:headEnd type="none"/>
              <a:tailEnd type="none"/>
            </a:ln>
            <a:effectLst/>
          </p:spPr>
        </p:cxnSp>
        <p:cxnSp>
          <p:nvCxnSpPr>
            <p:cNvPr id="636" name="Straight Connector 635"/>
            <p:cNvCxnSpPr>
              <a:stCxn id="762" idx="7"/>
            </p:cNvCxnSpPr>
            <p:nvPr/>
          </p:nvCxnSpPr>
          <p:spPr>
            <a:xfrm flipH="1" flipV="1">
              <a:off x="10303933" y="4182533"/>
              <a:ext cx="795928" cy="611314"/>
            </a:xfrm>
            <a:prstGeom prst="line">
              <a:avLst/>
            </a:prstGeom>
            <a:noFill/>
            <a:ln w="19050" cap="flat" cmpd="sng" algn="ctr">
              <a:solidFill>
                <a:srgbClr val="FFFFFF">
                  <a:lumMod val="85000"/>
                </a:srgbClr>
              </a:solidFill>
              <a:prstDash val="sysDot"/>
              <a:headEnd type="none"/>
              <a:tailEnd type="none"/>
            </a:ln>
            <a:effectLst/>
          </p:spPr>
        </p:cxnSp>
        <p:cxnSp>
          <p:nvCxnSpPr>
            <p:cNvPr id="637" name="Straight Connector 636"/>
            <p:cNvCxnSpPr>
              <a:stCxn id="741" idx="55"/>
            </p:cNvCxnSpPr>
            <p:nvPr/>
          </p:nvCxnSpPr>
          <p:spPr>
            <a:xfrm flipH="1">
              <a:off x="10303933" y="3322822"/>
              <a:ext cx="1015274" cy="749645"/>
            </a:xfrm>
            <a:prstGeom prst="line">
              <a:avLst/>
            </a:prstGeom>
            <a:noFill/>
            <a:ln w="19050" cap="flat" cmpd="sng" algn="ctr">
              <a:solidFill>
                <a:srgbClr val="FFFFFF">
                  <a:lumMod val="85000"/>
                </a:srgbClr>
              </a:solidFill>
              <a:prstDash val="sysDot"/>
              <a:headEnd type="none"/>
              <a:tailEnd type="none"/>
            </a:ln>
            <a:effectLst/>
          </p:spPr>
        </p:cxnSp>
        <p:cxnSp>
          <p:nvCxnSpPr>
            <p:cNvPr id="638" name="Straight Connector 637"/>
            <p:cNvCxnSpPr/>
            <p:nvPr/>
          </p:nvCxnSpPr>
          <p:spPr>
            <a:xfrm flipH="1" flipV="1">
              <a:off x="9725886" y="3034864"/>
              <a:ext cx="349447" cy="978336"/>
            </a:xfrm>
            <a:prstGeom prst="line">
              <a:avLst/>
            </a:prstGeom>
            <a:noFill/>
            <a:ln w="19050" cap="flat" cmpd="sng" algn="ctr">
              <a:solidFill>
                <a:srgbClr val="FFFFFF">
                  <a:lumMod val="85000"/>
                </a:srgbClr>
              </a:solidFill>
              <a:prstDash val="sysDot"/>
              <a:headEnd type="none"/>
              <a:tailEnd type="none"/>
            </a:ln>
            <a:effectLst/>
          </p:spPr>
        </p:cxnSp>
        <p:cxnSp>
          <p:nvCxnSpPr>
            <p:cNvPr id="639" name="Straight Connector 638"/>
            <p:cNvCxnSpPr>
              <a:stCxn id="736" idx="6"/>
            </p:cNvCxnSpPr>
            <p:nvPr/>
          </p:nvCxnSpPr>
          <p:spPr>
            <a:xfrm flipH="1" flipV="1">
              <a:off x="7374056" y="5069153"/>
              <a:ext cx="674578" cy="500127"/>
            </a:xfrm>
            <a:prstGeom prst="line">
              <a:avLst/>
            </a:prstGeom>
            <a:noFill/>
            <a:ln w="19050" cap="flat" cmpd="sng" algn="ctr">
              <a:solidFill>
                <a:srgbClr val="FFFFFF">
                  <a:lumMod val="85000"/>
                </a:srgbClr>
              </a:solidFill>
              <a:prstDash val="sysDot"/>
              <a:headEnd type="none"/>
              <a:tailEnd type="none"/>
            </a:ln>
            <a:effectLst/>
          </p:spPr>
        </p:cxnSp>
        <p:cxnSp>
          <p:nvCxnSpPr>
            <p:cNvPr id="640" name="Straight Connector 639"/>
            <p:cNvCxnSpPr/>
            <p:nvPr/>
          </p:nvCxnSpPr>
          <p:spPr>
            <a:xfrm flipH="1" flipV="1">
              <a:off x="8246621" y="4214518"/>
              <a:ext cx="889877" cy="803543"/>
            </a:xfrm>
            <a:prstGeom prst="line">
              <a:avLst/>
            </a:prstGeom>
            <a:noFill/>
            <a:ln w="19050" cap="flat" cmpd="sng" algn="ctr">
              <a:solidFill>
                <a:srgbClr val="FFFFFF">
                  <a:lumMod val="85000"/>
                </a:srgbClr>
              </a:solidFill>
              <a:prstDash val="sysDot"/>
              <a:headEnd type="none"/>
              <a:tailEnd type="none"/>
            </a:ln>
            <a:effectLst/>
          </p:spPr>
        </p:cxnSp>
        <p:cxnSp>
          <p:nvCxnSpPr>
            <p:cNvPr id="641" name="Straight Connector 640"/>
            <p:cNvCxnSpPr>
              <a:endCxn id="775" idx="38"/>
            </p:cNvCxnSpPr>
            <p:nvPr/>
          </p:nvCxnSpPr>
          <p:spPr>
            <a:xfrm>
              <a:off x="4320438" y="3068780"/>
              <a:ext cx="182880" cy="1279502"/>
            </a:xfrm>
            <a:prstGeom prst="line">
              <a:avLst/>
            </a:prstGeom>
            <a:noFill/>
            <a:ln w="19050" cap="flat" cmpd="sng" algn="ctr">
              <a:solidFill>
                <a:srgbClr val="FFFFFF">
                  <a:lumMod val="85000"/>
                </a:srgbClr>
              </a:solidFill>
              <a:prstDash val="sysDot"/>
              <a:headEnd type="none"/>
              <a:tailEnd type="none"/>
            </a:ln>
            <a:effectLst/>
          </p:spPr>
        </p:cxnSp>
        <p:cxnSp>
          <p:nvCxnSpPr>
            <p:cNvPr id="642" name="Straight Connector 641"/>
            <p:cNvCxnSpPr>
              <a:endCxn id="748" idx="8"/>
            </p:cNvCxnSpPr>
            <p:nvPr/>
          </p:nvCxnSpPr>
          <p:spPr>
            <a:xfrm flipH="1" flipV="1">
              <a:off x="9199968" y="2170854"/>
              <a:ext cx="380278" cy="368511"/>
            </a:xfrm>
            <a:prstGeom prst="line">
              <a:avLst/>
            </a:prstGeom>
            <a:noFill/>
            <a:ln w="19050" cap="flat" cmpd="sng" algn="ctr">
              <a:solidFill>
                <a:srgbClr val="FFFFFF">
                  <a:lumMod val="85000"/>
                </a:srgbClr>
              </a:solidFill>
              <a:prstDash val="sysDot"/>
              <a:headEnd type="none"/>
              <a:tailEnd type="none"/>
            </a:ln>
            <a:effectLst/>
          </p:spPr>
        </p:cxnSp>
        <p:cxnSp>
          <p:nvCxnSpPr>
            <p:cNvPr id="643" name="Straight Connector 642"/>
            <p:cNvCxnSpPr/>
            <p:nvPr/>
          </p:nvCxnSpPr>
          <p:spPr>
            <a:xfrm flipH="1">
              <a:off x="9800980" y="2126561"/>
              <a:ext cx="939524" cy="574580"/>
            </a:xfrm>
            <a:prstGeom prst="line">
              <a:avLst/>
            </a:prstGeom>
            <a:noFill/>
            <a:ln w="19050" cap="flat" cmpd="sng" algn="ctr">
              <a:solidFill>
                <a:srgbClr val="FFFFFF">
                  <a:lumMod val="85000"/>
                </a:srgbClr>
              </a:solidFill>
              <a:prstDash val="sysDot"/>
              <a:headEnd type="none"/>
              <a:tailEnd type="none"/>
            </a:ln>
            <a:effectLst/>
          </p:spPr>
        </p:cxnSp>
        <p:cxnSp>
          <p:nvCxnSpPr>
            <p:cNvPr id="644" name="Straight Connector 643"/>
            <p:cNvCxnSpPr>
              <a:stCxn id="667" idx="31"/>
            </p:cNvCxnSpPr>
            <p:nvPr/>
          </p:nvCxnSpPr>
          <p:spPr>
            <a:xfrm flipH="1">
              <a:off x="9168578" y="1950454"/>
              <a:ext cx="1596736" cy="94327"/>
            </a:xfrm>
            <a:prstGeom prst="line">
              <a:avLst/>
            </a:prstGeom>
            <a:noFill/>
            <a:ln w="19050" cap="flat" cmpd="sng" algn="ctr">
              <a:solidFill>
                <a:srgbClr val="FFFFFF">
                  <a:lumMod val="85000"/>
                </a:srgbClr>
              </a:solidFill>
              <a:prstDash val="sysDot"/>
              <a:headEnd type="none"/>
              <a:tailEnd type="none"/>
            </a:ln>
            <a:effectLst/>
          </p:spPr>
        </p:cxnSp>
        <p:cxnSp>
          <p:nvCxnSpPr>
            <p:cNvPr id="645" name="Straight Connector 644"/>
            <p:cNvCxnSpPr>
              <a:stCxn id="712" idx="16"/>
            </p:cNvCxnSpPr>
            <p:nvPr/>
          </p:nvCxnSpPr>
          <p:spPr>
            <a:xfrm flipH="1">
              <a:off x="7038110" y="2916108"/>
              <a:ext cx="745196" cy="320314"/>
            </a:xfrm>
            <a:prstGeom prst="line">
              <a:avLst/>
            </a:prstGeom>
            <a:noFill/>
            <a:ln w="19050" cap="flat" cmpd="sng" algn="ctr">
              <a:solidFill>
                <a:srgbClr val="FFFFFF">
                  <a:lumMod val="85000"/>
                </a:srgbClr>
              </a:solidFill>
              <a:prstDash val="sysDot"/>
              <a:headEnd type="none"/>
              <a:tailEnd type="none"/>
            </a:ln>
            <a:effectLst/>
          </p:spPr>
        </p:cxnSp>
        <p:cxnSp>
          <p:nvCxnSpPr>
            <p:cNvPr id="646" name="Straight Connector 645"/>
            <p:cNvCxnSpPr>
              <a:endCxn id="700" idx="29"/>
            </p:cNvCxnSpPr>
            <p:nvPr/>
          </p:nvCxnSpPr>
          <p:spPr>
            <a:xfrm flipH="1">
              <a:off x="8342578" y="2939461"/>
              <a:ext cx="1258622" cy="1055117"/>
            </a:xfrm>
            <a:prstGeom prst="line">
              <a:avLst/>
            </a:prstGeom>
            <a:noFill/>
            <a:ln w="19050" cap="flat" cmpd="sng" algn="ctr">
              <a:solidFill>
                <a:srgbClr val="FFFFFF">
                  <a:lumMod val="85000"/>
                </a:srgbClr>
              </a:solidFill>
              <a:prstDash val="sysDot"/>
              <a:headEnd type="none"/>
              <a:tailEnd type="none"/>
            </a:ln>
            <a:effectLst/>
          </p:spPr>
        </p:cxnSp>
        <p:cxnSp>
          <p:nvCxnSpPr>
            <p:cNvPr id="647" name="Straight Connector 646"/>
            <p:cNvCxnSpPr>
              <a:stCxn id="706" idx="0"/>
              <a:endCxn id="748" idx="9"/>
            </p:cNvCxnSpPr>
            <p:nvPr/>
          </p:nvCxnSpPr>
          <p:spPr>
            <a:xfrm flipV="1">
              <a:off x="8219275" y="2170854"/>
              <a:ext cx="582147" cy="400560"/>
            </a:xfrm>
            <a:prstGeom prst="line">
              <a:avLst/>
            </a:prstGeom>
            <a:noFill/>
            <a:ln w="19050" cap="flat" cmpd="sng" algn="ctr">
              <a:solidFill>
                <a:srgbClr val="FFFFFF">
                  <a:lumMod val="85000"/>
                </a:srgbClr>
              </a:solidFill>
              <a:prstDash val="sysDot"/>
              <a:headEnd type="none"/>
              <a:tailEnd type="none"/>
            </a:ln>
            <a:effectLst/>
          </p:spPr>
        </p:cxnSp>
        <p:cxnSp>
          <p:nvCxnSpPr>
            <p:cNvPr id="648" name="Straight Connector 647"/>
            <p:cNvCxnSpPr/>
            <p:nvPr/>
          </p:nvCxnSpPr>
          <p:spPr>
            <a:xfrm flipH="1" flipV="1">
              <a:off x="6818243" y="4065105"/>
              <a:ext cx="293205" cy="621195"/>
            </a:xfrm>
            <a:prstGeom prst="line">
              <a:avLst/>
            </a:prstGeom>
            <a:noFill/>
            <a:ln w="19050" cap="flat" cmpd="sng" algn="ctr">
              <a:solidFill>
                <a:srgbClr val="FFFFFF">
                  <a:lumMod val="85000"/>
                </a:srgbClr>
              </a:solidFill>
              <a:prstDash val="sysDot"/>
              <a:headEnd type="none"/>
              <a:tailEnd type="none"/>
            </a:ln>
            <a:effectLst/>
          </p:spPr>
        </p:cxnSp>
        <p:cxnSp>
          <p:nvCxnSpPr>
            <p:cNvPr id="649" name="Straight Connector 648"/>
            <p:cNvCxnSpPr/>
            <p:nvPr/>
          </p:nvCxnSpPr>
          <p:spPr>
            <a:xfrm flipH="1" flipV="1">
              <a:off x="6957391" y="3851413"/>
              <a:ext cx="1078397" cy="263386"/>
            </a:xfrm>
            <a:prstGeom prst="line">
              <a:avLst/>
            </a:prstGeom>
            <a:noFill/>
            <a:ln w="19050" cap="flat" cmpd="sng" algn="ctr">
              <a:solidFill>
                <a:srgbClr val="FFFFFF">
                  <a:lumMod val="85000"/>
                </a:srgbClr>
              </a:solidFill>
              <a:prstDash val="sysDot"/>
              <a:headEnd type="none"/>
              <a:tailEnd type="none"/>
            </a:ln>
            <a:effectLst/>
          </p:spPr>
        </p:cxnSp>
        <p:cxnSp>
          <p:nvCxnSpPr>
            <p:cNvPr id="650" name="Straight Connector 649"/>
            <p:cNvCxnSpPr/>
            <p:nvPr/>
          </p:nvCxnSpPr>
          <p:spPr>
            <a:xfrm flipH="1" flipV="1">
              <a:off x="8297193" y="4092021"/>
              <a:ext cx="1583407" cy="22779"/>
            </a:xfrm>
            <a:prstGeom prst="line">
              <a:avLst/>
            </a:prstGeom>
            <a:noFill/>
            <a:ln w="19050" cap="flat" cmpd="sng" algn="ctr">
              <a:solidFill>
                <a:srgbClr val="FFFFFF">
                  <a:lumMod val="85000"/>
                </a:srgbClr>
              </a:solidFill>
              <a:prstDash val="sysDot"/>
              <a:headEnd type="none"/>
              <a:tailEnd type="none"/>
            </a:ln>
            <a:effectLst/>
          </p:spPr>
        </p:cxnSp>
        <p:cxnSp>
          <p:nvCxnSpPr>
            <p:cNvPr id="651" name="Straight Connector 650"/>
            <p:cNvCxnSpPr/>
            <p:nvPr/>
          </p:nvCxnSpPr>
          <p:spPr>
            <a:xfrm flipH="1">
              <a:off x="6395437" y="1826118"/>
              <a:ext cx="313738" cy="903674"/>
            </a:xfrm>
            <a:prstGeom prst="line">
              <a:avLst/>
            </a:prstGeom>
            <a:noFill/>
            <a:ln w="19050" cap="flat" cmpd="sng" algn="ctr">
              <a:solidFill>
                <a:srgbClr val="FFFFFF">
                  <a:lumMod val="85000"/>
                </a:srgbClr>
              </a:solidFill>
              <a:prstDash val="sysDot"/>
              <a:headEnd type="none"/>
              <a:tailEnd type="none"/>
            </a:ln>
            <a:effectLst/>
          </p:spPr>
        </p:cxnSp>
        <p:cxnSp>
          <p:nvCxnSpPr>
            <p:cNvPr id="652" name="Straight Connector 651"/>
            <p:cNvCxnSpPr/>
            <p:nvPr/>
          </p:nvCxnSpPr>
          <p:spPr>
            <a:xfrm>
              <a:off x="5261152" y="1960195"/>
              <a:ext cx="477311" cy="809820"/>
            </a:xfrm>
            <a:prstGeom prst="line">
              <a:avLst/>
            </a:prstGeom>
            <a:noFill/>
            <a:ln w="19050" cap="flat" cmpd="sng" algn="ctr">
              <a:solidFill>
                <a:srgbClr val="FFFFFF">
                  <a:lumMod val="85000"/>
                </a:srgbClr>
              </a:solidFill>
              <a:prstDash val="sysDot"/>
              <a:headEnd type="none"/>
              <a:tailEnd type="none"/>
            </a:ln>
            <a:effectLst/>
          </p:spPr>
        </p:cxnSp>
        <p:cxnSp>
          <p:nvCxnSpPr>
            <p:cNvPr id="653" name="Straight Connector 652"/>
            <p:cNvCxnSpPr>
              <a:stCxn id="769" idx="8"/>
            </p:cNvCxnSpPr>
            <p:nvPr/>
          </p:nvCxnSpPr>
          <p:spPr>
            <a:xfrm>
              <a:off x="4465511" y="2970086"/>
              <a:ext cx="1091723" cy="185238"/>
            </a:xfrm>
            <a:prstGeom prst="line">
              <a:avLst/>
            </a:prstGeom>
            <a:noFill/>
            <a:ln w="19050" cap="flat" cmpd="sng" algn="ctr">
              <a:solidFill>
                <a:srgbClr val="FFFFFF">
                  <a:lumMod val="85000"/>
                </a:srgbClr>
              </a:solidFill>
              <a:prstDash val="sysDot"/>
              <a:headEnd type="none"/>
              <a:tailEnd type="none"/>
            </a:ln>
            <a:effectLst/>
          </p:spPr>
        </p:cxnSp>
        <p:cxnSp>
          <p:nvCxnSpPr>
            <p:cNvPr id="654" name="Straight Connector 653"/>
            <p:cNvCxnSpPr>
              <a:stCxn id="775" idx="31"/>
            </p:cNvCxnSpPr>
            <p:nvPr/>
          </p:nvCxnSpPr>
          <p:spPr>
            <a:xfrm flipH="1">
              <a:off x="2821737" y="4341294"/>
              <a:ext cx="1509008" cy="45582"/>
            </a:xfrm>
            <a:prstGeom prst="line">
              <a:avLst/>
            </a:prstGeom>
            <a:noFill/>
            <a:ln w="19050" cap="flat" cmpd="sng" algn="ctr">
              <a:solidFill>
                <a:srgbClr val="FFFFFF">
                  <a:lumMod val="85000"/>
                </a:srgbClr>
              </a:solidFill>
              <a:prstDash val="sysDot"/>
              <a:headEnd type="none"/>
              <a:tailEnd type="none"/>
            </a:ln>
            <a:effectLst/>
          </p:spPr>
        </p:cxnSp>
        <p:cxnSp>
          <p:nvCxnSpPr>
            <p:cNvPr id="655" name="Straight Connector 654"/>
            <p:cNvCxnSpPr>
              <a:endCxn id="782" idx="257"/>
            </p:cNvCxnSpPr>
            <p:nvPr/>
          </p:nvCxnSpPr>
          <p:spPr>
            <a:xfrm>
              <a:off x="2627290" y="4430332"/>
              <a:ext cx="1006452" cy="1113691"/>
            </a:xfrm>
            <a:prstGeom prst="line">
              <a:avLst/>
            </a:prstGeom>
            <a:noFill/>
            <a:ln w="19050" cap="flat" cmpd="sng" algn="ctr">
              <a:solidFill>
                <a:srgbClr val="FFFFFF">
                  <a:lumMod val="85000"/>
                </a:srgbClr>
              </a:solidFill>
              <a:prstDash val="sysDot"/>
              <a:headEnd type="none"/>
              <a:tailEnd type="none"/>
            </a:ln>
            <a:effectLst/>
          </p:spPr>
        </p:cxnSp>
        <p:cxnSp>
          <p:nvCxnSpPr>
            <p:cNvPr id="656" name="Straight Connector 655"/>
            <p:cNvCxnSpPr>
              <a:stCxn id="803" idx="27"/>
              <a:endCxn id="775" idx="53"/>
            </p:cNvCxnSpPr>
            <p:nvPr/>
          </p:nvCxnSpPr>
          <p:spPr>
            <a:xfrm flipH="1" flipV="1">
              <a:off x="4853687" y="4700172"/>
              <a:ext cx="321493" cy="453198"/>
            </a:xfrm>
            <a:prstGeom prst="line">
              <a:avLst/>
            </a:prstGeom>
            <a:noFill/>
            <a:ln w="19050" cap="flat" cmpd="sng" algn="ctr">
              <a:solidFill>
                <a:srgbClr val="FFFFFF">
                  <a:lumMod val="85000"/>
                </a:srgbClr>
              </a:solidFill>
              <a:prstDash val="sysDot"/>
              <a:headEnd type="none"/>
              <a:tailEnd type="none"/>
            </a:ln>
            <a:effectLst/>
          </p:spPr>
        </p:cxnSp>
        <p:cxnSp>
          <p:nvCxnSpPr>
            <p:cNvPr id="657" name="Straight Connector 656"/>
            <p:cNvCxnSpPr/>
            <p:nvPr/>
          </p:nvCxnSpPr>
          <p:spPr>
            <a:xfrm flipH="1">
              <a:off x="4725716" y="3996559"/>
              <a:ext cx="776450" cy="398078"/>
            </a:xfrm>
            <a:prstGeom prst="line">
              <a:avLst/>
            </a:prstGeom>
            <a:noFill/>
            <a:ln w="19050" cap="flat" cmpd="sng" algn="ctr">
              <a:solidFill>
                <a:srgbClr val="FFFFFF">
                  <a:lumMod val="85000"/>
                </a:srgbClr>
              </a:solidFill>
              <a:prstDash val="sysDot"/>
              <a:headEnd type="none"/>
              <a:tailEnd type="none"/>
            </a:ln>
            <a:effectLst/>
          </p:spPr>
        </p:cxnSp>
        <p:cxnSp>
          <p:nvCxnSpPr>
            <p:cNvPr id="658" name="Straight Connector 657"/>
            <p:cNvCxnSpPr>
              <a:endCxn id="769" idx="21"/>
            </p:cNvCxnSpPr>
            <p:nvPr/>
          </p:nvCxnSpPr>
          <p:spPr>
            <a:xfrm flipV="1">
              <a:off x="3204144" y="2970086"/>
              <a:ext cx="985189" cy="227816"/>
            </a:xfrm>
            <a:prstGeom prst="line">
              <a:avLst/>
            </a:prstGeom>
            <a:noFill/>
            <a:ln w="19050" cap="flat" cmpd="sng" algn="ctr">
              <a:solidFill>
                <a:srgbClr val="FFFFFF">
                  <a:lumMod val="85000"/>
                </a:srgbClr>
              </a:solidFill>
              <a:prstDash val="sysDot"/>
              <a:headEnd type="none"/>
              <a:tailEnd type="none"/>
            </a:ln>
            <a:effectLst/>
          </p:spPr>
        </p:cxnSp>
        <p:cxnSp>
          <p:nvCxnSpPr>
            <p:cNvPr id="659" name="Straight Connector 658"/>
            <p:cNvCxnSpPr>
              <a:stCxn id="684" idx="17"/>
              <a:endCxn id="769" idx="26"/>
            </p:cNvCxnSpPr>
            <p:nvPr/>
          </p:nvCxnSpPr>
          <p:spPr>
            <a:xfrm>
              <a:off x="3813369" y="1767633"/>
              <a:ext cx="363803" cy="966298"/>
            </a:xfrm>
            <a:prstGeom prst="line">
              <a:avLst/>
            </a:prstGeom>
            <a:noFill/>
            <a:ln w="19050" cap="flat" cmpd="sng" algn="ctr">
              <a:solidFill>
                <a:srgbClr val="FFFFFF">
                  <a:lumMod val="85000"/>
                </a:srgbClr>
              </a:solidFill>
              <a:prstDash val="sysDot"/>
              <a:headEnd type="none"/>
              <a:tailEnd type="none"/>
            </a:ln>
            <a:effectLst/>
          </p:spPr>
        </p:cxnSp>
        <p:cxnSp>
          <p:nvCxnSpPr>
            <p:cNvPr id="660" name="Straight Connector 659"/>
            <p:cNvCxnSpPr>
              <a:stCxn id="796" idx="37"/>
            </p:cNvCxnSpPr>
            <p:nvPr/>
          </p:nvCxnSpPr>
          <p:spPr>
            <a:xfrm flipH="1">
              <a:off x="2597369" y="3174297"/>
              <a:ext cx="531339" cy="1109982"/>
            </a:xfrm>
            <a:prstGeom prst="line">
              <a:avLst/>
            </a:prstGeom>
            <a:noFill/>
            <a:ln w="19050" cap="flat" cmpd="sng" algn="ctr">
              <a:solidFill>
                <a:srgbClr val="FFFFFF">
                  <a:lumMod val="85000"/>
                </a:srgbClr>
              </a:solidFill>
              <a:prstDash val="sysDot"/>
              <a:headEnd type="none"/>
              <a:tailEnd type="none"/>
            </a:ln>
            <a:effectLst/>
          </p:spPr>
        </p:cxnSp>
        <p:cxnSp>
          <p:nvCxnSpPr>
            <p:cNvPr id="661" name="Straight Connector 660"/>
            <p:cNvCxnSpPr>
              <a:stCxn id="677" idx="6"/>
              <a:endCxn id="796" idx="2"/>
            </p:cNvCxnSpPr>
            <p:nvPr/>
          </p:nvCxnSpPr>
          <p:spPr>
            <a:xfrm>
              <a:off x="2468667" y="1994329"/>
              <a:ext cx="584302" cy="1057265"/>
            </a:xfrm>
            <a:prstGeom prst="line">
              <a:avLst/>
            </a:prstGeom>
            <a:noFill/>
            <a:ln w="19050" cap="flat" cmpd="sng" algn="ctr">
              <a:solidFill>
                <a:srgbClr val="FFFFFF">
                  <a:lumMod val="85000"/>
                </a:srgbClr>
              </a:solidFill>
              <a:prstDash val="sysDot"/>
              <a:headEnd type="none"/>
              <a:tailEnd type="none"/>
            </a:ln>
            <a:effectLst/>
          </p:spPr>
        </p:cxnSp>
        <p:cxnSp>
          <p:nvCxnSpPr>
            <p:cNvPr id="662" name="Straight Connector 661"/>
            <p:cNvCxnSpPr>
              <a:stCxn id="772" idx="22"/>
            </p:cNvCxnSpPr>
            <p:nvPr/>
          </p:nvCxnSpPr>
          <p:spPr>
            <a:xfrm>
              <a:off x="1398391" y="2828110"/>
              <a:ext cx="1522842" cy="390149"/>
            </a:xfrm>
            <a:prstGeom prst="line">
              <a:avLst/>
            </a:prstGeom>
            <a:noFill/>
            <a:ln w="19050" cap="flat" cmpd="sng" algn="ctr">
              <a:solidFill>
                <a:srgbClr val="FFFFFF">
                  <a:lumMod val="85000"/>
                </a:srgbClr>
              </a:solidFill>
              <a:prstDash val="sysDot"/>
              <a:headEnd type="none"/>
              <a:tailEnd type="none"/>
            </a:ln>
            <a:effectLst/>
          </p:spPr>
        </p:cxnSp>
        <p:cxnSp>
          <p:nvCxnSpPr>
            <p:cNvPr id="663" name="Straight Connector 662"/>
            <p:cNvCxnSpPr>
              <a:stCxn id="681" idx="5"/>
            </p:cNvCxnSpPr>
            <p:nvPr/>
          </p:nvCxnSpPr>
          <p:spPr>
            <a:xfrm flipV="1">
              <a:off x="2307783" y="4452118"/>
              <a:ext cx="263417" cy="1163331"/>
            </a:xfrm>
            <a:prstGeom prst="line">
              <a:avLst/>
            </a:prstGeom>
            <a:noFill/>
            <a:ln w="19050" cap="flat" cmpd="sng" algn="ctr">
              <a:solidFill>
                <a:srgbClr val="FFFFFF">
                  <a:lumMod val="85000"/>
                </a:srgbClr>
              </a:solidFill>
              <a:prstDash val="sysDot"/>
              <a:headEnd type="none"/>
              <a:tailEnd type="none"/>
            </a:ln>
            <a:effectLst/>
          </p:spPr>
        </p:cxnSp>
      </p:grpSp>
      <p:grpSp>
        <p:nvGrpSpPr>
          <p:cNvPr id="664" name="Group 663"/>
          <p:cNvGrpSpPr/>
          <p:nvPr/>
        </p:nvGrpSpPr>
        <p:grpSpPr>
          <a:xfrm>
            <a:off x="10333038" y="1572103"/>
            <a:ext cx="968599" cy="1107119"/>
            <a:chOff x="1525278" y="5442422"/>
            <a:chExt cx="968599" cy="1107119"/>
          </a:xfrm>
        </p:grpSpPr>
        <p:grpSp>
          <p:nvGrpSpPr>
            <p:cNvPr id="665" name="Group 664"/>
            <p:cNvGrpSpPr/>
            <p:nvPr/>
          </p:nvGrpSpPr>
          <p:grpSpPr>
            <a:xfrm>
              <a:off x="1791515" y="5442422"/>
              <a:ext cx="506623" cy="590663"/>
              <a:chOff x="4475897" y="2224607"/>
              <a:chExt cx="506623" cy="590663"/>
            </a:xfrm>
            <a:solidFill>
              <a:srgbClr val="0072C6"/>
            </a:solidFill>
          </p:grpSpPr>
          <p:sp>
            <p:nvSpPr>
              <p:cNvPr id="667" name="Freeform 40"/>
              <p:cNvSpPr>
                <a:spLocks noEditPoints="1"/>
              </p:cNvSpPr>
              <p:nvPr/>
            </p:nvSpPr>
            <p:spPr bwMode="auto">
              <a:xfrm>
                <a:off x="4475897" y="2224607"/>
                <a:ext cx="374268" cy="590663"/>
              </a:xfrm>
              <a:custGeom>
                <a:avLst/>
                <a:gdLst>
                  <a:gd name="T0" fmla="*/ 2088 w 2200"/>
                  <a:gd name="T1" fmla="*/ 156 h 3472"/>
                  <a:gd name="T2" fmla="*/ 2088 w 2200"/>
                  <a:gd name="T3" fmla="*/ 140 h 3472"/>
                  <a:gd name="T4" fmla="*/ 2080 w 2200"/>
                  <a:gd name="T5" fmla="*/ 110 h 3472"/>
                  <a:gd name="T6" fmla="*/ 2068 w 2200"/>
                  <a:gd name="T7" fmla="*/ 82 h 3472"/>
                  <a:gd name="T8" fmla="*/ 2050 w 2200"/>
                  <a:gd name="T9" fmla="*/ 56 h 3472"/>
                  <a:gd name="T10" fmla="*/ 2030 w 2200"/>
                  <a:gd name="T11" fmla="*/ 36 h 3472"/>
                  <a:gd name="T12" fmla="*/ 2004 w 2200"/>
                  <a:gd name="T13" fmla="*/ 18 h 3472"/>
                  <a:gd name="T14" fmla="*/ 1974 w 2200"/>
                  <a:gd name="T15" fmla="*/ 6 h 3472"/>
                  <a:gd name="T16" fmla="*/ 1944 w 2200"/>
                  <a:gd name="T17" fmla="*/ 0 h 3472"/>
                  <a:gd name="T18" fmla="*/ 280 w 2200"/>
                  <a:gd name="T19" fmla="*/ 0 h 3472"/>
                  <a:gd name="T20" fmla="*/ 264 w 2200"/>
                  <a:gd name="T21" fmla="*/ 0 h 3472"/>
                  <a:gd name="T22" fmla="*/ 232 w 2200"/>
                  <a:gd name="T23" fmla="*/ 6 h 3472"/>
                  <a:gd name="T24" fmla="*/ 204 w 2200"/>
                  <a:gd name="T25" fmla="*/ 18 h 3472"/>
                  <a:gd name="T26" fmla="*/ 178 w 2200"/>
                  <a:gd name="T27" fmla="*/ 36 h 3472"/>
                  <a:gd name="T28" fmla="*/ 156 w 2200"/>
                  <a:gd name="T29" fmla="*/ 56 h 3472"/>
                  <a:gd name="T30" fmla="*/ 140 w 2200"/>
                  <a:gd name="T31" fmla="*/ 82 h 3472"/>
                  <a:gd name="T32" fmla="*/ 128 w 2200"/>
                  <a:gd name="T33" fmla="*/ 110 h 3472"/>
                  <a:gd name="T34" fmla="*/ 120 w 2200"/>
                  <a:gd name="T35" fmla="*/ 140 h 3472"/>
                  <a:gd name="T36" fmla="*/ 120 w 2200"/>
                  <a:gd name="T37" fmla="*/ 3236 h 3472"/>
                  <a:gd name="T38" fmla="*/ 96 w 2200"/>
                  <a:gd name="T39" fmla="*/ 3244 h 3472"/>
                  <a:gd name="T40" fmla="*/ 54 w 2200"/>
                  <a:gd name="T41" fmla="*/ 3272 h 3472"/>
                  <a:gd name="T42" fmla="*/ 22 w 2200"/>
                  <a:gd name="T43" fmla="*/ 3310 h 3472"/>
                  <a:gd name="T44" fmla="*/ 2 w 2200"/>
                  <a:gd name="T45" fmla="*/ 3358 h 3472"/>
                  <a:gd name="T46" fmla="*/ 0 w 2200"/>
                  <a:gd name="T47" fmla="*/ 3386 h 3472"/>
                  <a:gd name="T48" fmla="*/ 2200 w 2200"/>
                  <a:gd name="T49" fmla="*/ 3472 h 3472"/>
                  <a:gd name="T50" fmla="*/ 2200 w 2200"/>
                  <a:gd name="T51" fmla="*/ 3386 h 3472"/>
                  <a:gd name="T52" fmla="*/ 2192 w 2200"/>
                  <a:gd name="T53" fmla="*/ 3334 h 3472"/>
                  <a:gd name="T54" fmla="*/ 2168 w 2200"/>
                  <a:gd name="T55" fmla="*/ 3290 h 3472"/>
                  <a:gd name="T56" fmla="*/ 2132 w 2200"/>
                  <a:gd name="T57" fmla="*/ 3256 h 3472"/>
                  <a:gd name="T58" fmla="*/ 2088 w 2200"/>
                  <a:gd name="T59" fmla="*/ 3236 h 3472"/>
                  <a:gd name="T60" fmla="*/ 1448 w 2200"/>
                  <a:gd name="T61" fmla="*/ 2122 h 3472"/>
                  <a:gd name="T62" fmla="*/ 976 w 2200"/>
                  <a:gd name="T63" fmla="*/ 2224 h 3472"/>
                  <a:gd name="T64" fmla="*/ 974 w 2200"/>
                  <a:gd name="T65" fmla="*/ 1712 h 3472"/>
                  <a:gd name="T66" fmla="*/ 1164 w 2200"/>
                  <a:gd name="T67" fmla="*/ 2110 h 3472"/>
                  <a:gd name="T68" fmla="*/ 1832 w 2200"/>
                  <a:gd name="T69" fmla="*/ 1272 h 3472"/>
                  <a:gd name="T70" fmla="*/ 376 w 2200"/>
                  <a:gd name="T71" fmla="*/ 264 h 3472"/>
                  <a:gd name="T72" fmla="*/ 1832 w 2200"/>
                  <a:gd name="T73" fmla="*/ 1272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0" h="3472">
                    <a:moveTo>
                      <a:pt x="2088" y="3236"/>
                    </a:moveTo>
                    <a:lnTo>
                      <a:pt x="2088" y="156"/>
                    </a:lnTo>
                    <a:lnTo>
                      <a:pt x="2088" y="156"/>
                    </a:lnTo>
                    <a:lnTo>
                      <a:pt x="2088" y="140"/>
                    </a:lnTo>
                    <a:lnTo>
                      <a:pt x="2084" y="124"/>
                    </a:lnTo>
                    <a:lnTo>
                      <a:pt x="2080" y="110"/>
                    </a:lnTo>
                    <a:lnTo>
                      <a:pt x="2076" y="94"/>
                    </a:lnTo>
                    <a:lnTo>
                      <a:pt x="2068" y="82"/>
                    </a:lnTo>
                    <a:lnTo>
                      <a:pt x="2060" y="68"/>
                    </a:lnTo>
                    <a:lnTo>
                      <a:pt x="2050" y="56"/>
                    </a:lnTo>
                    <a:lnTo>
                      <a:pt x="2040" y="46"/>
                    </a:lnTo>
                    <a:lnTo>
                      <a:pt x="2030" y="36"/>
                    </a:lnTo>
                    <a:lnTo>
                      <a:pt x="2016" y="26"/>
                    </a:lnTo>
                    <a:lnTo>
                      <a:pt x="2004" y="18"/>
                    </a:lnTo>
                    <a:lnTo>
                      <a:pt x="1990" y="12"/>
                    </a:lnTo>
                    <a:lnTo>
                      <a:pt x="1974" y="6"/>
                    </a:lnTo>
                    <a:lnTo>
                      <a:pt x="1960" y="4"/>
                    </a:lnTo>
                    <a:lnTo>
                      <a:pt x="1944" y="0"/>
                    </a:lnTo>
                    <a:lnTo>
                      <a:pt x="1926" y="0"/>
                    </a:lnTo>
                    <a:lnTo>
                      <a:pt x="280" y="0"/>
                    </a:lnTo>
                    <a:lnTo>
                      <a:pt x="280" y="0"/>
                    </a:lnTo>
                    <a:lnTo>
                      <a:pt x="264" y="0"/>
                    </a:lnTo>
                    <a:lnTo>
                      <a:pt x="248" y="4"/>
                    </a:lnTo>
                    <a:lnTo>
                      <a:pt x="232" y="6"/>
                    </a:lnTo>
                    <a:lnTo>
                      <a:pt x="218" y="12"/>
                    </a:lnTo>
                    <a:lnTo>
                      <a:pt x="204" y="18"/>
                    </a:lnTo>
                    <a:lnTo>
                      <a:pt x="190" y="26"/>
                    </a:lnTo>
                    <a:lnTo>
                      <a:pt x="178" y="36"/>
                    </a:lnTo>
                    <a:lnTo>
                      <a:pt x="166" y="46"/>
                    </a:lnTo>
                    <a:lnTo>
                      <a:pt x="156" y="56"/>
                    </a:lnTo>
                    <a:lnTo>
                      <a:pt x="148" y="68"/>
                    </a:lnTo>
                    <a:lnTo>
                      <a:pt x="140" y="82"/>
                    </a:lnTo>
                    <a:lnTo>
                      <a:pt x="132" y="94"/>
                    </a:lnTo>
                    <a:lnTo>
                      <a:pt x="128" y="110"/>
                    </a:lnTo>
                    <a:lnTo>
                      <a:pt x="124" y="124"/>
                    </a:lnTo>
                    <a:lnTo>
                      <a:pt x="120" y="140"/>
                    </a:lnTo>
                    <a:lnTo>
                      <a:pt x="120" y="156"/>
                    </a:lnTo>
                    <a:lnTo>
                      <a:pt x="120" y="3236"/>
                    </a:lnTo>
                    <a:lnTo>
                      <a:pt x="120" y="3236"/>
                    </a:lnTo>
                    <a:lnTo>
                      <a:pt x="96" y="3244"/>
                    </a:lnTo>
                    <a:lnTo>
                      <a:pt x="74" y="3256"/>
                    </a:lnTo>
                    <a:lnTo>
                      <a:pt x="54" y="3272"/>
                    </a:lnTo>
                    <a:lnTo>
                      <a:pt x="36" y="3290"/>
                    </a:lnTo>
                    <a:lnTo>
                      <a:pt x="22" y="3310"/>
                    </a:lnTo>
                    <a:lnTo>
                      <a:pt x="10" y="3334"/>
                    </a:lnTo>
                    <a:lnTo>
                      <a:pt x="2" y="3358"/>
                    </a:lnTo>
                    <a:lnTo>
                      <a:pt x="0" y="3372"/>
                    </a:lnTo>
                    <a:lnTo>
                      <a:pt x="0" y="3386"/>
                    </a:lnTo>
                    <a:lnTo>
                      <a:pt x="0" y="3472"/>
                    </a:lnTo>
                    <a:lnTo>
                      <a:pt x="2200" y="3472"/>
                    </a:lnTo>
                    <a:lnTo>
                      <a:pt x="2200" y="3386"/>
                    </a:lnTo>
                    <a:lnTo>
                      <a:pt x="2200" y="3386"/>
                    </a:lnTo>
                    <a:lnTo>
                      <a:pt x="2198" y="3358"/>
                    </a:lnTo>
                    <a:lnTo>
                      <a:pt x="2192" y="3334"/>
                    </a:lnTo>
                    <a:lnTo>
                      <a:pt x="2182" y="3310"/>
                    </a:lnTo>
                    <a:lnTo>
                      <a:pt x="2168" y="3290"/>
                    </a:lnTo>
                    <a:lnTo>
                      <a:pt x="2152" y="3272"/>
                    </a:lnTo>
                    <a:lnTo>
                      <a:pt x="2132" y="3256"/>
                    </a:lnTo>
                    <a:lnTo>
                      <a:pt x="2112" y="3244"/>
                    </a:lnTo>
                    <a:lnTo>
                      <a:pt x="2088" y="3236"/>
                    </a:lnTo>
                    <a:lnTo>
                      <a:pt x="2088" y="3236"/>
                    </a:lnTo>
                    <a:close/>
                    <a:moveTo>
                      <a:pt x="1448" y="2122"/>
                    </a:moveTo>
                    <a:lnTo>
                      <a:pt x="676" y="2814"/>
                    </a:lnTo>
                    <a:lnTo>
                      <a:pt x="976" y="2224"/>
                    </a:lnTo>
                    <a:lnTo>
                      <a:pt x="646" y="2224"/>
                    </a:lnTo>
                    <a:lnTo>
                      <a:pt x="974" y="1712"/>
                    </a:lnTo>
                    <a:lnTo>
                      <a:pt x="1558" y="1712"/>
                    </a:lnTo>
                    <a:lnTo>
                      <a:pt x="1164" y="2110"/>
                    </a:lnTo>
                    <a:lnTo>
                      <a:pt x="1448" y="2122"/>
                    </a:lnTo>
                    <a:close/>
                    <a:moveTo>
                      <a:pt x="1832" y="1272"/>
                    </a:moveTo>
                    <a:lnTo>
                      <a:pt x="376" y="1272"/>
                    </a:lnTo>
                    <a:lnTo>
                      <a:pt x="376" y="264"/>
                    </a:lnTo>
                    <a:lnTo>
                      <a:pt x="1832" y="264"/>
                    </a:lnTo>
                    <a:lnTo>
                      <a:pt x="1832" y="1272"/>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8" name="Freeform 41"/>
              <p:cNvSpPr>
                <a:spLocks/>
              </p:cNvSpPr>
              <p:nvPr/>
            </p:nvSpPr>
            <p:spPr bwMode="auto">
              <a:xfrm>
                <a:off x="4820224" y="2397451"/>
                <a:ext cx="132015" cy="342966"/>
              </a:xfrm>
              <a:custGeom>
                <a:avLst/>
                <a:gdLst>
                  <a:gd name="T0" fmla="*/ 716 w 776"/>
                  <a:gd name="T1" fmla="*/ 2016 h 2016"/>
                  <a:gd name="T2" fmla="*/ 356 w 776"/>
                  <a:gd name="T3" fmla="*/ 2016 h 2016"/>
                  <a:gd name="T4" fmla="*/ 356 w 776"/>
                  <a:gd name="T5" fmla="*/ 2016 h 2016"/>
                  <a:gd name="T6" fmla="*/ 344 w 776"/>
                  <a:gd name="T7" fmla="*/ 2014 h 2016"/>
                  <a:gd name="T8" fmla="*/ 332 w 776"/>
                  <a:gd name="T9" fmla="*/ 2012 h 2016"/>
                  <a:gd name="T10" fmla="*/ 322 w 776"/>
                  <a:gd name="T11" fmla="*/ 2006 h 2016"/>
                  <a:gd name="T12" fmla="*/ 314 w 776"/>
                  <a:gd name="T13" fmla="*/ 1998 h 2016"/>
                  <a:gd name="T14" fmla="*/ 306 w 776"/>
                  <a:gd name="T15" fmla="*/ 1990 h 2016"/>
                  <a:gd name="T16" fmla="*/ 300 w 776"/>
                  <a:gd name="T17" fmla="*/ 1980 h 2016"/>
                  <a:gd name="T18" fmla="*/ 298 w 776"/>
                  <a:gd name="T19" fmla="*/ 1968 h 2016"/>
                  <a:gd name="T20" fmla="*/ 296 w 776"/>
                  <a:gd name="T21" fmla="*/ 1956 h 2016"/>
                  <a:gd name="T22" fmla="*/ 296 w 776"/>
                  <a:gd name="T23" fmla="*/ 632 h 2016"/>
                  <a:gd name="T24" fmla="*/ 0 w 776"/>
                  <a:gd name="T25" fmla="*/ 632 h 2016"/>
                  <a:gd name="T26" fmla="*/ 0 w 776"/>
                  <a:gd name="T27" fmla="*/ 512 h 2016"/>
                  <a:gd name="T28" fmla="*/ 356 w 776"/>
                  <a:gd name="T29" fmla="*/ 512 h 2016"/>
                  <a:gd name="T30" fmla="*/ 356 w 776"/>
                  <a:gd name="T31" fmla="*/ 512 h 2016"/>
                  <a:gd name="T32" fmla="*/ 368 w 776"/>
                  <a:gd name="T33" fmla="*/ 514 h 2016"/>
                  <a:gd name="T34" fmla="*/ 380 w 776"/>
                  <a:gd name="T35" fmla="*/ 516 h 2016"/>
                  <a:gd name="T36" fmla="*/ 390 w 776"/>
                  <a:gd name="T37" fmla="*/ 522 h 2016"/>
                  <a:gd name="T38" fmla="*/ 398 w 776"/>
                  <a:gd name="T39" fmla="*/ 530 h 2016"/>
                  <a:gd name="T40" fmla="*/ 406 w 776"/>
                  <a:gd name="T41" fmla="*/ 538 h 2016"/>
                  <a:gd name="T42" fmla="*/ 412 w 776"/>
                  <a:gd name="T43" fmla="*/ 548 h 2016"/>
                  <a:gd name="T44" fmla="*/ 414 w 776"/>
                  <a:gd name="T45" fmla="*/ 560 h 2016"/>
                  <a:gd name="T46" fmla="*/ 416 w 776"/>
                  <a:gd name="T47" fmla="*/ 572 h 2016"/>
                  <a:gd name="T48" fmla="*/ 416 w 776"/>
                  <a:gd name="T49" fmla="*/ 1896 h 2016"/>
                  <a:gd name="T50" fmla="*/ 656 w 776"/>
                  <a:gd name="T51" fmla="*/ 1896 h 2016"/>
                  <a:gd name="T52" fmla="*/ 656 w 776"/>
                  <a:gd name="T53" fmla="*/ 0 h 2016"/>
                  <a:gd name="T54" fmla="*/ 776 w 776"/>
                  <a:gd name="T55" fmla="*/ 0 h 2016"/>
                  <a:gd name="T56" fmla="*/ 776 w 776"/>
                  <a:gd name="T57" fmla="*/ 1956 h 2016"/>
                  <a:gd name="T58" fmla="*/ 776 w 776"/>
                  <a:gd name="T59" fmla="*/ 1956 h 2016"/>
                  <a:gd name="T60" fmla="*/ 774 w 776"/>
                  <a:gd name="T61" fmla="*/ 1968 h 2016"/>
                  <a:gd name="T62" fmla="*/ 772 w 776"/>
                  <a:gd name="T63" fmla="*/ 1980 h 2016"/>
                  <a:gd name="T64" fmla="*/ 766 w 776"/>
                  <a:gd name="T65" fmla="*/ 1990 h 2016"/>
                  <a:gd name="T66" fmla="*/ 758 w 776"/>
                  <a:gd name="T67" fmla="*/ 1998 h 2016"/>
                  <a:gd name="T68" fmla="*/ 750 w 776"/>
                  <a:gd name="T69" fmla="*/ 2006 h 2016"/>
                  <a:gd name="T70" fmla="*/ 740 w 776"/>
                  <a:gd name="T71" fmla="*/ 2012 h 2016"/>
                  <a:gd name="T72" fmla="*/ 728 w 776"/>
                  <a:gd name="T73" fmla="*/ 2014 h 2016"/>
                  <a:gd name="T74" fmla="*/ 716 w 776"/>
                  <a:gd name="T75" fmla="*/ 2016 h 2016"/>
                  <a:gd name="T76" fmla="*/ 716 w 776"/>
                  <a:gd name="T77" fmla="*/ 2016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6" h="2016">
                    <a:moveTo>
                      <a:pt x="716" y="2016"/>
                    </a:moveTo>
                    <a:lnTo>
                      <a:pt x="356" y="2016"/>
                    </a:lnTo>
                    <a:lnTo>
                      <a:pt x="356" y="2016"/>
                    </a:lnTo>
                    <a:lnTo>
                      <a:pt x="344" y="2014"/>
                    </a:lnTo>
                    <a:lnTo>
                      <a:pt x="332" y="2012"/>
                    </a:lnTo>
                    <a:lnTo>
                      <a:pt x="322" y="2006"/>
                    </a:lnTo>
                    <a:lnTo>
                      <a:pt x="314" y="1998"/>
                    </a:lnTo>
                    <a:lnTo>
                      <a:pt x="306" y="1990"/>
                    </a:lnTo>
                    <a:lnTo>
                      <a:pt x="300" y="1980"/>
                    </a:lnTo>
                    <a:lnTo>
                      <a:pt x="298" y="1968"/>
                    </a:lnTo>
                    <a:lnTo>
                      <a:pt x="296" y="1956"/>
                    </a:lnTo>
                    <a:lnTo>
                      <a:pt x="296" y="632"/>
                    </a:lnTo>
                    <a:lnTo>
                      <a:pt x="0" y="632"/>
                    </a:lnTo>
                    <a:lnTo>
                      <a:pt x="0" y="512"/>
                    </a:lnTo>
                    <a:lnTo>
                      <a:pt x="356" y="512"/>
                    </a:lnTo>
                    <a:lnTo>
                      <a:pt x="356" y="512"/>
                    </a:lnTo>
                    <a:lnTo>
                      <a:pt x="368" y="514"/>
                    </a:lnTo>
                    <a:lnTo>
                      <a:pt x="380" y="516"/>
                    </a:lnTo>
                    <a:lnTo>
                      <a:pt x="390" y="522"/>
                    </a:lnTo>
                    <a:lnTo>
                      <a:pt x="398" y="530"/>
                    </a:lnTo>
                    <a:lnTo>
                      <a:pt x="406" y="538"/>
                    </a:lnTo>
                    <a:lnTo>
                      <a:pt x="412" y="548"/>
                    </a:lnTo>
                    <a:lnTo>
                      <a:pt x="414" y="560"/>
                    </a:lnTo>
                    <a:lnTo>
                      <a:pt x="416" y="572"/>
                    </a:lnTo>
                    <a:lnTo>
                      <a:pt x="416" y="1896"/>
                    </a:lnTo>
                    <a:lnTo>
                      <a:pt x="656" y="1896"/>
                    </a:lnTo>
                    <a:lnTo>
                      <a:pt x="656" y="0"/>
                    </a:lnTo>
                    <a:lnTo>
                      <a:pt x="776" y="0"/>
                    </a:lnTo>
                    <a:lnTo>
                      <a:pt x="776" y="1956"/>
                    </a:lnTo>
                    <a:lnTo>
                      <a:pt x="776" y="1956"/>
                    </a:lnTo>
                    <a:lnTo>
                      <a:pt x="774" y="1968"/>
                    </a:lnTo>
                    <a:lnTo>
                      <a:pt x="772" y="1980"/>
                    </a:lnTo>
                    <a:lnTo>
                      <a:pt x="766" y="1990"/>
                    </a:lnTo>
                    <a:lnTo>
                      <a:pt x="758" y="1998"/>
                    </a:lnTo>
                    <a:lnTo>
                      <a:pt x="750" y="2006"/>
                    </a:lnTo>
                    <a:lnTo>
                      <a:pt x="740" y="2012"/>
                    </a:lnTo>
                    <a:lnTo>
                      <a:pt x="728" y="2014"/>
                    </a:lnTo>
                    <a:lnTo>
                      <a:pt x="716" y="2016"/>
                    </a:lnTo>
                    <a:lnTo>
                      <a:pt x="716" y="2016"/>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9" name="Rectangle 42"/>
              <p:cNvSpPr>
                <a:spLocks noChangeArrowheads="1"/>
              </p:cNvSpPr>
              <p:nvPr/>
            </p:nvSpPr>
            <p:spPr bwMode="auto">
              <a:xfrm>
                <a:off x="4901542" y="2381459"/>
                <a:ext cx="80978" cy="67368"/>
              </a:xfrm>
              <a:prstGeom prst="rect">
                <a:avLst/>
              </a:pr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0" name="Rectangle 43"/>
              <p:cNvSpPr>
                <a:spLocks noChangeArrowheads="1"/>
              </p:cNvSpPr>
              <p:nvPr/>
            </p:nvSpPr>
            <p:spPr bwMode="auto">
              <a:xfrm>
                <a:off x="4915492" y="2340290"/>
                <a:ext cx="17693" cy="77576"/>
              </a:xfrm>
              <a:prstGeom prst="rect">
                <a:avLst/>
              </a:pr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1" name="Rectangle 44"/>
              <p:cNvSpPr>
                <a:spLocks noChangeArrowheads="1"/>
              </p:cNvSpPr>
              <p:nvPr/>
            </p:nvSpPr>
            <p:spPr bwMode="auto">
              <a:xfrm>
                <a:off x="4950877" y="2340290"/>
                <a:ext cx="17693" cy="77576"/>
              </a:xfrm>
              <a:prstGeom prst="rect">
                <a:avLst/>
              </a:pr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66" name="TextBox 665"/>
            <p:cNvSpPr txBox="1"/>
            <p:nvPr/>
          </p:nvSpPr>
          <p:spPr>
            <a:xfrm>
              <a:off x="1525278" y="6050943"/>
              <a:ext cx="968599" cy="498598"/>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Electric charging </a:t>
              </a:r>
              <a:br>
                <a:rPr kumimoji="0" lang="en-US" sz="1200" b="0" i="0" u="none" strike="noStrike" kern="0" cap="none" spc="0" normalizeH="0" baseline="0" noProof="0" dirty="0">
                  <a:ln>
                    <a:noFill/>
                  </a:ln>
                  <a:solidFill>
                    <a:sysClr val="windowText" lastClr="000000"/>
                  </a:solidFill>
                  <a:effectLst/>
                  <a:uLnTx/>
                  <a:uFillTx/>
                </a:rPr>
              </a:br>
              <a:r>
                <a:rPr kumimoji="0" lang="en-US" sz="1200" b="0" i="0" u="none" strike="noStrike" kern="0" cap="none" spc="0" normalizeH="0" baseline="0" noProof="0" dirty="0">
                  <a:ln>
                    <a:noFill/>
                  </a:ln>
                  <a:solidFill>
                    <a:sysClr val="windowText" lastClr="000000"/>
                  </a:solidFill>
                  <a:effectLst/>
                  <a:uLnTx/>
                  <a:uFillTx/>
                </a:rPr>
                <a:t>stations</a:t>
              </a:r>
            </a:p>
          </p:txBody>
        </p:sp>
      </p:grpSp>
      <p:grpSp>
        <p:nvGrpSpPr>
          <p:cNvPr id="672" name="Group 671"/>
          <p:cNvGrpSpPr/>
          <p:nvPr/>
        </p:nvGrpSpPr>
        <p:grpSpPr>
          <a:xfrm>
            <a:off x="1807823" y="1584567"/>
            <a:ext cx="968599" cy="900325"/>
            <a:chOff x="2066782" y="1388549"/>
            <a:chExt cx="968599" cy="900325"/>
          </a:xfrm>
        </p:grpSpPr>
        <p:grpSp>
          <p:nvGrpSpPr>
            <p:cNvPr id="673" name="Group 672"/>
            <p:cNvGrpSpPr/>
            <p:nvPr/>
          </p:nvGrpSpPr>
          <p:grpSpPr>
            <a:xfrm>
              <a:off x="2284784" y="1388549"/>
              <a:ext cx="485805" cy="484576"/>
              <a:chOff x="4426989" y="3121192"/>
              <a:chExt cx="485805" cy="484576"/>
            </a:xfrm>
            <a:solidFill>
              <a:srgbClr val="0072C6"/>
            </a:solidFill>
          </p:grpSpPr>
          <p:sp>
            <p:nvSpPr>
              <p:cNvPr id="675" name="Freeform 20"/>
              <p:cNvSpPr>
                <a:spLocks noEditPoints="1"/>
              </p:cNvSpPr>
              <p:nvPr/>
            </p:nvSpPr>
            <p:spPr bwMode="black">
              <a:xfrm>
                <a:off x="4426989" y="3121192"/>
                <a:ext cx="485805" cy="484576"/>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6" name="Freeform 21"/>
              <p:cNvSpPr>
                <a:spLocks/>
              </p:cNvSpPr>
              <p:nvPr/>
            </p:nvSpPr>
            <p:spPr bwMode="black">
              <a:xfrm>
                <a:off x="4628581" y="3313921"/>
                <a:ext cx="20931" cy="52863"/>
              </a:xfrm>
              <a:custGeom>
                <a:avLst/>
                <a:gdLst>
                  <a:gd name="T0" fmla="*/ 17 w 17"/>
                  <a:gd name="T1" fmla="*/ 43 h 43"/>
                  <a:gd name="T2" fmla="*/ 17 w 17"/>
                  <a:gd name="T3" fmla="*/ 0 h 43"/>
                  <a:gd name="T4" fmla="*/ 0 w 17"/>
                  <a:gd name="T5" fmla="*/ 25 h 43"/>
                  <a:gd name="T6" fmla="*/ 17 w 17"/>
                  <a:gd name="T7" fmla="*/ 43 h 43"/>
                </a:gdLst>
                <a:ahLst/>
                <a:cxnLst>
                  <a:cxn ang="0">
                    <a:pos x="T0" y="T1"/>
                  </a:cxn>
                  <a:cxn ang="0">
                    <a:pos x="T2" y="T3"/>
                  </a:cxn>
                  <a:cxn ang="0">
                    <a:pos x="T4" y="T5"/>
                  </a:cxn>
                  <a:cxn ang="0">
                    <a:pos x="T6" y="T7"/>
                  </a:cxn>
                </a:cxnLst>
                <a:rect l="0" t="0" r="r" b="b"/>
                <a:pathLst>
                  <a:path w="17" h="43">
                    <a:moveTo>
                      <a:pt x="17" y="43"/>
                    </a:moveTo>
                    <a:cubicBezTo>
                      <a:pt x="17" y="0"/>
                      <a:pt x="17" y="0"/>
                      <a:pt x="17" y="0"/>
                    </a:cubicBezTo>
                    <a:cubicBezTo>
                      <a:pt x="17" y="0"/>
                      <a:pt x="5" y="16"/>
                      <a:pt x="0" y="25"/>
                    </a:cubicBezTo>
                    <a:lnTo>
                      <a:pt x="17" y="43"/>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7" name="Freeform 22"/>
              <p:cNvSpPr>
                <a:spLocks noEditPoints="1"/>
              </p:cNvSpPr>
              <p:nvPr/>
            </p:nvSpPr>
            <p:spPr bwMode="black">
              <a:xfrm>
                <a:off x="4469951" y="3163042"/>
                <a:ext cx="399880" cy="39867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6 w 324"/>
                  <a:gd name="T19" fmla="*/ 268 h 324"/>
                  <a:gd name="T20" fmla="*/ 171 w 324"/>
                  <a:gd name="T21" fmla="*/ 268 h 324"/>
                  <a:gd name="T22" fmla="*/ 203 w 324"/>
                  <a:gd name="T23" fmla="*/ 237 h 324"/>
                  <a:gd name="T24" fmla="*/ 130 w 324"/>
                  <a:gd name="T25" fmla="*/ 166 h 324"/>
                  <a:gd name="T26" fmla="*/ 142 w 324"/>
                  <a:gd name="T27" fmla="*/ 210 h 324"/>
                  <a:gd name="T28" fmla="*/ 142 w 324"/>
                  <a:gd name="T29" fmla="*/ 271 h 324"/>
                  <a:gd name="T30" fmla="*/ 125 w 324"/>
                  <a:gd name="T31" fmla="*/ 271 h 324"/>
                  <a:gd name="T32" fmla="*/ 125 w 324"/>
                  <a:gd name="T33" fmla="*/ 219 h 324"/>
                  <a:gd name="T34" fmla="*/ 113 w 324"/>
                  <a:gd name="T35" fmla="*/ 185 h 324"/>
                  <a:gd name="T36" fmla="*/ 101 w 324"/>
                  <a:gd name="T37" fmla="*/ 198 h 324"/>
                  <a:gd name="T38" fmla="*/ 95 w 324"/>
                  <a:gd name="T39" fmla="*/ 269 h 324"/>
                  <a:gd name="T40" fmla="*/ 80 w 324"/>
                  <a:gd name="T41" fmla="*/ 269 h 324"/>
                  <a:gd name="T42" fmla="*/ 79 w 324"/>
                  <a:gd name="T43" fmla="*/ 187 h 324"/>
                  <a:gd name="T44" fmla="*/ 84 w 324"/>
                  <a:gd name="T45" fmla="*/ 136 h 324"/>
                  <a:gd name="T46" fmla="*/ 66 w 324"/>
                  <a:gd name="T47" fmla="*/ 99 h 324"/>
                  <a:gd name="T48" fmla="*/ 123 w 324"/>
                  <a:gd name="T49" fmla="*/ 72 h 324"/>
                  <a:gd name="T50" fmla="*/ 145 w 324"/>
                  <a:gd name="T51" fmla="*/ 67 h 324"/>
                  <a:gd name="T52" fmla="*/ 137 w 324"/>
                  <a:gd name="T53" fmla="*/ 50 h 324"/>
                  <a:gd name="T54" fmla="*/ 161 w 324"/>
                  <a:gd name="T55" fmla="*/ 26 h 324"/>
                  <a:gd name="T56" fmla="*/ 185 w 324"/>
                  <a:gd name="T57" fmla="*/ 50 h 324"/>
                  <a:gd name="T58" fmla="*/ 161 w 324"/>
                  <a:gd name="T59" fmla="*/ 74 h 324"/>
                  <a:gd name="T60" fmla="*/ 152 w 324"/>
                  <a:gd name="T61" fmla="*/ 72 h 324"/>
                  <a:gd name="T62" fmla="*/ 164 w 324"/>
                  <a:gd name="T63" fmla="*/ 101 h 324"/>
                  <a:gd name="T64" fmla="*/ 157 w 324"/>
                  <a:gd name="T65" fmla="*/ 122 h 324"/>
                  <a:gd name="T66" fmla="*/ 158 w 324"/>
                  <a:gd name="T67" fmla="*/ 177 h 324"/>
                  <a:gd name="T68" fmla="*/ 207 w 324"/>
                  <a:gd name="T69" fmla="*/ 225 h 324"/>
                  <a:gd name="T70" fmla="*/ 208 w 324"/>
                  <a:gd name="T71" fmla="*/ 222 h 324"/>
                  <a:gd name="T72" fmla="*/ 290 w 324"/>
                  <a:gd name="T73" fmla="*/ 210 h 324"/>
                  <a:gd name="T74" fmla="*/ 236 w 324"/>
                  <a:gd name="T75" fmla="*/ 26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6" y="268"/>
                    </a:moveTo>
                    <a:cubicBezTo>
                      <a:pt x="171" y="268"/>
                      <a:pt x="171" y="268"/>
                      <a:pt x="171" y="268"/>
                    </a:cubicBezTo>
                    <a:cubicBezTo>
                      <a:pt x="179" y="250"/>
                      <a:pt x="200" y="239"/>
                      <a:pt x="203" y="237"/>
                    </a:cubicBezTo>
                    <a:cubicBezTo>
                      <a:pt x="130" y="166"/>
                      <a:pt x="130" y="166"/>
                      <a:pt x="130" y="166"/>
                    </a:cubicBezTo>
                    <a:cubicBezTo>
                      <a:pt x="134" y="176"/>
                      <a:pt x="141" y="191"/>
                      <a:pt x="142" y="210"/>
                    </a:cubicBezTo>
                    <a:cubicBezTo>
                      <a:pt x="142" y="271"/>
                      <a:pt x="142" y="271"/>
                      <a:pt x="142" y="271"/>
                    </a:cubicBezTo>
                    <a:cubicBezTo>
                      <a:pt x="125" y="271"/>
                      <a:pt x="125" y="271"/>
                      <a:pt x="125" y="271"/>
                    </a:cubicBezTo>
                    <a:cubicBezTo>
                      <a:pt x="125" y="219"/>
                      <a:pt x="125" y="219"/>
                      <a:pt x="125" y="219"/>
                    </a:cubicBezTo>
                    <a:cubicBezTo>
                      <a:pt x="125" y="219"/>
                      <a:pt x="121" y="193"/>
                      <a:pt x="113" y="185"/>
                    </a:cubicBezTo>
                    <a:cubicBezTo>
                      <a:pt x="105" y="177"/>
                      <a:pt x="101" y="192"/>
                      <a:pt x="101" y="198"/>
                    </a:cubicBezTo>
                    <a:cubicBezTo>
                      <a:pt x="101" y="204"/>
                      <a:pt x="100" y="262"/>
                      <a:pt x="95" y="269"/>
                    </a:cubicBezTo>
                    <a:cubicBezTo>
                      <a:pt x="80" y="269"/>
                      <a:pt x="80" y="269"/>
                      <a:pt x="80" y="269"/>
                    </a:cubicBezTo>
                    <a:cubicBezTo>
                      <a:pt x="79" y="187"/>
                      <a:pt x="79" y="187"/>
                      <a:pt x="79" y="187"/>
                    </a:cubicBezTo>
                    <a:cubicBezTo>
                      <a:pt x="79" y="187"/>
                      <a:pt x="66" y="154"/>
                      <a:pt x="84" y="136"/>
                    </a:cubicBezTo>
                    <a:cubicBezTo>
                      <a:pt x="84" y="136"/>
                      <a:pt x="62" y="108"/>
                      <a:pt x="66" y="99"/>
                    </a:cubicBezTo>
                    <a:cubicBezTo>
                      <a:pt x="70" y="90"/>
                      <a:pt x="116" y="76"/>
                      <a:pt x="123" y="72"/>
                    </a:cubicBezTo>
                    <a:cubicBezTo>
                      <a:pt x="128" y="69"/>
                      <a:pt x="138" y="67"/>
                      <a:pt x="145" y="67"/>
                    </a:cubicBezTo>
                    <a:cubicBezTo>
                      <a:pt x="140" y="63"/>
                      <a:pt x="137" y="57"/>
                      <a:pt x="137" y="50"/>
                    </a:cubicBezTo>
                    <a:cubicBezTo>
                      <a:pt x="137" y="37"/>
                      <a:pt x="148" y="26"/>
                      <a:pt x="161" y="26"/>
                    </a:cubicBezTo>
                    <a:cubicBezTo>
                      <a:pt x="174" y="26"/>
                      <a:pt x="185" y="37"/>
                      <a:pt x="185" y="50"/>
                    </a:cubicBezTo>
                    <a:cubicBezTo>
                      <a:pt x="185" y="63"/>
                      <a:pt x="174" y="74"/>
                      <a:pt x="161" y="74"/>
                    </a:cubicBezTo>
                    <a:cubicBezTo>
                      <a:pt x="158" y="74"/>
                      <a:pt x="155" y="73"/>
                      <a:pt x="152" y="72"/>
                    </a:cubicBezTo>
                    <a:cubicBezTo>
                      <a:pt x="155" y="80"/>
                      <a:pt x="166" y="94"/>
                      <a:pt x="164" y="101"/>
                    </a:cubicBezTo>
                    <a:cubicBezTo>
                      <a:pt x="162" y="108"/>
                      <a:pt x="157" y="122"/>
                      <a:pt x="157" y="122"/>
                    </a:cubicBezTo>
                    <a:cubicBezTo>
                      <a:pt x="158" y="177"/>
                      <a:pt x="158" y="177"/>
                      <a:pt x="158" y="177"/>
                    </a:cubicBezTo>
                    <a:cubicBezTo>
                      <a:pt x="207" y="225"/>
                      <a:pt x="207" y="225"/>
                      <a:pt x="207" y="225"/>
                    </a:cubicBezTo>
                    <a:cubicBezTo>
                      <a:pt x="208" y="222"/>
                      <a:pt x="208" y="222"/>
                      <a:pt x="208" y="222"/>
                    </a:cubicBezTo>
                    <a:cubicBezTo>
                      <a:pt x="224" y="171"/>
                      <a:pt x="290" y="210"/>
                      <a:pt x="290" y="210"/>
                    </a:cubicBezTo>
                    <a:lnTo>
                      <a:pt x="236" y="268"/>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74" name="TextBox 673"/>
            <p:cNvSpPr txBox="1"/>
            <p:nvPr/>
          </p:nvSpPr>
          <p:spPr>
            <a:xfrm>
              <a:off x="2066782" y="1956475"/>
              <a:ext cx="968599" cy="3323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Street sweepers</a:t>
              </a:r>
            </a:p>
          </p:txBody>
        </p:sp>
      </p:grpSp>
      <p:grpSp>
        <p:nvGrpSpPr>
          <p:cNvPr id="678" name="Group 677"/>
          <p:cNvGrpSpPr/>
          <p:nvPr/>
        </p:nvGrpSpPr>
        <p:grpSpPr>
          <a:xfrm>
            <a:off x="1620605" y="5529508"/>
            <a:ext cx="968599" cy="647357"/>
            <a:chOff x="2418891" y="5442422"/>
            <a:chExt cx="968599" cy="647357"/>
          </a:xfrm>
        </p:grpSpPr>
        <p:grpSp>
          <p:nvGrpSpPr>
            <p:cNvPr id="679" name="Group 678"/>
            <p:cNvGrpSpPr/>
            <p:nvPr/>
          </p:nvGrpSpPr>
          <p:grpSpPr>
            <a:xfrm>
              <a:off x="2683357" y="5442422"/>
              <a:ext cx="426537" cy="455704"/>
              <a:chOff x="-1168871" y="5933646"/>
              <a:chExt cx="426537" cy="455704"/>
            </a:xfrm>
            <a:solidFill>
              <a:srgbClr val="0072C6"/>
            </a:solidFill>
          </p:grpSpPr>
          <p:sp>
            <p:nvSpPr>
              <p:cNvPr id="681" name="Freeform: Shape 228"/>
              <p:cNvSpPr/>
              <p:nvPr/>
            </p:nvSpPr>
            <p:spPr bwMode="auto">
              <a:xfrm>
                <a:off x="-1168871" y="5933646"/>
                <a:ext cx="426537" cy="455704"/>
              </a:xfrm>
              <a:custGeom>
                <a:avLst/>
                <a:gdLst>
                  <a:gd name="connsiteX0" fmla="*/ 95934 w 426537"/>
                  <a:gd name="connsiteY0" fmla="*/ 144475 h 455704"/>
                  <a:gd name="connsiteX1" fmla="*/ 95934 w 426537"/>
                  <a:gd name="connsiteY1" fmla="*/ 189612 h 455704"/>
                  <a:gd name="connsiteX2" fmla="*/ 337617 w 426537"/>
                  <a:gd name="connsiteY2" fmla="*/ 189612 h 455704"/>
                  <a:gd name="connsiteX3" fmla="*/ 337617 w 426537"/>
                  <a:gd name="connsiteY3" fmla="*/ 144475 h 455704"/>
                  <a:gd name="connsiteX4" fmla="*/ 216772 w 426537"/>
                  <a:gd name="connsiteY4" fmla="*/ 0 h 455704"/>
                  <a:gd name="connsiteX5" fmla="*/ 422712 w 426537"/>
                  <a:gd name="connsiteY5" fmla="*/ 85941 h 455704"/>
                  <a:gd name="connsiteX6" fmla="*/ 426537 w 426537"/>
                  <a:gd name="connsiteY6" fmla="*/ 455704 h 455704"/>
                  <a:gd name="connsiteX7" fmla="*/ 1 w 426537"/>
                  <a:gd name="connsiteY7" fmla="*/ 455704 h 455704"/>
                  <a:gd name="connsiteX8" fmla="*/ 1 w 426537"/>
                  <a:gd name="connsiteY8" fmla="*/ 85941 h 455704"/>
                  <a:gd name="connsiteX9" fmla="*/ 216772 w 426537"/>
                  <a:gd name="connsiteY9" fmla="*/ 0 h 45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7" h="455704">
                    <a:moveTo>
                      <a:pt x="95934" y="144475"/>
                    </a:moveTo>
                    <a:lnTo>
                      <a:pt x="95934" y="189612"/>
                    </a:lnTo>
                    <a:lnTo>
                      <a:pt x="337617" y="189612"/>
                    </a:lnTo>
                    <a:lnTo>
                      <a:pt x="337617" y="144475"/>
                    </a:lnTo>
                    <a:close/>
                    <a:moveTo>
                      <a:pt x="216772" y="0"/>
                    </a:moveTo>
                    <a:cubicBezTo>
                      <a:pt x="317826" y="0"/>
                      <a:pt x="416546" y="38168"/>
                      <a:pt x="422712" y="85941"/>
                    </a:cubicBezTo>
                    <a:lnTo>
                      <a:pt x="426537" y="455704"/>
                    </a:lnTo>
                    <a:lnTo>
                      <a:pt x="1" y="455704"/>
                    </a:lnTo>
                    <a:lnTo>
                      <a:pt x="1" y="85941"/>
                    </a:lnTo>
                    <a:cubicBezTo>
                      <a:pt x="-423" y="47093"/>
                      <a:pt x="115718" y="0"/>
                      <a:pt x="216772" y="0"/>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2" name="Freeform 81"/>
              <p:cNvSpPr>
                <a:spLocks noChangeAspect="1" noEditPoints="1"/>
              </p:cNvSpPr>
              <p:nvPr/>
            </p:nvSpPr>
            <p:spPr bwMode="black">
              <a:xfrm>
                <a:off x="-1028841" y="6201208"/>
                <a:ext cx="156946" cy="121506"/>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80" name="TextBox 679"/>
            <p:cNvSpPr txBox="1"/>
            <p:nvPr/>
          </p:nvSpPr>
          <p:spPr>
            <a:xfrm>
              <a:off x="2418891" y="5923580"/>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Postboxes</a:t>
              </a:r>
            </a:p>
          </p:txBody>
        </p:sp>
      </p:grpSp>
      <p:grpSp>
        <p:nvGrpSpPr>
          <p:cNvPr id="683" name="Group 682"/>
          <p:cNvGrpSpPr/>
          <p:nvPr/>
        </p:nvGrpSpPr>
        <p:grpSpPr>
          <a:xfrm>
            <a:off x="3389705" y="1461120"/>
            <a:ext cx="968599" cy="765350"/>
            <a:chOff x="3331648" y="1388549"/>
            <a:chExt cx="968599" cy="765350"/>
          </a:xfrm>
        </p:grpSpPr>
        <p:sp>
          <p:nvSpPr>
            <p:cNvPr id="684" name="Freeform 137"/>
            <p:cNvSpPr>
              <a:spLocks noChangeAspect="1"/>
            </p:cNvSpPr>
            <p:nvPr/>
          </p:nvSpPr>
          <p:spPr bwMode="black">
            <a:xfrm>
              <a:off x="3519901" y="1388549"/>
              <a:ext cx="592094" cy="548872"/>
            </a:xfrm>
            <a:custGeom>
              <a:avLst/>
              <a:gdLst>
                <a:gd name="T0" fmla="*/ 23 w 83"/>
                <a:gd name="T1" fmla="*/ 76 h 77"/>
                <a:gd name="T2" fmla="*/ 31 w 83"/>
                <a:gd name="T3" fmla="*/ 77 h 77"/>
                <a:gd name="T4" fmla="*/ 52 w 83"/>
                <a:gd name="T5" fmla="*/ 43 h 77"/>
                <a:gd name="T6" fmla="*/ 79 w 83"/>
                <a:gd name="T7" fmla="*/ 43 h 77"/>
                <a:gd name="T8" fmla="*/ 83 w 83"/>
                <a:gd name="T9" fmla="*/ 38 h 77"/>
                <a:gd name="T10" fmla="*/ 79 w 83"/>
                <a:gd name="T11" fmla="*/ 33 h 77"/>
                <a:gd name="T12" fmla="*/ 52 w 83"/>
                <a:gd name="T13" fmla="*/ 33 h 77"/>
                <a:gd name="T14" fmla="*/ 31 w 83"/>
                <a:gd name="T15" fmla="*/ 0 h 77"/>
                <a:gd name="T16" fmla="*/ 23 w 83"/>
                <a:gd name="T17" fmla="*/ 1 h 77"/>
                <a:gd name="T18" fmla="*/ 33 w 83"/>
                <a:gd name="T19" fmla="*/ 33 h 77"/>
                <a:gd name="T20" fmla="*/ 14 w 83"/>
                <a:gd name="T21" fmla="*/ 33 h 77"/>
                <a:gd name="T22" fmla="*/ 8 w 83"/>
                <a:gd name="T23" fmla="*/ 27 h 77"/>
                <a:gd name="T24" fmla="*/ 0 w 83"/>
                <a:gd name="T25" fmla="*/ 27 h 77"/>
                <a:gd name="T26" fmla="*/ 5 w 83"/>
                <a:gd name="T27" fmla="*/ 38 h 77"/>
                <a:gd name="T28" fmla="*/ 0 w 83"/>
                <a:gd name="T29" fmla="*/ 50 h 77"/>
                <a:gd name="T30" fmla="*/ 8 w 83"/>
                <a:gd name="T31" fmla="*/ 50 h 77"/>
                <a:gd name="T32" fmla="*/ 14 w 83"/>
                <a:gd name="T33" fmla="*/ 43 h 77"/>
                <a:gd name="T34" fmla="*/ 33 w 83"/>
                <a:gd name="T35" fmla="*/ 43 h 77"/>
                <a:gd name="T36" fmla="*/ 23 w 83"/>
                <a:gd name="T3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77">
                  <a:moveTo>
                    <a:pt x="23" y="76"/>
                  </a:moveTo>
                  <a:cubicBezTo>
                    <a:pt x="31" y="77"/>
                    <a:pt x="31" y="77"/>
                    <a:pt x="31" y="77"/>
                  </a:cubicBezTo>
                  <a:cubicBezTo>
                    <a:pt x="52" y="43"/>
                    <a:pt x="52" y="43"/>
                    <a:pt x="52" y="43"/>
                  </a:cubicBezTo>
                  <a:cubicBezTo>
                    <a:pt x="79" y="43"/>
                    <a:pt x="79" y="43"/>
                    <a:pt x="79" y="43"/>
                  </a:cubicBezTo>
                  <a:cubicBezTo>
                    <a:pt x="81" y="43"/>
                    <a:pt x="83" y="41"/>
                    <a:pt x="83" y="38"/>
                  </a:cubicBezTo>
                  <a:cubicBezTo>
                    <a:pt x="83" y="36"/>
                    <a:pt x="81" y="33"/>
                    <a:pt x="79" y="33"/>
                  </a:cubicBezTo>
                  <a:cubicBezTo>
                    <a:pt x="52" y="33"/>
                    <a:pt x="52" y="33"/>
                    <a:pt x="52" y="33"/>
                  </a:cubicBezTo>
                  <a:cubicBezTo>
                    <a:pt x="31" y="0"/>
                    <a:pt x="31" y="0"/>
                    <a:pt x="31" y="0"/>
                  </a:cubicBezTo>
                  <a:cubicBezTo>
                    <a:pt x="23" y="1"/>
                    <a:pt x="23" y="1"/>
                    <a:pt x="23" y="1"/>
                  </a:cubicBezTo>
                  <a:cubicBezTo>
                    <a:pt x="33" y="33"/>
                    <a:pt x="33" y="33"/>
                    <a:pt x="33" y="33"/>
                  </a:cubicBezTo>
                  <a:cubicBezTo>
                    <a:pt x="14" y="33"/>
                    <a:pt x="14" y="33"/>
                    <a:pt x="14" y="33"/>
                  </a:cubicBezTo>
                  <a:cubicBezTo>
                    <a:pt x="8" y="27"/>
                    <a:pt x="8" y="27"/>
                    <a:pt x="8" y="27"/>
                  </a:cubicBezTo>
                  <a:cubicBezTo>
                    <a:pt x="0" y="27"/>
                    <a:pt x="0" y="27"/>
                    <a:pt x="0" y="27"/>
                  </a:cubicBezTo>
                  <a:cubicBezTo>
                    <a:pt x="5" y="38"/>
                    <a:pt x="5" y="38"/>
                    <a:pt x="5" y="38"/>
                  </a:cubicBezTo>
                  <a:cubicBezTo>
                    <a:pt x="0" y="50"/>
                    <a:pt x="0" y="50"/>
                    <a:pt x="0" y="50"/>
                  </a:cubicBezTo>
                  <a:cubicBezTo>
                    <a:pt x="8" y="50"/>
                    <a:pt x="8" y="50"/>
                    <a:pt x="8" y="50"/>
                  </a:cubicBezTo>
                  <a:cubicBezTo>
                    <a:pt x="14" y="43"/>
                    <a:pt x="14" y="43"/>
                    <a:pt x="14" y="43"/>
                  </a:cubicBezTo>
                  <a:cubicBezTo>
                    <a:pt x="33" y="43"/>
                    <a:pt x="33" y="43"/>
                    <a:pt x="33" y="43"/>
                  </a:cubicBezTo>
                  <a:lnTo>
                    <a:pt x="23" y="76"/>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5" name="TextBox 684"/>
            <p:cNvSpPr txBox="1"/>
            <p:nvPr/>
          </p:nvSpPr>
          <p:spPr>
            <a:xfrm>
              <a:off x="3331648" y="1987700"/>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Aircrafts</a:t>
              </a:r>
            </a:p>
          </p:txBody>
        </p:sp>
      </p:grpSp>
      <p:grpSp>
        <p:nvGrpSpPr>
          <p:cNvPr id="686" name="Group 685"/>
          <p:cNvGrpSpPr/>
          <p:nvPr/>
        </p:nvGrpSpPr>
        <p:grpSpPr>
          <a:xfrm>
            <a:off x="4785200" y="1677020"/>
            <a:ext cx="968599" cy="650490"/>
            <a:chOff x="4799714" y="1909249"/>
            <a:chExt cx="968599" cy="650490"/>
          </a:xfrm>
        </p:grpSpPr>
        <p:sp>
          <p:nvSpPr>
            <p:cNvPr id="687" name="Freeform 8"/>
            <p:cNvSpPr>
              <a:spLocks noChangeAspect="1" noEditPoints="1"/>
            </p:cNvSpPr>
            <p:nvPr/>
          </p:nvSpPr>
          <p:spPr bwMode="auto">
            <a:xfrm>
              <a:off x="5023748" y="1909249"/>
              <a:ext cx="497620" cy="415512"/>
            </a:xfrm>
            <a:custGeom>
              <a:avLst/>
              <a:gdLst>
                <a:gd name="T0" fmla="*/ 662 w 800"/>
                <a:gd name="T1" fmla="*/ 60 h 668"/>
                <a:gd name="T2" fmla="*/ 642 w 800"/>
                <a:gd name="T3" fmla="*/ 26 h 668"/>
                <a:gd name="T4" fmla="*/ 606 w 800"/>
                <a:gd name="T5" fmla="*/ 4 h 668"/>
                <a:gd name="T6" fmla="*/ 480 w 800"/>
                <a:gd name="T7" fmla="*/ 0 h 668"/>
                <a:gd name="T8" fmla="*/ 228 w 800"/>
                <a:gd name="T9" fmla="*/ 0 h 668"/>
                <a:gd name="T10" fmla="*/ 180 w 800"/>
                <a:gd name="T11" fmla="*/ 10 h 668"/>
                <a:gd name="T12" fmla="*/ 150 w 800"/>
                <a:gd name="T13" fmla="*/ 36 h 668"/>
                <a:gd name="T14" fmla="*/ 72 w 800"/>
                <a:gd name="T15" fmla="*/ 228 h 668"/>
                <a:gd name="T16" fmla="*/ 50 w 800"/>
                <a:gd name="T17" fmla="*/ 236 h 668"/>
                <a:gd name="T18" fmla="*/ 16 w 800"/>
                <a:gd name="T19" fmla="*/ 268 h 668"/>
                <a:gd name="T20" fmla="*/ 0 w 800"/>
                <a:gd name="T21" fmla="*/ 320 h 668"/>
                <a:gd name="T22" fmla="*/ 64 w 800"/>
                <a:gd name="T23" fmla="*/ 606 h 668"/>
                <a:gd name="T24" fmla="*/ 70 w 800"/>
                <a:gd name="T25" fmla="*/ 634 h 668"/>
                <a:gd name="T26" fmla="*/ 92 w 800"/>
                <a:gd name="T27" fmla="*/ 660 h 668"/>
                <a:gd name="T28" fmla="*/ 124 w 800"/>
                <a:gd name="T29" fmla="*/ 668 h 668"/>
                <a:gd name="T30" fmla="*/ 156 w 800"/>
                <a:gd name="T31" fmla="*/ 660 h 668"/>
                <a:gd name="T32" fmla="*/ 178 w 800"/>
                <a:gd name="T33" fmla="*/ 632 h 668"/>
                <a:gd name="T34" fmla="*/ 184 w 800"/>
                <a:gd name="T35" fmla="*/ 536 h 668"/>
                <a:gd name="T36" fmla="*/ 616 w 800"/>
                <a:gd name="T37" fmla="*/ 606 h 668"/>
                <a:gd name="T38" fmla="*/ 620 w 800"/>
                <a:gd name="T39" fmla="*/ 632 h 668"/>
                <a:gd name="T40" fmla="*/ 644 w 800"/>
                <a:gd name="T41" fmla="*/ 660 h 668"/>
                <a:gd name="T42" fmla="*/ 676 w 800"/>
                <a:gd name="T43" fmla="*/ 668 h 668"/>
                <a:gd name="T44" fmla="*/ 708 w 800"/>
                <a:gd name="T45" fmla="*/ 660 h 668"/>
                <a:gd name="T46" fmla="*/ 730 w 800"/>
                <a:gd name="T47" fmla="*/ 634 h 668"/>
                <a:gd name="T48" fmla="*/ 736 w 800"/>
                <a:gd name="T49" fmla="*/ 536 h 668"/>
                <a:gd name="T50" fmla="*/ 800 w 800"/>
                <a:gd name="T51" fmla="*/ 320 h 668"/>
                <a:gd name="T52" fmla="*/ 784 w 800"/>
                <a:gd name="T53" fmla="*/ 268 h 668"/>
                <a:gd name="T54" fmla="*/ 750 w 800"/>
                <a:gd name="T55" fmla="*/ 236 h 668"/>
                <a:gd name="T56" fmla="*/ 728 w 800"/>
                <a:gd name="T57" fmla="*/ 228 h 668"/>
                <a:gd name="T58" fmla="*/ 114 w 800"/>
                <a:gd name="T59" fmla="*/ 406 h 668"/>
                <a:gd name="T60" fmla="*/ 86 w 800"/>
                <a:gd name="T61" fmla="*/ 390 h 668"/>
                <a:gd name="T62" fmla="*/ 72 w 800"/>
                <a:gd name="T63" fmla="*/ 360 h 668"/>
                <a:gd name="T64" fmla="*/ 72 w 800"/>
                <a:gd name="T65" fmla="*/ 338 h 668"/>
                <a:gd name="T66" fmla="*/ 86 w 800"/>
                <a:gd name="T67" fmla="*/ 308 h 668"/>
                <a:gd name="T68" fmla="*/ 114 w 800"/>
                <a:gd name="T69" fmla="*/ 294 h 668"/>
                <a:gd name="T70" fmla="*/ 136 w 800"/>
                <a:gd name="T71" fmla="*/ 294 h 668"/>
                <a:gd name="T72" fmla="*/ 164 w 800"/>
                <a:gd name="T73" fmla="*/ 308 h 668"/>
                <a:gd name="T74" fmla="*/ 180 w 800"/>
                <a:gd name="T75" fmla="*/ 338 h 668"/>
                <a:gd name="T76" fmla="*/ 180 w 800"/>
                <a:gd name="T77" fmla="*/ 360 h 668"/>
                <a:gd name="T78" fmla="*/ 164 w 800"/>
                <a:gd name="T79" fmla="*/ 390 h 668"/>
                <a:gd name="T80" fmla="*/ 136 w 800"/>
                <a:gd name="T81" fmla="*/ 406 h 668"/>
                <a:gd name="T82" fmla="*/ 400 w 800"/>
                <a:gd name="T83" fmla="*/ 228 h 668"/>
                <a:gd name="T84" fmla="*/ 190 w 800"/>
                <a:gd name="T85" fmla="*/ 94 h 668"/>
                <a:gd name="T86" fmla="*/ 202 w 800"/>
                <a:gd name="T87" fmla="*/ 70 h 668"/>
                <a:gd name="T88" fmla="*/ 220 w 800"/>
                <a:gd name="T89" fmla="*/ 62 h 668"/>
                <a:gd name="T90" fmla="*/ 400 w 800"/>
                <a:gd name="T91" fmla="*/ 62 h 668"/>
                <a:gd name="T92" fmla="*/ 580 w 800"/>
                <a:gd name="T93" fmla="*/ 62 h 668"/>
                <a:gd name="T94" fmla="*/ 598 w 800"/>
                <a:gd name="T95" fmla="*/ 70 h 668"/>
                <a:gd name="T96" fmla="*/ 660 w 800"/>
                <a:gd name="T97" fmla="*/ 228 h 668"/>
                <a:gd name="T98" fmla="*/ 674 w 800"/>
                <a:gd name="T99" fmla="*/ 406 h 668"/>
                <a:gd name="T100" fmla="*/ 642 w 800"/>
                <a:gd name="T101" fmla="*/ 396 h 668"/>
                <a:gd name="T102" fmla="*/ 622 w 800"/>
                <a:gd name="T103" fmla="*/ 372 h 668"/>
                <a:gd name="T104" fmla="*/ 618 w 800"/>
                <a:gd name="T105" fmla="*/ 350 h 668"/>
                <a:gd name="T106" fmla="*/ 628 w 800"/>
                <a:gd name="T107" fmla="*/ 318 h 668"/>
                <a:gd name="T108" fmla="*/ 652 w 800"/>
                <a:gd name="T109" fmla="*/ 296 h 668"/>
                <a:gd name="T110" fmla="*/ 674 w 800"/>
                <a:gd name="T111" fmla="*/ 292 h 668"/>
                <a:gd name="T112" fmla="*/ 706 w 800"/>
                <a:gd name="T113" fmla="*/ 302 h 668"/>
                <a:gd name="T114" fmla="*/ 726 w 800"/>
                <a:gd name="T115" fmla="*/ 328 h 668"/>
                <a:gd name="T116" fmla="*/ 730 w 800"/>
                <a:gd name="T117" fmla="*/ 350 h 668"/>
                <a:gd name="T118" fmla="*/ 720 w 800"/>
                <a:gd name="T119" fmla="*/ 382 h 668"/>
                <a:gd name="T120" fmla="*/ 696 w 800"/>
                <a:gd name="T121" fmla="*/ 402 h 668"/>
                <a:gd name="T122" fmla="*/ 674 w 800"/>
                <a:gd name="T123" fmla="*/ 406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0" h="668">
                  <a:moveTo>
                    <a:pt x="728" y="228"/>
                  </a:moveTo>
                  <a:lnTo>
                    <a:pt x="662" y="60"/>
                  </a:lnTo>
                  <a:lnTo>
                    <a:pt x="662" y="60"/>
                  </a:lnTo>
                  <a:lnTo>
                    <a:pt x="656" y="48"/>
                  </a:lnTo>
                  <a:lnTo>
                    <a:pt x="650" y="36"/>
                  </a:lnTo>
                  <a:lnTo>
                    <a:pt x="642" y="26"/>
                  </a:lnTo>
                  <a:lnTo>
                    <a:pt x="632" y="18"/>
                  </a:lnTo>
                  <a:lnTo>
                    <a:pt x="620" y="10"/>
                  </a:lnTo>
                  <a:lnTo>
                    <a:pt x="606" y="4"/>
                  </a:lnTo>
                  <a:lnTo>
                    <a:pt x="590" y="0"/>
                  </a:lnTo>
                  <a:lnTo>
                    <a:pt x="572" y="0"/>
                  </a:lnTo>
                  <a:lnTo>
                    <a:pt x="480" y="0"/>
                  </a:lnTo>
                  <a:lnTo>
                    <a:pt x="322" y="0"/>
                  </a:lnTo>
                  <a:lnTo>
                    <a:pt x="228" y="0"/>
                  </a:lnTo>
                  <a:lnTo>
                    <a:pt x="228" y="0"/>
                  </a:lnTo>
                  <a:lnTo>
                    <a:pt x="210" y="0"/>
                  </a:lnTo>
                  <a:lnTo>
                    <a:pt x="194" y="4"/>
                  </a:lnTo>
                  <a:lnTo>
                    <a:pt x="180" y="10"/>
                  </a:lnTo>
                  <a:lnTo>
                    <a:pt x="168" y="18"/>
                  </a:lnTo>
                  <a:lnTo>
                    <a:pt x="158" y="26"/>
                  </a:lnTo>
                  <a:lnTo>
                    <a:pt x="150" y="36"/>
                  </a:lnTo>
                  <a:lnTo>
                    <a:pt x="144" y="48"/>
                  </a:lnTo>
                  <a:lnTo>
                    <a:pt x="138" y="60"/>
                  </a:lnTo>
                  <a:lnTo>
                    <a:pt x="72" y="228"/>
                  </a:lnTo>
                  <a:lnTo>
                    <a:pt x="72" y="228"/>
                  </a:lnTo>
                  <a:lnTo>
                    <a:pt x="62" y="232"/>
                  </a:lnTo>
                  <a:lnTo>
                    <a:pt x="50" y="236"/>
                  </a:lnTo>
                  <a:lnTo>
                    <a:pt x="38" y="244"/>
                  </a:lnTo>
                  <a:lnTo>
                    <a:pt x="26" y="254"/>
                  </a:lnTo>
                  <a:lnTo>
                    <a:pt x="16" y="268"/>
                  </a:lnTo>
                  <a:lnTo>
                    <a:pt x="8" y="282"/>
                  </a:lnTo>
                  <a:lnTo>
                    <a:pt x="2" y="300"/>
                  </a:lnTo>
                  <a:lnTo>
                    <a:pt x="0" y="320"/>
                  </a:lnTo>
                  <a:lnTo>
                    <a:pt x="0" y="536"/>
                  </a:lnTo>
                  <a:lnTo>
                    <a:pt x="64" y="536"/>
                  </a:lnTo>
                  <a:lnTo>
                    <a:pt x="64" y="606"/>
                  </a:lnTo>
                  <a:lnTo>
                    <a:pt x="64" y="606"/>
                  </a:lnTo>
                  <a:lnTo>
                    <a:pt x="66" y="620"/>
                  </a:lnTo>
                  <a:lnTo>
                    <a:pt x="70" y="634"/>
                  </a:lnTo>
                  <a:lnTo>
                    <a:pt x="74" y="644"/>
                  </a:lnTo>
                  <a:lnTo>
                    <a:pt x="82" y="652"/>
                  </a:lnTo>
                  <a:lnTo>
                    <a:pt x="92" y="660"/>
                  </a:lnTo>
                  <a:lnTo>
                    <a:pt x="102" y="664"/>
                  </a:lnTo>
                  <a:lnTo>
                    <a:pt x="112" y="668"/>
                  </a:lnTo>
                  <a:lnTo>
                    <a:pt x="124" y="668"/>
                  </a:lnTo>
                  <a:lnTo>
                    <a:pt x="136" y="668"/>
                  </a:lnTo>
                  <a:lnTo>
                    <a:pt x="146" y="664"/>
                  </a:lnTo>
                  <a:lnTo>
                    <a:pt x="156" y="660"/>
                  </a:lnTo>
                  <a:lnTo>
                    <a:pt x="166" y="652"/>
                  </a:lnTo>
                  <a:lnTo>
                    <a:pt x="172" y="644"/>
                  </a:lnTo>
                  <a:lnTo>
                    <a:pt x="178" y="632"/>
                  </a:lnTo>
                  <a:lnTo>
                    <a:pt x="182" y="620"/>
                  </a:lnTo>
                  <a:lnTo>
                    <a:pt x="184" y="606"/>
                  </a:lnTo>
                  <a:lnTo>
                    <a:pt x="184" y="536"/>
                  </a:lnTo>
                  <a:lnTo>
                    <a:pt x="400" y="536"/>
                  </a:lnTo>
                  <a:lnTo>
                    <a:pt x="616" y="536"/>
                  </a:lnTo>
                  <a:lnTo>
                    <a:pt x="616" y="606"/>
                  </a:lnTo>
                  <a:lnTo>
                    <a:pt x="616" y="606"/>
                  </a:lnTo>
                  <a:lnTo>
                    <a:pt x="616" y="620"/>
                  </a:lnTo>
                  <a:lnTo>
                    <a:pt x="620" y="632"/>
                  </a:lnTo>
                  <a:lnTo>
                    <a:pt x="626" y="644"/>
                  </a:lnTo>
                  <a:lnTo>
                    <a:pt x="634" y="652"/>
                  </a:lnTo>
                  <a:lnTo>
                    <a:pt x="644" y="660"/>
                  </a:lnTo>
                  <a:lnTo>
                    <a:pt x="654" y="664"/>
                  </a:lnTo>
                  <a:lnTo>
                    <a:pt x="664" y="668"/>
                  </a:lnTo>
                  <a:lnTo>
                    <a:pt x="676" y="668"/>
                  </a:lnTo>
                  <a:lnTo>
                    <a:pt x="688" y="668"/>
                  </a:lnTo>
                  <a:lnTo>
                    <a:pt x="698" y="664"/>
                  </a:lnTo>
                  <a:lnTo>
                    <a:pt x="708" y="660"/>
                  </a:lnTo>
                  <a:lnTo>
                    <a:pt x="718" y="652"/>
                  </a:lnTo>
                  <a:lnTo>
                    <a:pt x="724" y="644"/>
                  </a:lnTo>
                  <a:lnTo>
                    <a:pt x="730" y="634"/>
                  </a:lnTo>
                  <a:lnTo>
                    <a:pt x="734" y="620"/>
                  </a:lnTo>
                  <a:lnTo>
                    <a:pt x="736" y="606"/>
                  </a:lnTo>
                  <a:lnTo>
                    <a:pt x="736" y="536"/>
                  </a:lnTo>
                  <a:lnTo>
                    <a:pt x="800" y="536"/>
                  </a:lnTo>
                  <a:lnTo>
                    <a:pt x="800" y="320"/>
                  </a:lnTo>
                  <a:lnTo>
                    <a:pt x="800" y="320"/>
                  </a:lnTo>
                  <a:lnTo>
                    <a:pt x="798" y="300"/>
                  </a:lnTo>
                  <a:lnTo>
                    <a:pt x="792" y="282"/>
                  </a:lnTo>
                  <a:lnTo>
                    <a:pt x="784" y="268"/>
                  </a:lnTo>
                  <a:lnTo>
                    <a:pt x="774" y="254"/>
                  </a:lnTo>
                  <a:lnTo>
                    <a:pt x="762" y="244"/>
                  </a:lnTo>
                  <a:lnTo>
                    <a:pt x="750" y="236"/>
                  </a:lnTo>
                  <a:lnTo>
                    <a:pt x="738" y="232"/>
                  </a:lnTo>
                  <a:lnTo>
                    <a:pt x="728" y="228"/>
                  </a:lnTo>
                  <a:lnTo>
                    <a:pt x="728" y="228"/>
                  </a:lnTo>
                  <a:close/>
                  <a:moveTo>
                    <a:pt x="126" y="406"/>
                  </a:moveTo>
                  <a:lnTo>
                    <a:pt x="126" y="406"/>
                  </a:lnTo>
                  <a:lnTo>
                    <a:pt x="114" y="406"/>
                  </a:lnTo>
                  <a:lnTo>
                    <a:pt x="104" y="402"/>
                  </a:lnTo>
                  <a:lnTo>
                    <a:pt x="94" y="396"/>
                  </a:lnTo>
                  <a:lnTo>
                    <a:pt x="86" y="390"/>
                  </a:lnTo>
                  <a:lnTo>
                    <a:pt x="80" y="382"/>
                  </a:lnTo>
                  <a:lnTo>
                    <a:pt x="74" y="372"/>
                  </a:lnTo>
                  <a:lnTo>
                    <a:pt x="72" y="360"/>
                  </a:lnTo>
                  <a:lnTo>
                    <a:pt x="70" y="350"/>
                  </a:lnTo>
                  <a:lnTo>
                    <a:pt x="70" y="350"/>
                  </a:lnTo>
                  <a:lnTo>
                    <a:pt x="72" y="338"/>
                  </a:lnTo>
                  <a:lnTo>
                    <a:pt x="74" y="328"/>
                  </a:lnTo>
                  <a:lnTo>
                    <a:pt x="80" y="318"/>
                  </a:lnTo>
                  <a:lnTo>
                    <a:pt x="86" y="308"/>
                  </a:lnTo>
                  <a:lnTo>
                    <a:pt x="94" y="302"/>
                  </a:lnTo>
                  <a:lnTo>
                    <a:pt x="104" y="296"/>
                  </a:lnTo>
                  <a:lnTo>
                    <a:pt x="114" y="294"/>
                  </a:lnTo>
                  <a:lnTo>
                    <a:pt x="126" y="292"/>
                  </a:lnTo>
                  <a:lnTo>
                    <a:pt x="126" y="292"/>
                  </a:lnTo>
                  <a:lnTo>
                    <a:pt x="136" y="294"/>
                  </a:lnTo>
                  <a:lnTo>
                    <a:pt x="148" y="296"/>
                  </a:lnTo>
                  <a:lnTo>
                    <a:pt x="156" y="302"/>
                  </a:lnTo>
                  <a:lnTo>
                    <a:pt x="164" y="308"/>
                  </a:lnTo>
                  <a:lnTo>
                    <a:pt x="172" y="318"/>
                  </a:lnTo>
                  <a:lnTo>
                    <a:pt x="176" y="328"/>
                  </a:lnTo>
                  <a:lnTo>
                    <a:pt x="180" y="338"/>
                  </a:lnTo>
                  <a:lnTo>
                    <a:pt x="182" y="350"/>
                  </a:lnTo>
                  <a:lnTo>
                    <a:pt x="182" y="350"/>
                  </a:lnTo>
                  <a:lnTo>
                    <a:pt x="180" y="360"/>
                  </a:lnTo>
                  <a:lnTo>
                    <a:pt x="176" y="372"/>
                  </a:lnTo>
                  <a:lnTo>
                    <a:pt x="172" y="382"/>
                  </a:lnTo>
                  <a:lnTo>
                    <a:pt x="164" y="390"/>
                  </a:lnTo>
                  <a:lnTo>
                    <a:pt x="156" y="396"/>
                  </a:lnTo>
                  <a:lnTo>
                    <a:pt x="148" y="402"/>
                  </a:lnTo>
                  <a:lnTo>
                    <a:pt x="136" y="406"/>
                  </a:lnTo>
                  <a:lnTo>
                    <a:pt x="126" y="406"/>
                  </a:lnTo>
                  <a:lnTo>
                    <a:pt x="126" y="406"/>
                  </a:lnTo>
                  <a:close/>
                  <a:moveTo>
                    <a:pt x="400" y="228"/>
                  </a:moveTo>
                  <a:lnTo>
                    <a:pt x="400" y="228"/>
                  </a:lnTo>
                  <a:lnTo>
                    <a:pt x="140" y="228"/>
                  </a:lnTo>
                  <a:lnTo>
                    <a:pt x="190" y="94"/>
                  </a:lnTo>
                  <a:lnTo>
                    <a:pt x="190" y="94"/>
                  </a:lnTo>
                  <a:lnTo>
                    <a:pt x="196" y="80"/>
                  </a:lnTo>
                  <a:lnTo>
                    <a:pt x="202" y="70"/>
                  </a:lnTo>
                  <a:lnTo>
                    <a:pt x="208" y="66"/>
                  </a:lnTo>
                  <a:lnTo>
                    <a:pt x="212" y="64"/>
                  </a:lnTo>
                  <a:lnTo>
                    <a:pt x="220" y="62"/>
                  </a:lnTo>
                  <a:lnTo>
                    <a:pt x="226" y="62"/>
                  </a:lnTo>
                  <a:lnTo>
                    <a:pt x="400" y="62"/>
                  </a:lnTo>
                  <a:lnTo>
                    <a:pt x="400" y="62"/>
                  </a:lnTo>
                  <a:lnTo>
                    <a:pt x="574" y="62"/>
                  </a:lnTo>
                  <a:lnTo>
                    <a:pt x="574" y="62"/>
                  </a:lnTo>
                  <a:lnTo>
                    <a:pt x="580" y="62"/>
                  </a:lnTo>
                  <a:lnTo>
                    <a:pt x="588" y="64"/>
                  </a:lnTo>
                  <a:lnTo>
                    <a:pt x="592" y="66"/>
                  </a:lnTo>
                  <a:lnTo>
                    <a:pt x="598" y="70"/>
                  </a:lnTo>
                  <a:lnTo>
                    <a:pt x="604" y="80"/>
                  </a:lnTo>
                  <a:lnTo>
                    <a:pt x="610" y="94"/>
                  </a:lnTo>
                  <a:lnTo>
                    <a:pt x="660" y="228"/>
                  </a:lnTo>
                  <a:lnTo>
                    <a:pt x="400" y="228"/>
                  </a:lnTo>
                  <a:close/>
                  <a:moveTo>
                    <a:pt x="674" y="406"/>
                  </a:moveTo>
                  <a:lnTo>
                    <a:pt x="674" y="406"/>
                  </a:lnTo>
                  <a:lnTo>
                    <a:pt x="662" y="406"/>
                  </a:lnTo>
                  <a:lnTo>
                    <a:pt x="652" y="402"/>
                  </a:lnTo>
                  <a:lnTo>
                    <a:pt x="642" y="396"/>
                  </a:lnTo>
                  <a:lnTo>
                    <a:pt x="634" y="390"/>
                  </a:lnTo>
                  <a:lnTo>
                    <a:pt x="628" y="382"/>
                  </a:lnTo>
                  <a:lnTo>
                    <a:pt x="622" y="372"/>
                  </a:lnTo>
                  <a:lnTo>
                    <a:pt x="620" y="360"/>
                  </a:lnTo>
                  <a:lnTo>
                    <a:pt x="618" y="350"/>
                  </a:lnTo>
                  <a:lnTo>
                    <a:pt x="618" y="350"/>
                  </a:lnTo>
                  <a:lnTo>
                    <a:pt x="620" y="338"/>
                  </a:lnTo>
                  <a:lnTo>
                    <a:pt x="622" y="328"/>
                  </a:lnTo>
                  <a:lnTo>
                    <a:pt x="628" y="318"/>
                  </a:lnTo>
                  <a:lnTo>
                    <a:pt x="634" y="308"/>
                  </a:lnTo>
                  <a:lnTo>
                    <a:pt x="642" y="302"/>
                  </a:lnTo>
                  <a:lnTo>
                    <a:pt x="652" y="296"/>
                  </a:lnTo>
                  <a:lnTo>
                    <a:pt x="662" y="294"/>
                  </a:lnTo>
                  <a:lnTo>
                    <a:pt x="674" y="292"/>
                  </a:lnTo>
                  <a:lnTo>
                    <a:pt x="674" y="292"/>
                  </a:lnTo>
                  <a:lnTo>
                    <a:pt x="686" y="294"/>
                  </a:lnTo>
                  <a:lnTo>
                    <a:pt x="696" y="296"/>
                  </a:lnTo>
                  <a:lnTo>
                    <a:pt x="706" y="302"/>
                  </a:lnTo>
                  <a:lnTo>
                    <a:pt x="714" y="308"/>
                  </a:lnTo>
                  <a:lnTo>
                    <a:pt x="720" y="318"/>
                  </a:lnTo>
                  <a:lnTo>
                    <a:pt x="726" y="328"/>
                  </a:lnTo>
                  <a:lnTo>
                    <a:pt x="728" y="338"/>
                  </a:lnTo>
                  <a:lnTo>
                    <a:pt x="730" y="350"/>
                  </a:lnTo>
                  <a:lnTo>
                    <a:pt x="730" y="350"/>
                  </a:lnTo>
                  <a:lnTo>
                    <a:pt x="728" y="360"/>
                  </a:lnTo>
                  <a:lnTo>
                    <a:pt x="726" y="372"/>
                  </a:lnTo>
                  <a:lnTo>
                    <a:pt x="720" y="382"/>
                  </a:lnTo>
                  <a:lnTo>
                    <a:pt x="714" y="390"/>
                  </a:lnTo>
                  <a:lnTo>
                    <a:pt x="706" y="396"/>
                  </a:lnTo>
                  <a:lnTo>
                    <a:pt x="696" y="402"/>
                  </a:lnTo>
                  <a:lnTo>
                    <a:pt x="686" y="406"/>
                  </a:lnTo>
                  <a:lnTo>
                    <a:pt x="674" y="406"/>
                  </a:lnTo>
                  <a:lnTo>
                    <a:pt x="674" y="406"/>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8" name="TextBox 687"/>
            <p:cNvSpPr txBox="1"/>
            <p:nvPr/>
          </p:nvSpPr>
          <p:spPr>
            <a:xfrm>
              <a:off x="4799714" y="2393540"/>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Auto</a:t>
              </a:r>
            </a:p>
          </p:txBody>
        </p:sp>
      </p:grpSp>
      <p:grpSp>
        <p:nvGrpSpPr>
          <p:cNvPr id="689" name="Group 688"/>
          <p:cNvGrpSpPr/>
          <p:nvPr/>
        </p:nvGrpSpPr>
        <p:grpSpPr>
          <a:xfrm>
            <a:off x="581331" y="4038575"/>
            <a:ext cx="1232958" cy="986419"/>
            <a:chOff x="5371040" y="6211669"/>
            <a:chExt cx="968599" cy="774921"/>
          </a:xfrm>
        </p:grpSpPr>
        <p:grpSp>
          <p:nvGrpSpPr>
            <p:cNvPr id="690" name="Group 689"/>
            <p:cNvGrpSpPr/>
            <p:nvPr/>
          </p:nvGrpSpPr>
          <p:grpSpPr>
            <a:xfrm>
              <a:off x="5647124" y="6211669"/>
              <a:ext cx="413051" cy="567017"/>
              <a:chOff x="5647124" y="6211669"/>
              <a:chExt cx="413051" cy="567017"/>
            </a:xfrm>
          </p:grpSpPr>
          <p:sp>
            <p:nvSpPr>
              <p:cNvPr id="692" name="Freeform: Shape 691"/>
              <p:cNvSpPr/>
              <p:nvPr/>
            </p:nvSpPr>
            <p:spPr bwMode="auto">
              <a:xfrm>
                <a:off x="5647124" y="6365634"/>
                <a:ext cx="413051" cy="413052"/>
              </a:xfrm>
              <a:custGeom>
                <a:avLst/>
                <a:gdLst>
                  <a:gd name="connsiteX0" fmla="*/ 100223 w 413051"/>
                  <a:gd name="connsiteY0" fmla="*/ 47072 h 413052"/>
                  <a:gd name="connsiteX1" fmla="*/ 47071 w 413051"/>
                  <a:gd name="connsiteY1" fmla="*/ 100224 h 413052"/>
                  <a:gd name="connsiteX2" fmla="*/ 47071 w 413051"/>
                  <a:gd name="connsiteY2" fmla="*/ 312828 h 413052"/>
                  <a:gd name="connsiteX3" fmla="*/ 100223 w 413051"/>
                  <a:gd name="connsiteY3" fmla="*/ 365980 h 413052"/>
                  <a:gd name="connsiteX4" fmla="*/ 312827 w 413051"/>
                  <a:gd name="connsiteY4" fmla="*/ 365980 h 413052"/>
                  <a:gd name="connsiteX5" fmla="*/ 365979 w 413051"/>
                  <a:gd name="connsiteY5" fmla="*/ 312828 h 413052"/>
                  <a:gd name="connsiteX6" fmla="*/ 365979 w 413051"/>
                  <a:gd name="connsiteY6" fmla="*/ 100224 h 413052"/>
                  <a:gd name="connsiteX7" fmla="*/ 312827 w 413051"/>
                  <a:gd name="connsiteY7" fmla="*/ 47072 h 413052"/>
                  <a:gd name="connsiteX8" fmla="*/ 68843 w 413051"/>
                  <a:gd name="connsiteY8" fmla="*/ 0 h 413052"/>
                  <a:gd name="connsiteX9" fmla="*/ 344208 w 413051"/>
                  <a:gd name="connsiteY9" fmla="*/ 0 h 413052"/>
                  <a:gd name="connsiteX10" fmla="*/ 413051 w 413051"/>
                  <a:gd name="connsiteY10" fmla="*/ 68843 h 413052"/>
                  <a:gd name="connsiteX11" fmla="*/ 413051 w 413051"/>
                  <a:gd name="connsiteY11" fmla="*/ 344209 h 413052"/>
                  <a:gd name="connsiteX12" fmla="*/ 344208 w 413051"/>
                  <a:gd name="connsiteY12" fmla="*/ 413052 h 413052"/>
                  <a:gd name="connsiteX13" fmla="*/ 68843 w 413051"/>
                  <a:gd name="connsiteY13" fmla="*/ 413052 h 413052"/>
                  <a:gd name="connsiteX14" fmla="*/ 0 w 413051"/>
                  <a:gd name="connsiteY14" fmla="*/ 344209 h 413052"/>
                  <a:gd name="connsiteX15" fmla="*/ 0 w 413051"/>
                  <a:gd name="connsiteY15" fmla="*/ 68843 h 413052"/>
                  <a:gd name="connsiteX16" fmla="*/ 68843 w 413051"/>
                  <a:gd name="connsiteY16" fmla="*/ 0 h 41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3051" h="413052">
                    <a:moveTo>
                      <a:pt x="100223" y="47072"/>
                    </a:moveTo>
                    <a:cubicBezTo>
                      <a:pt x="70868" y="47072"/>
                      <a:pt x="47071" y="70869"/>
                      <a:pt x="47071" y="100224"/>
                    </a:cubicBezTo>
                    <a:lnTo>
                      <a:pt x="47071" y="312828"/>
                    </a:lnTo>
                    <a:cubicBezTo>
                      <a:pt x="47071" y="342183"/>
                      <a:pt x="70868" y="365980"/>
                      <a:pt x="100223" y="365980"/>
                    </a:cubicBezTo>
                    <a:lnTo>
                      <a:pt x="312827" y="365980"/>
                    </a:lnTo>
                    <a:cubicBezTo>
                      <a:pt x="342182" y="365980"/>
                      <a:pt x="365979" y="342183"/>
                      <a:pt x="365979" y="312828"/>
                    </a:cubicBezTo>
                    <a:lnTo>
                      <a:pt x="365979" y="100224"/>
                    </a:lnTo>
                    <a:cubicBezTo>
                      <a:pt x="365979" y="70869"/>
                      <a:pt x="342182" y="47072"/>
                      <a:pt x="312827" y="47072"/>
                    </a:cubicBezTo>
                    <a:close/>
                    <a:moveTo>
                      <a:pt x="68843" y="0"/>
                    </a:moveTo>
                    <a:lnTo>
                      <a:pt x="344208" y="0"/>
                    </a:lnTo>
                    <a:cubicBezTo>
                      <a:pt x="382229" y="0"/>
                      <a:pt x="413051" y="30822"/>
                      <a:pt x="413051" y="68843"/>
                    </a:cubicBezTo>
                    <a:lnTo>
                      <a:pt x="413051" y="344209"/>
                    </a:lnTo>
                    <a:cubicBezTo>
                      <a:pt x="413051" y="382230"/>
                      <a:pt x="382229" y="413052"/>
                      <a:pt x="344208" y="413052"/>
                    </a:cubicBezTo>
                    <a:lnTo>
                      <a:pt x="68843" y="413052"/>
                    </a:lnTo>
                    <a:cubicBezTo>
                      <a:pt x="30822" y="413052"/>
                      <a:pt x="0" y="382230"/>
                      <a:pt x="0" y="344209"/>
                    </a:cubicBezTo>
                    <a:lnTo>
                      <a:pt x="0" y="68843"/>
                    </a:lnTo>
                    <a:cubicBezTo>
                      <a:pt x="0" y="30822"/>
                      <a:pt x="30822" y="0"/>
                      <a:pt x="68843" y="0"/>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3" name="Group 692"/>
              <p:cNvGrpSpPr/>
              <p:nvPr/>
            </p:nvGrpSpPr>
            <p:grpSpPr>
              <a:xfrm>
                <a:off x="5706618" y="6211669"/>
                <a:ext cx="294063" cy="503862"/>
                <a:chOff x="5706618" y="6211669"/>
                <a:chExt cx="294063" cy="503862"/>
              </a:xfrm>
            </p:grpSpPr>
            <p:grpSp>
              <p:nvGrpSpPr>
                <p:cNvPr id="694" name="Group 693"/>
                <p:cNvGrpSpPr/>
                <p:nvPr/>
              </p:nvGrpSpPr>
              <p:grpSpPr>
                <a:xfrm>
                  <a:off x="5706618" y="6428789"/>
                  <a:ext cx="294063" cy="286742"/>
                  <a:chOff x="9349890" y="417916"/>
                  <a:chExt cx="669938" cy="653258"/>
                </a:xfrm>
                <a:solidFill>
                  <a:srgbClr val="008272"/>
                </a:solidFill>
              </p:grpSpPr>
              <p:sp>
                <p:nvSpPr>
                  <p:cNvPr id="697" name="Oval 2"/>
                  <p:cNvSpPr>
                    <a:spLocks noChangeAspect="1"/>
                  </p:cNvSpPr>
                  <p:nvPr/>
                </p:nvSpPr>
                <p:spPr>
                  <a:xfrm>
                    <a:off x="9720901" y="427963"/>
                    <a:ext cx="298927" cy="633164"/>
                  </a:xfrm>
                  <a:custGeom>
                    <a:avLst/>
                    <a:gdLst/>
                    <a:ahLst/>
                    <a:cxnLst/>
                    <a:rect l="l" t="t" r="r" b="b"/>
                    <a:pathLst>
                      <a:path w="1243293" h="2633451">
                        <a:moveTo>
                          <a:pt x="407201" y="490327"/>
                        </a:moveTo>
                        <a:lnTo>
                          <a:pt x="833025" y="490327"/>
                        </a:lnTo>
                        <a:cubicBezTo>
                          <a:pt x="942230" y="490327"/>
                          <a:pt x="1032135" y="572966"/>
                          <a:pt x="1042541" y="679236"/>
                        </a:cubicBezTo>
                        <a:cubicBezTo>
                          <a:pt x="1045599" y="682083"/>
                          <a:pt x="1047004" y="685736"/>
                          <a:pt x="1048187" y="689520"/>
                        </a:cubicBezTo>
                        <a:lnTo>
                          <a:pt x="1239107" y="1300464"/>
                        </a:lnTo>
                        <a:cubicBezTo>
                          <a:pt x="1254170" y="1348666"/>
                          <a:pt x="1227305" y="1399952"/>
                          <a:pt x="1179103" y="1415016"/>
                        </a:cubicBezTo>
                        <a:cubicBezTo>
                          <a:pt x="1130901" y="1430079"/>
                          <a:pt x="1079614" y="1403214"/>
                          <a:pt x="1064551" y="1355012"/>
                        </a:cubicBezTo>
                        <a:lnTo>
                          <a:pt x="919867" y="892022"/>
                        </a:lnTo>
                        <a:cubicBezTo>
                          <a:pt x="913992" y="897205"/>
                          <a:pt x="906968" y="899896"/>
                          <a:pt x="899771" y="902208"/>
                        </a:cubicBezTo>
                        <a:lnTo>
                          <a:pt x="1123032" y="1795251"/>
                        </a:lnTo>
                        <a:lnTo>
                          <a:pt x="893982" y="1795251"/>
                        </a:lnTo>
                        <a:lnTo>
                          <a:pt x="893982" y="2519151"/>
                        </a:lnTo>
                        <a:cubicBezTo>
                          <a:pt x="893982" y="2582277"/>
                          <a:pt x="842808" y="2633451"/>
                          <a:pt x="779682" y="2633451"/>
                        </a:cubicBezTo>
                        <a:cubicBezTo>
                          <a:pt x="716556" y="2633451"/>
                          <a:pt x="665382" y="2582277"/>
                          <a:pt x="665382" y="2519151"/>
                        </a:cubicBezTo>
                        <a:lnTo>
                          <a:pt x="665382" y="1795251"/>
                        </a:lnTo>
                        <a:lnTo>
                          <a:pt x="632044" y="1795251"/>
                        </a:lnTo>
                        <a:lnTo>
                          <a:pt x="632044" y="2519151"/>
                        </a:lnTo>
                        <a:cubicBezTo>
                          <a:pt x="632044" y="2582277"/>
                          <a:pt x="580870" y="2633451"/>
                          <a:pt x="517744" y="2633451"/>
                        </a:cubicBezTo>
                        <a:cubicBezTo>
                          <a:pt x="454618" y="2633451"/>
                          <a:pt x="403444" y="2582277"/>
                          <a:pt x="403444" y="2519151"/>
                        </a:cubicBezTo>
                        <a:lnTo>
                          <a:pt x="403444" y="1795251"/>
                        </a:lnTo>
                        <a:lnTo>
                          <a:pt x="117192" y="1795251"/>
                        </a:lnTo>
                        <a:lnTo>
                          <a:pt x="340511" y="901976"/>
                        </a:lnTo>
                        <a:cubicBezTo>
                          <a:pt x="334486" y="901069"/>
                          <a:pt x="328923" y="898892"/>
                          <a:pt x="323484" y="896479"/>
                        </a:cubicBezTo>
                        <a:lnTo>
                          <a:pt x="178870" y="1367119"/>
                        </a:lnTo>
                        <a:cubicBezTo>
                          <a:pt x="164037" y="1415393"/>
                          <a:pt x="112879" y="1442502"/>
                          <a:pt x="64606" y="1427669"/>
                        </a:cubicBezTo>
                        <a:cubicBezTo>
                          <a:pt x="16332" y="1412835"/>
                          <a:pt x="-10777" y="1361678"/>
                          <a:pt x="4057" y="1313404"/>
                        </a:cubicBezTo>
                        <a:lnTo>
                          <a:pt x="192060" y="701557"/>
                        </a:lnTo>
                        <a:lnTo>
                          <a:pt x="196205" y="693921"/>
                        </a:lnTo>
                        <a:cubicBezTo>
                          <a:pt x="199871" y="580735"/>
                          <a:pt x="292978" y="490327"/>
                          <a:pt x="407201" y="490327"/>
                        </a:cubicBezTo>
                        <a:close/>
                        <a:moveTo>
                          <a:pt x="620112" y="0"/>
                        </a:moveTo>
                        <a:cubicBezTo>
                          <a:pt x="746364" y="0"/>
                          <a:pt x="848712" y="102348"/>
                          <a:pt x="848712" y="228600"/>
                        </a:cubicBezTo>
                        <a:cubicBezTo>
                          <a:pt x="848712" y="354852"/>
                          <a:pt x="746364" y="457200"/>
                          <a:pt x="620112" y="457200"/>
                        </a:cubicBezTo>
                        <a:cubicBezTo>
                          <a:pt x="493860" y="457200"/>
                          <a:pt x="391512" y="354852"/>
                          <a:pt x="391512" y="228600"/>
                        </a:cubicBezTo>
                        <a:cubicBezTo>
                          <a:pt x="391512" y="102348"/>
                          <a:pt x="493860" y="0"/>
                          <a:pt x="620112" y="0"/>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8" name="Freeform 532"/>
                  <p:cNvSpPr>
                    <a:spLocks noChangeAspect="1"/>
                  </p:cNvSpPr>
                  <p:nvPr/>
                </p:nvSpPr>
                <p:spPr bwMode="auto">
                  <a:xfrm>
                    <a:off x="9349890" y="417916"/>
                    <a:ext cx="257305" cy="653258"/>
                  </a:xfrm>
                  <a:custGeom>
                    <a:avLst/>
                    <a:gdLst>
                      <a:gd name="connsiteX0" fmla="*/ 275713 w 823906"/>
                      <a:gd name="connsiteY0" fmla="*/ 388110 h 2091769"/>
                      <a:gd name="connsiteX1" fmla="*/ 563236 w 823906"/>
                      <a:gd name="connsiteY1" fmla="*/ 388110 h 2091769"/>
                      <a:gd name="connsiteX2" fmla="*/ 563236 w 823906"/>
                      <a:gd name="connsiteY2" fmla="*/ 388363 h 2091769"/>
                      <a:gd name="connsiteX3" fmla="*/ 571326 w 823906"/>
                      <a:gd name="connsiteY3" fmla="*/ 388363 h 2091769"/>
                      <a:gd name="connsiteX4" fmla="*/ 603004 w 823906"/>
                      <a:gd name="connsiteY4" fmla="*/ 388363 h 2091769"/>
                      <a:gd name="connsiteX5" fmla="*/ 823906 w 823906"/>
                      <a:gd name="connsiteY5" fmla="*/ 609250 h 2091769"/>
                      <a:gd name="connsiteX6" fmla="*/ 823906 w 823906"/>
                      <a:gd name="connsiteY6" fmla="*/ 1142558 h 2091769"/>
                      <a:gd name="connsiteX7" fmla="*/ 750272 w 823906"/>
                      <a:gd name="connsiteY7" fmla="*/ 1218177 h 2091769"/>
                      <a:gd name="connsiteX8" fmla="*/ 674648 w 823906"/>
                      <a:gd name="connsiteY8" fmla="*/ 1142558 h 2091769"/>
                      <a:gd name="connsiteX9" fmla="*/ 674648 w 823906"/>
                      <a:gd name="connsiteY9" fmla="*/ 660988 h 2091769"/>
                      <a:gd name="connsiteX10" fmla="*/ 634846 w 823906"/>
                      <a:gd name="connsiteY10" fmla="*/ 660988 h 2091769"/>
                      <a:gd name="connsiteX11" fmla="*/ 634846 w 823906"/>
                      <a:gd name="connsiteY11" fmla="*/ 1992271 h 2091769"/>
                      <a:gd name="connsiteX12" fmla="*/ 533351 w 823906"/>
                      <a:gd name="connsiteY12" fmla="*/ 2091769 h 2091769"/>
                      <a:gd name="connsiteX13" fmla="*/ 431855 w 823906"/>
                      <a:gd name="connsiteY13" fmla="*/ 1992271 h 2091769"/>
                      <a:gd name="connsiteX14" fmla="*/ 431855 w 823906"/>
                      <a:gd name="connsiteY14" fmla="*/ 1222156 h 2091769"/>
                      <a:gd name="connsiteX15" fmla="*/ 392053 w 823906"/>
                      <a:gd name="connsiteY15" fmla="*/ 1222156 h 2091769"/>
                      <a:gd name="connsiteX16" fmla="*/ 392053 w 823906"/>
                      <a:gd name="connsiteY16" fmla="*/ 1992271 h 2091769"/>
                      <a:gd name="connsiteX17" fmla="*/ 290557 w 823906"/>
                      <a:gd name="connsiteY17" fmla="*/ 2091769 h 2091769"/>
                      <a:gd name="connsiteX18" fmla="*/ 189062 w 823906"/>
                      <a:gd name="connsiteY18" fmla="*/ 1992271 h 2091769"/>
                      <a:gd name="connsiteX19" fmla="*/ 189062 w 823906"/>
                      <a:gd name="connsiteY19" fmla="*/ 660988 h 2091769"/>
                      <a:gd name="connsiteX20" fmla="*/ 149258 w 823906"/>
                      <a:gd name="connsiteY20" fmla="*/ 660988 h 2091769"/>
                      <a:gd name="connsiteX21" fmla="*/ 149258 w 823906"/>
                      <a:gd name="connsiteY21" fmla="*/ 1142558 h 2091769"/>
                      <a:gd name="connsiteX22" fmla="*/ 75624 w 823906"/>
                      <a:gd name="connsiteY22" fmla="*/ 1218177 h 2091769"/>
                      <a:gd name="connsiteX23" fmla="*/ 0 w 823906"/>
                      <a:gd name="connsiteY23" fmla="*/ 1142558 h 2091769"/>
                      <a:gd name="connsiteX24" fmla="*/ 0 w 823906"/>
                      <a:gd name="connsiteY24" fmla="*/ 609250 h 2091769"/>
                      <a:gd name="connsiteX25" fmla="*/ 222893 w 823906"/>
                      <a:gd name="connsiteY25" fmla="*/ 388363 h 2091769"/>
                      <a:gd name="connsiteX26" fmla="*/ 253265 w 823906"/>
                      <a:gd name="connsiteY26" fmla="*/ 388363 h 2091769"/>
                      <a:gd name="connsiteX27" fmla="*/ 275713 w 823906"/>
                      <a:gd name="connsiteY27" fmla="*/ 388363 h 2091769"/>
                      <a:gd name="connsiteX28" fmla="*/ 412796 w 823906"/>
                      <a:gd name="connsiteY28" fmla="*/ 0 h 2091769"/>
                      <a:gd name="connsiteX29" fmla="*/ 584654 w 823906"/>
                      <a:gd name="connsiteY29" fmla="*/ 172278 h 2091769"/>
                      <a:gd name="connsiteX30" fmla="*/ 412796 w 823906"/>
                      <a:gd name="connsiteY30" fmla="*/ 344556 h 2091769"/>
                      <a:gd name="connsiteX31" fmla="*/ 240938 w 823906"/>
                      <a:gd name="connsiteY31" fmla="*/ 172278 h 2091769"/>
                      <a:gd name="connsiteX32" fmla="*/ 412796 w 823906"/>
                      <a:gd name="connsiteY32" fmla="*/ 0 h 209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23906" h="2091769">
                        <a:moveTo>
                          <a:pt x="275713" y="388110"/>
                        </a:moveTo>
                        <a:lnTo>
                          <a:pt x="563236" y="388110"/>
                        </a:lnTo>
                        <a:lnTo>
                          <a:pt x="563236" y="388363"/>
                        </a:lnTo>
                        <a:lnTo>
                          <a:pt x="571326" y="388363"/>
                        </a:lnTo>
                        <a:cubicBezTo>
                          <a:pt x="584471" y="388363"/>
                          <a:pt x="595292" y="388363"/>
                          <a:pt x="603004" y="388363"/>
                        </a:cubicBezTo>
                        <a:cubicBezTo>
                          <a:pt x="724400" y="388363"/>
                          <a:pt x="823906" y="487861"/>
                          <a:pt x="823906" y="609250"/>
                        </a:cubicBezTo>
                        <a:cubicBezTo>
                          <a:pt x="823906" y="670938"/>
                          <a:pt x="823906" y="1100769"/>
                          <a:pt x="823906" y="1142558"/>
                        </a:cubicBezTo>
                        <a:cubicBezTo>
                          <a:pt x="823906" y="1184347"/>
                          <a:pt x="790075" y="1218177"/>
                          <a:pt x="750272" y="1218177"/>
                        </a:cubicBezTo>
                        <a:cubicBezTo>
                          <a:pt x="708480" y="1218177"/>
                          <a:pt x="674648" y="1184347"/>
                          <a:pt x="674648" y="1142558"/>
                        </a:cubicBezTo>
                        <a:cubicBezTo>
                          <a:pt x="674648" y="1094800"/>
                          <a:pt x="674648" y="660988"/>
                          <a:pt x="674648" y="660988"/>
                        </a:cubicBezTo>
                        <a:cubicBezTo>
                          <a:pt x="634846" y="660988"/>
                          <a:pt x="634846" y="660988"/>
                          <a:pt x="634846" y="660988"/>
                        </a:cubicBezTo>
                        <a:cubicBezTo>
                          <a:pt x="634846" y="661127"/>
                          <a:pt x="634846" y="1908697"/>
                          <a:pt x="634846" y="1992271"/>
                        </a:cubicBezTo>
                        <a:cubicBezTo>
                          <a:pt x="634846" y="2047990"/>
                          <a:pt x="589074" y="2091769"/>
                          <a:pt x="533351" y="2091769"/>
                        </a:cubicBezTo>
                        <a:cubicBezTo>
                          <a:pt x="477627" y="2091769"/>
                          <a:pt x="431855" y="2047990"/>
                          <a:pt x="431855" y="1992271"/>
                        </a:cubicBezTo>
                        <a:cubicBezTo>
                          <a:pt x="431855" y="1908694"/>
                          <a:pt x="431855" y="1222156"/>
                          <a:pt x="431855" y="1222156"/>
                        </a:cubicBezTo>
                        <a:cubicBezTo>
                          <a:pt x="392053" y="1222156"/>
                          <a:pt x="392053" y="1222156"/>
                          <a:pt x="392053" y="1222156"/>
                        </a:cubicBezTo>
                        <a:cubicBezTo>
                          <a:pt x="392053" y="1222286"/>
                          <a:pt x="392053" y="1908701"/>
                          <a:pt x="392053" y="1992271"/>
                        </a:cubicBezTo>
                        <a:cubicBezTo>
                          <a:pt x="392053" y="2047990"/>
                          <a:pt x="346280" y="2091769"/>
                          <a:pt x="290557" y="2091769"/>
                        </a:cubicBezTo>
                        <a:cubicBezTo>
                          <a:pt x="234834" y="2091769"/>
                          <a:pt x="189062" y="2047990"/>
                          <a:pt x="189062" y="1992271"/>
                        </a:cubicBezTo>
                        <a:cubicBezTo>
                          <a:pt x="189062" y="1908694"/>
                          <a:pt x="189062" y="660988"/>
                          <a:pt x="189062" y="660988"/>
                        </a:cubicBezTo>
                        <a:cubicBezTo>
                          <a:pt x="149258" y="660988"/>
                          <a:pt x="149258" y="660988"/>
                          <a:pt x="149258" y="660988"/>
                        </a:cubicBezTo>
                        <a:cubicBezTo>
                          <a:pt x="149258" y="661109"/>
                          <a:pt x="149258" y="1094806"/>
                          <a:pt x="149258" y="1142558"/>
                        </a:cubicBezTo>
                        <a:cubicBezTo>
                          <a:pt x="149258" y="1184347"/>
                          <a:pt x="117417" y="1218177"/>
                          <a:pt x="75624" y="1218177"/>
                        </a:cubicBezTo>
                        <a:cubicBezTo>
                          <a:pt x="33833" y="1218177"/>
                          <a:pt x="0" y="1184347"/>
                          <a:pt x="0" y="1142558"/>
                        </a:cubicBezTo>
                        <a:cubicBezTo>
                          <a:pt x="0" y="1100769"/>
                          <a:pt x="0" y="670938"/>
                          <a:pt x="0" y="609250"/>
                        </a:cubicBezTo>
                        <a:cubicBezTo>
                          <a:pt x="0" y="487861"/>
                          <a:pt x="99506" y="388363"/>
                          <a:pt x="222893" y="388363"/>
                        </a:cubicBezTo>
                        <a:cubicBezTo>
                          <a:pt x="230107" y="388363"/>
                          <a:pt x="240493" y="388363"/>
                          <a:pt x="253265" y="388363"/>
                        </a:cubicBezTo>
                        <a:lnTo>
                          <a:pt x="275713" y="388363"/>
                        </a:lnTo>
                        <a:close/>
                        <a:moveTo>
                          <a:pt x="412796" y="0"/>
                        </a:moveTo>
                        <a:cubicBezTo>
                          <a:pt x="507711" y="0"/>
                          <a:pt x="584654" y="77132"/>
                          <a:pt x="584654" y="172278"/>
                        </a:cubicBezTo>
                        <a:cubicBezTo>
                          <a:pt x="584654" y="267424"/>
                          <a:pt x="507711" y="344556"/>
                          <a:pt x="412796" y="344556"/>
                        </a:cubicBezTo>
                        <a:cubicBezTo>
                          <a:pt x="317882" y="344556"/>
                          <a:pt x="240938" y="267424"/>
                          <a:pt x="240938" y="172278"/>
                        </a:cubicBezTo>
                        <a:cubicBezTo>
                          <a:pt x="240938" y="77132"/>
                          <a:pt x="317882" y="0"/>
                          <a:pt x="412796" y="0"/>
                        </a:cubicBez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95" name="Right Arrow 527"/>
                <p:cNvSpPr/>
                <p:nvPr/>
              </p:nvSpPr>
              <p:spPr bwMode="auto">
                <a:xfrm rot="16200000">
                  <a:off x="5715754" y="6220156"/>
                  <a:ext cx="94671" cy="78725"/>
                </a:xfrm>
                <a:prstGeom prst="rightArrow">
                  <a:avLst/>
                </a:pr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6" name="Right Arrow 528"/>
                <p:cNvSpPr/>
                <p:nvPr/>
              </p:nvSpPr>
              <p:spPr bwMode="auto">
                <a:xfrm rot="5400000">
                  <a:off x="5886152" y="6221227"/>
                  <a:ext cx="97842" cy="78725"/>
                </a:xfrm>
                <a:prstGeom prst="rightArrow">
                  <a:avLst/>
                </a:pr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691" name="TextBox 690"/>
            <p:cNvSpPr txBox="1"/>
            <p:nvPr/>
          </p:nvSpPr>
          <p:spPr>
            <a:xfrm>
              <a:off x="5371040" y="6856026"/>
              <a:ext cx="968599" cy="130564"/>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Elevators</a:t>
              </a:r>
            </a:p>
          </p:txBody>
        </p:sp>
      </p:grpSp>
      <p:grpSp>
        <p:nvGrpSpPr>
          <p:cNvPr id="699" name="Group 698"/>
          <p:cNvGrpSpPr/>
          <p:nvPr/>
        </p:nvGrpSpPr>
        <p:grpSpPr>
          <a:xfrm>
            <a:off x="7742237" y="3573462"/>
            <a:ext cx="968599" cy="824796"/>
            <a:chOff x="7677830" y="3994622"/>
            <a:chExt cx="968599" cy="824796"/>
          </a:xfrm>
        </p:grpSpPr>
        <p:sp>
          <p:nvSpPr>
            <p:cNvPr id="700" name="Freeform 193"/>
            <p:cNvSpPr>
              <a:spLocks noChangeAspect="1" noEditPoints="1"/>
            </p:cNvSpPr>
            <p:nvPr/>
          </p:nvSpPr>
          <p:spPr bwMode="auto">
            <a:xfrm>
              <a:off x="7838096" y="3994622"/>
              <a:ext cx="514500" cy="634914"/>
            </a:xfrm>
            <a:custGeom>
              <a:avLst/>
              <a:gdLst>
                <a:gd name="T0" fmla="*/ 152 w 159"/>
                <a:gd name="T1" fmla="*/ 189 h 196"/>
                <a:gd name="T2" fmla="*/ 143 w 159"/>
                <a:gd name="T3" fmla="*/ 46 h 196"/>
                <a:gd name="T4" fmla="*/ 116 w 159"/>
                <a:gd name="T5" fmla="*/ 49 h 196"/>
                <a:gd name="T6" fmla="*/ 95 w 159"/>
                <a:gd name="T7" fmla="*/ 109 h 196"/>
                <a:gd name="T8" fmla="*/ 93 w 159"/>
                <a:gd name="T9" fmla="*/ 90 h 196"/>
                <a:gd name="T10" fmla="*/ 60 w 159"/>
                <a:gd name="T11" fmla="*/ 106 h 196"/>
                <a:gd name="T12" fmla="*/ 45 w 159"/>
                <a:gd name="T13" fmla="*/ 109 h 196"/>
                <a:gd name="T14" fmla="*/ 43 w 159"/>
                <a:gd name="T15" fmla="*/ 90 h 196"/>
                <a:gd name="T16" fmla="*/ 13 w 159"/>
                <a:gd name="T17" fmla="*/ 106 h 196"/>
                <a:gd name="T18" fmla="*/ 2 w 159"/>
                <a:gd name="T19" fmla="*/ 189 h 196"/>
                <a:gd name="T20" fmla="*/ 0 w 159"/>
                <a:gd name="T21" fmla="*/ 196 h 196"/>
                <a:gd name="T22" fmla="*/ 159 w 159"/>
                <a:gd name="T23" fmla="*/ 191 h 196"/>
                <a:gd name="T24" fmla="*/ 44 w 159"/>
                <a:gd name="T25" fmla="*/ 143 h 196"/>
                <a:gd name="T26" fmla="*/ 27 w 159"/>
                <a:gd name="T27" fmla="*/ 147 h 196"/>
                <a:gd name="T28" fmla="*/ 23 w 159"/>
                <a:gd name="T29" fmla="*/ 130 h 196"/>
                <a:gd name="T30" fmla="*/ 40 w 159"/>
                <a:gd name="T31" fmla="*/ 126 h 196"/>
                <a:gd name="T32" fmla="*/ 44 w 159"/>
                <a:gd name="T33" fmla="*/ 143 h 196"/>
                <a:gd name="T34" fmla="*/ 71 w 159"/>
                <a:gd name="T35" fmla="*/ 147 h 196"/>
                <a:gd name="T36" fmla="*/ 54 w 159"/>
                <a:gd name="T37" fmla="*/ 143 h 196"/>
                <a:gd name="T38" fmla="*/ 57 w 159"/>
                <a:gd name="T39" fmla="*/ 126 h 196"/>
                <a:gd name="T40" fmla="*/ 75 w 159"/>
                <a:gd name="T41" fmla="*/ 130 h 196"/>
                <a:gd name="T42" fmla="*/ 106 w 159"/>
                <a:gd name="T43" fmla="*/ 143 h 196"/>
                <a:gd name="T44" fmla="*/ 88 w 159"/>
                <a:gd name="T45" fmla="*/ 147 h 196"/>
                <a:gd name="T46" fmla="*/ 84 w 159"/>
                <a:gd name="T47" fmla="*/ 130 h 196"/>
                <a:gd name="T48" fmla="*/ 102 w 159"/>
                <a:gd name="T49" fmla="*/ 126 h 196"/>
                <a:gd name="T50" fmla="*/ 106 w 159"/>
                <a:gd name="T51" fmla="*/ 143 h 196"/>
                <a:gd name="T52" fmla="*/ 133 w 159"/>
                <a:gd name="T53" fmla="*/ 147 h 196"/>
                <a:gd name="T54" fmla="*/ 115 w 159"/>
                <a:gd name="T55" fmla="*/ 143 h 196"/>
                <a:gd name="T56" fmla="*/ 119 w 159"/>
                <a:gd name="T57" fmla="*/ 126 h 196"/>
                <a:gd name="T58" fmla="*/ 136 w 159"/>
                <a:gd name="T59" fmla="*/ 130 h 196"/>
                <a:gd name="T60" fmla="*/ 86 w 159"/>
                <a:gd name="T61" fmla="*/ 12 h 196"/>
                <a:gd name="T62" fmla="*/ 113 w 159"/>
                <a:gd name="T63" fmla="*/ 17 h 196"/>
                <a:gd name="T64" fmla="*/ 114 w 159"/>
                <a:gd name="T65" fmla="*/ 17 h 196"/>
                <a:gd name="T66" fmla="*/ 133 w 159"/>
                <a:gd name="T67" fmla="*/ 30 h 196"/>
                <a:gd name="T68" fmla="*/ 138 w 159"/>
                <a:gd name="T69" fmla="*/ 28 h 196"/>
                <a:gd name="T70" fmla="*/ 116 w 159"/>
                <a:gd name="T71" fmla="*/ 10 h 196"/>
                <a:gd name="T72" fmla="*/ 115 w 159"/>
                <a:gd name="T73" fmla="*/ 10 h 196"/>
                <a:gd name="T74" fmla="*/ 114 w 159"/>
                <a:gd name="T75" fmla="*/ 9 h 196"/>
                <a:gd name="T76" fmla="*/ 80 w 159"/>
                <a:gd name="T77" fmla="*/ 1 h 196"/>
                <a:gd name="T78" fmla="*/ 86 w 159"/>
                <a:gd name="T79" fmla="*/ 12 h 196"/>
                <a:gd name="T80" fmla="*/ 92 w 159"/>
                <a:gd name="T81" fmla="*/ 31 h 196"/>
                <a:gd name="T82" fmla="*/ 93 w 159"/>
                <a:gd name="T83" fmla="*/ 31 h 196"/>
                <a:gd name="T84" fmla="*/ 94 w 159"/>
                <a:gd name="T85" fmla="*/ 31 h 196"/>
                <a:gd name="T86" fmla="*/ 115 w 159"/>
                <a:gd name="T87" fmla="*/ 32 h 196"/>
                <a:gd name="T88" fmla="*/ 118 w 159"/>
                <a:gd name="T89" fmla="*/ 28 h 196"/>
                <a:gd name="T90" fmla="*/ 93 w 159"/>
                <a:gd name="T91" fmla="*/ 24 h 196"/>
                <a:gd name="T92" fmla="*/ 92 w 159"/>
                <a:gd name="T93" fmla="*/ 24 h 196"/>
                <a:gd name="T94" fmla="*/ 91 w 159"/>
                <a:gd name="T95" fmla="*/ 24 h 196"/>
                <a:gd name="T96" fmla="*/ 70 w 159"/>
                <a:gd name="T97" fmla="*/ 20 h 196"/>
                <a:gd name="T98" fmla="*/ 67 w 159"/>
                <a:gd name="T99" fmla="*/ 2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196">
                  <a:moveTo>
                    <a:pt x="157" y="189"/>
                  </a:moveTo>
                  <a:cubicBezTo>
                    <a:pt x="152" y="189"/>
                    <a:pt x="152" y="189"/>
                    <a:pt x="152" y="189"/>
                  </a:cubicBezTo>
                  <a:cubicBezTo>
                    <a:pt x="146" y="49"/>
                    <a:pt x="146" y="49"/>
                    <a:pt x="146" y="49"/>
                  </a:cubicBezTo>
                  <a:cubicBezTo>
                    <a:pt x="146" y="47"/>
                    <a:pt x="145" y="46"/>
                    <a:pt x="143" y="46"/>
                  </a:cubicBezTo>
                  <a:cubicBezTo>
                    <a:pt x="119" y="46"/>
                    <a:pt x="119" y="46"/>
                    <a:pt x="119" y="46"/>
                  </a:cubicBezTo>
                  <a:cubicBezTo>
                    <a:pt x="118" y="46"/>
                    <a:pt x="116" y="47"/>
                    <a:pt x="116" y="49"/>
                  </a:cubicBezTo>
                  <a:cubicBezTo>
                    <a:pt x="111" y="109"/>
                    <a:pt x="111" y="109"/>
                    <a:pt x="111" y="109"/>
                  </a:cubicBezTo>
                  <a:cubicBezTo>
                    <a:pt x="95" y="109"/>
                    <a:pt x="95" y="109"/>
                    <a:pt x="95" y="109"/>
                  </a:cubicBezTo>
                  <a:cubicBezTo>
                    <a:pt x="95" y="91"/>
                    <a:pt x="95" y="91"/>
                    <a:pt x="95" y="91"/>
                  </a:cubicBezTo>
                  <a:cubicBezTo>
                    <a:pt x="95" y="90"/>
                    <a:pt x="94" y="89"/>
                    <a:pt x="93" y="90"/>
                  </a:cubicBezTo>
                  <a:cubicBezTo>
                    <a:pt x="63" y="102"/>
                    <a:pt x="63" y="102"/>
                    <a:pt x="63" y="102"/>
                  </a:cubicBezTo>
                  <a:cubicBezTo>
                    <a:pt x="61" y="102"/>
                    <a:pt x="60" y="104"/>
                    <a:pt x="60" y="106"/>
                  </a:cubicBezTo>
                  <a:cubicBezTo>
                    <a:pt x="60" y="109"/>
                    <a:pt x="60" y="109"/>
                    <a:pt x="60" y="109"/>
                  </a:cubicBezTo>
                  <a:cubicBezTo>
                    <a:pt x="45" y="109"/>
                    <a:pt x="45" y="109"/>
                    <a:pt x="45" y="109"/>
                  </a:cubicBezTo>
                  <a:cubicBezTo>
                    <a:pt x="45" y="91"/>
                    <a:pt x="45" y="91"/>
                    <a:pt x="45" y="91"/>
                  </a:cubicBezTo>
                  <a:cubicBezTo>
                    <a:pt x="45" y="90"/>
                    <a:pt x="44" y="89"/>
                    <a:pt x="43" y="90"/>
                  </a:cubicBezTo>
                  <a:cubicBezTo>
                    <a:pt x="16" y="102"/>
                    <a:pt x="16" y="102"/>
                    <a:pt x="16" y="102"/>
                  </a:cubicBezTo>
                  <a:cubicBezTo>
                    <a:pt x="15" y="102"/>
                    <a:pt x="13" y="104"/>
                    <a:pt x="13" y="106"/>
                  </a:cubicBezTo>
                  <a:cubicBezTo>
                    <a:pt x="8" y="189"/>
                    <a:pt x="8" y="189"/>
                    <a:pt x="8" y="189"/>
                  </a:cubicBezTo>
                  <a:cubicBezTo>
                    <a:pt x="2" y="189"/>
                    <a:pt x="2" y="189"/>
                    <a:pt x="2" y="189"/>
                  </a:cubicBezTo>
                  <a:cubicBezTo>
                    <a:pt x="1" y="189"/>
                    <a:pt x="0" y="190"/>
                    <a:pt x="0" y="191"/>
                  </a:cubicBezTo>
                  <a:cubicBezTo>
                    <a:pt x="0" y="196"/>
                    <a:pt x="0" y="196"/>
                    <a:pt x="0" y="196"/>
                  </a:cubicBezTo>
                  <a:cubicBezTo>
                    <a:pt x="159" y="196"/>
                    <a:pt x="159" y="196"/>
                    <a:pt x="159" y="196"/>
                  </a:cubicBezTo>
                  <a:cubicBezTo>
                    <a:pt x="159" y="191"/>
                    <a:pt x="159" y="191"/>
                    <a:pt x="159" y="191"/>
                  </a:cubicBezTo>
                  <a:cubicBezTo>
                    <a:pt x="159" y="190"/>
                    <a:pt x="158" y="189"/>
                    <a:pt x="157" y="189"/>
                  </a:cubicBezTo>
                  <a:close/>
                  <a:moveTo>
                    <a:pt x="44" y="143"/>
                  </a:moveTo>
                  <a:cubicBezTo>
                    <a:pt x="44" y="145"/>
                    <a:pt x="42" y="147"/>
                    <a:pt x="40" y="147"/>
                  </a:cubicBezTo>
                  <a:cubicBezTo>
                    <a:pt x="27" y="147"/>
                    <a:pt x="27" y="147"/>
                    <a:pt x="27" y="147"/>
                  </a:cubicBezTo>
                  <a:cubicBezTo>
                    <a:pt x="25" y="147"/>
                    <a:pt x="23" y="145"/>
                    <a:pt x="23" y="143"/>
                  </a:cubicBezTo>
                  <a:cubicBezTo>
                    <a:pt x="23" y="130"/>
                    <a:pt x="23" y="130"/>
                    <a:pt x="23" y="130"/>
                  </a:cubicBezTo>
                  <a:cubicBezTo>
                    <a:pt x="23" y="127"/>
                    <a:pt x="25" y="126"/>
                    <a:pt x="27" y="126"/>
                  </a:cubicBezTo>
                  <a:cubicBezTo>
                    <a:pt x="40" y="126"/>
                    <a:pt x="40" y="126"/>
                    <a:pt x="40" y="126"/>
                  </a:cubicBezTo>
                  <a:cubicBezTo>
                    <a:pt x="42" y="126"/>
                    <a:pt x="44" y="127"/>
                    <a:pt x="44" y="130"/>
                  </a:cubicBezTo>
                  <a:lnTo>
                    <a:pt x="44" y="143"/>
                  </a:lnTo>
                  <a:close/>
                  <a:moveTo>
                    <a:pt x="75" y="143"/>
                  </a:moveTo>
                  <a:cubicBezTo>
                    <a:pt x="75" y="145"/>
                    <a:pt x="73" y="147"/>
                    <a:pt x="71" y="147"/>
                  </a:cubicBezTo>
                  <a:cubicBezTo>
                    <a:pt x="57" y="147"/>
                    <a:pt x="57" y="147"/>
                    <a:pt x="57" y="147"/>
                  </a:cubicBezTo>
                  <a:cubicBezTo>
                    <a:pt x="55" y="147"/>
                    <a:pt x="54" y="145"/>
                    <a:pt x="54" y="143"/>
                  </a:cubicBezTo>
                  <a:cubicBezTo>
                    <a:pt x="54" y="130"/>
                    <a:pt x="54" y="130"/>
                    <a:pt x="54" y="130"/>
                  </a:cubicBezTo>
                  <a:cubicBezTo>
                    <a:pt x="54" y="127"/>
                    <a:pt x="55" y="126"/>
                    <a:pt x="57" y="126"/>
                  </a:cubicBezTo>
                  <a:cubicBezTo>
                    <a:pt x="71" y="126"/>
                    <a:pt x="71" y="126"/>
                    <a:pt x="71" y="126"/>
                  </a:cubicBezTo>
                  <a:cubicBezTo>
                    <a:pt x="73" y="126"/>
                    <a:pt x="75" y="127"/>
                    <a:pt x="75" y="130"/>
                  </a:cubicBezTo>
                  <a:lnTo>
                    <a:pt x="75" y="143"/>
                  </a:lnTo>
                  <a:close/>
                  <a:moveTo>
                    <a:pt x="106" y="143"/>
                  </a:moveTo>
                  <a:cubicBezTo>
                    <a:pt x="106" y="145"/>
                    <a:pt x="104" y="147"/>
                    <a:pt x="102" y="147"/>
                  </a:cubicBezTo>
                  <a:cubicBezTo>
                    <a:pt x="88" y="147"/>
                    <a:pt x="88" y="147"/>
                    <a:pt x="88" y="147"/>
                  </a:cubicBezTo>
                  <a:cubicBezTo>
                    <a:pt x="86" y="147"/>
                    <a:pt x="84" y="145"/>
                    <a:pt x="84" y="143"/>
                  </a:cubicBezTo>
                  <a:cubicBezTo>
                    <a:pt x="84" y="130"/>
                    <a:pt x="84" y="130"/>
                    <a:pt x="84" y="130"/>
                  </a:cubicBezTo>
                  <a:cubicBezTo>
                    <a:pt x="84" y="127"/>
                    <a:pt x="86" y="126"/>
                    <a:pt x="88" y="126"/>
                  </a:cubicBezTo>
                  <a:cubicBezTo>
                    <a:pt x="102" y="126"/>
                    <a:pt x="102" y="126"/>
                    <a:pt x="102" y="126"/>
                  </a:cubicBezTo>
                  <a:cubicBezTo>
                    <a:pt x="104" y="126"/>
                    <a:pt x="106" y="127"/>
                    <a:pt x="106" y="130"/>
                  </a:cubicBezTo>
                  <a:lnTo>
                    <a:pt x="106" y="143"/>
                  </a:lnTo>
                  <a:close/>
                  <a:moveTo>
                    <a:pt x="136" y="143"/>
                  </a:moveTo>
                  <a:cubicBezTo>
                    <a:pt x="136" y="145"/>
                    <a:pt x="135" y="147"/>
                    <a:pt x="133" y="147"/>
                  </a:cubicBezTo>
                  <a:cubicBezTo>
                    <a:pt x="119" y="147"/>
                    <a:pt x="119" y="147"/>
                    <a:pt x="119" y="147"/>
                  </a:cubicBezTo>
                  <a:cubicBezTo>
                    <a:pt x="117" y="147"/>
                    <a:pt x="115" y="145"/>
                    <a:pt x="115" y="143"/>
                  </a:cubicBezTo>
                  <a:cubicBezTo>
                    <a:pt x="115" y="130"/>
                    <a:pt x="115" y="130"/>
                    <a:pt x="115" y="130"/>
                  </a:cubicBezTo>
                  <a:cubicBezTo>
                    <a:pt x="115" y="127"/>
                    <a:pt x="117" y="126"/>
                    <a:pt x="119" y="126"/>
                  </a:cubicBezTo>
                  <a:cubicBezTo>
                    <a:pt x="133" y="126"/>
                    <a:pt x="133" y="126"/>
                    <a:pt x="133" y="126"/>
                  </a:cubicBezTo>
                  <a:cubicBezTo>
                    <a:pt x="135" y="126"/>
                    <a:pt x="136" y="127"/>
                    <a:pt x="136" y="130"/>
                  </a:cubicBezTo>
                  <a:lnTo>
                    <a:pt x="136" y="143"/>
                  </a:lnTo>
                  <a:close/>
                  <a:moveTo>
                    <a:pt x="86" y="12"/>
                  </a:moveTo>
                  <a:cubicBezTo>
                    <a:pt x="94" y="16"/>
                    <a:pt x="104" y="15"/>
                    <a:pt x="113" y="17"/>
                  </a:cubicBezTo>
                  <a:cubicBezTo>
                    <a:pt x="113" y="17"/>
                    <a:pt x="113" y="17"/>
                    <a:pt x="113" y="17"/>
                  </a:cubicBezTo>
                  <a:cubicBezTo>
                    <a:pt x="114" y="17"/>
                    <a:pt x="114" y="17"/>
                    <a:pt x="114" y="17"/>
                  </a:cubicBezTo>
                  <a:cubicBezTo>
                    <a:pt x="114" y="17"/>
                    <a:pt x="114" y="17"/>
                    <a:pt x="114" y="17"/>
                  </a:cubicBezTo>
                  <a:cubicBezTo>
                    <a:pt x="114" y="17"/>
                    <a:pt x="114" y="17"/>
                    <a:pt x="114" y="17"/>
                  </a:cubicBezTo>
                  <a:cubicBezTo>
                    <a:pt x="123" y="19"/>
                    <a:pt x="129" y="24"/>
                    <a:pt x="133" y="30"/>
                  </a:cubicBezTo>
                  <a:cubicBezTo>
                    <a:pt x="137" y="36"/>
                    <a:pt x="139" y="40"/>
                    <a:pt x="140" y="40"/>
                  </a:cubicBezTo>
                  <a:cubicBezTo>
                    <a:pt x="141" y="39"/>
                    <a:pt x="141" y="35"/>
                    <a:pt x="138" y="28"/>
                  </a:cubicBezTo>
                  <a:cubicBezTo>
                    <a:pt x="136" y="24"/>
                    <a:pt x="134" y="20"/>
                    <a:pt x="130" y="17"/>
                  </a:cubicBezTo>
                  <a:cubicBezTo>
                    <a:pt x="126" y="13"/>
                    <a:pt x="121" y="11"/>
                    <a:pt x="116" y="10"/>
                  </a:cubicBezTo>
                  <a:cubicBezTo>
                    <a:pt x="116" y="10"/>
                    <a:pt x="116" y="10"/>
                    <a:pt x="116" y="10"/>
                  </a:cubicBezTo>
                  <a:cubicBezTo>
                    <a:pt x="115" y="10"/>
                    <a:pt x="115" y="10"/>
                    <a:pt x="115" y="10"/>
                  </a:cubicBezTo>
                  <a:cubicBezTo>
                    <a:pt x="114" y="9"/>
                    <a:pt x="114" y="9"/>
                    <a:pt x="114" y="9"/>
                  </a:cubicBezTo>
                  <a:cubicBezTo>
                    <a:pt x="114" y="9"/>
                    <a:pt x="114" y="9"/>
                    <a:pt x="114" y="9"/>
                  </a:cubicBezTo>
                  <a:cubicBezTo>
                    <a:pt x="104" y="8"/>
                    <a:pt x="94" y="9"/>
                    <a:pt x="89" y="7"/>
                  </a:cubicBezTo>
                  <a:cubicBezTo>
                    <a:pt x="83" y="5"/>
                    <a:pt x="81" y="0"/>
                    <a:pt x="80" y="1"/>
                  </a:cubicBezTo>
                  <a:cubicBezTo>
                    <a:pt x="80" y="1"/>
                    <a:pt x="80" y="2"/>
                    <a:pt x="80" y="4"/>
                  </a:cubicBezTo>
                  <a:cubicBezTo>
                    <a:pt x="81" y="6"/>
                    <a:pt x="83" y="10"/>
                    <a:pt x="86" y="12"/>
                  </a:cubicBezTo>
                  <a:close/>
                  <a:moveTo>
                    <a:pt x="78" y="30"/>
                  </a:moveTo>
                  <a:cubicBezTo>
                    <a:pt x="83" y="31"/>
                    <a:pt x="88" y="31"/>
                    <a:pt x="92" y="31"/>
                  </a:cubicBezTo>
                  <a:cubicBezTo>
                    <a:pt x="92" y="31"/>
                    <a:pt x="92" y="31"/>
                    <a:pt x="92" y="31"/>
                  </a:cubicBezTo>
                  <a:cubicBezTo>
                    <a:pt x="93" y="31"/>
                    <a:pt x="93" y="31"/>
                    <a:pt x="93" y="31"/>
                  </a:cubicBezTo>
                  <a:cubicBezTo>
                    <a:pt x="94" y="31"/>
                    <a:pt x="94" y="31"/>
                    <a:pt x="94" y="31"/>
                  </a:cubicBezTo>
                  <a:cubicBezTo>
                    <a:pt x="94" y="31"/>
                    <a:pt x="94" y="31"/>
                    <a:pt x="94" y="31"/>
                  </a:cubicBezTo>
                  <a:cubicBezTo>
                    <a:pt x="98" y="30"/>
                    <a:pt x="102" y="29"/>
                    <a:pt x="106" y="29"/>
                  </a:cubicBezTo>
                  <a:cubicBezTo>
                    <a:pt x="110" y="30"/>
                    <a:pt x="113" y="31"/>
                    <a:pt x="115" y="32"/>
                  </a:cubicBezTo>
                  <a:cubicBezTo>
                    <a:pt x="120" y="35"/>
                    <a:pt x="123" y="39"/>
                    <a:pt x="124" y="38"/>
                  </a:cubicBezTo>
                  <a:cubicBezTo>
                    <a:pt x="124" y="38"/>
                    <a:pt x="124" y="33"/>
                    <a:pt x="118" y="28"/>
                  </a:cubicBezTo>
                  <a:cubicBezTo>
                    <a:pt x="116" y="26"/>
                    <a:pt x="111" y="24"/>
                    <a:pt x="107" y="23"/>
                  </a:cubicBezTo>
                  <a:cubicBezTo>
                    <a:pt x="102" y="23"/>
                    <a:pt x="97" y="23"/>
                    <a:pt x="93" y="24"/>
                  </a:cubicBezTo>
                  <a:cubicBezTo>
                    <a:pt x="93" y="24"/>
                    <a:pt x="93" y="24"/>
                    <a:pt x="93" y="24"/>
                  </a:cubicBezTo>
                  <a:cubicBezTo>
                    <a:pt x="92" y="24"/>
                    <a:pt x="92" y="24"/>
                    <a:pt x="92" y="24"/>
                  </a:cubicBezTo>
                  <a:cubicBezTo>
                    <a:pt x="92" y="24"/>
                    <a:pt x="92" y="24"/>
                    <a:pt x="92" y="24"/>
                  </a:cubicBezTo>
                  <a:cubicBezTo>
                    <a:pt x="91" y="24"/>
                    <a:pt x="91" y="24"/>
                    <a:pt x="91" y="24"/>
                  </a:cubicBezTo>
                  <a:cubicBezTo>
                    <a:pt x="87" y="24"/>
                    <a:pt x="83" y="25"/>
                    <a:pt x="79" y="24"/>
                  </a:cubicBezTo>
                  <a:cubicBezTo>
                    <a:pt x="76" y="23"/>
                    <a:pt x="73" y="22"/>
                    <a:pt x="70" y="20"/>
                  </a:cubicBezTo>
                  <a:cubicBezTo>
                    <a:pt x="66" y="16"/>
                    <a:pt x="63" y="13"/>
                    <a:pt x="62" y="13"/>
                  </a:cubicBezTo>
                  <a:cubicBezTo>
                    <a:pt x="62" y="14"/>
                    <a:pt x="62" y="18"/>
                    <a:pt x="67" y="24"/>
                  </a:cubicBezTo>
                  <a:cubicBezTo>
                    <a:pt x="70" y="26"/>
                    <a:pt x="73" y="29"/>
                    <a:pt x="78" y="30"/>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1" name="TextBox 700"/>
            <p:cNvSpPr txBox="1"/>
            <p:nvPr/>
          </p:nvSpPr>
          <p:spPr>
            <a:xfrm>
              <a:off x="7677830" y="4653219"/>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Factory floor</a:t>
              </a:r>
            </a:p>
          </p:txBody>
        </p:sp>
      </p:grpSp>
      <p:grpSp>
        <p:nvGrpSpPr>
          <p:cNvPr id="702" name="Group 701"/>
          <p:cNvGrpSpPr/>
          <p:nvPr/>
        </p:nvGrpSpPr>
        <p:grpSpPr>
          <a:xfrm>
            <a:off x="7570437" y="2302949"/>
            <a:ext cx="968599" cy="863416"/>
            <a:chOff x="7613980" y="2404549"/>
            <a:chExt cx="968599" cy="863416"/>
          </a:xfrm>
        </p:grpSpPr>
        <p:grpSp>
          <p:nvGrpSpPr>
            <p:cNvPr id="703" name="Group 702"/>
            <p:cNvGrpSpPr/>
            <p:nvPr/>
          </p:nvGrpSpPr>
          <p:grpSpPr>
            <a:xfrm>
              <a:off x="7814844" y="2404549"/>
              <a:ext cx="555446" cy="624876"/>
              <a:chOff x="13543473" y="3081481"/>
              <a:chExt cx="486655" cy="547487"/>
            </a:xfrm>
            <a:solidFill>
              <a:srgbClr val="DC3C00"/>
            </a:solidFill>
          </p:grpSpPr>
          <p:sp>
            <p:nvSpPr>
              <p:cNvPr id="705" name="Freeform 22"/>
              <p:cNvSpPr>
                <a:spLocks noEditPoints="1"/>
              </p:cNvSpPr>
              <p:nvPr/>
            </p:nvSpPr>
            <p:spPr bwMode="auto">
              <a:xfrm>
                <a:off x="13669446" y="3245981"/>
                <a:ext cx="241933" cy="382987"/>
              </a:xfrm>
              <a:custGeom>
                <a:avLst/>
                <a:gdLst>
                  <a:gd name="T0" fmla="*/ 1395 w 1909"/>
                  <a:gd name="T1" fmla="*/ 444 h 3022"/>
                  <a:gd name="T2" fmla="*/ 1306 w 1909"/>
                  <a:gd name="T3" fmla="*/ 333 h 3022"/>
                  <a:gd name="T4" fmla="*/ 1306 w 1909"/>
                  <a:gd name="T5" fmla="*/ 322 h 3022"/>
                  <a:gd name="T6" fmla="*/ 1302 w 1909"/>
                  <a:gd name="T7" fmla="*/ 299 h 3022"/>
                  <a:gd name="T8" fmla="*/ 1281 w 1909"/>
                  <a:gd name="T9" fmla="*/ 274 h 3022"/>
                  <a:gd name="T10" fmla="*/ 1251 w 1909"/>
                  <a:gd name="T11" fmla="*/ 265 h 3022"/>
                  <a:gd name="T12" fmla="*/ 1209 w 1909"/>
                  <a:gd name="T13" fmla="*/ 246 h 3022"/>
                  <a:gd name="T14" fmla="*/ 1209 w 1909"/>
                  <a:gd name="T15" fmla="*/ 170 h 3022"/>
                  <a:gd name="T16" fmla="*/ 1194 w 1909"/>
                  <a:gd name="T17" fmla="*/ 116 h 3022"/>
                  <a:gd name="T18" fmla="*/ 1166 w 1909"/>
                  <a:gd name="T19" fmla="*/ 68 h 3022"/>
                  <a:gd name="T20" fmla="*/ 1126 w 1909"/>
                  <a:gd name="T21" fmla="*/ 32 h 3022"/>
                  <a:gd name="T22" fmla="*/ 1075 w 1909"/>
                  <a:gd name="T23" fmla="*/ 8 h 3022"/>
                  <a:gd name="T24" fmla="*/ 1019 w 1909"/>
                  <a:gd name="T25" fmla="*/ 0 h 3022"/>
                  <a:gd name="T26" fmla="*/ 981 w 1909"/>
                  <a:gd name="T27" fmla="*/ 4 h 3022"/>
                  <a:gd name="T28" fmla="*/ 928 w 1909"/>
                  <a:gd name="T29" fmla="*/ 23 h 3022"/>
                  <a:gd name="T30" fmla="*/ 884 w 1909"/>
                  <a:gd name="T31" fmla="*/ 55 h 3022"/>
                  <a:gd name="T32" fmla="*/ 852 w 1909"/>
                  <a:gd name="T33" fmla="*/ 99 h 3022"/>
                  <a:gd name="T34" fmla="*/ 833 w 1909"/>
                  <a:gd name="T35" fmla="*/ 151 h 3022"/>
                  <a:gd name="T36" fmla="*/ 830 w 1909"/>
                  <a:gd name="T37" fmla="*/ 246 h 3022"/>
                  <a:gd name="T38" fmla="*/ 807 w 1909"/>
                  <a:gd name="T39" fmla="*/ 265 h 3022"/>
                  <a:gd name="T40" fmla="*/ 786 w 1909"/>
                  <a:gd name="T41" fmla="*/ 271 h 3022"/>
                  <a:gd name="T42" fmla="*/ 762 w 1909"/>
                  <a:gd name="T43" fmla="*/ 289 h 3022"/>
                  <a:gd name="T44" fmla="*/ 752 w 1909"/>
                  <a:gd name="T45" fmla="*/ 322 h 3022"/>
                  <a:gd name="T46" fmla="*/ 754 w 1909"/>
                  <a:gd name="T47" fmla="*/ 333 h 3022"/>
                  <a:gd name="T48" fmla="*/ 0 w 1909"/>
                  <a:gd name="T49" fmla="*/ 3003 h 3022"/>
                  <a:gd name="T50" fmla="*/ 641 w 1909"/>
                  <a:gd name="T51" fmla="*/ 2557 h 3022"/>
                  <a:gd name="T52" fmla="*/ 720 w 1909"/>
                  <a:gd name="T53" fmla="*/ 2546 h 3022"/>
                  <a:gd name="T54" fmla="*/ 1531 w 1909"/>
                  <a:gd name="T55" fmla="*/ 2971 h 3022"/>
                  <a:gd name="T56" fmla="*/ 1833 w 1909"/>
                  <a:gd name="T57" fmla="*/ 2979 h 3022"/>
                  <a:gd name="T58" fmla="*/ 350 w 1909"/>
                  <a:gd name="T59" fmla="*/ 1935 h 3022"/>
                  <a:gd name="T60" fmla="*/ 1270 w 1909"/>
                  <a:gd name="T61" fmla="*/ 1843 h 3022"/>
                  <a:gd name="T62" fmla="*/ 1192 w 1909"/>
                  <a:gd name="T63" fmla="*/ 1229 h 3022"/>
                  <a:gd name="T64" fmla="*/ 847 w 1909"/>
                  <a:gd name="T65" fmla="*/ 1920 h 3022"/>
                  <a:gd name="T66" fmla="*/ 847 w 1909"/>
                  <a:gd name="T67" fmla="*/ 1920 h 3022"/>
                  <a:gd name="T68" fmla="*/ 1315 w 1909"/>
                  <a:gd name="T69" fmla="*/ 2045 h 3022"/>
                  <a:gd name="T70" fmla="*/ 1289 w 1909"/>
                  <a:gd name="T71" fmla="*/ 1918 h 3022"/>
                  <a:gd name="T72" fmla="*/ 1383 w 1909"/>
                  <a:gd name="T73" fmla="*/ 2000 h 3022"/>
                  <a:gd name="T74" fmla="*/ 1361 w 1909"/>
                  <a:gd name="T75" fmla="*/ 1843 h 3022"/>
                  <a:gd name="T76" fmla="*/ 1603 w 1909"/>
                  <a:gd name="T77" fmla="*/ 1841 h 3022"/>
                  <a:gd name="T78" fmla="*/ 1257 w 1909"/>
                  <a:gd name="T79" fmla="*/ 1153 h 3022"/>
                  <a:gd name="T80" fmla="*/ 1181 w 1909"/>
                  <a:gd name="T81" fmla="*/ 1153 h 3022"/>
                  <a:gd name="T82" fmla="*/ 1181 w 1909"/>
                  <a:gd name="T83" fmla="*/ 1153 h 3022"/>
                  <a:gd name="T84" fmla="*/ 1019 w 1909"/>
                  <a:gd name="T85" fmla="*/ 219 h 3022"/>
                  <a:gd name="T86" fmla="*/ 1019 w 1909"/>
                  <a:gd name="T87" fmla="*/ 216 h 3022"/>
                  <a:gd name="T88" fmla="*/ 709 w 1909"/>
                  <a:gd name="T89" fmla="*/ 529 h 3022"/>
                  <a:gd name="T90" fmla="*/ 546 w 1909"/>
                  <a:gd name="T91" fmla="*/ 1170 h 3022"/>
                  <a:gd name="T92" fmla="*/ 782 w 1909"/>
                  <a:gd name="T93" fmla="*/ 1860 h 3022"/>
                  <a:gd name="T94" fmla="*/ 907 w 1909"/>
                  <a:gd name="T95" fmla="*/ 1246 h 3022"/>
                  <a:gd name="T96" fmla="*/ 658 w 1909"/>
                  <a:gd name="T97" fmla="*/ 2470 h 3022"/>
                  <a:gd name="T98" fmla="*/ 656 w 1909"/>
                  <a:gd name="T99" fmla="*/ 2482 h 3022"/>
                  <a:gd name="T100" fmla="*/ 1327 w 1909"/>
                  <a:gd name="T101" fmla="*/ 2128 h 3022"/>
                  <a:gd name="T102" fmla="*/ 1453 w 1909"/>
                  <a:gd name="T103" fmla="*/ 2463 h 3022"/>
                  <a:gd name="T104" fmla="*/ 1727 w 1909"/>
                  <a:gd name="T105" fmla="*/ 2461 h 3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09" h="3022">
                    <a:moveTo>
                      <a:pt x="1833" y="2979"/>
                    </a:moveTo>
                    <a:lnTo>
                      <a:pt x="1909" y="2963"/>
                    </a:lnTo>
                    <a:lnTo>
                      <a:pt x="1395" y="444"/>
                    </a:lnTo>
                    <a:lnTo>
                      <a:pt x="1393" y="444"/>
                    </a:lnTo>
                    <a:lnTo>
                      <a:pt x="1393" y="333"/>
                    </a:lnTo>
                    <a:lnTo>
                      <a:pt x="1306" y="333"/>
                    </a:lnTo>
                    <a:lnTo>
                      <a:pt x="1306" y="333"/>
                    </a:lnTo>
                    <a:lnTo>
                      <a:pt x="1306" y="322"/>
                    </a:lnTo>
                    <a:lnTo>
                      <a:pt x="1306" y="322"/>
                    </a:lnTo>
                    <a:lnTo>
                      <a:pt x="1306" y="322"/>
                    </a:lnTo>
                    <a:lnTo>
                      <a:pt x="1306" y="310"/>
                    </a:lnTo>
                    <a:lnTo>
                      <a:pt x="1302" y="299"/>
                    </a:lnTo>
                    <a:lnTo>
                      <a:pt x="1296" y="289"/>
                    </a:lnTo>
                    <a:lnTo>
                      <a:pt x="1291" y="282"/>
                    </a:lnTo>
                    <a:lnTo>
                      <a:pt x="1281" y="274"/>
                    </a:lnTo>
                    <a:lnTo>
                      <a:pt x="1272" y="271"/>
                    </a:lnTo>
                    <a:lnTo>
                      <a:pt x="1262" y="267"/>
                    </a:lnTo>
                    <a:lnTo>
                      <a:pt x="1251" y="265"/>
                    </a:lnTo>
                    <a:lnTo>
                      <a:pt x="1209" y="265"/>
                    </a:lnTo>
                    <a:lnTo>
                      <a:pt x="1209" y="265"/>
                    </a:lnTo>
                    <a:lnTo>
                      <a:pt x="1209" y="246"/>
                    </a:lnTo>
                    <a:lnTo>
                      <a:pt x="1209" y="189"/>
                    </a:lnTo>
                    <a:lnTo>
                      <a:pt x="1209" y="189"/>
                    </a:lnTo>
                    <a:lnTo>
                      <a:pt x="1209" y="170"/>
                    </a:lnTo>
                    <a:lnTo>
                      <a:pt x="1206" y="151"/>
                    </a:lnTo>
                    <a:lnTo>
                      <a:pt x="1202" y="133"/>
                    </a:lnTo>
                    <a:lnTo>
                      <a:pt x="1194" y="116"/>
                    </a:lnTo>
                    <a:lnTo>
                      <a:pt x="1187" y="99"/>
                    </a:lnTo>
                    <a:lnTo>
                      <a:pt x="1177" y="83"/>
                    </a:lnTo>
                    <a:lnTo>
                      <a:pt x="1166" y="68"/>
                    </a:lnTo>
                    <a:lnTo>
                      <a:pt x="1155" y="55"/>
                    </a:lnTo>
                    <a:lnTo>
                      <a:pt x="1140" y="44"/>
                    </a:lnTo>
                    <a:lnTo>
                      <a:pt x="1126" y="32"/>
                    </a:lnTo>
                    <a:lnTo>
                      <a:pt x="1109" y="23"/>
                    </a:lnTo>
                    <a:lnTo>
                      <a:pt x="1094" y="15"/>
                    </a:lnTo>
                    <a:lnTo>
                      <a:pt x="1075" y="8"/>
                    </a:lnTo>
                    <a:lnTo>
                      <a:pt x="1058" y="4"/>
                    </a:lnTo>
                    <a:lnTo>
                      <a:pt x="1039" y="0"/>
                    </a:lnTo>
                    <a:lnTo>
                      <a:pt x="1019" y="0"/>
                    </a:lnTo>
                    <a:lnTo>
                      <a:pt x="1019" y="0"/>
                    </a:lnTo>
                    <a:lnTo>
                      <a:pt x="1000" y="0"/>
                    </a:lnTo>
                    <a:lnTo>
                      <a:pt x="981" y="4"/>
                    </a:lnTo>
                    <a:lnTo>
                      <a:pt x="964" y="8"/>
                    </a:lnTo>
                    <a:lnTo>
                      <a:pt x="945" y="15"/>
                    </a:lnTo>
                    <a:lnTo>
                      <a:pt x="928" y="23"/>
                    </a:lnTo>
                    <a:lnTo>
                      <a:pt x="913" y="32"/>
                    </a:lnTo>
                    <a:lnTo>
                      <a:pt x="898" y="44"/>
                    </a:lnTo>
                    <a:lnTo>
                      <a:pt x="884" y="55"/>
                    </a:lnTo>
                    <a:lnTo>
                      <a:pt x="873" y="68"/>
                    </a:lnTo>
                    <a:lnTo>
                      <a:pt x="862" y="83"/>
                    </a:lnTo>
                    <a:lnTo>
                      <a:pt x="852" y="99"/>
                    </a:lnTo>
                    <a:lnTo>
                      <a:pt x="845" y="116"/>
                    </a:lnTo>
                    <a:lnTo>
                      <a:pt x="837" y="133"/>
                    </a:lnTo>
                    <a:lnTo>
                      <a:pt x="833" y="151"/>
                    </a:lnTo>
                    <a:lnTo>
                      <a:pt x="830" y="170"/>
                    </a:lnTo>
                    <a:lnTo>
                      <a:pt x="830" y="189"/>
                    </a:lnTo>
                    <a:lnTo>
                      <a:pt x="830" y="246"/>
                    </a:lnTo>
                    <a:lnTo>
                      <a:pt x="830" y="246"/>
                    </a:lnTo>
                    <a:lnTo>
                      <a:pt x="830" y="265"/>
                    </a:lnTo>
                    <a:lnTo>
                      <a:pt x="807" y="265"/>
                    </a:lnTo>
                    <a:lnTo>
                      <a:pt x="807" y="265"/>
                    </a:lnTo>
                    <a:lnTo>
                      <a:pt x="797" y="267"/>
                    </a:lnTo>
                    <a:lnTo>
                      <a:pt x="786" y="271"/>
                    </a:lnTo>
                    <a:lnTo>
                      <a:pt x="777" y="274"/>
                    </a:lnTo>
                    <a:lnTo>
                      <a:pt x="769" y="282"/>
                    </a:lnTo>
                    <a:lnTo>
                      <a:pt x="762" y="289"/>
                    </a:lnTo>
                    <a:lnTo>
                      <a:pt x="756" y="299"/>
                    </a:lnTo>
                    <a:lnTo>
                      <a:pt x="754" y="310"/>
                    </a:lnTo>
                    <a:lnTo>
                      <a:pt x="752" y="322"/>
                    </a:lnTo>
                    <a:lnTo>
                      <a:pt x="752" y="322"/>
                    </a:lnTo>
                    <a:lnTo>
                      <a:pt x="752" y="322"/>
                    </a:lnTo>
                    <a:lnTo>
                      <a:pt x="754" y="333"/>
                    </a:lnTo>
                    <a:lnTo>
                      <a:pt x="646" y="333"/>
                    </a:lnTo>
                    <a:lnTo>
                      <a:pt x="646" y="471"/>
                    </a:lnTo>
                    <a:lnTo>
                      <a:pt x="0" y="3003"/>
                    </a:lnTo>
                    <a:lnTo>
                      <a:pt x="74" y="3022"/>
                    </a:lnTo>
                    <a:lnTo>
                      <a:pt x="191" y="2561"/>
                    </a:lnTo>
                    <a:lnTo>
                      <a:pt x="641" y="2557"/>
                    </a:lnTo>
                    <a:lnTo>
                      <a:pt x="548" y="3005"/>
                    </a:lnTo>
                    <a:lnTo>
                      <a:pt x="624" y="3020"/>
                    </a:lnTo>
                    <a:lnTo>
                      <a:pt x="720" y="2546"/>
                    </a:lnTo>
                    <a:lnTo>
                      <a:pt x="1389" y="2540"/>
                    </a:lnTo>
                    <a:lnTo>
                      <a:pt x="1455" y="2982"/>
                    </a:lnTo>
                    <a:lnTo>
                      <a:pt x="1531" y="2971"/>
                    </a:lnTo>
                    <a:lnTo>
                      <a:pt x="1465" y="2538"/>
                    </a:lnTo>
                    <a:lnTo>
                      <a:pt x="1744" y="2536"/>
                    </a:lnTo>
                    <a:lnTo>
                      <a:pt x="1833" y="2979"/>
                    </a:lnTo>
                    <a:close/>
                    <a:moveTo>
                      <a:pt x="722" y="2160"/>
                    </a:moveTo>
                    <a:lnTo>
                      <a:pt x="219" y="2451"/>
                    </a:lnTo>
                    <a:lnTo>
                      <a:pt x="350" y="1935"/>
                    </a:lnTo>
                    <a:lnTo>
                      <a:pt x="767" y="1935"/>
                    </a:lnTo>
                    <a:lnTo>
                      <a:pt x="722" y="2160"/>
                    </a:lnTo>
                    <a:close/>
                    <a:moveTo>
                      <a:pt x="1270" y="1843"/>
                    </a:moveTo>
                    <a:lnTo>
                      <a:pt x="862" y="1845"/>
                    </a:lnTo>
                    <a:lnTo>
                      <a:pt x="988" y="1231"/>
                    </a:lnTo>
                    <a:lnTo>
                      <a:pt x="1192" y="1229"/>
                    </a:lnTo>
                    <a:lnTo>
                      <a:pt x="1283" y="1835"/>
                    </a:lnTo>
                    <a:lnTo>
                      <a:pt x="1270" y="1843"/>
                    </a:lnTo>
                    <a:close/>
                    <a:moveTo>
                      <a:pt x="847" y="1920"/>
                    </a:moveTo>
                    <a:lnTo>
                      <a:pt x="1138" y="1918"/>
                    </a:lnTo>
                    <a:lnTo>
                      <a:pt x="809" y="2109"/>
                    </a:lnTo>
                    <a:lnTo>
                      <a:pt x="847" y="1920"/>
                    </a:lnTo>
                    <a:close/>
                    <a:moveTo>
                      <a:pt x="1289" y="1918"/>
                    </a:moveTo>
                    <a:lnTo>
                      <a:pt x="1295" y="1918"/>
                    </a:lnTo>
                    <a:lnTo>
                      <a:pt x="1315" y="2045"/>
                    </a:lnTo>
                    <a:lnTo>
                      <a:pt x="745" y="2421"/>
                    </a:lnTo>
                    <a:lnTo>
                      <a:pt x="788" y="2209"/>
                    </a:lnTo>
                    <a:lnTo>
                      <a:pt x="1289" y="1918"/>
                    </a:lnTo>
                    <a:close/>
                    <a:moveTo>
                      <a:pt x="1372" y="1918"/>
                    </a:moveTo>
                    <a:lnTo>
                      <a:pt x="1510" y="1916"/>
                    </a:lnTo>
                    <a:lnTo>
                      <a:pt x="1383" y="2000"/>
                    </a:lnTo>
                    <a:lnTo>
                      <a:pt x="1372" y="1918"/>
                    </a:lnTo>
                    <a:close/>
                    <a:moveTo>
                      <a:pt x="1603" y="1841"/>
                    </a:moveTo>
                    <a:lnTo>
                      <a:pt x="1361" y="1843"/>
                    </a:lnTo>
                    <a:lnTo>
                      <a:pt x="1268" y="1229"/>
                    </a:lnTo>
                    <a:lnTo>
                      <a:pt x="1476" y="1227"/>
                    </a:lnTo>
                    <a:lnTo>
                      <a:pt x="1603" y="1841"/>
                    </a:lnTo>
                    <a:close/>
                    <a:moveTo>
                      <a:pt x="1334" y="529"/>
                    </a:moveTo>
                    <a:lnTo>
                      <a:pt x="1461" y="1151"/>
                    </a:lnTo>
                    <a:lnTo>
                      <a:pt x="1257" y="1153"/>
                    </a:lnTo>
                    <a:lnTo>
                      <a:pt x="1162" y="529"/>
                    </a:lnTo>
                    <a:lnTo>
                      <a:pt x="1334" y="529"/>
                    </a:lnTo>
                    <a:close/>
                    <a:moveTo>
                      <a:pt x="1181" y="1153"/>
                    </a:moveTo>
                    <a:lnTo>
                      <a:pt x="1003" y="1155"/>
                    </a:lnTo>
                    <a:lnTo>
                      <a:pt x="1106" y="654"/>
                    </a:lnTo>
                    <a:lnTo>
                      <a:pt x="1181" y="1153"/>
                    </a:lnTo>
                    <a:close/>
                    <a:moveTo>
                      <a:pt x="1028" y="218"/>
                    </a:moveTo>
                    <a:lnTo>
                      <a:pt x="1028" y="218"/>
                    </a:lnTo>
                    <a:lnTo>
                      <a:pt x="1019" y="219"/>
                    </a:lnTo>
                    <a:lnTo>
                      <a:pt x="1011" y="218"/>
                    </a:lnTo>
                    <a:lnTo>
                      <a:pt x="1011" y="218"/>
                    </a:lnTo>
                    <a:lnTo>
                      <a:pt x="1019" y="216"/>
                    </a:lnTo>
                    <a:lnTo>
                      <a:pt x="1028" y="218"/>
                    </a:lnTo>
                    <a:lnTo>
                      <a:pt x="1028" y="218"/>
                    </a:lnTo>
                    <a:close/>
                    <a:moveTo>
                      <a:pt x="709" y="529"/>
                    </a:moveTo>
                    <a:lnTo>
                      <a:pt x="1053" y="529"/>
                    </a:lnTo>
                    <a:lnTo>
                      <a:pt x="922" y="1170"/>
                    </a:lnTo>
                    <a:lnTo>
                      <a:pt x="546" y="1170"/>
                    </a:lnTo>
                    <a:lnTo>
                      <a:pt x="709" y="529"/>
                    </a:lnTo>
                    <a:close/>
                    <a:moveTo>
                      <a:pt x="907" y="1246"/>
                    </a:moveTo>
                    <a:lnTo>
                      <a:pt x="782" y="1860"/>
                    </a:lnTo>
                    <a:lnTo>
                      <a:pt x="370" y="1860"/>
                    </a:lnTo>
                    <a:lnTo>
                      <a:pt x="527" y="1246"/>
                    </a:lnTo>
                    <a:lnTo>
                      <a:pt x="907" y="1246"/>
                    </a:lnTo>
                    <a:close/>
                    <a:moveTo>
                      <a:pt x="314" y="2483"/>
                    </a:moveTo>
                    <a:lnTo>
                      <a:pt x="701" y="2259"/>
                    </a:lnTo>
                    <a:lnTo>
                      <a:pt x="658" y="2470"/>
                    </a:lnTo>
                    <a:lnTo>
                      <a:pt x="656" y="2470"/>
                    </a:lnTo>
                    <a:lnTo>
                      <a:pt x="656" y="2478"/>
                    </a:lnTo>
                    <a:lnTo>
                      <a:pt x="656" y="2482"/>
                    </a:lnTo>
                    <a:lnTo>
                      <a:pt x="314" y="2483"/>
                    </a:lnTo>
                    <a:close/>
                    <a:moveTo>
                      <a:pt x="809" y="2468"/>
                    </a:moveTo>
                    <a:lnTo>
                      <a:pt x="1327" y="2128"/>
                    </a:lnTo>
                    <a:lnTo>
                      <a:pt x="1378" y="2465"/>
                    </a:lnTo>
                    <a:lnTo>
                      <a:pt x="809" y="2468"/>
                    </a:lnTo>
                    <a:close/>
                    <a:moveTo>
                      <a:pt x="1453" y="2463"/>
                    </a:moveTo>
                    <a:lnTo>
                      <a:pt x="1397" y="2083"/>
                    </a:lnTo>
                    <a:lnTo>
                      <a:pt x="1621" y="1933"/>
                    </a:lnTo>
                    <a:lnTo>
                      <a:pt x="1727" y="2461"/>
                    </a:lnTo>
                    <a:lnTo>
                      <a:pt x="1453" y="2463"/>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6" name="Freeform 23"/>
              <p:cNvSpPr>
                <a:spLocks noEditPoints="1"/>
              </p:cNvSpPr>
              <p:nvPr/>
            </p:nvSpPr>
            <p:spPr bwMode="auto">
              <a:xfrm>
                <a:off x="13579592" y="3081481"/>
                <a:ext cx="394774" cy="274884"/>
              </a:xfrm>
              <a:custGeom>
                <a:avLst/>
                <a:gdLst>
                  <a:gd name="T0" fmla="*/ 2812 w 3115"/>
                  <a:gd name="T1" fmla="*/ 1856 h 2169"/>
                  <a:gd name="T2" fmla="*/ 633 w 3115"/>
                  <a:gd name="T3" fmla="*/ 565 h 2169"/>
                  <a:gd name="T4" fmla="*/ 675 w 3115"/>
                  <a:gd name="T5" fmla="*/ 446 h 2169"/>
                  <a:gd name="T6" fmla="*/ 713 w 3115"/>
                  <a:gd name="T7" fmla="*/ 257 h 2169"/>
                  <a:gd name="T8" fmla="*/ 718 w 3115"/>
                  <a:gd name="T9" fmla="*/ 60 h 2169"/>
                  <a:gd name="T10" fmla="*/ 584 w 3115"/>
                  <a:gd name="T11" fmla="*/ 17 h 2169"/>
                  <a:gd name="T12" fmla="*/ 465 w 3115"/>
                  <a:gd name="T13" fmla="*/ 72 h 2169"/>
                  <a:gd name="T14" fmla="*/ 359 w 3115"/>
                  <a:gd name="T15" fmla="*/ 136 h 2169"/>
                  <a:gd name="T16" fmla="*/ 267 w 3115"/>
                  <a:gd name="T17" fmla="*/ 210 h 2169"/>
                  <a:gd name="T18" fmla="*/ 187 w 3115"/>
                  <a:gd name="T19" fmla="*/ 295 h 2169"/>
                  <a:gd name="T20" fmla="*/ 123 w 3115"/>
                  <a:gd name="T21" fmla="*/ 389 h 2169"/>
                  <a:gd name="T22" fmla="*/ 72 w 3115"/>
                  <a:gd name="T23" fmla="*/ 493 h 2169"/>
                  <a:gd name="T24" fmla="*/ 34 w 3115"/>
                  <a:gd name="T25" fmla="*/ 607 h 2169"/>
                  <a:gd name="T26" fmla="*/ 10 w 3115"/>
                  <a:gd name="T27" fmla="*/ 729 h 2169"/>
                  <a:gd name="T28" fmla="*/ 0 w 3115"/>
                  <a:gd name="T29" fmla="*/ 862 h 2169"/>
                  <a:gd name="T30" fmla="*/ 4 w 3115"/>
                  <a:gd name="T31" fmla="*/ 1003 h 2169"/>
                  <a:gd name="T32" fmla="*/ 102 w 3115"/>
                  <a:gd name="T33" fmla="*/ 1109 h 2169"/>
                  <a:gd name="T34" fmla="*/ 199 w 3115"/>
                  <a:gd name="T35" fmla="*/ 1062 h 2169"/>
                  <a:gd name="T36" fmla="*/ 286 w 3115"/>
                  <a:gd name="T37" fmla="*/ 1005 h 2169"/>
                  <a:gd name="T38" fmla="*/ 367 w 3115"/>
                  <a:gd name="T39" fmla="*/ 939 h 2169"/>
                  <a:gd name="T40" fmla="*/ 441 w 3115"/>
                  <a:gd name="T41" fmla="*/ 866 h 2169"/>
                  <a:gd name="T42" fmla="*/ 507 w 3115"/>
                  <a:gd name="T43" fmla="*/ 784 h 2169"/>
                  <a:gd name="T44" fmla="*/ 2484 w 3115"/>
                  <a:gd name="T45" fmla="*/ 2107 h 2169"/>
                  <a:gd name="T46" fmla="*/ 3115 w 3115"/>
                  <a:gd name="T47" fmla="*/ 2139 h 2169"/>
                  <a:gd name="T48" fmla="*/ 584 w 3115"/>
                  <a:gd name="T49" fmla="*/ 164 h 2169"/>
                  <a:gd name="T50" fmla="*/ 571 w 3115"/>
                  <a:gd name="T51" fmla="*/ 293 h 2169"/>
                  <a:gd name="T52" fmla="*/ 543 w 3115"/>
                  <a:gd name="T53" fmla="*/ 416 h 2169"/>
                  <a:gd name="T54" fmla="*/ 499 w 3115"/>
                  <a:gd name="T55" fmla="*/ 486 h 2169"/>
                  <a:gd name="T56" fmla="*/ 528 w 3115"/>
                  <a:gd name="T57" fmla="*/ 433 h 2169"/>
                  <a:gd name="T58" fmla="*/ 529 w 3115"/>
                  <a:gd name="T59" fmla="*/ 376 h 2169"/>
                  <a:gd name="T60" fmla="*/ 499 w 3115"/>
                  <a:gd name="T61" fmla="*/ 325 h 2169"/>
                  <a:gd name="T62" fmla="*/ 465 w 3115"/>
                  <a:gd name="T63" fmla="*/ 306 h 2169"/>
                  <a:gd name="T64" fmla="*/ 407 w 3115"/>
                  <a:gd name="T65" fmla="*/ 302 h 2169"/>
                  <a:gd name="T66" fmla="*/ 358 w 3115"/>
                  <a:gd name="T67" fmla="*/ 333 h 2169"/>
                  <a:gd name="T68" fmla="*/ 303 w 3115"/>
                  <a:gd name="T69" fmla="*/ 369 h 2169"/>
                  <a:gd name="T70" fmla="*/ 359 w 3115"/>
                  <a:gd name="T71" fmla="*/ 310 h 2169"/>
                  <a:gd name="T72" fmla="*/ 461 w 3115"/>
                  <a:gd name="T73" fmla="*/ 231 h 2169"/>
                  <a:gd name="T74" fmla="*/ 584 w 3115"/>
                  <a:gd name="T75" fmla="*/ 164 h 2169"/>
                  <a:gd name="T76" fmla="*/ 136 w 3115"/>
                  <a:gd name="T77" fmla="*/ 939 h 2169"/>
                  <a:gd name="T78" fmla="*/ 140 w 3115"/>
                  <a:gd name="T79" fmla="*/ 784 h 2169"/>
                  <a:gd name="T80" fmla="*/ 165 w 3115"/>
                  <a:gd name="T81" fmla="*/ 643 h 2169"/>
                  <a:gd name="T82" fmla="*/ 214 w 3115"/>
                  <a:gd name="T83" fmla="*/ 573 h 2169"/>
                  <a:gd name="T84" fmla="*/ 184 w 3115"/>
                  <a:gd name="T85" fmla="*/ 629 h 2169"/>
                  <a:gd name="T86" fmla="*/ 182 w 3115"/>
                  <a:gd name="T87" fmla="*/ 686 h 2169"/>
                  <a:gd name="T88" fmla="*/ 212 w 3115"/>
                  <a:gd name="T89" fmla="*/ 735 h 2169"/>
                  <a:gd name="T90" fmla="*/ 227 w 3115"/>
                  <a:gd name="T91" fmla="*/ 748 h 2169"/>
                  <a:gd name="T92" fmla="*/ 286 w 3115"/>
                  <a:gd name="T93" fmla="*/ 762 h 2169"/>
                  <a:gd name="T94" fmla="*/ 339 w 3115"/>
                  <a:gd name="T95" fmla="*/ 743 h 2169"/>
                  <a:gd name="T96" fmla="*/ 388 w 3115"/>
                  <a:gd name="T97" fmla="*/ 675 h 2169"/>
                  <a:gd name="T98" fmla="*/ 382 w 3115"/>
                  <a:gd name="T99" fmla="*/ 726 h 2169"/>
                  <a:gd name="T100" fmla="*/ 288 w 3115"/>
                  <a:gd name="T101" fmla="*/ 828 h 2169"/>
                  <a:gd name="T102" fmla="*/ 176 w 3115"/>
                  <a:gd name="T103" fmla="*/ 91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15" h="2169">
                    <a:moveTo>
                      <a:pt x="3113" y="2086"/>
                    </a:moveTo>
                    <a:lnTo>
                      <a:pt x="2741" y="2100"/>
                    </a:lnTo>
                    <a:lnTo>
                      <a:pt x="2812" y="1856"/>
                    </a:lnTo>
                    <a:lnTo>
                      <a:pt x="2801" y="1856"/>
                    </a:lnTo>
                    <a:lnTo>
                      <a:pt x="2807" y="1846"/>
                    </a:lnTo>
                    <a:lnTo>
                      <a:pt x="633" y="565"/>
                    </a:lnTo>
                    <a:lnTo>
                      <a:pt x="633" y="565"/>
                    </a:lnTo>
                    <a:lnTo>
                      <a:pt x="656" y="506"/>
                    </a:lnTo>
                    <a:lnTo>
                      <a:pt x="675" y="446"/>
                    </a:lnTo>
                    <a:lnTo>
                      <a:pt x="692" y="384"/>
                    </a:lnTo>
                    <a:lnTo>
                      <a:pt x="705" y="321"/>
                    </a:lnTo>
                    <a:lnTo>
                      <a:pt x="713" y="257"/>
                    </a:lnTo>
                    <a:lnTo>
                      <a:pt x="718" y="191"/>
                    </a:lnTo>
                    <a:lnTo>
                      <a:pt x="720" y="127"/>
                    </a:lnTo>
                    <a:lnTo>
                      <a:pt x="718" y="60"/>
                    </a:lnTo>
                    <a:lnTo>
                      <a:pt x="628" y="0"/>
                    </a:lnTo>
                    <a:lnTo>
                      <a:pt x="628" y="0"/>
                    </a:lnTo>
                    <a:lnTo>
                      <a:pt x="584" y="17"/>
                    </a:lnTo>
                    <a:lnTo>
                      <a:pt x="543" y="34"/>
                    </a:lnTo>
                    <a:lnTo>
                      <a:pt x="503" y="51"/>
                    </a:lnTo>
                    <a:lnTo>
                      <a:pt x="465" y="72"/>
                    </a:lnTo>
                    <a:lnTo>
                      <a:pt x="427" y="91"/>
                    </a:lnTo>
                    <a:lnTo>
                      <a:pt x="393" y="113"/>
                    </a:lnTo>
                    <a:lnTo>
                      <a:pt x="359" y="136"/>
                    </a:lnTo>
                    <a:lnTo>
                      <a:pt x="327" y="159"/>
                    </a:lnTo>
                    <a:lnTo>
                      <a:pt x="295" y="183"/>
                    </a:lnTo>
                    <a:lnTo>
                      <a:pt x="267" y="210"/>
                    </a:lnTo>
                    <a:lnTo>
                      <a:pt x="238" y="236"/>
                    </a:lnTo>
                    <a:lnTo>
                      <a:pt x="212" y="265"/>
                    </a:lnTo>
                    <a:lnTo>
                      <a:pt x="187" y="295"/>
                    </a:lnTo>
                    <a:lnTo>
                      <a:pt x="165" y="325"/>
                    </a:lnTo>
                    <a:lnTo>
                      <a:pt x="144" y="355"/>
                    </a:lnTo>
                    <a:lnTo>
                      <a:pt x="123" y="389"/>
                    </a:lnTo>
                    <a:lnTo>
                      <a:pt x="104" y="421"/>
                    </a:lnTo>
                    <a:lnTo>
                      <a:pt x="87" y="457"/>
                    </a:lnTo>
                    <a:lnTo>
                      <a:pt x="72" y="493"/>
                    </a:lnTo>
                    <a:lnTo>
                      <a:pt x="57" y="529"/>
                    </a:lnTo>
                    <a:lnTo>
                      <a:pt x="46" y="567"/>
                    </a:lnTo>
                    <a:lnTo>
                      <a:pt x="34" y="607"/>
                    </a:lnTo>
                    <a:lnTo>
                      <a:pt x="25" y="646"/>
                    </a:lnTo>
                    <a:lnTo>
                      <a:pt x="17" y="688"/>
                    </a:lnTo>
                    <a:lnTo>
                      <a:pt x="10" y="729"/>
                    </a:lnTo>
                    <a:lnTo>
                      <a:pt x="6" y="773"/>
                    </a:lnTo>
                    <a:lnTo>
                      <a:pt x="2" y="816"/>
                    </a:lnTo>
                    <a:lnTo>
                      <a:pt x="0" y="862"/>
                    </a:lnTo>
                    <a:lnTo>
                      <a:pt x="0" y="909"/>
                    </a:lnTo>
                    <a:lnTo>
                      <a:pt x="0" y="956"/>
                    </a:lnTo>
                    <a:lnTo>
                      <a:pt x="4" y="1003"/>
                    </a:lnTo>
                    <a:lnTo>
                      <a:pt x="8" y="1054"/>
                    </a:lnTo>
                    <a:lnTo>
                      <a:pt x="102" y="1109"/>
                    </a:lnTo>
                    <a:lnTo>
                      <a:pt x="102" y="1109"/>
                    </a:lnTo>
                    <a:lnTo>
                      <a:pt x="136" y="1094"/>
                    </a:lnTo>
                    <a:lnTo>
                      <a:pt x="167" y="1079"/>
                    </a:lnTo>
                    <a:lnTo>
                      <a:pt x="199" y="1062"/>
                    </a:lnTo>
                    <a:lnTo>
                      <a:pt x="227" y="1043"/>
                    </a:lnTo>
                    <a:lnTo>
                      <a:pt x="257" y="1024"/>
                    </a:lnTo>
                    <a:lnTo>
                      <a:pt x="286" y="1005"/>
                    </a:lnTo>
                    <a:lnTo>
                      <a:pt x="314" y="983"/>
                    </a:lnTo>
                    <a:lnTo>
                      <a:pt x="341" y="962"/>
                    </a:lnTo>
                    <a:lnTo>
                      <a:pt x="367" y="939"/>
                    </a:lnTo>
                    <a:lnTo>
                      <a:pt x="393" y="915"/>
                    </a:lnTo>
                    <a:lnTo>
                      <a:pt x="418" y="890"/>
                    </a:lnTo>
                    <a:lnTo>
                      <a:pt x="441" y="866"/>
                    </a:lnTo>
                    <a:lnTo>
                      <a:pt x="463" y="839"/>
                    </a:lnTo>
                    <a:lnTo>
                      <a:pt x="486" y="813"/>
                    </a:lnTo>
                    <a:lnTo>
                      <a:pt x="507" y="784"/>
                    </a:lnTo>
                    <a:lnTo>
                      <a:pt x="528" y="756"/>
                    </a:lnTo>
                    <a:lnTo>
                      <a:pt x="2574" y="1965"/>
                    </a:lnTo>
                    <a:lnTo>
                      <a:pt x="2484" y="2107"/>
                    </a:lnTo>
                    <a:lnTo>
                      <a:pt x="2191" y="2117"/>
                    </a:lnTo>
                    <a:lnTo>
                      <a:pt x="2192" y="2169"/>
                    </a:lnTo>
                    <a:lnTo>
                      <a:pt x="3115" y="2139"/>
                    </a:lnTo>
                    <a:lnTo>
                      <a:pt x="3113" y="2086"/>
                    </a:lnTo>
                    <a:close/>
                    <a:moveTo>
                      <a:pt x="584" y="164"/>
                    </a:moveTo>
                    <a:lnTo>
                      <a:pt x="584" y="164"/>
                    </a:lnTo>
                    <a:lnTo>
                      <a:pt x="581" y="208"/>
                    </a:lnTo>
                    <a:lnTo>
                      <a:pt x="577" y="249"/>
                    </a:lnTo>
                    <a:lnTo>
                      <a:pt x="571" y="293"/>
                    </a:lnTo>
                    <a:lnTo>
                      <a:pt x="564" y="334"/>
                    </a:lnTo>
                    <a:lnTo>
                      <a:pt x="554" y="376"/>
                    </a:lnTo>
                    <a:lnTo>
                      <a:pt x="543" y="416"/>
                    </a:lnTo>
                    <a:lnTo>
                      <a:pt x="529" y="455"/>
                    </a:lnTo>
                    <a:lnTo>
                      <a:pt x="514" y="495"/>
                    </a:lnTo>
                    <a:lnTo>
                      <a:pt x="499" y="486"/>
                    </a:lnTo>
                    <a:lnTo>
                      <a:pt x="520" y="452"/>
                    </a:lnTo>
                    <a:lnTo>
                      <a:pt x="520" y="452"/>
                    </a:lnTo>
                    <a:lnTo>
                      <a:pt x="528" y="433"/>
                    </a:lnTo>
                    <a:lnTo>
                      <a:pt x="533" y="414"/>
                    </a:lnTo>
                    <a:lnTo>
                      <a:pt x="533" y="395"/>
                    </a:lnTo>
                    <a:lnTo>
                      <a:pt x="529" y="376"/>
                    </a:lnTo>
                    <a:lnTo>
                      <a:pt x="524" y="357"/>
                    </a:lnTo>
                    <a:lnTo>
                      <a:pt x="512" y="340"/>
                    </a:lnTo>
                    <a:lnTo>
                      <a:pt x="499" y="325"/>
                    </a:lnTo>
                    <a:lnTo>
                      <a:pt x="484" y="314"/>
                    </a:lnTo>
                    <a:lnTo>
                      <a:pt x="484" y="314"/>
                    </a:lnTo>
                    <a:lnTo>
                      <a:pt x="465" y="306"/>
                    </a:lnTo>
                    <a:lnTo>
                      <a:pt x="446" y="300"/>
                    </a:lnTo>
                    <a:lnTo>
                      <a:pt x="426" y="300"/>
                    </a:lnTo>
                    <a:lnTo>
                      <a:pt x="407" y="302"/>
                    </a:lnTo>
                    <a:lnTo>
                      <a:pt x="390" y="310"/>
                    </a:lnTo>
                    <a:lnTo>
                      <a:pt x="373" y="319"/>
                    </a:lnTo>
                    <a:lnTo>
                      <a:pt x="358" y="333"/>
                    </a:lnTo>
                    <a:lnTo>
                      <a:pt x="346" y="350"/>
                    </a:lnTo>
                    <a:lnTo>
                      <a:pt x="325" y="384"/>
                    </a:lnTo>
                    <a:lnTo>
                      <a:pt x="303" y="369"/>
                    </a:lnTo>
                    <a:lnTo>
                      <a:pt x="303" y="369"/>
                    </a:lnTo>
                    <a:lnTo>
                      <a:pt x="329" y="338"/>
                    </a:lnTo>
                    <a:lnTo>
                      <a:pt x="359" y="310"/>
                    </a:lnTo>
                    <a:lnTo>
                      <a:pt x="392" y="282"/>
                    </a:lnTo>
                    <a:lnTo>
                      <a:pt x="426" y="255"/>
                    </a:lnTo>
                    <a:lnTo>
                      <a:pt x="461" y="231"/>
                    </a:lnTo>
                    <a:lnTo>
                      <a:pt x="499" y="206"/>
                    </a:lnTo>
                    <a:lnTo>
                      <a:pt x="541" y="185"/>
                    </a:lnTo>
                    <a:lnTo>
                      <a:pt x="584" y="164"/>
                    </a:lnTo>
                    <a:lnTo>
                      <a:pt x="584" y="164"/>
                    </a:lnTo>
                    <a:close/>
                    <a:moveTo>
                      <a:pt x="136" y="939"/>
                    </a:moveTo>
                    <a:lnTo>
                      <a:pt x="136" y="939"/>
                    </a:lnTo>
                    <a:lnTo>
                      <a:pt x="136" y="886"/>
                    </a:lnTo>
                    <a:lnTo>
                      <a:pt x="136" y="833"/>
                    </a:lnTo>
                    <a:lnTo>
                      <a:pt x="140" y="784"/>
                    </a:lnTo>
                    <a:lnTo>
                      <a:pt x="146" y="735"/>
                    </a:lnTo>
                    <a:lnTo>
                      <a:pt x="153" y="688"/>
                    </a:lnTo>
                    <a:lnTo>
                      <a:pt x="165" y="643"/>
                    </a:lnTo>
                    <a:lnTo>
                      <a:pt x="176" y="601"/>
                    </a:lnTo>
                    <a:lnTo>
                      <a:pt x="191" y="559"/>
                    </a:lnTo>
                    <a:lnTo>
                      <a:pt x="214" y="573"/>
                    </a:lnTo>
                    <a:lnTo>
                      <a:pt x="193" y="610"/>
                    </a:lnTo>
                    <a:lnTo>
                      <a:pt x="193" y="610"/>
                    </a:lnTo>
                    <a:lnTo>
                      <a:pt x="184" y="629"/>
                    </a:lnTo>
                    <a:lnTo>
                      <a:pt x="180" y="648"/>
                    </a:lnTo>
                    <a:lnTo>
                      <a:pt x="178" y="667"/>
                    </a:lnTo>
                    <a:lnTo>
                      <a:pt x="182" y="686"/>
                    </a:lnTo>
                    <a:lnTo>
                      <a:pt x="187" y="705"/>
                    </a:lnTo>
                    <a:lnTo>
                      <a:pt x="199" y="722"/>
                    </a:lnTo>
                    <a:lnTo>
                      <a:pt x="212" y="735"/>
                    </a:lnTo>
                    <a:lnTo>
                      <a:pt x="227" y="748"/>
                    </a:lnTo>
                    <a:lnTo>
                      <a:pt x="227" y="748"/>
                    </a:lnTo>
                    <a:lnTo>
                      <a:pt x="227" y="748"/>
                    </a:lnTo>
                    <a:lnTo>
                      <a:pt x="246" y="756"/>
                    </a:lnTo>
                    <a:lnTo>
                      <a:pt x="265" y="762"/>
                    </a:lnTo>
                    <a:lnTo>
                      <a:pt x="286" y="762"/>
                    </a:lnTo>
                    <a:lnTo>
                      <a:pt x="305" y="758"/>
                    </a:lnTo>
                    <a:lnTo>
                      <a:pt x="322" y="752"/>
                    </a:lnTo>
                    <a:lnTo>
                      <a:pt x="339" y="743"/>
                    </a:lnTo>
                    <a:lnTo>
                      <a:pt x="354" y="729"/>
                    </a:lnTo>
                    <a:lnTo>
                      <a:pt x="365" y="712"/>
                    </a:lnTo>
                    <a:lnTo>
                      <a:pt x="388" y="675"/>
                    </a:lnTo>
                    <a:lnTo>
                      <a:pt x="410" y="688"/>
                    </a:lnTo>
                    <a:lnTo>
                      <a:pt x="410" y="688"/>
                    </a:lnTo>
                    <a:lnTo>
                      <a:pt x="382" y="726"/>
                    </a:lnTo>
                    <a:lnTo>
                      <a:pt x="352" y="762"/>
                    </a:lnTo>
                    <a:lnTo>
                      <a:pt x="320" y="796"/>
                    </a:lnTo>
                    <a:lnTo>
                      <a:pt x="288" y="828"/>
                    </a:lnTo>
                    <a:lnTo>
                      <a:pt x="252" y="860"/>
                    </a:lnTo>
                    <a:lnTo>
                      <a:pt x="216" y="888"/>
                    </a:lnTo>
                    <a:lnTo>
                      <a:pt x="176" y="915"/>
                    </a:lnTo>
                    <a:lnTo>
                      <a:pt x="136" y="939"/>
                    </a:lnTo>
                    <a:lnTo>
                      <a:pt x="136" y="939"/>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7" name="Freeform 24"/>
              <p:cNvSpPr>
                <a:spLocks/>
              </p:cNvSpPr>
              <p:nvPr/>
            </p:nvSpPr>
            <p:spPr bwMode="auto">
              <a:xfrm>
                <a:off x="13970944" y="3348254"/>
                <a:ext cx="50060" cy="147137"/>
              </a:xfrm>
              <a:custGeom>
                <a:avLst/>
                <a:gdLst>
                  <a:gd name="T0" fmla="*/ 373 w 395"/>
                  <a:gd name="T1" fmla="*/ 1161 h 1161"/>
                  <a:gd name="T2" fmla="*/ 0 w 395"/>
                  <a:gd name="T3" fmla="*/ 6 h 1161"/>
                  <a:gd name="T4" fmla="*/ 21 w 395"/>
                  <a:gd name="T5" fmla="*/ 0 h 1161"/>
                  <a:gd name="T6" fmla="*/ 395 w 395"/>
                  <a:gd name="T7" fmla="*/ 1153 h 1161"/>
                  <a:gd name="T8" fmla="*/ 373 w 395"/>
                  <a:gd name="T9" fmla="*/ 1161 h 1161"/>
                </a:gdLst>
                <a:ahLst/>
                <a:cxnLst>
                  <a:cxn ang="0">
                    <a:pos x="T0" y="T1"/>
                  </a:cxn>
                  <a:cxn ang="0">
                    <a:pos x="T2" y="T3"/>
                  </a:cxn>
                  <a:cxn ang="0">
                    <a:pos x="T4" y="T5"/>
                  </a:cxn>
                  <a:cxn ang="0">
                    <a:pos x="T6" y="T7"/>
                  </a:cxn>
                  <a:cxn ang="0">
                    <a:pos x="T8" y="T9"/>
                  </a:cxn>
                </a:cxnLst>
                <a:rect l="0" t="0" r="r" b="b"/>
                <a:pathLst>
                  <a:path w="395" h="1161">
                    <a:moveTo>
                      <a:pt x="373" y="1161"/>
                    </a:moveTo>
                    <a:lnTo>
                      <a:pt x="0" y="6"/>
                    </a:lnTo>
                    <a:lnTo>
                      <a:pt x="21" y="0"/>
                    </a:lnTo>
                    <a:lnTo>
                      <a:pt x="395" y="1153"/>
                    </a:lnTo>
                    <a:lnTo>
                      <a:pt x="373" y="1161"/>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8" name="Freeform 25"/>
              <p:cNvSpPr>
                <a:spLocks/>
              </p:cNvSpPr>
              <p:nvPr/>
            </p:nvSpPr>
            <p:spPr bwMode="auto">
              <a:xfrm>
                <a:off x="13855997" y="3350662"/>
                <a:ext cx="48666" cy="144729"/>
              </a:xfrm>
              <a:custGeom>
                <a:avLst/>
                <a:gdLst>
                  <a:gd name="T0" fmla="*/ 363 w 384"/>
                  <a:gd name="T1" fmla="*/ 1142 h 1142"/>
                  <a:gd name="T2" fmla="*/ 0 w 384"/>
                  <a:gd name="T3" fmla="*/ 8 h 1142"/>
                  <a:gd name="T4" fmla="*/ 21 w 384"/>
                  <a:gd name="T5" fmla="*/ 0 h 1142"/>
                  <a:gd name="T6" fmla="*/ 384 w 384"/>
                  <a:gd name="T7" fmla="*/ 1134 h 1142"/>
                  <a:gd name="T8" fmla="*/ 363 w 384"/>
                  <a:gd name="T9" fmla="*/ 1142 h 1142"/>
                </a:gdLst>
                <a:ahLst/>
                <a:cxnLst>
                  <a:cxn ang="0">
                    <a:pos x="T0" y="T1"/>
                  </a:cxn>
                  <a:cxn ang="0">
                    <a:pos x="T2" y="T3"/>
                  </a:cxn>
                  <a:cxn ang="0">
                    <a:pos x="T4" y="T5"/>
                  </a:cxn>
                  <a:cxn ang="0">
                    <a:pos x="T6" y="T7"/>
                  </a:cxn>
                  <a:cxn ang="0">
                    <a:pos x="T8" y="T9"/>
                  </a:cxn>
                </a:cxnLst>
                <a:rect l="0" t="0" r="r" b="b"/>
                <a:pathLst>
                  <a:path w="384" h="1142">
                    <a:moveTo>
                      <a:pt x="363" y="1142"/>
                    </a:moveTo>
                    <a:lnTo>
                      <a:pt x="0" y="8"/>
                    </a:lnTo>
                    <a:lnTo>
                      <a:pt x="21" y="0"/>
                    </a:lnTo>
                    <a:lnTo>
                      <a:pt x="384" y="1134"/>
                    </a:lnTo>
                    <a:lnTo>
                      <a:pt x="363" y="1142"/>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9" name="Freeform 26"/>
              <p:cNvSpPr>
                <a:spLocks/>
              </p:cNvSpPr>
              <p:nvPr/>
            </p:nvSpPr>
            <p:spPr bwMode="auto">
              <a:xfrm>
                <a:off x="13892116" y="3476381"/>
                <a:ext cx="138012" cy="147137"/>
              </a:xfrm>
              <a:custGeom>
                <a:avLst/>
                <a:gdLst>
                  <a:gd name="T0" fmla="*/ 957 w 1089"/>
                  <a:gd name="T1" fmla="*/ 123 h 1161"/>
                  <a:gd name="T2" fmla="*/ 957 w 1089"/>
                  <a:gd name="T3" fmla="*/ 123 h 1161"/>
                  <a:gd name="T4" fmla="*/ 959 w 1089"/>
                  <a:gd name="T5" fmla="*/ 114 h 1161"/>
                  <a:gd name="T6" fmla="*/ 959 w 1089"/>
                  <a:gd name="T7" fmla="*/ 114 h 1161"/>
                  <a:gd name="T8" fmla="*/ 959 w 1089"/>
                  <a:gd name="T9" fmla="*/ 114 h 1161"/>
                  <a:gd name="T10" fmla="*/ 957 w 1089"/>
                  <a:gd name="T11" fmla="*/ 95 h 1161"/>
                  <a:gd name="T12" fmla="*/ 951 w 1089"/>
                  <a:gd name="T13" fmla="*/ 80 h 1161"/>
                  <a:gd name="T14" fmla="*/ 943 w 1089"/>
                  <a:gd name="T15" fmla="*/ 64 h 1161"/>
                  <a:gd name="T16" fmla="*/ 932 w 1089"/>
                  <a:gd name="T17" fmla="*/ 51 h 1161"/>
                  <a:gd name="T18" fmla="*/ 919 w 1089"/>
                  <a:gd name="T19" fmla="*/ 40 h 1161"/>
                  <a:gd name="T20" fmla="*/ 904 w 1089"/>
                  <a:gd name="T21" fmla="*/ 32 h 1161"/>
                  <a:gd name="T22" fmla="*/ 887 w 1089"/>
                  <a:gd name="T23" fmla="*/ 27 h 1161"/>
                  <a:gd name="T24" fmla="*/ 870 w 1089"/>
                  <a:gd name="T25" fmla="*/ 25 h 1161"/>
                  <a:gd name="T26" fmla="*/ 632 w 1089"/>
                  <a:gd name="T27" fmla="*/ 25 h 1161"/>
                  <a:gd name="T28" fmla="*/ 632 w 1089"/>
                  <a:gd name="T29" fmla="*/ 25 h 1161"/>
                  <a:gd name="T30" fmla="*/ 626 w 1089"/>
                  <a:gd name="T31" fmla="*/ 15 h 1161"/>
                  <a:gd name="T32" fmla="*/ 617 w 1089"/>
                  <a:gd name="T33" fmla="*/ 6 h 1161"/>
                  <a:gd name="T34" fmla="*/ 605 w 1089"/>
                  <a:gd name="T35" fmla="*/ 2 h 1161"/>
                  <a:gd name="T36" fmla="*/ 592 w 1089"/>
                  <a:gd name="T37" fmla="*/ 0 h 1161"/>
                  <a:gd name="T38" fmla="*/ 320 w 1089"/>
                  <a:gd name="T39" fmla="*/ 0 h 1161"/>
                  <a:gd name="T40" fmla="*/ 320 w 1089"/>
                  <a:gd name="T41" fmla="*/ 0 h 1161"/>
                  <a:gd name="T42" fmla="*/ 309 w 1089"/>
                  <a:gd name="T43" fmla="*/ 2 h 1161"/>
                  <a:gd name="T44" fmla="*/ 297 w 1089"/>
                  <a:gd name="T45" fmla="*/ 6 h 1161"/>
                  <a:gd name="T46" fmla="*/ 288 w 1089"/>
                  <a:gd name="T47" fmla="*/ 15 h 1161"/>
                  <a:gd name="T48" fmla="*/ 282 w 1089"/>
                  <a:gd name="T49" fmla="*/ 25 h 1161"/>
                  <a:gd name="T50" fmla="*/ 199 w 1089"/>
                  <a:gd name="T51" fmla="*/ 25 h 1161"/>
                  <a:gd name="T52" fmla="*/ 199 w 1089"/>
                  <a:gd name="T53" fmla="*/ 25 h 1161"/>
                  <a:gd name="T54" fmla="*/ 182 w 1089"/>
                  <a:gd name="T55" fmla="*/ 27 h 1161"/>
                  <a:gd name="T56" fmla="*/ 165 w 1089"/>
                  <a:gd name="T57" fmla="*/ 32 h 1161"/>
                  <a:gd name="T58" fmla="*/ 150 w 1089"/>
                  <a:gd name="T59" fmla="*/ 40 h 1161"/>
                  <a:gd name="T60" fmla="*/ 137 w 1089"/>
                  <a:gd name="T61" fmla="*/ 51 h 1161"/>
                  <a:gd name="T62" fmla="*/ 127 w 1089"/>
                  <a:gd name="T63" fmla="*/ 64 h 1161"/>
                  <a:gd name="T64" fmla="*/ 118 w 1089"/>
                  <a:gd name="T65" fmla="*/ 80 h 1161"/>
                  <a:gd name="T66" fmla="*/ 114 w 1089"/>
                  <a:gd name="T67" fmla="*/ 95 h 1161"/>
                  <a:gd name="T68" fmla="*/ 112 w 1089"/>
                  <a:gd name="T69" fmla="*/ 114 h 1161"/>
                  <a:gd name="T70" fmla="*/ 112 w 1089"/>
                  <a:gd name="T71" fmla="*/ 114 h 1161"/>
                  <a:gd name="T72" fmla="*/ 112 w 1089"/>
                  <a:gd name="T73" fmla="*/ 114 h 1161"/>
                  <a:gd name="T74" fmla="*/ 112 w 1089"/>
                  <a:gd name="T75" fmla="*/ 123 h 1161"/>
                  <a:gd name="T76" fmla="*/ 0 w 1089"/>
                  <a:gd name="T77" fmla="*/ 123 h 1161"/>
                  <a:gd name="T78" fmla="*/ 0 w 1089"/>
                  <a:gd name="T79" fmla="*/ 1161 h 1161"/>
                  <a:gd name="T80" fmla="*/ 1089 w 1089"/>
                  <a:gd name="T81" fmla="*/ 1161 h 1161"/>
                  <a:gd name="T82" fmla="*/ 1089 w 1089"/>
                  <a:gd name="T83" fmla="*/ 123 h 1161"/>
                  <a:gd name="T84" fmla="*/ 957 w 1089"/>
                  <a:gd name="T85"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9" h="1161">
                    <a:moveTo>
                      <a:pt x="957" y="123"/>
                    </a:moveTo>
                    <a:lnTo>
                      <a:pt x="957" y="123"/>
                    </a:lnTo>
                    <a:lnTo>
                      <a:pt x="959" y="114"/>
                    </a:lnTo>
                    <a:lnTo>
                      <a:pt x="959" y="114"/>
                    </a:lnTo>
                    <a:lnTo>
                      <a:pt x="959" y="114"/>
                    </a:lnTo>
                    <a:lnTo>
                      <a:pt x="957" y="95"/>
                    </a:lnTo>
                    <a:lnTo>
                      <a:pt x="951" y="80"/>
                    </a:lnTo>
                    <a:lnTo>
                      <a:pt x="943" y="64"/>
                    </a:lnTo>
                    <a:lnTo>
                      <a:pt x="932" y="51"/>
                    </a:lnTo>
                    <a:lnTo>
                      <a:pt x="919" y="40"/>
                    </a:lnTo>
                    <a:lnTo>
                      <a:pt x="904" y="32"/>
                    </a:lnTo>
                    <a:lnTo>
                      <a:pt x="887" y="27"/>
                    </a:lnTo>
                    <a:lnTo>
                      <a:pt x="870" y="25"/>
                    </a:lnTo>
                    <a:lnTo>
                      <a:pt x="632" y="25"/>
                    </a:lnTo>
                    <a:lnTo>
                      <a:pt x="632" y="25"/>
                    </a:lnTo>
                    <a:lnTo>
                      <a:pt x="626" y="15"/>
                    </a:lnTo>
                    <a:lnTo>
                      <a:pt x="617" y="6"/>
                    </a:lnTo>
                    <a:lnTo>
                      <a:pt x="605" y="2"/>
                    </a:lnTo>
                    <a:lnTo>
                      <a:pt x="592" y="0"/>
                    </a:lnTo>
                    <a:lnTo>
                      <a:pt x="320" y="0"/>
                    </a:lnTo>
                    <a:lnTo>
                      <a:pt x="320" y="0"/>
                    </a:lnTo>
                    <a:lnTo>
                      <a:pt x="309" y="2"/>
                    </a:lnTo>
                    <a:lnTo>
                      <a:pt x="297" y="6"/>
                    </a:lnTo>
                    <a:lnTo>
                      <a:pt x="288" y="15"/>
                    </a:lnTo>
                    <a:lnTo>
                      <a:pt x="282" y="25"/>
                    </a:lnTo>
                    <a:lnTo>
                      <a:pt x="199" y="25"/>
                    </a:lnTo>
                    <a:lnTo>
                      <a:pt x="199" y="25"/>
                    </a:lnTo>
                    <a:lnTo>
                      <a:pt x="182" y="27"/>
                    </a:lnTo>
                    <a:lnTo>
                      <a:pt x="165" y="32"/>
                    </a:lnTo>
                    <a:lnTo>
                      <a:pt x="150" y="40"/>
                    </a:lnTo>
                    <a:lnTo>
                      <a:pt x="137" y="51"/>
                    </a:lnTo>
                    <a:lnTo>
                      <a:pt x="127" y="64"/>
                    </a:lnTo>
                    <a:lnTo>
                      <a:pt x="118" y="80"/>
                    </a:lnTo>
                    <a:lnTo>
                      <a:pt x="114" y="95"/>
                    </a:lnTo>
                    <a:lnTo>
                      <a:pt x="112" y="114"/>
                    </a:lnTo>
                    <a:lnTo>
                      <a:pt x="112" y="114"/>
                    </a:lnTo>
                    <a:lnTo>
                      <a:pt x="112" y="114"/>
                    </a:lnTo>
                    <a:lnTo>
                      <a:pt x="112" y="123"/>
                    </a:lnTo>
                    <a:lnTo>
                      <a:pt x="0" y="123"/>
                    </a:lnTo>
                    <a:lnTo>
                      <a:pt x="0" y="1161"/>
                    </a:lnTo>
                    <a:lnTo>
                      <a:pt x="1089" y="1161"/>
                    </a:lnTo>
                    <a:lnTo>
                      <a:pt x="1089" y="123"/>
                    </a:lnTo>
                    <a:lnTo>
                      <a:pt x="957" y="123"/>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0" name="Freeform 27"/>
              <p:cNvSpPr>
                <a:spLocks/>
              </p:cNvSpPr>
              <p:nvPr/>
            </p:nvSpPr>
            <p:spPr bwMode="auto">
              <a:xfrm>
                <a:off x="13579845" y="3213157"/>
                <a:ext cx="18250" cy="370568"/>
              </a:xfrm>
              <a:custGeom>
                <a:avLst/>
                <a:gdLst>
                  <a:gd name="T0" fmla="*/ 102 w 144"/>
                  <a:gd name="T1" fmla="*/ 1352 h 2924"/>
                  <a:gd name="T2" fmla="*/ 116 w 144"/>
                  <a:gd name="T3" fmla="*/ 21 h 2924"/>
                  <a:gd name="T4" fmla="*/ 100 w 144"/>
                  <a:gd name="T5" fmla="*/ 21 h 2924"/>
                  <a:gd name="T6" fmla="*/ 87 w 144"/>
                  <a:gd name="T7" fmla="*/ 1272 h 2924"/>
                  <a:gd name="T8" fmla="*/ 15 w 144"/>
                  <a:gd name="T9" fmla="*/ 0 h 2924"/>
                  <a:gd name="T10" fmla="*/ 0 w 144"/>
                  <a:gd name="T11" fmla="*/ 0 h 2924"/>
                  <a:gd name="T12" fmla="*/ 78 w 144"/>
                  <a:gd name="T13" fmla="*/ 1353 h 2924"/>
                  <a:gd name="T14" fmla="*/ 78 w 144"/>
                  <a:gd name="T15" fmla="*/ 1353 h 2924"/>
                  <a:gd name="T16" fmla="*/ 68 w 144"/>
                  <a:gd name="T17" fmla="*/ 1355 h 2924"/>
                  <a:gd name="T18" fmla="*/ 61 w 144"/>
                  <a:gd name="T19" fmla="*/ 1361 h 2924"/>
                  <a:gd name="T20" fmla="*/ 55 w 144"/>
                  <a:gd name="T21" fmla="*/ 1365 h 2924"/>
                  <a:gd name="T22" fmla="*/ 49 w 144"/>
                  <a:gd name="T23" fmla="*/ 1372 h 2924"/>
                  <a:gd name="T24" fmla="*/ 44 w 144"/>
                  <a:gd name="T25" fmla="*/ 1378 h 2924"/>
                  <a:gd name="T26" fmla="*/ 42 w 144"/>
                  <a:gd name="T27" fmla="*/ 1387 h 2924"/>
                  <a:gd name="T28" fmla="*/ 38 w 144"/>
                  <a:gd name="T29" fmla="*/ 1395 h 2924"/>
                  <a:gd name="T30" fmla="*/ 38 w 144"/>
                  <a:gd name="T31" fmla="*/ 1404 h 2924"/>
                  <a:gd name="T32" fmla="*/ 38 w 144"/>
                  <a:gd name="T33" fmla="*/ 1459 h 2924"/>
                  <a:gd name="T34" fmla="*/ 38 w 144"/>
                  <a:gd name="T35" fmla="*/ 1459 h 2924"/>
                  <a:gd name="T36" fmla="*/ 40 w 144"/>
                  <a:gd name="T37" fmla="*/ 1469 h 2924"/>
                  <a:gd name="T38" fmla="*/ 42 w 144"/>
                  <a:gd name="T39" fmla="*/ 1478 h 2924"/>
                  <a:gd name="T40" fmla="*/ 46 w 144"/>
                  <a:gd name="T41" fmla="*/ 1486 h 2924"/>
                  <a:gd name="T42" fmla="*/ 51 w 144"/>
                  <a:gd name="T43" fmla="*/ 1493 h 2924"/>
                  <a:gd name="T44" fmla="*/ 57 w 144"/>
                  <a:gd name="T45" fmla="*/ 1501 h 2924"/>
                  <a:gd name="T46" fmla="*/ 64 w 144"/>
                  <a:gd name="T47" fmla="*/ 1505 h 2924"/>
                  <a:gd name="T48" fmla="*/ 74 w 144"/>
                  <a:gd name="T49" fmla="*/ 1508 h 2924"/>
                  <a:gd name="T50" fmla="*/ 82 w 144"/>
                  <a:gd name="T51" fmla="*/ 1512 h 2924"/>
                  <a:gd name="T52" fmla="*/ 82 w 144"/>
                  <a:gd name="T53" fmla="*/ 2924 h 2924"/>
                  <a:gd name="T54" fmla="*/ 104 w 144"/>
                  <a:gd name="T55" fmla="*/ 2924 h 2924"/>
                  <a:gd name="T56" fmla="*/ 104 w 144"/>
                  <a:gd name="T57" fmla="*/ 1510 h 2924"/>
                  <a:gd name="T58" fmla="*/ 104 w 144"/>
                  <a:gd name="T59" fmla="*/ 1510 h 2924"/>
                  <a:gd name="T60" fmla="*/ 114 w 144"/>
                  <a:gd name="T61" fmla="*/ 1507 h 2924"/>
                  <a:gd name="T62" fmla="*/ 121 w 144"/>
                  <a:gd name="T63" fmla="*/ 1503 h 2924"/>
                  <a:gd name="T64" fmla="*/ 127 w 144"/>
                  <a:gd name="T65" fmla="*/ 1497 h 2924"/>
                  <a:gd name="T66" fmla="*/ 133 w 144"/>
                  <a:gd name="T67" fmla="*/ 1491 h 2924"/>
                  <a:gd name="T68" fmla="*/ 138 w 144"/>
                  <a:gd name="T69" fmla="*/ 1484 h 2924"/>
                  <a:gd name="T70" fmla="*/ 142 w 144"/>
                  <a:gd name="T71" fmla="*/ 1476 h 2924"/>
                  <a:gd name="T72" fmla="*/ 144 w 144"/>
                  <a:gd name="T73" fmla="*/ 1469 h 2924"/>
                  <a:gd name="T74" fmla="*/ 144 w 144"/>
                  <a:gd name="T75" fmla="*/ 1459 h 2924"/>
                  <a:gd name="T76" fmla="*/ 144 w 144"/>
                  <a:gd name="T77" fmla="*/ 1404 h 2924"/>
                  <a:gd name="T78" fmla="*/ 144 w 144"/>
                  <a:gd name="T79" fmla="*/ 1404 h 2924"/>
                  <a:gd name="T80" fmla="*/ 144 w 144"/>
                  <a:gd name="T81" fmla="*/ 1395 h 2924"/>
                  <a:gd name="T82" fmla="*/ 140 w 144"/>
                  <a:gd name="T83" fmla="*/ 1386 h 2924"/>
                  <a:gd name="T84" fmla="*/ 136 w 144"/>
                  <a:gd name="T85" fmla="*/ 1378 h 2924"/>
                  <a:gd name="T86" fmla="*/ 133 w 144"/>
                  <a:gd name="T87" fmla="*/ 1370 h 2924"/>
                  <a:gd name="T88" fmla="*/ 125 w 144"/>
                  <a:gd name="T89" fmla="*/ 1365 h 2924"/>
                  <a:gd name="T90" fmla="*/ 119 w 144"/>
                  <a:gd name="T91" fmla="*/ 1359 h 2924"/>
                  <a:gd name="T92" fmla="*/ 110 w 144"/>
                  <a:gd name="T93" fmla="*/ 1355 h 2924"/>
                  <a:gd name="T94" fmla="*/ 102 w 144"/>
                  <a:gd name="T95" fmla="*/ 1352 h 2924"/>
                  <a:gd name="T96" fmla="*/ 102 w 144"/>
                  <a:gd name="T97" fmla="*/ 1352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 h="2924">
                    <a:moveTo>
                      <a:pt x="102" y="1352"/>
                    </a:moveTo>
                    <a:lnTo>
                      <a:pt x="116" y="21"/>
                    </a:lnTo>
                    <a:lnTo>
                      <a:pt x="100" y="21"/>
                    </a:lnTo>
                    <a:lnTo>
                      <a:pt x="87" y="1272"/>
                    </a:lnTo>
                    <a:lnTo>
                      <a:pt x="15" y="0"/>
                    </a:lnTo>
                    <a:lnTo>
                      <a:pt x="0" y="0"/>
                    </a:lnTo>
                    <a:lnTo>
                      <a:pt x="78" y="1353"/>
                    </a:lnTo>
                    <a:lnTo>
                      <a:pt x="78" y="1353"/>
                    </a:lnTo>
                    <a:lnTo>
                      <a:pt x="68" y="1355"/>
                    </a:lnTo>
                    <a:lnTo>
                      <a:pt x="61" y="1361"/>
                    </a:lnTo>
                    <a:lnTo>
                      <a:pt x="55" y="1365"/>
                    </a:lnTo>
                    <a:lnTo>
                      <a:pt x="49" y="1372"/>
                    </a:lnTo>
                    <a:lnTo>
                      <a:pt x="44" y="1378"/>
                    </a:lnTo>
                    <a:lnTo>
                      <a:pt x="42" y="1387"/>
                    </a:lnTo>
                    <a:lnTo>
                      <a:pt x="38" y="1395"/>
                    </a:lnTo>
                    <a:lnTo>
                      <a:pt x="38" y="1404"/>
                    </a:lnTo>
                    <a:lnTo>
                      <a:pt x="38" y="1459"/>
                    </a:lnTo>
                    <a:lnTo>
                      <a:pt x="38" y="1459"/>
                    </a:lnTo>
                    <a:lnTo>
                      <a:pt x="40" y="1469"/>
                    </a:lnTo>
                    <a:lnTo>
                      <a:pt x="42" y="1478"/>
                    </a:lnTo>
                    <a:lnTo>
                      <a:pt x="46" y="1486"/>
                    </a:lnTo>
                    <a:lnTo>
                      <a:pt x="51" y="1493"/>
                    </a:lnTo>
                    <a:lnTo>
                      <a:pt x="57" y="1501"/>
                    </a:lnTo>
                    <a:lnTo>
                      <a:pt x="64" y="1505"/>
                    </a:lnTo>
                    <a:lnTo>
                      <a:pt x="74" y="1508"/>
                    </a:lnTo>
                    <a:lnTo>
                      <a:pt x="82" y="1512"/>
                    </a:lnTo>
                    <a:lnTo>
                      <a:pt x="82" y="2924"/>
                    </a:lnTo>
                    <a:lnTo>
                      <a:pt x="104" y="2924"/>
                    </a:lnTo>
                    <a:lnTo>
                      <a:pt x="104" y="1510"/>
                    </a:lnTo>
                    <a:lnTo>
                      <a:pt x="104" y="1510"/>
                    </a:lnTo>
                    <a:lnTo>
                      <a:pt x="114" y="1507"/>
                    </a:lnTo>
                    <a:lnTo>
                      <a:pt x="121" y="1503"/>
                    </a:lnTo>
                    <a:lnTo>
                      <a:pt x="127" y="1497"/>
                    </a:lnTo>
                    <a:lnTo>
                      <a:pt x="133" y="1491"/>
                    </a:lnTo>
                    <a:lnTo>
                      <a:pt x="138" y="1484"/>
                    </a:lnTo>
                    <a:lnTo>
                      <a:pt x="142" y="1476"/>
                    </a:lnTo>
                    <a:lnTo>
                      <a:pt x="144" y="1469"/>
                    </a:lnTo>
                    <a:lnTo>
                      <a:pt x="144" y="1459"/>
                    </a:lnTo>
                    <a:lnTo>
                      <a:pt x="144" y="1404"/>
                    </a:lnTo>
                    <a:lnTo>
                      <a:pt x="144" y="1404"/>
                    </a:lnTo>
                    <a:lnTo>
                      <a:pt x="144" y="1395"/>
                    </a:lnTo>
                    <a:lnTo>
                      <a:pt x="140" y="1386"/>
                    </a:lnTo>
                    <a:lnTo>
                      <a:pt x="136" y="1378"/>
                    </a:lnTo>
                    <a:lnTo>
                      <a:pt x="133" y="1370"/>
                    </a:lnTo>
                    <a:lnTo>
                      <a:pt x="125" y="1365"/>
                    </a:lnTo>
                    <a:lnTo>
                      <a:pt x="119" y="1359"/>
                    </a:lnTo>
                    <a:lnTo>
                      <a:pt x="110" y="1355"/>
                    </a:lnTo>
                    <a:lnTo>
                      <a:pt x="102" y="1352"/>
                    </a:lnTo>
                    <a:lnTo>
                      <a:pt x="102" y="1352"/>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1" name="Freeform 28"/>
              <p:cNvSpPr>
                <a:spLocks/>
              </p:cNvSpPr>
              <p:nvPr/>
            </p:nvSpPr>
            <p:spPr bwMode="auto">
              <a:xfrm>
                <a:off x="13555893" y="3580049"/>
                <a:ext cx="154488" cy="47778"/>
              </a:xfrm>
              <a:custGeom>
                <a:avLst/>
                <a:gdLst>
                  <a:gd name="T0" fmla="*/ 618 w 1219"/>
                  <a:gd name="T1" fmla="*/ 69 h 377"/>
                  <a:gd name="T2" fmla="*/ 618 w 1219"/>
                  <a:gd name="T3" fmla="*/ 23 h 377"/>
                  <a:gd name="T4" fmla="*/ 611 w 1219"/>
                  <a:gd name="T5" fmla="*/ 8 h 377"/>
                  <a:gd name="T6" fmla="*/ 596 w 1219"/>
                  <a:gd name="T7" fmla="*/ 0 h 377"/>
                  <a:gd name="T8" fmla="*/ 586 w 1219"/>
                  <a:gd name="T9" fmla="*/ 2 h 377"/>
                  <a:gd name="T10" fmla="*/ 575 w 1219"/>
                  <a:gd name="T11" fmla="*/ 14 h 377"/>
                  <a:gd name="T12" fmla="*/ 573 w 1219"/>
                  <a:gd name="T13" fmla="*/ 69 h 377"/>
                  <a:gd name="T14" fmla="*/ 391 w 1219"/>
                  <a:gd name="T15" fmla="*/ 69 h 377"/>
                  <a:gd name="T16" fmla="*/ 399 w 1219"/>
                  <a:gd name="T17" fmla="*/ 46 h 377"/>
                  <a:gd name="T18" fmla="*/ 397 w 1219"/>
                  <a:gd name="T19" fmla="*/ 38 h 377"/>
                  <a:gd name="T20" fmla="*/ 391 w 1219"/>
                  <a:gd name="T21" fmla="*/ 25 h 377"/>
                  <a:gd name="T22" fmla="*/ 382 w 1219"/>
                  <a:gd name="T23" fmla="*/ 14 h 377"/>
                  <a:gd name="T24" fmla="*/ 369 w 1219"/>
                  <a:gd name="T25" fmla="*/ 8 h 377"/>
                  <a:gd name="T26" fmla="*/ 189 w 1219"/>
                  <a:gd name="T27" fmla="*/ 8 h 377"/>
                  <a:gd name="T28" fmla="*/ 182 w 1219"/>
                  <a:gd name="T29" fmla="*/ 8 h 377"/>
                  <a:gd name="T30" fmla="*/ 168 w 1219"/>
                  <a:gd name="T31" fmla="*/ 14 h 377"/>
                  <a:gd name="T32" fmla="*/ 157 w 1219"/>
                  <a:gd name="T33" fmla="*/ 25 h 377"/>
                  <a:gd name="T34" fmla="*/ 151 w 1219"/>
                  <a:gd name="T35" fmla="*/ 38 h 377"/>
                  <a:gd name="T36" fmla="*/ 151 w 1219"/>
                  <a:gd name="T37" fmla="*/ 46 h 377"/>
                  <a:gd name="T38" fmla="*/ 159 w 1219"/>
                  <a:gd name="T39" fmla="*/ 69 h 377"/>
                  <a:gd name="T40" fmla="*/ 0 w 1219"/>
                  <a:gd name="T41" fmla="*/ 220 h 377"/>
                  <a:gd name="T42" fmla="*/ 573 w 1219"/>
                  <a:gd name="T43" fmla="*/ 265 h 377"/>
                  <a:gd name="T44" fmla="*/ 575 w 1219"/>
                  <a:gd name="T45" fmla="*/ 275 h 377"/>
                  <a:gd name="T46" fmla="*/ 586 w 1219"/>
                  <a:gd name="T47" fmla="*/ 286 h 377"/>
                  <a:gd name="T48" fmla="*/ 596 w 1219"/>
                  <a:gd name="T49" fmla="*/ 288 h 377"/>
                  <a:gd name="T50" fmla="*/ 611 w 1219"/>
                  <a:gd name="T51" fmla="*/ 282 h 377"/>
                  <a:gd name="T52" fmla="*/ 618 w 1219"/>
                  <a:gd name="T53" fmla="*/ 265 h 377"/>
                  <a:gd name="T54" fmla="*/ 1068 w 1219"/>
                  <a:gd name="T55" fmla="*/ 220 h 377"/>
                  <a:gd name="T56" fmla="*/ 1219 w 1219"/>
                  <a:gd name="T57" fmla="*/ 377 h 377"/>
                  <a:gd name="T58" fmla="*/ 1219 w 1219"/>
                  <a:gd name="T59" fmla="*/ 144 h 377"/>
                  <a:gd name="T60" fmla="*/ 1213 w 1219"/>
                  <a:gd name="T61" fmla="*/ 114 h 377"/>
                  <a:gd name="T62" fmla="*/ 1198 w 1219"/>
                  <a:gd name="T63" fmla="*/ 91 h 377"/>
                  <a:gd name="T64" fmla="*/ 1174 w 1219"/>
                  <a:gd name="T65" fmla="*/ 74 h 377"/>
                  <a:gd name="T66" fmla="*/ 1144 w 1219"/>
                  <a:gd name="T67" fmla="*/ 6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9" h="377">
                    <a:moveTo>
                      <a:pt x="1144" y="69"/>
                    </a:moveTo>
                    <a:lnTo>
                      <a:pt x="618" y="69"/>
                    </a:lnTo>
                    <a:lnTo>
                      <a:pt x="618" y="23"/>
                    </a:lnTo>
                    <a:lnTo>
                      <a:pt x="618" y="23"/>
                    </a:lnTo>
                    <a:lnTo>
                      <a:pt x="616" y="14"/>
                    </a:lnTo>
                    <a:lnTo>
                      <a:pt x="611" y="8"/>
                    </a:lnTo>
                    <a:lnTo>
                      <a:pt x="603" y="2"/>
                    </a:lnTo>
                    <a:lnTo>
                      <a:pt x="596" y="0"/>
                    </a:lnTo>
                    <a:lnTo>
                      <a:pt x="596" y="0"/>
                    </a:lnTo>
                    <a:lnTo>
                      <a:pt x="586" y="2"/>
                    </a:lnTo>
                    <a:lnTo>
                      <a:pt x="579" y="8"/>
                    </a:lnTo>
                    <a:lnTo>
                      <a:pt x="575" y="14"/>
                    </a:lnTo>
                    <a:lnTo>
                      <a:pt x="573" y="23"/>
                    </a:lnTo>
                    <a:lnTo>
                      <a:pt x="573" y="69"/>
                    </a:lnTo>
                    <a:lnTo>
                      <a:pt x="391" y="69"/>
                    </a:lnTo>
                    <a:lnTo>
                      <a:pt x="391" y="69"/>
                    </a:lnTo>
                    <a:lnTo>
                      <a:pt x="397" y="57"/>
                    </a:lnTo>
                    <a:lnTo>
                      <a:pt x="399" y="46"/>
                    </a:lnTo>
                    <a:lnTo>
                      <a:pt x="399" y="46"/>
                    </a:lnTo>
                    <a:lnTo>
                      <a:pt x="397" y="38"/>
                    </a:lnTo>
                    <a:lnTo>
                      <a:pt x="395" y="31"/>
                    </a:lnTo>
                    <a:lnTo>
                      <a:pt x="391" y="25"/>
                    </a:lnTo>
                    <a:lnTo>
                      <a:pt x="388" y="19"/>
                    </a:lnTo>
                    <a:lnTo>
                      <a:pt x="382" y="14"/>
                    </a:lnTo>
                    <a:lnTo>
                      <a:pt x="376" y="12"/>
                    </a:lnTo>
                    <a:lnTo>
                      <a:pt x="369" y="8"/>
                    </a:lnTo>
                    <a:lnTo>
                      <a:pt x="361" y="8"/>
                    </a:lnTo>
                    <a:lnTo>
                      <a:pt x="189" y="8"/>
                    </a:lnTo>
                    <a:lnTo>
                      <a:pt x="189" y="8"/>
                    </a:lnTo>
                    <a:lnTo>
                      <a:pt x="182" y="8"/>
                    </a:lnTo>
                    <a:lnTo>
                      <a:pt x="174" y="12"/>
                    </a:lnTo>
                    <a:lnTo>
                      <a:pt x="168" y="14"/>
                    </a:lnTo>
                    <a:lnTo>
                      <a:pt x="163" y="19"/>
                    </a:lnTo>
                    <a:lnTo>
                      <a:pt x="157" y="25"/>
                    </a:lnTo>
                    <a:lnTo>
                      <a:pt x="155" y="31"/>
                    </a:lnTo>
                    <a:lnTo>
                      <a:pt x="151" y="38"/>
                    </a:lnTo>
                    <a:lnTo>
                      <a:pt x="151" y="46"/>
                    </a:lnTo>
                    <a:lnTo>
                      <a:pt x="151" y="46"/>
                    </a:lnTo>
                    <a:lnTo>
                      <a:pt x="153" y="57"/>
                    </a:lnTo>
                    <a:lnTo>
                      <a:pt x="159" y="69"/>
                    </a:lnTo>
                    <a:lnTo>
                      <a:pt x="0" y="69"/>
                    </a:lnTo>
                    <a:lnTo>
                      <a:pt x="0" y="220"/>
                    </a:lnTo>
                    <a:lnTo>
                      <a:pt x="573" y="220"/>
                    </a:lnTo>
                    <a:lnTo>
                      <a:pt x="573" y="265"/>
                    </a:lnTo>
                    <a:lnTo>
                      <a:pt x="573" y="265"/>
                    </a:lnTo>
                    <a:lnTo>
                      <a:pt x="575" y="275"/>
                    </a:lnTo>
                    <a:lnTo>
                      <a:pt x="579" y="282"/>
                    </a:lnTo>
                    <a:lnTo>
                      <a:pt x="586" y="286"/>
                    </a:lnTo>
                    <a:lnTo>
                      <a:pt x="596" y="288"/>
                    </a:lnTo>
                    <a:lnTo>
                      <a:pt x="596" y="288"/>
                    </a:lnTo>
                    <a:lnTo>
                      <a:pt x="603" y="286"/>
                    </a:lnTo>
                    <a:lnTo>
                      <a:pt x="611" y="282"/>
                    </a:lnTo>
                    <a:lnTo>
                      <a:pt x="616" y="275"/>
                    </a:lnTo>
                    <a:lnTo>
                      <a:pt x="618" y="265"/>
                    </a:lnTo>
                    <a:lnTo>
                      <a:pt x="618" y="220"/>
                    </a:lnTo>
                    <a:lnTo>
                      <a:pt x="1068" y="220"/>
                    </a:lnTo>
                    <a:lnTo>
                      <a:pt x="1068" y="377"/>
                    </a:lnTo>
                    <a:lnTo>
                      <a:pt x="1219" y="377"/>
                    </a:lnTo>
                    <a:lnTo>
                      <a:pt x="1219" y="144"/>
                    </a:lnTo>
                    <a:lnTo>
                      <a:pt x="1219" y="144"/>
                    </a:lnTo>
                    <a:lnTo>
                      <a:pt x="1219" y="129"/>
                    </a:lnTo>
                    <a:lnTo>
                      <a:pt x="1213" y="114"/>
                    </a:lnTo>
                    <a:lnTo>
                      <a:pt x="1208" y="103"/>
                    </a:lnTo>
                    <a:lnTo>
                      <a:pt x="1198" y="91"/>
                    </a:lnTo>
                    <a:lnTo>
                      <a:pt x="1187" y="82"/>
                    </a:lnTo>
                    <a:lnTo>
                      <a:pt x="1174" y="74"/>
                    </a:lnTo>
                    <a:lnTo>
                      <a:pt x="1159" y="70"/>
                    </a:lnTo>
                    <a:lnTo>
                      <a:pt x="1144" y="69"/>
                    </a:lnTo>
                    <a:lnTo>
                      <a:pt x="1144" y="69"/>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2" name="Freeform 29"/>
              <p:cNvSpPr>
                <a:spLocks/>
              </p:cNvSpPr>
              <p:nvPr/>
            </p:nvSpPr>
            <p:spPr bwMode="auto">
              <a:xfrm>
                <a:off x="13550190" y="3575360"/>
                <a:ext cx="3802" cy="45244"/>
              </a:xfrm>
              <a:custGeom>
                <a:avLst/>
                <a:gdLst>
                  <a:gd name="T0" fmla="*/ 15 w 30"/>
                  <a:gd name="T1" fmla="*/ 0 h 357"/>
                  <a:gd name="T2" fmla="*/ 15 w 30"/>
                  <a:gd name="T3" fmla="*/ 0 h 357"/>
                  <a:gd name="T4" fmla="*/ 9 w 30"/>
                  <a:gd name="T5" fmla="*/ 2 h 357"/>
                  <a:gd name="T6" fmla="*/ 4 w 30"/>
                  <a:gd name="T7" fmla="*/ 3 h 357"/>
                  <a:gd name="T8" fmla="*/ 2 w 30"/>
                  <a:gd name="T9" fmla="*/ 9 h 357"/>
                  <a:gd name="T10" fmla="*/ 0 w 30"/>
                  <a:gd name="T11" fmla="*/ 15 h 357"/>
                  <a:gd name="T12" fmla="*/ 0 w 30"/>
                  <a:gd name="T13" fmla="*/ 342 h 357"/>
                  <a:gd name="T14" fmla="*/ 0 w 30"/>
                  <a:gd name="T15" fmla="*/ 342 h 357"/>
                  <a:gd name="T16" fmla="*/ 2 w 30"/>
                  <a:gd name="T17" fmla="*/ 349 h 357"/>
                  <a:gd name="T18" fmla="*/ 4 w 30"/>
                  <a:gd name="T19" fmla="*/ 353 h 357"/>
                  <a:gd name="T20" fmla="*/ 9 w 30"/>
                  <a:gd name="T21" fmla="*/ 357 h 357"/>
                  <a:gd name="T22" fmla="*/ 15 w 30"/>
                  <a:gd name="T23" fmla="*/ 357 h 357"/>
                  <a:gd name="T24" fmla="*/ 15 w 30"/>
                  <a:gd name="T25" fmla="*/ 357 h 357"/>
                  <a:gd name="T26" fmla="*/ 21 w 30"/>
                  <a:gd name="T27" fmla="*/ 357 h 357"/>
                  <a:gd name="T28" fmla="*/ 26 w 30"/>
                  <a:gd name="T29" fmla="*/ 353 h 357"/>
                  <a:gd name="T30" fmla="*/ 28 w 30"/>
                  <a:gd name="T31" fmla="*/ 349 h 357"/>
                  <a:gd name="T32" fmla="*/ 30 w 30"/>
                  <a:gd name="T33" fmla="*/ 342 h 357"/>
                  <a:gd name="T34" fmla="*/ 30 w 30"/>
                  <a:gd name="T35" fmla="*/ 15 h 357"/>
                  <a:gd name="T36" fmla="*/ 30 w 30"/>
                  <a:gd name="T37" fmla="*/ 15 h 357"/>
                  <a:gd name="T38" fmla="*/ 28 w 30"/>
                  <a:gd name="T39" fmla="*/ 9 h 357"/>
                  <a:gd name="T40" fmla="*/ 26 w 30"/>
                  <a:gd name="T41" fmla="*/ 3 h 357"/>
                  <a:gd name="T42" fmla="*/ 21 w 30"/>
                  <a:gd name="T43" fmla="*/ 2 h 357"/>
                  <a:gd name="T44" fmla="*/ 15 w 30"/>
                  <a:gd name="T45" fmla="*/ 0 h 357"/>
                  <a:gd name="T46" fmla="*/ 15 w 30"/>
                  <a:gd name="T4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57">
                    <a:moveTo>
                      <a:pt x="15" y="0"/>
                    </a:moveTo>
                    <a:lnTo>
                      <a:pt x="15" y="0"/>
                    </a:lnTo>
                    <a:lnTo>
                      <a:pt x="9" y="2"/>
                    </a:lnTo>
                    <a:lnTo>
                      <a:pt x="4" y="3"/>
                    </a:lnTo>
                    <a:lnTo>
                      <a:pt x="2" y="9"/>
                    </a:lnTo>
                    <a:lnTo>
                      <a:pt x="0" y="15"/>
                    </a:lnTo>
                    <a:lnTo>
                      <a:pt x="0" y="342"/>
                    </a:lnTo>
                    <a:lnTo>
                      <a:pt x="0" y="342"/>
                    </a:lnTo>
                    <a:lnTo>
                      <a:pt x="2" y="349"/>
                    </a:lnTo>
                    <a:lnTo>
                      <a:pt x="4" y="353"/>
                    </a:lnTo>
                    <a:lnTo>
                      <a:pt x="9" y="357"/>
                    </a:lnTo>
                    <a:lnTo>
                      <a:pt x="15" y="357"/>
                    </a:lnTo>
                    <a:lnTo>
                      <a:pt x="15" y="357"/>
                    </a:lnTo>
                    <a:lnTo>
                      <a:pt x="21" y="357"/>
                    </a:lnTo>
                    <a:lnTo>
                      <a:pt x="26" y="353"/>
                    </a:lnTo>
                    <a:lnTo>
                      <a:pt x="28" y="349"/>
                    </a:lnTo>
                    <a:lnTo>
                      <a:pt x="30" y="342"/>
                    </a:lnTo>
                    <a:lnTo>
                      <a:pt x="30" y="15"/>
                    </a:lnTo>
                    <a:lnTo>
                      <a:pt x="30" y="15"/>
                    </a:lnTo>
                    <a:lnTo>
                      <a:pt x="28" y="9"/>
                    </a:lnTo>
                    <a:lnTo>
                      <a:pt x="26" y="3"/>
                    </a:lnTo>
                    <a:lnTo>
                      <a:pt x="21" y="2"/>
                    </a:lnTo>
                    <a:lnTo>
                      <a:pt x="15" y="0"/>
                    </a:lnTo>
                    <a:lnTo>
                      <a:pt x="15" y="0"/>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3" name="Freeform 30"/>
              <p:cNvSpPr>
                <a:spLocks/>
              </p:cNvSpPr>
              <p:nvPr/>
            </p:nvSpPr>
            <p:spPr bwMode="auto">
              <a:xfrm>
                <a:off x="13543473" y="3593736"/>
                <a:ext cx="5069" cy="9632"/>
              </a:xfrm>
              <a:custGeom>
                <a:avLst/>
                <a:gdLst>
                  <a:gd name="T0" fmla="*/ 21 w 40"/>
                  <a:gd name="T1" fmla="*/ 0 h 76"/>
                  <a:gd name="T2" fmla="*/ 21 w 40"/>
                  <a:gd name="T3" fmla="*/ 0 h 76"/>
                  <a:gd name="T4" fmla="*/ 13 w 40"/>
                  <a:gd name="T5" fmla="*/ 2 h 76"/>
                  <a:gd name="T6" fmla="*/ 6 w 40"/>
                  <a:gd name="T7" fmla="*/ 8 h 76"/>
                  <a:gd name="T8" fmla="*/ 2 w 40"/>
                  <a:gd name="T9" fmla="*/ 13 h 76"/>
                  <a:gd name="T10" fmla="*/ 0 w 40"/>
                  <a:gd name="T11" fmla="*/ 21 h 76"/>
                  <a:gd name="T12" fmla="*/ 0 w 40"/>
                  <a:gd name="T13" fmla="*/ 57 h 76"/>
                  <a:gd name="T14" fmla="*/ 0 w 40"/>
                  <a:gd name="T15" fmla="*/ 57 h 76"/>
                  <a:gd name="T16" fmla="*/ 2 w 40"/>
                  <a:gd name="T17" fmla="*/ 64 h 76"/>
                  <a:gd name="T18" fmla="*/ 6 w 40"/>
                  <a:gd name="T19" fmla="*/ 70 h 76"/>
                  <a:gd name="T20" fmla="*/ 13 w 40"/>
                  <a:gd name="T21" fmla="*/ 76 h 76"/>
                  <a:gd name="T22" fmla="*/ 21 w 40"/>
                  <a:gd name="T23" fmla="*/ 76 h 76"/>
                  <a:gd name="T24" fmla="*/ 21 w 40"/>
                  <a:gd name="T25" fmla="*/ 76 h 76"/>
                  <a:gd name="T26" fmla="*/ 28 w 40"/>
                  <a:gd name="T27" fmla="*/ 76 h 76"/>
                  <a:gd name="T28" fmla="*/ 34 w 40"/>
                  <a:gd name="T29" fmla="*/ 70 h 76"/>
                  <a:gd name="T30" fmla="*/ 40 w 40"/>
                  <a:gd name="T31" fmla="*/ 64 h 76"/>
                  <a:gd name="T32" fmla="*/ 40 w 40"/>
                  <a:gd name="T33" fmla="*/ 57 h 76"/>
                  <a:gd name="T34" fmla="*/ 40 w 40"/>
                  <a:gd name="T35" fmla="*/ 21 h 76"/>
                  <a:gd name="T36" fmla="*/ 40 w 40"/>
                  <a:gd name="T37" fmla="*/ 21 h 76"/>
                  <a:gd name="T38" fmla="*/ 40 w 40"/>
                  <a:gd name="T39" fmla="*/ 13 h 76"/>
                  <a:gd name="T40" fmla="*/ 34 w 40"/>
                  <a:gd name="T41" fmla="*/ 8 h 76"/>
                  <a:gd name="T42" fmla="*/ 28 w 40"/>
                  <a:gd name="T43" fmla="*/ 2 h 76"/>
                  <a:gd name="T44" fmla="*/ 21 w 40"/>
                  <a:gd name="T45" fmla="*/ 0 h 76"/>
                  <a:gd name="T46" fmla="*/ 21 w 40"/>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76">
                    <a:moveTo>
                      <a:pt x="21" y="0"/>
                    </a:moveTo>
                    <a:lnTo>
                      <a:pt x="21" y="0"/>
                    </a:lnTo>
                    <a:lnTo>
                      <a:pt x="13" y="2"/>
                    </a:lnTo>
                    <a:lnTo>
                      <a:pt x="6" y="8"/>
                    </a:lnTo>
                    <a:lnTo>
                      <a:pt x="2" y="13"/>
                    </a:lnTo>
                    <a:lnTo>
                      <a:pt x="0" y="21"/>
                    </a:lnTo>
                    <a:lnTo>
                      <a:pt x="0" y="57"/>
                    </a:lnTo>
                    <a:lnTo>
                      <a:pt x="0" y="57"/>
                    </a:lnTo>
                    <a:lnTo>
                      <a:pt x="2" y="64"/>
                    </a:lnTo>
                    <a:lnTo>
                      <a:pt x="6" y="70"/>
                    </a:lnTo>
                    <a:lnTo>
                      <a:pt x="13" y="76"/>
                    </a:lnTo>
                    <a:lnTo>
                      <a:pt x="21" y="76"/>
                    </a:lnTo>
                    <a:lnTo>
                      <a:pt x="21" y="76"/>
                    </a:lnTo>
                    <a:lnTo>
                      <a:pt x="28" y="76"/>
                    </a:lnTo>
                    <a:lnTo>
                      <a:pt x="34" y="70"/>
                    </a:lnTo>
                    <a:lnTo>
                      <a:pt x="40" y="64"/>
                    </a:lnTo>
                    <a:lnTo>
                      <a:pt x="40" y="57"/>
                    </a:lnTo>
                    <a:lnTo>
                      <a:pt x="40" y="21"/>
                    </a:lnTo>
                    <a:lnTo>
                      <a:pt x="40" y="21"/>
                    </a:lnTo>
                    <a:lnTo>
                      <a:pt x="40" y="13"/>
                    </a:lnTo>
                    <a:lnTo>
                      <a:pt x="34" y="8"/>
                    </a:lnTo>
                    <a:lnTo>
                      <a:pt x="28" y="2"/>
                    </a:lnTo>
                    <a:lnTo>
                      <a:pt x="21" y="0"/>
                    </a:lnTo>
                    <a:lnTo>
                      <a:pt x="21" y="0"/>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4" name="TextBox 703"/>
            <p:cNvSpPr txBox="1"/>
            <p:nvPr/>
          </p:nvSpPr>
          <p:spPr>
            <a:xfrm>
              <a:off x="7613980" y="3101766"/>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Oil equipment</a:t>
              </a:r>
            </a:p>
          </p:txBody>
        </p:sp>
      </p:grpSp>
      <p:grpSp>
        <p:nvGrpSpPr>
          <p:cNvPr id="714" name="Group 713"/>
          <p:cNvGrpSpPr/>
          <p:nvPr/>
        </p:nvGrpSpPr>
        <p:grpSpPr>
          <a:xfrm>
            <a:off x="6298932" y="1475635"/>
            <a:ext cx="1011006" cy="774473"/>
            <a:chOff x="7126246" y="1388549"/>
            <a:chExt cx="1011006" cy="774473"/>
          </a:xfrm>
        </p:grpSpPr>
        <p:grpSp>
          <p:nvGrpSpPr>
            <p:cNvPr id="715" name="Group 714"/>
            <p:cNvGrpSpPr/>
            <p:nvPr/>
          </p:nvGrpSpPr>
          <p:grpSpPr>
            <a:xfrm>
              <a:off x="7246220" y="1388549"/>
              <a:ext cx="891032" cy="540757"/>
              <a:chOff x="13601156" y="3899900"/>
              <a:chExt cx="565936" cy="343460"/>
            </a:xfrm>
            <a:solidFill>
              <a:srgbClr val="DC3C00"/>
            </a:solidFill>
          </p:grpSpPr>
          <p:sp>
            <p:nvSpPr>
              <p:cNvPr id="717" name="Freeform 20"/>
              <p:cNvSpPr>
                <a:spLocks/>
              </p:cNvSpPr>
              <p:nvPr/>
            </p:nvSpPr>
            <p:spPr bwMode="auto">
              <a:xfrm>
                <a:off x="13693364" y="4159816"/>
                <a:ext cx="40225" cy="83544"/>
              </a:xfrm>
              <a:custGeom>
                <a:avLst/>
                <a:gdLst>
                  <a:gd name="T0" fmla="*/ 91 w 130"/>
                  <a:gd name="T1" fmla="*/ 270 h 270"/>
                  <a:gd name="T2" fmla="*/ 39 w 130"/>
                  <a:gd name="T3" fmla="*/ 270 h 270"/>
                  <a:gd name="T4" fmla="*/ 0 w 130"/>
                  <a:gd name="T5" fmla="*/ 38 h 270"/>
                  <a:gd name="T6" fmla="*/ 70 w 130"/>
                  <a:gd name="T7" fmla="*/ 0 h 270"/>
                  <a:gd name="T8" fmla="*/ 130 w 130"/>
                  <a:gd name="T9" fmla="*/ 38 h 270"/>
                  <a:gd name="T10" fmla="*/ 91 w 130"/>
                  <a:gd name="T11" fmla="*/ 270 h 270"/>
                </a:gdLst>
                <a:ahLst/>
                <a:cxnLst>
                  <a:cxn ang="0">
                    <a:pos x="T0" y="T1"/>
                  </a:cxn>
                  <a:cxn ang="0">
                    <a:pos x="T2" y="T3"/>
                  </a:cxn>
                  <a:cxn ang="0">
                    <a:pos x="T4" y="T5"/>
                  </a:cxn>
                  <a:cxn ang="0">
                    <a:pos x="T6" y="T7"/>
                  </a:cxn>
                  <a:cxn ang="0">
                    <a:pos x="T8" y="T9"/>
                  </a:cxn>
                  <a:cxn ang="0">
                    <a:pos x="T10" y="T11"/>
                  </a:cxn>
                </a:cxnLst>
                <a:rect l="0" t="0" r="r" b="b"/>
                <a:pathLst>
                  <a:path w="130" h="270">
                    <a:moveTo>
                      <a:pt x="91" y="270"/>
                    </a:moveTo>
                    <a:lnTo>
                      <a:pt x="39" y="270"/>
                    </a:lnTo>
                    <a:lnTo>
                      <a:pt x="0" y="38"/>
                    </a:lnTo>
                    <a:lnTo>
                      <a:pt x="70" y="0"/>
                    </a:lnTo>
                    <a:lnTo>
                      <a:pt x="130" y="38"/>
                    </a:lnTo>
                    <a:lnTo>
                      <a:pt x="91" y="270"/>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8" name="Freeform 21"/>
              <p:cNvSpPr>
                <a:spLocks/>
              </p:cNvSpPr>
              <p:nvPr/>
            </p:nvSpPr>
            <p:spPr bwMode="auto">
              <a:xfrm>
                <a:off x="13861381" y="4159816"/>
                <a:ext cx="38987" cy="83544"/>
              </a:xfrm>
              <a:custGeom>
                <a:avLst/>
                <a:gdLst>
                  <a:gd name="T0" fmla="*/ 87 w 126"/>
                  <a:gd name="T1" fmla="*/ 270 h 270"/>
                  <a:gd name="T2" fmla="*/ 38 w 126"/>
                  <a:gd name="T3" fmla="*/ 270 h 270"/>
                  <a:gd name="T4" fmla="*/ 0 w 126"/>
                  <a:gd name="T5" fmla="*/ 38 h 270"/>
                  <a:gd name="T6" fmla="*/ 63 w 126"/>
                  <a:gd name="T7" fmla="*/ 0 h 270"/>
                  <a:gd name="T8" fmla="*/ 126 w 126"/>
                  <a:gd name="T9" fmla="*/ 38 h 270"/>
                  <a:gd name="T10" fmla="*/ 87 w 126"/>
                  <a:gd name="T11" fmla="*/ 270 h 270"/>
                </a:gdLst>
                <a:ahLst/>
                <a:cxnLst>
                  <a:cxn ang="0">
                    <a:pos x="T0" y="T1"/>
                  </a:cxn>
                  <a:cxn ang="0">
                    <a:pos x="T2" y="T3"/>
                  </a:cxn>
                  <a:cxn ang="0">
                    <a:pos x="T4" y="T5"/>
                  </a:cxn>
                  <a:cxn ang="0">
                    <a:pos x="T6" y="T7"/>
                  </a:cxn>
                  <a:cxn ang="0">
                    <a:pos x="T8" y="T9"/>
                  </a:cxn>
                  <a:cxn ang="0">
                    <a:pos x="T10" y="T11"/>
                  </a:cxn>
                </a:cxnLst>
                <a:rect l="0" t="0" r="r" b="b"/>
                <a:pathLst>
                  <a:path w="126" h="270">
                    <a:moveTo>
                      <a:pt x="87" y="270"/>
                    </a:moveTo>
                    <a:lnTo>
                      <a:pt x="38" y="270"/>
                    </a:lnTo>
                    <a:lnTo>
                      <a:pt x="0" y="38"/>
                    </a:lnTo>
                    <a:lnTo>
                      <a:pt x="63" y="0"/>
                    </a:lnTo>
                    <a:lnTo>
                      <a:pt x="126" y="38"/>
                    </a:lnTo>
                    <a:lnTo>
                      <a:pt x="87" y="270"/>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9" name="Freeform 22"/>
              <p:cNvSpPr>
                <a:spLocks/>
              </p:cNvSpPr>
              <p:nvPr/>
            </p:nvSpPr>
            <p:spPr bwMode="auto">
              <a:xfrm>
                <a:off x="13968751" y="4004176"/>
                <a:ext cx="110464" cy="115415"/>
              </a:xfrm>
              <a:custGeom>
                <a:avLst/>
                <a:gdLst>
                  <a:gd name="T0" fmla="*/ 276 w 357"/>
                  <a:gd name="T1" fmla="*/ 373 h 373"/>
                  <a:gd name="T2" fmla="*/ 80 w 357"/>
                  <a:gd name="T3" fmla="*/ 373 h 373"/>
                  <a:gd name="T4" fmla="*/ 0 w 357"/>
                  <a:gd name="T5" fmla="*/ 0 h 373"/>
                  <a:gd name="T6" fmla="*/ 357 w 357"/>
                  <a:gd name="T7" fmla="*/ 0 h 373"/>
                  <a:gd name="T8" fmla="*/ 276 w 357"/>
                  <a:gd name="T9" fmla="*/ 373 h 373"/>
                </a:gdLst>
                <a:ahLst/>
                <a:cxnLst>
                  <a:cxn ang="0">
                    <a:pos x="T0" y="T1"/>
                  </a:cxn>
                  <a:cxn ang="0">
                    <a:pos x="T2" y="T3"/>
                  </a:cxn>
                  <a:cxn ang="0">
                    <a:pos x="T4" y="T5"/>
                  </a:cxn>
                  <a:cxn ang="0">
                    <a:pos x="T6" y="T7"/>
                  </a:cxn>
                  <a:cxn ang="0">
                    <a:pos x="T8" y="T9"/>
                  </a:cxn>
                </a:cxnLst>
                <a:rect l="0" t="0" r="r" b="b"/>
                <a:pathLst>
                  <a:path w="357" h="373">
                    <a:moveTo>
                      <a:pt x="276" y="373"/>
                    </a:moveTo>
                    <a:lnTo>
                      <a:pt x="80" y="373"/>
                    </a:lnTo>
                    <a:lnTo>
                      <a:pt x="0" y="0"/>
                    </a:lnTo>
                    <a:lnTo>
                      <a:pt x="357" y="0"/>
                    </a:lnTo>
                    <a:lnTo>
                      <a:pt x="276" y="373"/>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0" name="Freeform 23"/>
              <p:cNvSpPr>
                <a:spLocks/>
              </p:cNvSpPr>
              <p:nvPr/>
            </p:nvSpPr>
            <p:spPr bwMode="auto">
              <a:xfrm>
                <a:off x="13633645" y="4164148"/>
                <a:ext cx="39297" cy="79212"/>
              </a:xfrm>
              <a:custGeom>
                <a:avLst/>
                <a:gdLst>
                  <a:gd name="T0" fmla="*/ 50 w 127"/>
                  <a:gd name="T1" fmla="*/ 256 h 256"/>
                  <a:gd name="T2" fmla="*/ 0 w 127"/>
                  <a:gd name="T3" fmla="*/ 256 h 256"/>
                  <a:gd name="T4" fmla="*/ 0 w 127"/>
                  <a:gd name="T5" fmla="*/ 0 h 256"/>
                  <a:gd name="T6" fmla="*/ 127 w 127"/>
                  <a:gd name="T7" fmla="*/ 24 h 256"/>
                  <a:gd name="T8" fmla="*/ 50 w 127"/>
                  <a:gd name="T9" fmla="*/ 256 h 256"/>
                </a:gdLst>
                <a:ahLst/>
                <a:cxnLst>
                  <a:cxn ang="0">
                    <a:pos x="T0" y="T1"/>
                  </a:cxn>
                  <a:cxn ang="0">
                    <a:pos x="T2" y="T3"/>
                  </a:cxn>
                  <a:cxn ang="0">
                    <a:pos x="T4" y="T5"/>
                  </a:cxn>
                  <a:cxn ang="0">
                    <a:pos x="T6" y="T7"/>
                  </a:cxn>
                  <a:cxn ang="0">
                    <a:pos x="T8" y="T9"/>
                  </a:cxn>
                </a:cxnLst>
                <a:rect l="0" t="0" r="r" b="b"/>
                <a:pathLst>
                  <a:path w="127" h="256">
                    <a:moveTo>
                      <a:pt x="50" y="256"/>
                    </a:moveTo>
                    <a:lnTo>
                      <a:pt x="0" y="256"/>
                    </a:lnTo>
                    <a:lnTo>
                      <a:pt x="0" y="0"/>
                    </a:lnTo>
                    <a:lnTo>
                      <a:pt x="127" y="24"/>
                    </a:lnTo>
                    <a:lnTo>
                      <a:pt x="50" y="256"/>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1" name="Freeform 24"/>
              <p:cNvSpPr>
                <a:spLocks/>
              </p:cNvSpPr>
              <p:nvPr/>
            </p:nvSpPr>
            <p:spPr bwMode="auto">
              <a:xfrm>
                <a:off x="13633645" y="3966117"/>
                <a:ext cx="390183" cy="205457"/>
              </a:xfrm>
              <a:custGeom>
                <a:avLst/>
                <a:gdLst>
                  <a:gd name="T0" fmla="*/ 305 w 360"/>
                  <a:gd name="T1" fmla="*/ 189 h 189"/>
                  <a:gd name="T2" fmla="*/ 360 w 360"/>
                  <a:gd name="T3" fmla="*/ 112 h 189"/>
                  <a:gd name="T4" fmla="*/ 360 w 360"/>
                  <a:gd name="T5" fmla="*/ 100 h 189"/>
                  <a:gd name="T6" fmla="*/ 260 w 360"/>
                  <a:gd name="T7" fmla="*/ 0 h 189"/>
                  <a:gd name="T8" fmla="*/ 99 w 360"/>
                  <a:gd name="T9" fmla="*/ 0 h 189"/>
                  <a:gd name="T10" fmla="*/ 0 w 360"/>
                  <a:gd name="T11" fmla="*/ 100 h 189"/>
                  <a:gd name="T12" fmla="*/ 0 w 360"/>
                  <a:gd name="T13" fmla="*/ 189 h 189"/>
                  <a:gd name="T14" fmla="*/ 305 w 360"/>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89">
                    <a:moveTo>
                      <a:pt x="305" y="189"/>
                    </a:moveTo>
                    <a:cubicBezTo>
                      <a:pt x="305" y="153"/>
                      <a:pt x="328" y="123"/>
                      <a:pt x="360" y="112"/>
                    </a:cubicBezTo>
                    <a:cubicBezTo>
                      <a:pt x="360" y="100"/>
                      <a:pt x="360" y="100"/>
                      <a:pt x="360" y="100"/>
                    </a:cubicBezTo>
                    <a:cubicBezTo>
                      <a:pt x="360" y="45"/>
                      <a:pt x="315" y="0"/>
                      <a:pt x="260" y="0"/>
                    </a:cubicBezTo>
                    <a:cubicBezTo>
                      <a:pt x="99" y="0"/>
                      <a:pt x="99" y="0"/>
                      <a:pt x="99" y="0"/>
                    </a:cubicBezTo>
                    <a:cubicBezTo>
                      <a:pt x="44" y="0"/>
                      <a:pt x="0" y="45"/>
                      <a:pt x="0" y="100"/>
                    </a:cubicBezTo>
                    <a:cubicBezTo>
                      <a:pt x="0" y="189"/>
                      <a:pt x="0" y="189"/>
                      <a:pt x="0" y="189"/>
                    </a:cubicBezTo>
                    <a:cubicBezTo>
                      <a:pt x="305" y="189"/>
                      <a:pt x="305" y="189"/>
                      <a:pt x="305" y="189"/>
                    </a:cubicBez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2" name="Freeform 25"/>
              <p:cNvSpPr>
                <a:spLocks/>
              </p:cNvSpPr>
              <p:nvPr/>
            </p:nvSpPr>
            <p:spPr bwMode="auto">
              <a:xfrm>
                <a:off x="13925432" y="4158578"/>
                <a:ext cx="38987" cy="84782"/>
              </a:xfrm>
              <a:custGeom>
                <a:avLst/>
                <a:gdLst>
                  <a:gd name="T0" fmla="*/ 126 w 126"/>
                  <a:gd name="T1" fmla="*/ 274 h 274"/>
                  <a:gd name="T2" fmla="*/ 77 w 126"/>
                  <a:gd name="T3" fmla="*/ 274 h 274"/>
                  <a:gd name="T4" fmla="*/ 0 w 126"/>
                  <a:gd name="T5" fmla="*/ 42 h 274"/>
                  <a:gd name="T6" fmla="*/ 126 w 126"/>
                  <a:gd name="T7" fmla="*/ 0 h 274"/>
                  <a:gd name="T8" fmla="*/ 126 w 126"/>
                  <a:gd name="T9" fmla="*/ 274 h 274"/>
                </a:gdLst>
                <a:ahLst/>
                <a:cxnLst>
                  <a:cxn ang="0">
                    <a:pos x="T0" y="T1"/>
                  </a:cxn>
                  <a:cxn ang="0">
                    <a:pos x="T2" y="T3"/>
                  </a:cxn>
                  <a:cxn ang="0">
                    <a:pos x="T4" y="T5"/>
                  </a:cxn>
                  <a:cxn ang="0">
                    <a:pos x="T6" y="T7"/>
                  </a:cxn>
                  <a:cxn ang="0">
                    <a:pos x="T8" y="T9"/>
                  </a:cxn>
                </a:cxnLst>
                <a:rect l="0" t="0" r="r" b="b"/>
                <a:pathLst>
                  <a:path w="126" h="274">
                    <a:moveTo>
                      <a:pt x="126" y="274"/>
                    </a:moveTo>
                    <a:lnTo>
                      <a:pt x="77" y="274"/>
                    </a:lnTo>
                    <a:lnTo>
                      <a:pt x="0" y="42"/>
                    </a:lnTo>
                    <a:lnTo>
                      <a:pt x="126" y="0"/>
                    </a:lnTo>
                    <a:lnTo>
                      <a:pt x="126" y="274"/>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3" name="Freeform 26"/>
              <p:cNvSpPr>
                <a:spLocks/>
              </p:cNvSpPr>
              <p:nvPr/>
            </p:nvSpPr>
            <p:spPr bwMode="auto">
              <a:xfrm>
                <a:off x="13945854" y="4005413"/>
                <a:ext cx="77975" cy="128101"/>
              </a:xfrm>
              <a:custGeom>
                <a:avLst/>
                <a:gdLst>
                  <a:gd name="T0" fmla="*/ 25 w 72"/>
                  <a:gd name="T1" fmla="*/ 118 h 118"/>
                  <a:gd name="T2" fmla="*/ 72 w 72"/>
                  <a:gd name="T3" fmla="*/ 76 h 118"/>
                  <a:gd name="T4" fmla="*/ 72 w 72"/>
                  <a:gd name="T5" fmla="*/ 64 h 118"/>
                  <a:gd name="T6" fmla="*/ 49 w 72"/>
                  <a:gd name="T7" fmla="*/ 0 h 118"/>
                  <a:gd name="T8" fmla="*/ 0 w 72"/>
                  <a:gd name="T9" fmla="*/ 0 h 118"/>
                  <a:gd name="T10" fmla="*/ 25 w 72"/>
                  <a:gd name="T11" fmla="*/ 118 h 118"/>
                </a:gdLst>
                <a:ahLst/>
                <a:cxnLst>
                  <a:cxn ang="0">
                    <a:pos x="T0" y="T1"/>
                  </a:cxn>
                  <a:cxn ang="0">
                    <a:pos x="T2" y="T3"/>
                  </a:cxn>
                  <a:cxn ang="0">
                    <a:pos x="T4" y="T5"/>
                  </a:cxn>
                  <a:cxn ang="0">
                    <a:pos x="T6" y="T7"/>
                  </a:cxn>
                  <a:cxn ang="0">
                    <a:pos x="T8" y="T9"/>
                  </a:cxn>
                  <a:cxn ang="0">
                    <a:pos x="T10" y="T11"/>
                  </a:cxn>
                </a:cxnLst>
                <a:rect l="0" t="0" r="r" b="b"/>
                <a:pathLst>
                  <a:path w="72" h="118">
                    <a:moveTo>
                      <a:pt x="25" y="118"/>
                    </a:moveTo>
                    <a:cubicBezTo>
                      <a:pt x="35" y="99"/>
                      <a:pt x="51" y="83"/>
                      <a:pt x="72" y="76"/>
                    </a:cubicBezTo>
                    <a:cubicBezTo>
                      <a:pt x="72" y="64"/>
                      <a:pt x="72" y="64"/>
                      <a:pt x="72" y="64"/>
                    </a:cubicBezTo>
                    <a:cubicBezTo>
                      <a:pt x="72" y="40"/>
                      <a:pt x="63" y="17"/>
                      <a:pt x="49" y="0"/>
                    </a:cubicBezTo>
                    <a:cubicBezTo>
                      <a:pt x="0" y="0"/>
                      <a:pt x="0" y="0"/>
                      <a:pt x="0" y="0"/>
                    </a:cubicBezTo>
                    <a:lnTo>
                      <a:pt x="25" y="118"/>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4" name="Freeform 27"/>
              <p:cNvSpPr>
                <a:spLocks/>
              </p:cNvSpPr>
              <p:nvPr/>
            </p:nvSpPr>
            <p:spPr bwMode="auto">
              <a:xfrm>
                <a:off x="13968751" y="4005413"/>
                <a:ext cx="110464" cy="115106"/>
              </a:xfrm>
              <a:custGeom>
                <a:avLst/>
                <a:gdLst>
                  <a:gd name="T0" fmla="*/ 276 w 357"/>
                  <a:gd name="T1" fmla="*/ 372 h 372"/>
                  <a:gd name="T2" fmla="*/ 80 w 357"/>
                  <a:gd name="T3" fmla="*/ 372 h 372"/>
                  <a:gd name="T4" fmla="*/ 0 w 357"/>
                  <a:gd name="T5" fmla="*/ 0 h 372"/>
                  <a:gd name="T6" fmla="*/ 357 w 357"/>
                  <a:gd name="T7" fmla="*/ 0 h 372"/>
                  <a:gd name="T8" fmla="*/ 276 w 357"/>
                  <a:gd name="T9" fmla="*/ 372 h 372"/>
                </a:gdLst>
                <a:ahLst/>
                <a:cxnLst>
                  <a:cxn ang="0">
                    <a:pos x="T0" y="T1"/>
                  </a:cxn>
                  <a:cxn ang="0">
                    <a:pos x="T2" y="T3"/>
                  </a:cxn>
                  <a:cxn ang="0">
                    <a:pos x="T4" y="T5"/>
                  </a:cxn>
                  <a:cxn ang="0">
                    <a:pos x="T6" y="T7"/>
                  </a:cxn>
                  <a:cxn ang="0">
                    <a:pos x="T8" y="T9"/>
                  </a:cxn>
                </a:cxnLst>
                <a:rect l="0" t="0" r="r" b="b"/>
                <a:pathLst>
                  <a:path w="357" h="372">
                    <a:moveTo>
                      <a:pt x="276" y="372"/>
                    </a:moveTo>
                    <a:lnTo>
                      <a:pt x="80" y="372"/>
                    </a:lnTo>
                    <a:lnTo>
                      <a:pt x="0" y="0"/>
                    </a:lnTo>
                    <a:lnTo>
                      <a:pt x="357" y="0"/>
                    </a:lnTo>
                    <a:lnTo>
                      <a:pt x="276" y="372"/>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5" name="Freeform 28"/>
              <p:cNvSpPr>
                <a:spLocks/>
              </p:cNvSpPr>
              <p:nvPr/>
            </p:nvSpPr>
            <p:spPr bwMode="auto">
              <a:xfrm>
                <a:off x="13880875" y="3899900"/>
                <a:ext cx="286217" cy="116343"/>
              </a:xfrm>
              <a:custGeom>
                <a:avLst/>
                <a:gdLst>
                  <a:gd name="T0" fmla="*/ 260 w 264"/>
                  <a:gd name="T1" fmla="*/ 1 h 107"/>
                  <a:gd name="T2" fmla="*/ 260 w 264"/>
                  <a:gd name="T3" fmla="*/ 0 h 107"/>
                  <a:gd name="T4" fmla="*/ 256 w 264"/>
                  <a:gd name="T5" fmla="*/ 0 h 107"/>
                  <a:gd name="T6" fmla="*/ 256 w 264"/>
                  <a:gd name="T7" fmla="*/ 1 h 107"/>
                  <a:gd name="T8" fmla="*/ 254 w 264"/>
                  <a:gd name="T9" fmla="*/ 22 h 107"/>
                  <a:gd name="T10" fmla="*/ 253 w 264"/>
                  <a:gd name="T11" fmla="*/ 36 h 107"/>
                  <a:gd name="T12" fmla="*/ 253 w 264"/>
                  <a:gd name="T13" fmla="*/ 43 h 107"/>
                  <a:gd name="T14" fmla="*/ 253 w 264"/>
                  <a:gd name="T15" fmla="*/ 45 h 107"/>
                  <a:gd name="T16" fmla="*/ 253 w 264"/>
                  <a:gd name="T17" fmla="*/ 45 h 107"/>
                  <a:gd name="T18" fmla="*/ 253 w 264"/>
                  <a:gd name="T19" fmla="*/ 45 h 107"/>
                  <a:gd name="T20" fmla="*/ 253 w 264"/>
                  <a:gd name="T21" fmla="*/ 45 h 107"/>
                  <a:gd name="T22" fmla="*/ 253 w 264"/>
                  <a:gd name="T23" fmla="*/ 45 h 107"/>
                  <a:gd name="T24" fmla="*/ 252 w 264"/>
                  <a:gd name="T25" fmla="*/ 46 h 107"/>
                  <a:gd name="T26" fmla="*/ 252 w 264"/>
                  <a:gd name="T27" fmla="*/ 50 h 107"/>
                  <a:gd name="T28" fmla="*/ 239 w 264"/>
                  <a:gd name="T29" fmla="*/ 75 h 107"/>
                  <a:gd name="T30" fmla="*/ 211 w 264"/>
                  <a:gd name="T31" fmla="*/ 88 h 107"/>
                  <a:gd name="T32" fmla="*/ 61 w 264"/>
                  <a:gd name="T33" fmla="*/ 88 h 107"/>
                  <a:gd name="T34" fmla="*/ 58 w 264"/>
                  <a:gd name="T35" fmla="*/ 88 h 107"/>
                  <a:gd name="T36" fmla="*/ 58 w 264"/>
                  <a:gd name="T37" fmla="*/ 88 h 107"/>
                  <a:gd name="T38" fmla="*/ 58 w 264"/>
                  <a:gd name="T39" fmla="*/ 88 h 107"/>
                  <a:gd name="T40" fmla="*/ 57 w 264"/>
                  <a:gd name="T41" fmla="*/ 88 h 107"/>
                  <a:gd name="T42" fmla="*/ 56 w 264"/>
                  <a:gd name="T43" fmla="*/ 88 h 107"/>
                  <a:gd name="T44" fmla="*/ 52 w 264"/>
                  <a:gd name="T45" fmla="*/ 88 h 107"/>
                  <a:gd name="T46" fmla="*/ 48 w 264"/>
                  <a:gd name="T47" fmla="*/ 88 h 107"/>
                  <a:gd name="T48" fmla="*/ 44 w 264"/>
                  <a:gd name="T49" fmla="*/ 87 h 107"/>
                  <a:gd name="T50" fmla="*/ 37 w 264"/>
                  <a:gd name="T51" fmla="*/ 84 h 107"/>
                  <a:gd name="T52" fmla="*/ 25 w 264"/>
                  <a:gd name="T53" fmla="*/ 75 h 107"/>
                  <a:gd name="T54" fmla="*/ 11 w 264"/>
                  <a:gd name="T55" fmla="*/ 50 h 107"/>
                  <a:gd name="T56" fmla="*/ 10 w 264"/>
                  <a:gd name="T57" fmla="*/ 36 h 107"/>
                  <a:gd name="T58" fmla="*/ 9 w 264"/>
                  <a:gd name="T59" fmla="*/ 22 h 107"/>
                  <a:gd name="T60" fmla="*/ 7 w 264"/>
                  <a:gd name="T61" fmla="*/ 1 h 107"/>
                  <a:gd name="T62" fmla="*/ 7 w 264"/>
                  <a:gd name="T63" fmla="*/ 0 h 107"/>
                  <a:gd name="T64" fmla="*/ 3 w 264"/>
                  <a:gd name="T65" fmla="*/ 0 h 107"/>
                  <a:gd name="T66" fmla="*/ 3 w 264"/>
                  <a:gd name="T67" fmla="*/ 1 h 107"/>
                  <a:gd name="T68" fmla="*/ 2 w 264"/>
                  <a:gd name="T69" fmla="*/ 22 h 107"/>
                  <a:gd name="T70" fmla="*/ 1 w 264"/>
                  <a:gd name="T71" fmla="*/ 36 h 107"/>
                  <a:gd name="T72" fmla="*/ 0 w 264"/>
                  <a:gd name="T73" fmla="*/ 51 h 107"/>
                  <a:gd name="T74" fmla="*/ 3 w 264"/>
                  <a:gd name="T75" fmla="*/ 69 h 107"/>
                  <a:gd name="T76" fmla="*/ 13 w 264"/>
                  <a:gd name="T77" fmla="*/ 85 h 107"/>
                  <a:gd name="T78" fmla="*/ 50 w 264"/>
                  <a:gd name="T79" fmla="*/ 106 h 107"/>
                  <a:gd name="T80" fmla="*/ 56 w 264"/>
                  <a:gd name="T81" fmla="*/ 106 h 107"/>
                  <a:gd name="T82" fmla="*/ 57 w 264"/>
                  <a:gd name="T83" fmla="*/ 106 h 107"/>
                  <a:gd name="T84" fmla="*/ 58 w 264"/>
                  <a:gd name="T85" fmla="*/ 106 h 107"/>
                  <a:gd name="T86" fmla="*/ 61 w 264"/>
                  <a:gd name="T87" fmla="*/ 106 h 107"/>
                  <a:gd name="T88" fmla="*/ 71 w 264"/>
                  <a:gd name="T89" fmla="*/ 107 h 107"/>
                  <a:gd name="T90" fmla="*/ 91 w 264"/>
                  <a:gd name="T91" fmla="*/ 107 h 107"/>
                  <a:gd name="T92" fmla="*/ 132 w 264"/>
                  <a:gd name="T93" fmla="*/ 107 h 107"/>
                  <a:gd name="T94" fmla="*/ 173 w 264"/>
                  <a:gd name="T95" fmla="*/ 107 h 107"/>
                  <a:gd name="T96" fmla="*/ 193 w 264"/>
                  <a:gd name="T97" fmla="*/ 107 h 107"/>
                  <a:gd name="T98" fmla="*/ 213 w 264"/>
                  <a:gd name="T99" fmla="*/ 106 h 107"/>
                  <a:gd name="T100" fmla="*/ 250 w 264"/>
                  <a:gd name="T101" fmla="*/ 85 h 107"/>
                  <a:gd name="T102" fmla="*/ 260 w 264"/>
                  <a:gd name="T103" fmla="*/ 69 h 107"/>
                  <a:gd name="T104" fmla="*/ 264 w 264"/>
                  <a:gd name="T105" fmla="*/ 51 h 107"/>
                  <a:gd name="T106" fmla="*/ 262 w 264"/>
                  <a:gd name="T107" fmla="*/ 22 h 107"/>
                  <a:gd name="T108" fmla="*/ 260 w 264"/>
                  <a:gd name="T109" fmla="*/ 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07">
                    <a:moveTo>
                      <a:pt x="260" y="1"/>
                    </a:moveTo>
                    <a:cubicBezTo>
                      <a:pt x="260" y="1"/>
                      <a:pt x="260" y="0"/>
                      <a:pt x="260" y="0"/>
                    </a:cubicBezTo>
                    <a:cubicBezTo>
                      <a:pt x="256" y="0"/>
                      <a:pt x="256" y="0"/>
                      <a:pt x="256" y="0"/>
                    </a:cubicBezTo>
                    <a:cubicBezTo>
                      <a:pt x="256" y="0"/>
                      <a:pt x="256" y="1"/>
                      <a:pt x="256" y="1"/>
                    </a:cubicBezTo>
                    <a:cubicBezTo>
                      <a:pt x="256" y="7"/>
                      <a:pt x="255" y="14"/>
                      <a:pt x="254" y="22"/>
                    </a:cubicBezTo>
                    <a:cubicBezTo>
                      <a:pt x="254" y="27"/>
                      <a:pt x="254" y="31"/>
                      <a:pt x="253" y="36"/>
                    </a:cubicBezTo>
                    <a:cubicBezTo>
                      <a:pt x="253" y="38"/>
                      <a:pt x="253" y="40"/>
                      <a:pt x="253" y="43"/>
                    </a:cubicBezTo>
                    <a:cubicBezTo>
                      <a:pt x="253" y="45"/>
                      <a:pt x="253" y="45"/>
                      <a:pt x="253" y="45"/>
                    </a:cubicBezTo>
                    <a:cubicBezTo>
                      <a:pt x="253" y="45"/>
                      <a:pt x="253" y="45"/>
                      <a:pt x="253" y="45"/>
                    </a:cubicBezTo>
                    <a:cubicBezTo>
                      <a:pt x="253" y="45"/>
                      <a:pt x="253" y="45"/>
                      <a:pt x="253" y="45"/>
                    </a:cubicBezTo>
                    <a:cubicBezTo>
                      <a:pt x="253" y="45"/>
                      <a:pt x="253" y="45"/>
                      <a:pt x="253" y="45"/>
                    </a:cubicBezTo>
                    <a:cubicBezTo>
                      <a:pt x="253" y="45"/>
                      <a:pt x="253" y="45"/>
                      <a:pt x="253" y="45"/>
                    </a:cubicBezTo>
                    <a:cubicBezTo>
                      <a:pt x="252" y="46"/>
                      <a:pt x="252" y="46"/>
                      <a:pt x="252" y="46"/>
                    </a:cubicBezTo>
                    <a:cubicBezTo>
                      <a:pt x="252" y="48"/>
                      <a:pt x="252" y="49"/>
                      <a:pt x="252" y="50"/>
                    </a:cubicBezTo>
                    <a:cubicBezTo>
                      <a:pt x="251" y="59"/>
                      <a:pt x="246" y="68"/>
                      <a:pt x="239" y="75"/>
                    </a:cubicBezTo>
                    <a:cubicBezTo>
                      <a:pt x="232" y="82"/>
                      <a:pt x="222" y="87"/>
                      <a:pt x="211" y="88"/>
                    </a:cubicBezTo>
                    <a:cubicBezTo>
                      <a:pt x="206" y="88"/>
                      <a:pt x="64" y="88"/>
                      <a:pt x="61" y="88"/>
                    </a:cubicBezTo>
                    <a:cubicBezTo>
                      <a:pt x="58" y="88"/>
                      <a:pt x="58" y="88"/>
                      <a:pt x="58" y="88"/>
                    </a:cubicBezTo>
                    <a:cubicBezTo>
                      <a:pt x="58" y="88"/>
                      <a:pt x="58" y="88"/>
                      <a:pt x="58" y="88"/>
                    </a:cubicBezTo>
                    <a:cubicBezTo>
                      <a:pt x="58" y="88"/>
                      <a:pt x="58" y="88"/>
                      <a:pt x="58" y="88"/>
                    </a:cubicBezTo>
                    <a:cubicBezTo>
                      <a:pt x="58" y="88"/>
                      <a:pt x="57" y="88"/>
                      <a:pt x="57" y="88"/>
                    </a:cubicBezTo>
                    <a:cubicBezTo>
                      <a:pt x="56" y="88"/>
                      <a:pt x="56" y="88"/>
                      <a:pt x="56" y="88"/>
                    </a:cubicBezTo>
                    <a:cubicBezTo>
                      <a:pt x="55" y="88"/>
                      <a:pt x="53" y="88"/>
                      <a:pt x="52" y="88"/>
                    </a:cubicBezTo>
                    <a:cubicBezTo>
                      <a:pt x="51" y="88"/>
                      <a:pt x="50" y="88"/>
                      <a:pt x="48" y="88"/>
                    </a:cubicBezTo>
                    <a:cubicBezTo>
                      <a:pt x="44" y="87"/>
                      <a:pt x="44" y="87"/>
                      <a:pt x="44" y="87"/>
                    </a:cubicBezTo>
                    <a:cubicBezTo>
                      <a:pt x="42" y="86"/>
                      <a:pt x="39" y="85"/>
                      <a:pt x="37" y="84"/>
                    </a:cubicBezTo>
                    <a:cubicBezTo>
                      <a:pt x="32" y="82"/>
                      <a:pt x="28" y="79"/>
                      <a:pt x="25" y="75"/>
                    </a:cubicBezTo>
                    <a:cubicBezTo>
                      <a:pt x="17" y="68"/>
                      <a:pt x="13" y="59"/>
                      <a:pt x="11" y="50"/>
                    </a:cubicBezTo>
                    <a:cubicBezTo>
                      <a:pt x="11" y="46"/>
                      <a:pt x="11" y="40"/>
                      <a:pt x="10" y="36"/>
                    </a:cubicBezTo>
                    <a:cubicBezTo>
                      <a:pt x="10" y="31"/>
                      <a:pt x="10" y="27"/>
                      <a:pt x="9" y="22"/>
                    </a:cubicBezTo>
                    <a:cubicBezTo>
                      <a:pt x="9" y="14"/>
                      <a:pt x="8" y="7"/>
                      <a:pt x="7" y="1"/>
                    </a:cubicBezTo>
                    <a:cubicBezTo>
                      <a:pt x="7" y="1"/>
                      <a:pt x="7" y="0"/>
                      <a:pt x="7" y="0"/>
                    </a:cubicBezTo>
                    <a:cubicBezTo>
                      <a:pt x="3" y="0"/>
                      <a:pt x="3" y="0"/>
                      <a:pt x="3" y="0"/>
                    </a:cubicBezTo>
                    <a:cubicBezTo>
                      <a:pt x="3" y="0"/>
                      <a:pt x="3" y="1"/>
                      <a:pt x="3" y="1"/>
                    </a:cubicBezTo>
                    <a:cubicBezTo>
                      <a:pt x="3" y="7"/>
                      <a:pt x="2" y="14"/>
                      <a:pt x="2" y="22"/>
                    </a:cubicBezTo>
                    <a:cubicBezTo>
                      <a:pt x="1" y="27"/>
                      <a:pt x="1" y="31"/>
                      <a:pt x="1" y="36"/>
                    </a:cubicBezTo>
                    <a:cubicBezTo>
                      <a:pt x="0" y="40"/>
                      <a:pt x="0" y="45"/>
                      <a:pt x="0" y="51"/>
                    </a:cubicBezTo>
                    <a:cubicBezTo>
                      <a:pt x="0" y="57"/>
                      <a:pt x="1" y="63"/>
                      <a:pt x="3" y="69"/>
                    </a:cubicBezTo>
                    <a:cubicBezTo>
                      <a:pt x="6" y="74"/>
                      <a:pt x="9" y="80"/>
                      <a:pt x="13" y="85"/>
                    </a:cubicBezTo>
                    <a:cubicBezTo>
                      <a:pt x="22" y="96"/>
                      <a:pt x="35" y="104"/>
                      <a:pt x="50" y="106"/>
                    </a:cubicBezTo>
                    <a:cubicBezTo>
                      <a:pt x="53" y="106"/>
                      <a:pt x="54" y="106"/>
                      <a:pt x="56" y="106"/>
                    </a:cubicBezTo>
                    <a:cubicBezTo>
                      <a:pt x="57" y="106"/>
                      <a:pt x="57" y="106"/>
                      <a:pt x="57" y="106"/>
                    </a:cubicBezTo>
                    <a:cubicBezTo>
                      <a:pt x="58" y="106"/>
                      <a:pt x="58" y="106"/>
                      <a:pt x="58" y="106"/>
                    </a:cubicBezTo>
                    <a:cubicBezTo>
                      <a:pt x="61" y="106"/>
                      <a:pt x="61" y="106"/>
                      <a:pt x="61" y="106"/>
                    </a:cubicBezTo>
                    <a:cubicBezTo>
                      <a:pt x="64" y="107"/>
                      <a:pt x="67" y="107"/>
                      <a:pt x="71" y="107"/>
                    </a:cubicBezTo>
                    <a:cubicBezTo>
                      <a:pt x="77" y="107"/>
                      <a:pt x="84" y="107"/>
                      <a:pt x="91" y="107"/>
                    </a:cubicBezTo>
                    <a:cubicBezTo>
                      <a:pt x="104" y="107"/>
                      <a:pt x="118" y="107"/>
                      <a:pt x="132" y="107"/>
                    </a:cubicBezTo>
                    <a:cubicBezTo>
                      <a:pt x="145" y="107"/>
                      <a:pt x="159" y="107"/>
                      <a:pt x="173" y="107"/>
                    </a:cubicBezTo>
                    <a:cubicBezTo>
                      <a:pt x="179" y="107"/>
                      <a:pt x="186" y="107"/>
                      <a:pt x="193" y="107"/>
                    </a:cubicBezTo>
                    <a:cubicBezTo>
                      <a:pt x="200" y="106"/>
                      <a:pt x="205" y="107"/>
                      <a:pt x="213" y="106"/>
                    </a:cubicBezTo>
                    <a:cubicBezTo>
                      <a:pt x="228" y="104"/>
                      <a:pt x="242" y="96"/>
                      <a:pt x="250" y="85"/>
                    </a:cubicBezTo>
                    <a:cubicBezTo>
                      <a:pt x="254" y="80"/>
                      <a:pt x="258" y="74"/>
                      <a:pt x="260" y="69"/>
                    </a:cubicBezTo>
                    <a:cubicBezTo>
                      <a:pt x="262" y="63"/>
                      <a:pt x="263" y="57"/>
                      <a:pt x="264" y="51"/>
                    </a:cubicBezTo>
                    <a:cubicBezTo>
                      <a:pt x="264" y="40"/>
                      <a:pt x="262" y="31"/>
                      <a:pt x="262" y="22"/>
                    </a:cubicBezTo>
                    <a:cubicBezTo>
                      <a:pt x="261" y="14"/>
                      <a:pt x="261" y="7"/>
                      <a:pt x="260" y="1"/>
                    </a:cubicBez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6" name="Oval 29"/>
              <p:cNvSpPr>
                <a:spLocks noChangeArrowheads="1"/>
              </p:cNvSpPr>
              <p:nvPr/>
            </p:nvSpPr>
            <p:spPr bwMode="auto">
              <a:xfrm>
                <a:off x="13994743" y="4049970"/>
                <a:ext cx="12996" cy="12996"/>
              </a:xfrm>
              <a:prstGeom prst="ellipse">
                <a:avLst/>
              </a:pr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7" name="Oval 30"/>
              <p:cNvSpPr>
                <a:spLocks noChangeArrowheads="1"/>
              </p:cNvSpPr>
              <p:nvPr/>
            </p:nvSpPr>
            <p:spPr bwMode="auto">
              <a:xfrm>
                <a:off x="14040228" y="4049970"/>
                <a:ext cx="12996" cy="12996"/>
              </a:xfrm>
              <a:prstGeom prst="ellipse">
                <a:avLst/>
              </a:pr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8" name="Freeform 31"/>
              <p:cNvSpPr>
                <a:spLocks noEditPoints="1"/>
              </p:cNvSpPr>
              <p:nvPr/>
            </p:nvSpPr>
            <p:spPr bwMode="auto">
              <a:xfrm>
                <a:off x="14004335" y="4101025"/>
                <a:ext cx="38987" cy="39297"/>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5 h 36"/>
                  <a:gd name="T12" fmla="*/ 5 w 36"/>
                  <a:gd name="T13" fmla="*/ 18 h 36"/>
                  <a:gd name="T14" fmla="*/ 18 w 36"/>
                  <a:gd name="T15" fmla="*/ 30 h 36"/>
                  <a:gd name="T16" fmla="*/ 30 w 36"/>
                  <a:gd name="T17" fmla="*/ 18 h 36"/>
                  <a:gd name="T18" fmla="*/ 18 w 36"/>
                  <a:gd name="T1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5"/>
                    </a:moveTo>
                    <a:cubicBezTo>
                      <a:pt x="11" y="5"/>
                      <a:pt x="5" y="11"/>
                      <a:pt x="5" y="18"/>
                    </a:cubicBezTo>
                    <a:cubicBezTo>
                      <a:pt x="5" y="25"/>
                      <a:pt x="11" y="30"/>
                      <a:pt x="18" y="30"/>
                    </a:cubicBezTo>
                    <a:cubicBezTo>
                      <a:pt x="25" y="30"/>
                      <a:pt x="30" y="25"/>
                      <a:pt x="30" y="18"/>
                    </a:cubicBezTo>
                    <a:cubicBezTo>
                      <a:pt x="30" y="11"/>
                      <a:pt x="25" y="5"/>
                      <a:pt x="18" y="5"/>
                    </a:cubicBez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9" name="Rectangle 32"/>
              <p:cNvSpPr>
                <a:spLocks noChangeArrowheads="1"/>
              </p:cNvSpPr>
              <p:nvPr/>
            </p:nvSpPr>
            <p:spPr bwMode="auto">
              <a:xfrm>
                <a:off x="14015165" y="4068536"/>
                <a:ext cx="16399" cy="45485"/>
              </a:xfrm>
              <a:prstGeom prst="rect">
                <a:avLst/>
              </a:pr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0" name="Freeform 33"/>
              <p:cNvSpPr>
                <a:spLocks/>
              </p:cNvSpPr>
              <p:nvPr/>
            </p:nvSpPr>
            <p:spPr bwMode="auto">
              <a:xfrm>
                <a:off x="13601156" y="4068536"/>
                <a:ext cx="27229" cy="73952"/>
              </a:xfrm>
              <a:custGeom>
                <a:avLst/>
                <a:gdLst>
                  <a:gd name="T0" fmla="*/ 0 w 25"/>
                  <a:gd name="T1" fmla="*/ 25 h 68"/>
                  <a:gd name="T2" fmla="*/ 0 w 25"/>
                  <a:gd name="T3" fmla="*/ 68 h 68"/>
                  <a:gd name="T4" fmla="*/ 25 w 25"/>
                  <a:gd name="T5" fmla="*/ 42 h 68"/>
                  <a:gd name="T6" fmla="*/ 25 w 25"/>
                  <a:gd name="T7" fmla="*/ 0 h 68"/>
                  <a:gd name="T8" fmla="*/ 0 w 25"/>
                  <a:gd name="T9" fmla="*/ 25 h 68"/>
                </a:gdLst>
                <a:ahLst/>
                <a:cxnLst>
                  <a:cxn ang="0">
                    <a:pos x="T0" y="T1"/>
                  </a:cxn>
                  <a:cxn ang="0">
                    <a:pos x="T2" y="T3"/>
                  </a:cxn>
                  <a:cxn ang="0">
                    <a:pos x="T4" y="T5"/>
                  </a:cxn>
                  <a:cxn ang="0">
                    <a:pos x="T6" y="T7"/>
                  </a:cxn>
                  <a:cxn ang="0">
                    <a:pos x="T8" y="T9"/>
                  </a:cxn>
                </a:cxnLst>
                <a:rect l="0" t="0" r="r" b="b"/>
                <a:pathLst>
                  <a:path w="25" h="68">
                    <a:moveTo>
                      <a:pt x="0" y="25"/>
                    </a:moveTo>
                    <a:cubicBezTo>
                      <a:pt x="0" y="68"/>
                      <a:pt x="0" y="68"/>
                      <a:pt x="0" y="68"/>
                    </a:cubicBezTo>
                    <a:cubicBezTo>
                      <a:pt x="14" y="68"/>
                      <a:pt x="25" y="56"/>
                      <a:pt x="25" y="42"/>
                    </a:cubicBezTo>
                    <a:cubicBezTo>
                      <a:pt x="25" y="0"/>
                      <a:pt x="25" y="0"/>
                      <a:pt x="25" y="0"/>
                    </a:cubicBezTo>
                    <a:cubicBezTo>
                      <a:pt x="11" y="0"/>
                      <a:pt x="0" y="12"/>
                      <a:pt x="0" y="25"/>
                    </a:cubicBez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1" name="Rectangle 34"/>
              <p:cNvSpPr>
                <a:spLocks noChangeArrowheads="1"/>
              </p:cNvSpPr>
              <p:nvPr/>
            </p:nvSpPr>
            <p:spPr bwMode="auto">
              <a:xfrm>
                <a:off x="13994743" y="3995512"/>
                <a:ext cx="58481" cy="40225"/>
              </a:xfrm>
              <a:prstGeom prst="rect">
                <a:avLst/>
              </a:pr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16" name="TextBox 715"/>
            <p:cNvSpPr txBox="1"/>
            <p:nvPr/>
          </p:nvSpPr>
          <p:spPr>
            <a:xfrm>
              <a:off x="7126246" y="1996823"/>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Cows</a:t>
              </a:r>
            </a:p>
          </p:txBody>
        </p:sp>
      </p:grpSp>
      <p:grpSp>
        <p:nvGrpSpPr>
          <p:cNvPr id="732" name="Group 731"/>
          <p:cNvGrpSpPr/>
          <p:nvPr/>
        </p:nvGrpSpPr>
        <p:grpSpPr>
          <a:xfrm>
            <a:off x="7693483" y="5440608"/>
            <a:ext cx="968599" cy="702117"/>
            <a:chOff x="7983769" y="6064722"/>
            <a:chExt cx="968599" cy="702117"/>
          </a:xfrm>
        </p:grpSpPr>
        <p:grpSp>
          <p:nvGrpSpPr>
            <p:cNvPr id="733" name="Group 732"/>
            <p:cNvGrpSpPr/>
            <p:nvPr/>
          </p:nvGrpSpPr>
          <p:grpSpPr>
            <a:xfrm>
              <a:off x="8091113" y="6064722"/>
              <a:ext cx="682748" cy="514643"/>
              <a:chOff x="14466548" y="3803109"/>
              <a:chExt cx="499020" cy="376151"/>
            </a:xfrm>
            <a:solidFill>
              <a:srgbClr val="DC3C00"/>
            </a:solidFill>
          </p:grpSpPr>
          <p:sp>
            <p:nvSpPr>
              <p:cNvPr id="735" name="Freeform 39"/>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6" name="Freeform 40"/>
              <p:cNvSpPr>
                <a:spLocks noEditPoints="1"/>
              </p:cNvSpPr>
              <p:nvPr/>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34" name="TextBox 733"/>
            <p:cNvSpPr txBox="1"/>
            <p:nvPr/>
          </p:nvSpPr>
          <p:spPr>
            <a:xfrm>
              <a:off x="7983769" y="6600640"/>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Engines</a:t>
              </a:r>
            </a:p>
          </p:txBody>
        </p:sp>
      </p:grpSp>
      <p:grpSp>
        <p:nvGrpSpPr>
          <p:cNvPr id="737" name="Group 736"/>
          <p:cNvGrpSpPr/>
          <p:nvPr/>
        </p:nvGrpSpPr>
        <p:grpSpPr>
          <a:xfrm>
            <a:off x="9101177" y="2523493"/>
            <a:ext cx="1074174" cy="896375"/>
            <a:chOff x="9449520" y="2320292"/>
            <a:chExt cx="1074174" cy="896375"/>
          </a:xfrm>
        </p:grpSpPr>
        <p:sp>
          <p:nvSpPr>
            <p:cNvPr id="738" name="Rectangle 2048"/>
            <p:cNvSpPr>
              <a:spLocks noChangeAspect="1"/>
            </p:cNvSpPr>
            <p:nvPr/>
          </p:nvSpPr>
          <p:spPr bwMode="auto">
            <a:xfrm flipV="1">
              <a:off x="9911750" y="2320292"/>
              <a:ext cx="244943" cy="516861"/>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9" name="TextBox 738"/>
            <p:cNvSpPr txBox="1"/>
            <p:nvPr/>
          </p:nvSpPr>
          <p:spPr>
            <a:xfrm>
              <a:off x="9449520" y="2884268"/>
              <a:ext cx="1074174" cy="3323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Vending machines</a:t>
              </a:r>
            </a:p>
          </p:txBody>
        </p:sp>
      </p:grpSp>
      <p:grpSp>
        <p:nvGrpSpPr>
          <p:cNvPr id="740" name="Group 739"/>
          <p:cNvGrpSpPr/>
          <p:nvPr/>
        </p:nvGrpSpPr>
        <p:grpSpPr>
          <a:xfrm>
            <a:off x="10958500" y="2961475"/>
            <a:ext cx="968599" cy="612811"/>
            <a:chOff x="10958500" y="2961475"/>
            <a:chExt cx="968599" cy="612811"/>
          </a:xfrm>
        </p:grpSpPr>
        <p:sp>
          <p:nvSpPr>
            <p:cNvPr id="741" name="Freeform 352"/>
            <p:cNvSpPr>
              <a:spLocks noChangeAspect="1" noEditPoints="1"/>
            </p:cNvSpPr>
            <p:nvPr/>
          </p:nvSpPr>
          <p:spPr bwMode="auto">
            <a:xfrm>
              <a:off x="11248716" y="2961475"/>
              <a:ext cx="447798" cy="396000"/>
            </a:xfrm>
            <a:custGeom>
              <a:avLst/>
              <a:gdLst>
                <a:gd name="T0" fmla="*/ 1263 w 1874"/>
                <a:gd name="T1" fmla="*/ 1435 h 1657"/>
                <a:gd name="T2" fmla="*/ 1264 w 1874"/>
                <a:gd name="T3" fmla="*/ 1426 h 1657"/>
                <a:gd name="T4" fmla="*/ 1271 w 1874"/>
                <a:gd name="T5" fmla="*/ 1409 h 1657"/>
                <a:gd name="T6" fmla="*/ 1284 w 1874"/>
                <a:gd name="T7" fmla="*/ 1396 h 1657"/>
                <a:gd name="T8" fmla="*/ 1301 w 1874"/>
                <a:gd name="T9" fmla="*/ 1389 h 1657"/>
                <a:gd name="T10" fmla="*/ 1492 w 1874"/>
                <a:gd name="T11" fmla="*/ 1388 h 1657"/>
                <a:gd name="T12" fmla="*/ 1501 w 1874"/>
                <a:gd name="T13" fmla="*/ 1389 h 1657"/>
                <a:gd name="T14" fmla="*/ 1518 w 1874"/>
                <a:gd name="T15" fmla="*/ 1396 h 1657"/>
                <a:gd name="T16" fmla="*/ 1531 w 1874"/>
                <a:gd name="T17" fmla="*/ 1409 h 1657"/>
                <a:gd name="T18" fmla="*/ 1538 w 1874"/>
                <a:gd name="T19" fmla="*/ 1426 h 1657"/>
                <a:gd name="T20" fmla="*/ 1539 w 1874"/>
                <a:gd name="T21" fmla="*/ 1657 h 1657"/>
                <a:gd name="T22" fmla="*/ 1873 w 1874"/>
                <a:gd name="T23" fmla="*/ 885 h 1657"/>
                <a:gd name="T24" fmla="*/ 930 w 1874"/>
                <a:gd name="T25" fmla="*/ 0 h 1657"/>
                <a:gd name="T26" fmla="*/ 0 w 1874"/>
                <a:gd name="T27" fmla="*/ 552 h 1657"/>
                <a:gd name="T28" fmla="*/ 1263 w 1874"/>
                <a:gd name="T29" fmla="*/ 1657 h 1657"/>
                <a:gd name="T30" fmla="*/ 1707 w 1874"/>
                <a:gd name="T31" fmla="*/ 220 h 1657"/>
                <a:gd name="T32" fmla="*/ 1472 w 1874"/>
                <a:gd name="T33" fmla="*/ 372 h 1657"/>
                <a:gd name="T34" fmla="*/ 1472 w 1874"/>
                <a:gd name="T35" fmla="*/ 490 h 1657"/>
                <a:gd name="T36" fmla="*/ 1707 w 1874"/>
                <a:gd name="T37" fmla="*/ 643 h 1657"/>
                <a:gd name="T38" fmla="*/ 1472 w 1874"/>
                <a:gd name="T39" fmla="*/ 490 h 1657"/>
                <a:gd name="T40" fmla="*/ 1707 w 1874"/>
                <a:gd name="T41" fmla="*/ 760 h 1657"/>
                <a:gd name="T42" fmla="*/ 1472 w 1874"/>
                <a:gd name="T43" fmla="*/ 914 h 1657"/>
                <a:gd name="T44" fmla="*/ 1472 w 1874"/>
                <a:gd name="T45" fmla="*/ 1031 h 1657"/>
                <a:gd name="T46" fmla="*/ 1707 w 1874"/>
                <a:gd name="T47" fmla="*/ 1185 h 1657"/>
                <a:gd name="T48" fmla="*/ 1472 w 1874"/>
                <a:gd name="T49" fmla="*/ 1031 h 1657"/>
                <a:gd name="T50" fmla="*/ 1331 w 1874"/>
                <a:gd name="T51" fmla="*/ 220 h 1657"/>
                <a:gd name="T52" fmla="*/ 1096 w 1874"/>
                <a:gd name="T53" fmla="*/ 372 h 1657"/>
                <a:gd name="T54" fmla="*/ 1096 w 1874"/>
                <a:gd name="T55" fmla="*/ 490 h 1657"/>
                <a:gd name="T56" fmla="*/ 1331 w 1874"/>
                <a:gd name="T57" fmla="*/ 643 h 1657"/>
                <a:gd name="T58" fmla="*/ 1096 w 1874"/>
                <a:gd name="T59" fmla="*/ 490 h 1657"/>
                <a:gd name="T60" fmla="*/ 1331 w 1874"/>
                <a:gd name="T61" fmla="*/ 760 h 1657"/>
                <a:gd name="T62" fmla="*/ 1096 w 1874"/>
                <a:gd name="T63" fmla="*/ 914 h 1657"/>
                <a:gd name="T64" fmla="*/ 1096 w 1874"/>
                <a:gd name="T65" fmla="*/ 1031 h 1657"/>
                <a:gd name="T66" fmla="*/ 1331 w 1874"/>
                <a:gd name="T67" fmla="*/ 1185 h 1657"/>
                <a:gd name="T68" fmla="*/ 1096 w 1874"/>
                <a:gd name="T69" fmla="*/ 1031 h 1657"/>
                <a:gd name="T70" fmla="*/ 866 w 1874"/>
                <a:gd name="T71" fmla="*/ 767 h 1657"/>
                <a:gd name="T72" fmla="*/ 690 w 1874"/>
                <a:gd name="T73" fmla="*/ 932 h 1657"/>
                <a:gd name="T74" fmla="*/ 690 w 1874"/>
                <a:gd name="T75" fmla="*/ 1058 h 1657"/>
                <a:gd name="T76" fmla="*/ 866 w 1874"/>
                <a:gd name="T77" fmla="*/ 1222 h 1657"/>
                <a:gd name="T78" fmla="*/ 690 w 1874"/>
                <a:gd name="T79" fmla="*/ 1058 h 1657"/>
                <a:gd name="T80" fmla="*/ 866 w 1874"/>
                <a:gd name="T81" fmla="*/ 1348 h 1657"/>
                <a:gd name="T82" fmla="*/ 690 w 1874"/>
                <a:gd name="T83" fmla="*/ 1512 h 1657"/>
                <a:gd name="T84" fmla="*/ 405 w 1874"/>
                <a:gd name="T85" fmla="*/ 767 h 1657"/>
                <a:gd name="T86" fmla="*/ 581 w 1874"/>
                <a:gd name="T87" fmla="*/ 932 h 1657"/>
                <a:gd name="T88" fmla="*/ 405 w 1874"/>
                <a:gd name="T89" fmla="*/ 767 h 1657"/>
                <a:gd name="T90" fmla="*/ 581 w 1874"/>
                <a:gd name="T91" fmla="*/ 1058 h 1657"/>
                <a:gd name="T92" fmla="*/ 405 w 1874"/>
                <a:gd name="T93" fmla="*/ 1222 h 1657"/>
                <a:gd name="T94" fmla="*/ 405 w 1874"/>
                <a:gd name="T95" fmla="*/ 1348 h 1657"/>
                <a:gd name="T96" fmla="*/ 581 w 1874"/>
                <a:gd name="T97" fmla="*/ 1512 h 1657"/>
                <a:gd name="T98" fmla="*/ 405 w 1874"/>
                <a:gd name="T99" fmla="*/ 1348 h 1657"/>
                <a:gd name="T100" fmla="*/ 295 w 1874"/>
                <a:gd name="T101" fmla="*/ 767 h 1657"/>
                <a:gd name="T102" fmla="*/ 119 w 1874"/>
                <a:gd name="T103" fmla="*/ 932 h 1657"/>
                <a:gd name="T104" fmla="*/ 119 w 1874"/>
                <a:gd name="T105" fmla="*/ 1058 h 1657"/>
                <a:gd name="T106" fmla="*/ 295 w 1874"/>
                <a:gd name="T107" fmla="*/ 1222 h 1657"/>
                <a:gd name="T108" fmla="*/ 119 w 1874"/>
                <a:gd name="T109" fmla="*/ 1058 h 1657"/>
                <a:gd name="T110" fmla="*/ 295 w 1874"/>
                <a:gd name="T111" fmla="*/ 1512 h 1657"/>
                <a:gd name="T112" fmla="*/ 119 w 1874"/>
                <a:gd name="T113" fmla="*/ 1348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4" h="1657">
                  <a:moveTo>
                    <a:pt x="1263" y="1657"/>
                  </a:moveTo>
                  <a:lnTo>
                    <a:pt x="1263" y="1435"/>
                  </a:lnTo>
                  <a:lnTo>
                    <a:pt x="1263" y="1435"/>
                  </a:lnTo>
                  <a:lnTo>
                    <a:pt x="1264" y="1426"/>
                  </a:lnTo>
                  <a:lnTo>
                    <a:pt x="1267" y="1417"/>
                  </a:lnTo>
                  <a:lnTo>
                    <a:pt x="1271" y="1409"/>
                  </a:lnTo>
                  <a:lnTo>
                    <a:pt x="1277" y="1402"/>
                  </a:lnTo>
                  <a:lnTo>
                    <a:pt x="1284" y="1396"/>
                  </a:lnTo>
                  <a:lnTo>
                    <a:pt x="1293" y="1392"/>
                  </a:lnTo>
                  <a:lnTo>
                    <a:pt x="1301" y="1389"/>
                  </a:lnTo>
                  <a:lnTo>
                    <a:pt x="1310" y="1388"/>
                  </a:lnTo>
                  <a:lnTo>
                    <a:pt x="1492" y="1388"/>
                  </a:lnTo>
                  <a:lnTo>
                    <a:pt x="1492" y="1388"/>
                  </a:lnTo>
                  <a:lnTo>
                    <a:pt x="1501" y="1389"/>
                  </a:lnTo>
                  <a:lnTo>
                    <a:pt x="1510" y="1392"/>
                  </a:lnTo>
                  <a:lnTo>
                    <a:pt x="1518" y="1396"/>
                  </a:lnTo>
                  <a:lnTo>
                    <a:pt x="1525" y="1402"/>
                  </a:lnTo>
                  <a:lnTo>
                    <a:pt x="1531" y="1409"/>
                  </a:lnTo>
                  <a:lnTo>
                    <a:pt x="1535" y="1417"/>
                  </a:lnTo>
                  <a:lnTo>
                    <a:pt x="1538" y="1426"/>
                  </a:lnTo>
                  <a:lnTo>
                    <a:pt x="1539" y="1435"/>
                  </a:lnTo>
                  <a:lnTo>
                    <a:pt x="1539" y="1657"/>
                  </a:lnTo>
                  <a:lnTo>
                    <a:pt x="1873" y="1657"/>
                  </a:lnTo>
                  <a:lnTo>
                    <a:pt x="1873" y="885"/>
                  </a:lnTo>
                  <a:lnTo>
                    <a:pt x="1874" y="0"/>
                  </a:lnTo>
                  <a:lnTo>
                    <a:pt x="930" y="0"/>
                  </a:lnTo>
                  <a:lnTo>
                    <a:pt x="928" y="552"/>
                  </a:lnTo>
                  <a:lnTo>
                    <a:pt x="0" y="552"/>
                  </a:lnTo>
                  <a:lnTo>
                    <a:pt x="3" y="1657"/>
                  </a:lnTo>
                  <a:lnTo>
                    <a:pt x="1263" y="1657"/>
                  </a:lnTo>
                  <a:close/>
                  <a:moveTo>
                    <a:pt x="1472" y="220"/>
                  </a:moveTo>
                  <a:lnTo>
                    <a:pt x="1707" y="220"/>
                  </a:lnTo>
                  <a:lnTo>
                    <a:pt x="1707" y="372"/>
                  </a:lnTo>
                  <a:lnTo>
                    <a:pt x="1472" y="372"/>
                  </a:lnTo>
                  <a:lnTo>
                    <a:pt x="1472" y="220"/>
                  </a:lnTo>
                  <a:close/>
                  <a:moveTo>
                    <a:pt x="1472" y="490"/>
                  </a:moveTo>
                  <a:lnTo>
                    <a:pt x="1707" y="490"/>
                  </a:lnTo>
                  <a:lnTo>
                    <a:pt x="1707" y="643"/>
                  </a:lnTo>
                  <a:lnTo>
                    <a:pt x="1472" y="643"/>
                  </a:lnTo>
                  <a:lnTo>
                    <a:pt x="1472" y="490"/>
                  </a:lnTo>
                  <a:close/>
                  <a:moveTo>
                    <a:pt x="1472" y="760"/>
                  </a:moveTo>
                  <a:lnTo>
                    <a:pt x="1707" y="760"/>
                  </a:lnTo>
                  <a:lnTo>
                    <a:pt x="1707" y="914"/>
                  </a:lnTo>
                  <a:lnTo>
                    <a:pt x="1472" y="914"/>
                  </a:lnTo>
                  <a:lnTo>
                    <a:pt x="1472" y="760"/>
                  </a:lnTo>
                  <a:close/>
                  <a:moveTo>
                    <a:pt x="1472" y="1031"/>
                  </a:moveTo>
                  <a:lnTo>
                    <a:pt x="1707" y="1031"/>
                  </a:lnTo>
                  <a:lnTo>
                    <a:pt x="1707" y="1185"/>
                  </a:lnTo>
                  <a:lnTo>
                    <a:pt x="1472" y="1185"/>
                  </a:lnTo>
                  <a:lnTo>
                    <a:pt x="1472" y="1031"/>
                  </a:lnTo>
                  <a:close/>
                  <a:moveTo>
                    <a:pt x="1096" y="220"/>
                  </a:moveTo>
                  <a:lnTo>
                    <a:pt x="1331" y="220"/>
                  </a:lnTo>
                  <a:lnTo>
                    <a:pt x="1331" y="372"/>
                  </a:lnTo>
                  <a:lnTo>
                    <a:pt x="1096" y="372"/>
                  </a:lnTo>
                  <a:lnTo>
                    <a:pt x="1096" y="220"/>
                  </a:lnTo>
                  <a:close/>
                  <a:moveTo>
                    <a:pt x="1096" y="490"/>
                  </a:moveTo>
                  <a:lnTo>
                    <a:pt x="1331" y="490"/>
                  </a:lnTo>
                  <a:lnTo>
                    <a:pt x="1331" y="643"/>
                  </a:lnTo>
                  <a:lnTo>
                    <a:pt x="1096" y="643"/>
                  </a:lnTo>
                  <a:lnTo>
                    <a:pt x="1096" y="490"/>
                  </a:lnTo>
                  <a:close/>
                  <a:moveTo>
                    <a:pt x="1096" y="760"/>
                  </a:moveTo>
                  <a:lnTo>
                    <a:pt x="1331" y="760"/>
                  </a:lnTo>
                  <a:lnTo>
                    <a:pt x="1331" y="914"/>
                  </a:lnTo>
                  <a:lnTo>
                    <a:pt x="1096" y="914"/>
                  </a:lnTo>
                  <a:lnTo>
                    <a:pt x="1096" y="760"/>
                  </a:lnTo>
                  <a:close/>
                  <a:moveTo>
                    <a:pt x="1096" y="1031"/>
                  </a:moveTo>
                  <a:lnTo>
                    <a:pt x="1331" y="1031"/>
                  </a:lnTo>
                  <a:lnTo>
                    <a:pt x="1331" y="1185"/>
                  </a:lnTo>
                  <a:lnTo>
                    <a:pt x="1096" y="1185"/>
                  </a:lnTo>
                  <a:lnTo>
                    <a:pt x="1096" y="1031"/>
                  </a:lnTo>
                  <a:close/>
                  <a:moveTo>
                    <a:pt x="690" y="767"/>
                  </a:moveTo>
                  <a:lnTo>
                    <a:pt x="866" y="767"/>
                  </a:lnTo>
                  <a:lnTo>
                    <a:pt x="866" y="932"/>
                  </a:lnTo>
                  <a:lnTo>
                    <a:pt x="690" y="932"/>
                  </a:lnTo>
                  <a:lnTo>
                    <a:pt x="690" y="767"/>
                  </a:lnTo>
                  <a:close/>
                  <a:moveTo>
                    <a:pt x="690" y="1058"/>
                  </a:moveTo>
                  <a:lnTo>
                    <a:pt x="866" y="1058"/>
                  </a:lnTo>
                  <a:lnTo>
                    <a:pt x="866" y="1222"/>
                  </a:lnTo>
                  <a:lnTo>
                    <a:pt x="690" y="1222"/>
                  </a:lnTo>
                  <a:lnTo>
                    <a:pt x="690" y="1058"/>
                  </a:lnTo>
                  <a:close/>
                  <a:moveTo>
                    <a:pt x="690" y="1348"/>
                  </a:moveTo>
                  <a:lnTo>
                    <a:pt x="866" y="1348"/>
                  </a:lnTo>
                  <a:lnTo>
                    <a:pt x="866" y="1512"/>
                  </a:lnTo>
                  <a:lnTo>
                    <a:pt x="690" y="1512"/>
                  </a:lnTo>
                  <a:lnTo>
                    <a:pt x="690" y="1348"/>
                  </a:lnTo>
                  <a:close/>
                  <a:moveTo>
                    <a:pt x="405" y="767"/>
                  </a:moveTo>
                  <a:lnTo>
                    <a:pt x="581" y="767"/>
                  </a:lnTo>
                  <a:lnTo>
                    <a:pt x="581" y="932"/>
                  </a:lnTo>
                  <a:lnTo>
                    <a:pt x="405" y="932"/>
                  </a:lnTo>
                  <a:lnTo>
                    <a:pt x="405" y="767"/>
                  </a:lnTo>
                  <a:close/>
                  <a:moveTo>
                    <a:pt x="405" y="1058"/>
                  </a:moveTo>
                  <a:lnTo>
                    <a:pt x="581" y="1058"/>
                  </a:lnTo>
                  <a:lnTo>
                    <a:pt x="581" y="1222"/>
                  </a:lnTo>
                  <a:lnTo>
                    <a:pt x="405" y="1222"/>
                  </a:lnTo>
                  <a:lnTo>
                    <a:pt x="405" y="1058"/>
                  </a:lnTo>
                  <a:close/>
                  <a:moveTo>
                    <a:pt x="405" y="1348"/>
                  </a:moveTo>
                  <a:lnTo>
                    <a:pt x="581" y="1348"/>
                  </a:lnTo>
                  <a:lnTo>
                    <a:pt x="581" y="1512"/>
                  </a:lnTo>
                  <a:lnTo>
                    <a:pt x="405" y="1512"/>
                  </a:lnTo>
                  <a:lnTo>
                    <a:pt x="405" y="1348"/>
                  </a:lnTo>
                  <a:close/>
                  <a:moveTo>
                    <a:pt x="119" y="767"/>
                  </a:moveTo>
                  <a:lnTo>
                    <a:pt x="295" y="767"/>
                  </a:lnTo>
                  <a:lnTo>
                    <a:pt x="295" y="932"/>
                  </a:lnTo>
                  <a:lnTo>
                    <a:pt x="119" y="932"/>
                  </a:lnTo>
                  <a:lnTo>
                    <a:pt x="119" y="767"/>
                  </a:lnTo>
                  <a:close/>
                  <a:moveTo>
                    <a:pt x="119" y="1058"/>
                  </a:moveTo>
                  <a:lnTo>
                    <a:pt x="295" y="1058"/>
                  </a:lnTo>
                  <a:lnTo>
                    <a:pt x="295" y="1222"/>
                  </a:lnTo>
                  <a:lnTo>
                    <a:pt x="119" y="1222"/>
                  </a:lnTo>
                  <a:lnTo>
                    <a:pt x="119" y="1058"/>
                  </a:lnTo>
                  <a:close/>
                  <a:moveTo>
                    <a:pt x="295" y="1348"/>
                  </a:moveTo>
                  <a:lnTo>
                    <a:pt x="295" y="1512"/>
                  </a:lnTo>
                  <a:lnTo>
                    <a:pt x="119" y="1512"/>
                  </a:lnTo>
                  <a:lnTo>
                    <a:pt x="119" y="1348"/>
                  </a:lnTo>
                  <a:lnTo>
                    <a:pt x="295" y="1348"/>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2" name="TextBox 741"/>
            <p:cNvSpPr txBox="1"/>
            <p:nvPr/>
          </p:nvSpPr>
          <p:spPr>
            <a:xfrm>
              <a:off x="10958500" y="3408087"/>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Buildings</a:t>
              </a:r>
            </a:p>
          </p:txBody>
        </p:sp>
      </p:grpSp>
      <p:grpSp>
        <p:nvGrpSpPr>
          <p:cNvPr id="743" name="Group 742"/>
          <p:cNvGrpSpPr/>
          <p:nvPr/>
        </p:nvGrpSpPr>
        <p:grpSpPr>
          <a:xfrm>
            <a:off x="8290844" y="1664675"/>
            <a:ext cx="1362492" cy="796211"/>
            <a:chOff x="8914960" y="1271573"/>
            <a:chExt cx="1074174" cy="627724"/>
          </a:xfrm>
        </p:grpSpPr>
        <p:grpSp>
          <p:nvGrpSpPr>
            <p:cNvPr id="744" name="Group 743"/>
            <p:cNvGrpSpPr/>
            <p:nvPr/>
          </p:nvGrpSpPr>
          <p:grpSpPr>
            <a:xfrm>
              <a:off x="9264202" y="1271573"/>
              <a:ext cx="401244" cy="399066"/>
              <a:chOff x="9993179" y="3108498"/>
              <a:chExt cx="342486" cy="340626"/>
            </a:xfrm>
            <a:solidFill>
              <a:srgbClr val="68217A"/>
            </a:solidFill>
          </p:grpSpPr>
          <p:sp>
            <p:nvSpPr>
              <p:cNvPr id="746" name="Freeform: Shape 234"/>
              <p:cNvSpPr/>
              <p:nvPr/>
            </p:nvSpPr>
            <p:spPr bwMode="auto">
              <a:xfrm>
                <a:off x="10038666" y="3153983"/>
                <a:ext cx="245015" cy="105794"/>
              </a:xfrm>
              <a:custGeom>
                <a:avLst/>
                <a:gdLst>
                  <a:gd name="connsiteX0" fmla="*/ 187946 w 245015"/>
                  <a:gd name="connsiteY0" fmla="*/ 18128 h 105794"/>
                  <a:gd name="connsiteX1" fmla="*/ 187946 w 245015"/>
                  <a:gd name="connsiteY1" fmla="*/ 87665 h 105794"/>
                  <a:gd name="connsiteX2" fmla="*/ 210433 w 245015"/>
                  <a:gd name="connsiteY2" fmla="*/ 87665 h 105794"/>
                  <a:gd name="connsiteX3" fmla="*/ 210433 w 245015"/>
                  <a:gd name="connsiteY3" fmla="*/ 18128 h 105794"/>
                  <a:gd name="connsiteX4" fmla="*/ 149779 w 245015"/>
                  <a:gd name="connsiteY4" fmla="*/ 18128 h 105794"/>
                  <a:gd name="connsiteX5" fmla="*/ 149779 w 245015"/>
                  <a:gd name="connsiteY5" fmla="*/ 87665 h 105794"/>
                  <a:gd name="connsiteX6" fmla="*/ 172266 w 245015"/>
                  <a:gd name="connsiteY6" fmla="*/ 87665 h 105794"/>
                  <a:gd name="connsiteX7" fmla="*/ 172266 w 245015"/>
                  <a:gd name="connsiteY7" fmla="*/ 18128 h 105794"/>
                  <a:gd name="connsiteX8" fmla="*/ 111612 w 245015"/>
                  <a:gd name="connsiteY8" fmla="*/ 18128 h 105794"/>
                  <a:gd name="connsiteX9" fmla="*/ 111612 w 245015"/>
                  <a:gd name="connsiteY9" fmla="*/ 87665 h 105794"/>
                  <a:gd name="connsiteX10" fmla="*/ 134099 w 245015"/>
                  <a:gd name="connsiteY10" fmla="*/ 87665 h 105794"/>
                  <a:gd name="connsiteX11" fmla="*/ 134099 w 245015"/>
                  <a:gd name="connsiteY11" fmla="*/ 18128 h 105794"/>
                  <a:gd name="connsiteX12" fmla="*/ 73445 w 245015"/>
                  <a:gd name="connsiteY12" fmla="*/ 18128 h 105794"/>
                  <a:gd name="connsiteX13" fmla="*/ 73445 w 245015"/>
                  <a:gd name="connsiteY13" fmla="*/ 87665 h 105794"/>
                  <a:gd name="connsiteX14" fmla="*/ 95932 w 245015"/>
                  <a:gd name="connsiteY14" fmla="*/ 87665 h 105794"/>
                  <a:gd name="connsiteX15" fmla="*/ 95932 w 245015"/>
                  <a:gd name="connsiteY15" fmla="*/ 18128 h 105794"/>
                  <a:gd name="connsiteX16" fmla="*/ 35278 w 245015"/>
                  <a:gd name="connsiteY16" fmla="*/ 18128 h 105794"/>
                  <a:gd name="connsiteX17" fmla="*/ 35278 w 245015"/>
                  <a:gd name="connsiteY17" fmla="*/ 87665 h 105794"/>
                  <a:gd name="connsiteX18" fmla="*/ 57765 w 245015"/>
                  <a:gd name="connsiteY18" fmla="*/ 87665 h 105794"/>
                  <a:gd name="connsiteX19" fmla="*/ 57765 w 245015"/>
                  <a:gd name="connsiteY19" fmla="*/ 18128 h 105794"/>
                  <a:gd name="connsiteX20" fmla="*/ 0 w 245015"/>
                  <a:gd name="connsiteY20" fmla="*/ 0 h 105794"/>
                  <a:gd name="connsiteX21" fmla="*/ 245015 w 245015"/>
                  <a:gd name="connsiteY21" fmla="*/ 0 h 105794"/>
                  <a:gd name="connsiteX22" fmla="*/ 245015 w 245015"/>
                  <a:gd name="connsiteY22" fmla="*/ 105794 h 105794"/>
                  <a:gd name="connsiteX23" fmla="*/ 0 w 245015"/>
                  <a:gd name="connsiteY23" fmla="*/ 105794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5015" h="105794">
                    <a:moveTo>
                      <a:pt x="187946" y="18128"/>
                    </a:moveTo>
                    <a:lnTo>
                      <a:pt x="187946" y="87665"/>
                    </a:lnTo>
                    <a:lnTo>
                      <a:pt x="210433" y="87665"/>
                    </a:lnTo>
                    <a:lnTo>
                      <a:pt x="210433" y="18128"/>
                    </a:lnTo>
                    <a:close/>
                    <a:moveTo>
                      <a:pt x="149779" y="18128"/>
                    </a:moveTo>
                    <a:lnTo>
                      <a:pt x="149779" y="87665"/>
                    </a:lnTo>
                    <a:lnTo>
                      <a:pt x="172266" y="87665"/>
                    </a:lnTo>
                    <a:lnTo>
                      <a:pt x="172266" y="18128"/>
                    </a:lnTo>
                    <a:close/>
                    <a:moveTo>
                      <a:pt x="111612" y="18128"/>
                    </a:moveTo>
                    <a:lnTo>
                      <a:pt x="111612" y="87665"/>
                    </a:lnTo>
                    <a:lnTo>
                      <a:pt x="134099" y="87665"/>
                    </a:lnTo>
                    <a:lnTo>
                      <a:pt x="134099" y="18128"/>
                    </a:lnTo>
                    <a:close/>
                    <a:moveTo>
                      <a:pt x="73445" y="18128"/>
                    </a:moveTo>
                    <a:lnTo>
                      <a:pt x="73445" y="87665"/>
                    </a:lnTo>
                    <a:lnTo>
                      <a:pt x="95932" y="87665"/>
                    </a:lnTo>
                    <a:lnTo>
                      <a:pt x="95932" y="18128"/>
                    </a:lnTo>
                    <a:close/>
                    <a:moveTo>
                      <a:pt x="35278" y="18128"/>
                    </a:moveTo>
                    <a:lnTo>
                      <a:pt x="35278" y="87665"/>
                    </a:lnTo>
                    <a:lnTo>
                      <a:pt x="57765" y="87665"/>
                    </a:lnTo>
                    <a:lnTo>
                      <a:pt x="57765" y="18128"/>
                    </a:lnTo>
                    <a:close/>
                    <a:moveTo>
                      <a:pt x="0" y="0"/>
                    </a:moveTo>
                    <a:lnTo>
                      <a:pt x="245015" y="0"/>
                    </a:lnTo>
                    <a:lnTo>
                      <a:pt x="245015" y="105794"/>
                    </a:lnTo>
                    <a:lnTo>
                      <a:pt x="0" y="105794"/>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47" name="Group 746"/>
              <p:cNvGrpSpPr/>
              <p:nvPr/>
            </p:nvGrpSpPr>
            <p:grpSpPr>
              <a:xfrm>
                <a:off x="9993179" y="3108498"/>
                <a:ext cx="104400" cy="49510"/>
                <a:chOff x="4732666" y="-1007401"/>
                <a:chExt cx="183486" cy="87016"/>
              </a:xfrm>
              <a:grpFill/>
            </p:grpSpPr>
            <p:sp>
              <p:nvSpPr>
                <p:cNvPr id="749" name="Rectangle 748"/>
                <p:cNvSpPr/>
                <p:nvPr/>
              </p:nvSpPr>
              <p:spPr bwMode="auto">
                <a:xfrm>
                  <a:off x="4847524" y="-1007401"/>
                  <a:ext cx="68628" cy="87016"/>
                </a:xfrm>
                <a:prstGeom prst="rect">
                  <a:avLst/>
                </a:pr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0" name="Rectangle 749"/>
                <p:cNvSpPr/>
                <p:nvPr/>
              </p:nvSpPr>
              <p:spPr bwMode="auto">
                <a:xfrm>
                  <a:off x="4732666" y="-1007401"/>
                  <a:ext cx="160709" cy="50906"/>
                </a:xfrm>
                <a:prstGeom prst="rect">
                  <a:avLst/>
                </a:pr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48" name="Freeform: Shape 235"/>
              <p:cNvSpPr/>
              <p:nvPr/>
            </p:nvSpPr>
            <p:spPr bwMode="auto">
              <a:xfrm>
                <a:off x="10009865" y="3276315"/>
                <a:ext cx="325800" cy="172809"/>
              </a:xfrm>
              <a:custGeom>
                <a:avLst/>
                <a:gdLst>
                  <a:gd name="connsiteX0" fmla="*/ 97661 w 325800"/>
                  <a:gd name="connsiteY0" fmla="*/ 38515 h 172809"/>
                  <a:gd name="connsiteX1" fmla="*/ 97661 w 325800"/>
                  <a:gd name="connsiteY1" fmla="*/ 74992 h 172809"/>
                  <a:gd name="connsiteX2" fmla="*/ 214113 w 325800"/>
                  <a:gd name="connsiteY2" fmla="*/ 74992 h 172809"/>
                  <a:gd name="connsiteX3" fmla="*/ 214113 w 325800"/>
                  <a:gd name="connsiteY3" fmla="*/ 38515 h 172809"/>
                  <a:gd name="connsiteX4" fmla="*/ 28802 w 325800"/>
                  <a:gd name="connsiteY4" fmla="*/ 0 h 172809"/>
                  <a:gd name="connsiteX5" fmla="*/ 296998 w 325800"/>
                  <a:gd name="connsiteY5" fmla="*/ 0 h 172809"/>
                  <a:gd name="connsiteX6" fmla="*/ 325800 w 325800"/>
                  <a:gd name="connsiteY6" fmla="*/ 28802 h 172809"/>
                  <a:gd name="connsiteX7" fmla="*/ 325800 w 325800"/>
                  <a:gd name="connsiteY7" fmla="*/ 144007 h 172809"/>
                  <a:gd name="connsiteX8" fmla="*/ 296998 w 325800"/>
                  <a:gd name="connsiteY8" fmla="*/ 172809 h 172809"/>
                  <a:gd name="connsiteX9" fmla="*/ 28802 w 325800"/>
                  <a:gd name="connsiteY9" fmla="*/ 172809 h 172809"/>
                  <a:gd name="connsiteX10" fmla="*/ 0 w 325800"/>
                  <a:gd name="connsiteY10" fmla="*/ 144007 h 172809"/>
                  <a:gd name="connsiteX11" fmla="*/ 0 w 325800"/>
                  <a:gd name="connsiteY11" fmla="*/ 28802 h 172809"/>
                  <a:gd name="connsiteX12" fmla="*/ 28802 w 325800"/>
                  <a:gd name="connsiteY12" fmla="*/ 0 h 17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5800" h="172809">
                    <a:moveTo>
                      <a:pt x="97661" y="38515"/>
                    </a:moveTo>
                    <a:lnTo>
                      <a:pt x="97661" y="74992"/>
                    </a:lnTo>
                    <a:lnTo>
                      <a:pt x="214113" y="74992"/>
                    </a:lnTo>
                    <a:lnTo>
                      <a:pt x="214113" y="38515"/>
                    </a:lnTo>
                    <a:close/>
                    <a:moveTo>
                      <a:pt x="28802" y="0"/>
                    </a:moveTo>
                    <a:lnTo>
                      <a:pt x="296998" y="0"/>
                    </a:lnTo>
                    <a:cubicBezTo>
                      <a:pt x="312905" y="0"/>
                      <a:pt x="325800" y="12895"/>
                      <a:pt x="325800" y="28802"/>
                    </a:cubicBezTo>
                    <a:lnTo>
                      <a:pt x="325800" y="144007"/>
                    </a:lnTo>
                    <a:cubicBezTo>
                      <a:pt x="325800" y="159914"/>
                      <a:pt x="312905" y="172809"/>
                      <a:pt x="296998" y="172809"/>
                    </a:cubicBezTo>
                    <a:lnTo>
                      <a:pt x="28802" y="172809"/>
                    </a:lnTo>
                    <a:cubicBezTo>
                      <a:pt x="12895" y="172809"/>
                      <a:pt x="0" y="159914"/>
                      <a:pt x="0" y="144007"/>
                    </a:cubicBezTo>
                    <a:lnTo>
                      <a:pt x="0" y="28802"/>
                    </a:lnTo>
                    <a:cubicBezTo>
                      <a:pt x="0" y="12895"/>
                      <a:pt x="12895" y="0"/>
                      <a:pt x="28802" y="0"/>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45" name="TextBox 744"/>
            <p:cNvSpPr txBox="1"/>
            <p:nvPr/>
          </p:nvSpPr>
          <p:spPr>
            <a:xfrm>
              <a:off x="8914960" y="1733098"/>
              <a:ext cx="1074174"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Fryers</a:t>
              </a:r>
            </a:p>
          </p:txBody>
        </p:sp>
      </p:grpSp>
      <p:grpSp>
        <p:nvGrpSpPr>
          <p:cNvPr id="751" name="Group 750"/>
          <p:cNvGrpSpPr/>
          <p:nvPr/>
        </p:nvGrpSpPr>
        <p:grpSpPr>
          <a:xfrm>
            <a:off x="9945594" y="5783263"/>
            <a:ext cx="1074174" cy="563888"/>
            <a:chOff x="9771422" y="5899622"/>
            <a:chExt cx="1074174" cy="563888"/>
          </a:xfrm>
        </p:grpSpPr>
        <p:grpSp>
          <p:nvGrpSpPr>
            <p:cNvPr id="752" name="Group 751"/>
            <p:cNvGrpSpPr>
              <a:grpSpLocks noChangeAspect="1"/>
            </p:cNvGrpSpPr>
            <p:nvPr/>
          </p:nvGrpSpPr>
          <p:grpSpPr>
            <a:xfrm>
              <a:off x="10093814" y="5899622"/>
              <a:ext cx="365167" cy="368280"/>
              <a:chOff x="4706938" y="2719388"/>
              <a:chExt cx="558800" cy="563563"/>
            </a:xfrm>
            <a:solidFill>
              <a:srgbClr val="505050"/>
            </a:solidFill>
          </p:grpSpPr>
          <p:sp>
            <p:nvSpPr>
              <p:cNvPr id="754" name="Freeform 87"/>
              <p:cNvSpPr>
                <a:spLocks/>
              </p:cNvSpPr>
              <p:nvPr/>
            </p:nvSpPr>
            <p:spPr bwMode="auto">
              <a:xfrm>
                <a:off x="4849813" y="2719388"/>
                <a:ext cx="273050" cy="87313"/>
              </a:xfrm>
              <a:custGeom>
                <a:avLst/>
                <a:gdLst>
                  <a:gd name="T0" fmla="*/ 88 w 1028"/>
                  <a:gd name="T1" fmla="*/ 331 h 331"/>
                  <a:gd name="T2" fmla="*/ 111 w 1028"/>
                  <a:gd name="T3" fmla="*/ 325 h 331"/>
                  <a:gd name="T4" fmla="*/ 131 w 1028"/>
                  <a:gd name="T5" fmla="*/ 313 h 331"/>
                  <a:gd name="T6" fmla="*/ 146 w 1028"/>
                  <a:gd name="T7" fmla="*/ 295 h 331"/>
                  <a:gd name="T8" fmla="*/ 157 w 1028"/>
                  <a:gd name="T9" fmla="*/ 274 h 331"/>
                  <a:gd name="T10" fmla="*/ 160 w 1028"/>
                  <a:gd name="T11" fmla="*/ 251 h 331"/>
                  <a:gd name="T12" fmla="*/ 161 w 1028"/>
                  <a:gd name="T13" fmla="*/ 232 h 331"/>
                  <a:gd name="T14" fmla="*/ 171 w 1028"/>
                  <a:gd name="T15" fmla="*/ 208 h 331"/>
                  <a:gd name="T16" fmla="*/ 186 w 1028"/>
                  <a:gd name="T17" fmla="*/ 188 h 331"/>
                  <a:gd name="T18" fmla="*/ 207 w 1028"/>
                  <a:gd name="T19" fmla="*/ 172 h 331"/>
                  <a:gd name="T20" fmla="*/ 232 w 1028"/>
                  <a:gd name="T21" fmla="*/ 163 h 331"/>
                  <a:gd name="T22" fmla="*/ 777 w 1028"/>
                  <a:gd name="T23" fmla="*/ 162 h 331"/>
                  <a:gd name="T24" fmla="*/ 796 w 1028"/>
                  <a:gd name="T25" fmla="*/ 163 h 331"/>
                  <a:gd name="T26" fmla="*/ 821 w 1028"/>
                  <a:gd name="T27" fmla="*/ 172 h 331"/>
                  <a:gd name="T28" fmla="*/ 840 w 1028"/>
                  <a:gd name="T29" fmla="*/ 188 h 331"/>
                  <a:gd name="T30" fmla="*/ 857 w 1028"/>
                  <a:gd name="T31" fmla="*/ 208 h 331"/>
                  <a:gd name="T32" fmla="*/ 865 w 1028"/>
                  <a:gd name="T33" fmla="*/ 232 h 331"/>
                  <a:gd name="T34" fmla="*/ 867 w 1028"/>
                  <a:gd name="T35" fmla="*/ 251 h 331"/>
                  <a:gd name="T36" fmla="*/ 871 w 1028"/>
                  <a:gd name="T37" fmla="*/ 274 h 331"/>
                  <a:gd name="T38" fmla="*/ 880 w 1028"/>
                  <a:gd name="T39" fmla="*/ 295 h 331"/>
                  <a:gd name="T40" fmla="*/ 897 w 1028"/>
                  <a:gd name="T41" fmla="*/ 313 h 331"/>
                  <a:gd name="T42" fmla="*/ 917 w 1028"/>
                  <a:gd name="T43" fmla="*/ 325 h 331"/>
                  <a:gd name="T44" fmla="*/ 939 w 1028"/>
                  <a:gd name="T45" fmla="*/ 331 h 331"/>
                  <a:gd name="T46" fmla="*/ 955 w 1028"/>
                  <a:gd name="T47" fmla="*/ 331 h 331"/>
                  <a:gd name="T48" fmla="*/ 979 w 1028"/>
                  <a:gd name="T49" fmla="*/ 325 h 331"/>
                  <a:gd name="T50" fmla="*/ 998 w 1028"/>
                  <a:gd name="T51" fmla="*/ 313 h 331"/>
                  <a:gd name="T52" fmla="*/ 1014 w 1028"/>
                  <a:gd name="T53" fmla="*/ 295 h 331"/>
                  <a:gd name="T54" fmla="*/ 1024 w 1028"/>
                  <a:gd name="T55" fmla="*/ 274 h 331"/>
                  <a:gd name="T56" fmla="*/ 1028 w 1028"/>
                  <a:gd name="T57" fmla="*/ 251 h 331"/>
                  <a:gd name="T58" fmla="*/ 1023 w 1028"/>
                  <a:gd name="T59" fmla="*/ 201 h 331"/>
                  <a:gd name="T60" fmla="*/ 997 w 1028"/>
                  <a:gd name="T61" fmla="*/ 131 h 331"/>
                  <a:gd name="T62" fmla="*/ 954 w 1028"/>
                  <a:gd name="T63" fmla="*/ 74 h 331"/>
                  <a:gd name="T64" fmla="*/ 897 w 1028"/>
                  <a:gd name="T65" fmla="*/ 31 h 331"/>
                  <a:gd name="T66" fmla="*/ 828 w 1028"/>
                  <a:gd name="T67" fmla="*/ 6 h 331"/>
                  <a:gd name="T68" fmla="*/ 249 w 1028"/>
                  <a:gd name="T69" fmla="*/ 0 h 331"/>
                  <a:gd name="T70" fmla="*/ 199 w 1028"/>
                  <a:gd name="T71" fmla="*/ 6 h 331"/>
                  <a:gd name="T72" fmla="*/ 130 w 1028"/>
                  <a:gd name="T73" fmla="*/ 31 h 331"/>
                  <a:gd name="T74" fmla="*/ 72 w 1028"/>
                  <a:gd name="T75" fmla="*/ 74 h 331"/>
                  <a:gd name="T76" fmla="*/ 30 w 1028"/>
                  <a:gd name="T77" fmla="*/ 131 h 331"/>
                  <a:gd name="T78" fmla="*/ 4 w 1028"/>
                  <a:gd name="T79" fmla="*/ 201 h 331"/>
                  <a:gd name="T80" fmla="*/ 0 w 1028"/>
                  <a:gd name="T81" fmla="*/ 251 h 331"/>
                  <a:gd name="T82" fmla="*/ 3 w 1028"/>
                  <a:gd name="T83" fmla="*/ 274 h 331"/>
                  <a:gd name="T84" fmla="*/ 13 w 1028"/>
                  <a:gd name="T85" fmla="*/ 295 h 331"/>
                  <a:gd name="T86" fmla="*/ 29 w 1028"/>
                  <a:gd name="T87" fmla="*/ 313 h 331"/>
                  <a:gd name="T88" fmla="*/ 49 w 1028"/>
                  <a:gd name="T89" fmla="*/ 325 h 331"/>
                  <a:gd name="T90" fmla="*/ 71 w 1028"/>
                  <a:gd name="T9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8" h="331">
                    <a:moveTo>
                      <a:pt x="79" y="331"/>
                    </a:moveTo>
                    <a:lnTo>
                      <a:pt x="79" y="331"/>
                    </a:lnTo>
                    <a:lnTo>
                      <a:pt x="88" y="331"/>
                    </a:lnTo>
                    <a:lnTo>
                      <a:pt x="96" y="329"/>
                    </a:lnTo>
                    <a:lnTo>
                      <a:pt x="104" y="327"/>
                    </a:lnTo>
                    <a:lnTo>
                      <a:pt x="111" y="325"/>
                    </a:lnTo>
                    <a:lnTo>
                      <a:pt x="118" y="321"/>
                    </a:lnTo>
                    <a:lnTo>
                      <a:pt x="125" y="318"/>
                    </a:lnTo>
                    <a:lnTo>
                      <a:pt x="131" y="313"/>
                    </a:lnTo>
                    <a:lnTo>
                      <a:pt x="137" y="307"/>
                    </a:lnTo>
                    <a:lnTo>
                      <a:pt x="141" y="301"/>
                    </a:lnTo>
                    <a:lnTo>
                      <a:pt x="146" y="295"/>
                    </a:lnTo>
                    <a:lnTo>
                      <a:pt x="151" y="290"/>
                    </a:lnTo>
                    <a:lnTo>
                      <a:pt x="153" y="283"/>
                    </a:lnTo>
                    <a:lnTo>
                      <a:pt x="157" y="274"/>
                    </a:lnTo>
                    <a:lnTo>
                      <a:pt x="158" y="267"/>
                    </a:lnTo>
                    <a:lnTo>
                      <a:pt x="159" y="259"/>
                    </a:lnTo>
                    <a:lnTo>
                      <a:pt x="160" y="251"/>
                    </a:lnTo>
                    <a:lnTo>
                      <a:pt x="160" y="251"/>
                    </a:lnTo>
                    <a:lnTo>
                      <a:pt x="160" y="242"/>
                    </a:lnTo>
                    <a:lnTo>
                      <a:pt x="161" y="232"/>
                    </a:lnTo>
                    <a:lnTo>
                      <a:pt x="164" y="224"/>
                    </a:lnTo>
                    <a:lnTo>
                      <a:pt x="167" y="216"/>
                    </a:lnTo>
                    <a:lnTo>
                      <a:pt x="171" y="208"/>
                    </a:lnTo>
                    <a:lnTo>
                      <a:pt x="175" y="201"/>
                    </a:lnTo>
                    <a:lnTo>
                      <a:pt x="180" y="194"/>
                    </a:lnTo>
                    <a:lnTo>
                      <a:pt x="186" y="188"/>
                    </a:lnTo>
                    <a:lnTo>
                      <a:pt x="193" y="182"/>
                    </a:lnTo>
                    <a:lnTo>
                      <a:pt x="199" y="177"/>
                    </a:lnTo>
                    <a:lnTo>
                      <a:pt x="207" y="172"/>
                    </a:lnTo>
                    <a:lnTo>
                      <a:pt x="214" y="169"/>
                    </a:lnTo>
                    <a:lnTo>
                      <a:pt x="222" y="165"/>
                    </a:lnTo>
                    <a:lnTo>
                      <a:pt x="232" y="163"/>
                    </a:lnTo>
                    <a:lnTo>
                      <a:pt x="240" y="162"/>
                    </a:lnTo>
                    <a:lnTo>
                      <a:pt x="249" y="162"/>
                    </a:lnTo>
                    <a:lnTo>
                      <a:pt x="777" y="162"/>
                    </a:lnTo>
                    <a:lnTo>
                      <a:pt x="777" y="162"/>
                    </a:lnTo>
                    <a:lnTo>
                      <a:pt x="787" y="162"/>
                    </a:lnTo>
                    <a:lnTo>
                      <a:pt x="796" y="163"/>
                    </a:lnTo>
                    <a:lnTo>
                      <a:pt x="804" y="165"/>
                    </a:lnTo>
                    <a:lnTo>
                      <a:pt x="812" y="169"/>
                    </a:lnTo>
                    <a:lnTo>
                      <a:pt x="821" y="172"/>
                    </a:lnTo>
                    <a:lnTo>
                      <a:pt x="828" y="177"/>
                    </a:lnTo>
                    <a:lnTo>
                      <a:pt x="835" y="182"/>
                    </a:lnTo>
                    <a:lnTo>
                      <a:pt x="840" y="188"/>
                    </a:lnTo>
                    <a:lnTo>
                      <a:pt x="846" y="194"/>
                    </a:lnTo>
                    <a:lnTo>
                      <a:pt x="852" y="201"/>
                    </a:lnTo>
                    <a:lnTo>
                      <a:pt x="857" y="208"/>
                    </a:lnTo>
                    <a:lnTo>
                      <a:pt x="860" y="216"/>
                    </a:lnTo>
                    <a:lnTo>
                      <a:pt x="863" y="224"/>
                    </a:lnTo>
                    <a:lnTo>
                      <a:pt x="865" y="232"/>
                    </a:lnTo>
                    <a:lnTo>
                      <a:pt x="866" y="242"/>
                    </a:lnTo>
                    <a:lnTo>
                      <a:pt x="867" y="251"/>
                    </a:lnTo>
                    <a:lnTo>
                      <a:pt x="867" y="251"/>
                    </a:lnTo>
                    <a:lnTo>
                      <a:pt x="867" y="259"/>
                    </a:lnTo>
                    <a:lnTo>
                      <a:pt x="869" y="267"/>
                    </a:lnTo>
                    <a:lnTo>
                      <a:pt x="871" y="274"/>
                    </a:lnTo>
                    <a:lnTo>
                      <a:pt x="873" y="283"/>
                    </a:lnTo>
                    <a:lnTo>
                      <a:pt x="877" y="290"/>
                    </a:lnTo>
                    <a:lnTo>
                      <a:pt x="880" y="295"/>
                    </a:lnTo>
                    <a:lnTo>
                      <a:pt x="885" y="301"/>
                    </a:lnTo>
                    <a:lnTo>
                      <a:pt x="891" y="307"/>
                    </a:lnTo>
                    <a:lnTo>
                      <a:pt x="897" y="313"/>
                    </a:lnTo>
                    <a:lnTo>
                      <a:pt x="902" y="318"/>
                    </a:lnTo>
                    <a:lnTo>
                      <a:pt x="910" y="321"/>
                    </a:lnTo>
                    <a:lnTo>
                      <a:pt x="917" y="325"/>
                    </a:lnTo>
                    <a:lnTo>
                      <a:pt x="924" y="327"/>
                    </a:lnTo>
                    <a:lnTo>
                      <a:pt x="932" y="329"/>
                    </a:lnTo>
                    <a:lnTo>
                      <a:pt x="939" y="331"/>
                    </a:lnTo>
                    <a:lnTo>
                      <a:pt x="947" y="331"/>
                    </a:lnTo>
                    <a:lnTo>
                      <a:pt x="947" y="331"/>
                    </a:lnTo>
                    <a:lnTo>
                      <a:pt x="955" y="331"/>
                    </a:lnTo>
                    <a:lnTo>
                      <a:pt x="963" y="329"/>
                    </a:lnTo>
                    <a:lnTo>
                      <a:pt x="972" y="327"/>
                    </a:lnTo>
                    <a:lnTo>
                      <a:pt x="979" y="325"/>
                    </a:lnTo>
                    <a:lnTo>
                      <a:pt x="986" y="321"/>
                    </a:lnTo>
                    <a:lnTo>
                      <a:pt x="993" y="318"/>
                    </a:lnTo>
                    <a:lnTo>
                      <a:pt x="998" y="313"/>
                    </a:lnTo>
                    <a:lnTo>
                      <a:pt x="1004" y="307"/>
                    </a:lnTo>
                    <a:lnTo>
                      <a:pt x="1009" y="301"/>
                    </a:lnTo>
                    <a:lnTo>
                      <a:pt x="1014" y="295"/>
                    </a:lnTo>
                    <a:lnTo>
                      <a:pt x="1018" y="290"/>
                    </a:lnTo>
                    <a:lnTo>
                      <a:pt x="1021" y="283"/>
                    </a:lnTo>
                    <a:lnTo>
                      <a:pt x="1024" y="274"/>
                    </a:lnTo>
                    <a:lnTo>
                      <a:pt x="1025" y="267"/>
                    </a:lnTo>
                    <a:lnTo>
                      <a:pt x="1028" y="259"/>
                    </a:lnTo>
                    <a:lnTo>
                      <a:pt x="1028" y="251"/>
                    </a:lnTo>
                    <a:lnTo>
                      <a:pt x="1028" y="251"/>
                    </a:lnTo>
                    <a:lnTo>
                      <a:pt x="1027" y="225"/>
                    </a:lnTo>
                    <a:lnTo>
                      <a:pt x="1023" y="201"/>
                    </a:lnTo>
                    <a:lnTo>
                      <a:pt x="1016" y="176"/>
                    </a:lnTo>
                    <a:lnTo>
                      <a:pt x="1008" y="154"/>
                    </a:lnTo>
                    <a:lnTo>
                      <a:pt x="997" y="131"/>
                    </a:lnTo>
                    <a:lnTo>
                      <a:pt x="984" y="110"/>
                    </a:lnTo>
                    <a:lnTo>
                      <a:pt x="970" y="92"/>
                    </a:lnTo>
                    <a:lnTo>
                      <a:pt x="954" y="74"/>
                    </a:lnTo>
                    <a:lnTo>
                      <a:pt x="936" y="58"/>
                    </a:lnTo>
                    <a:lnTo>
                      <a:pt x="918" y="44"/>
                    </a:lnTo>
                    <a:lnTo>
                      <a:pt x="897" y="31"/>
                    </a:lnTo>
                    <a:lnTo>
                      <a:pt x="874" y="20"/>
                    </a:lnTo>
                    <a:lnTo>
                      <a:pt x="852" y="12"/>
                    </a:lnTo>
                    <a:lnTo>
                      <a:pt x="828" y="6"/>
                    </a:lnTo>
                    <a:lnTo>
                      <a:pt x="803" y="2"/>
                    </a:lnTo>
                    <a:lnTo>
                      <a:pt x="777" y="0"/>
                    </a:lnTo>
                    <a:lnTo>
                      <a:pt x="249" y="0"/>
                    </a:lnTo>
                    <a:lnTo>
                      <a:pt x="249" y="0"/>
                    </a:lnTo>
                    <a:lnTo>
                      <a:pt x="223" y="2"/>
                    </a:lnTo>
                    <a:lnTo>
                      <a:pt x="199" y="6"/>
                    </a:lnTo>
                    <a:lnTo>
                      <a:pt x="175" y="12"/>
                    </a:lnTo>
                    <a:lnTo>
                      <a:pt x="152" y="20"/>
                    </a:lnTo>
                    <a:lnTo>
                      <a:pt x="130" y="31"/>
                    </a:lnTo>
                    <a:lnTo>
                      <a:pt x="110" y="44"/>
                    </a:lnTo>
                    <a:lnTo>
                      <a:pt x="90" y="58"/>
                    </a:lnTo>
                    <a:lnTo>
                      <a:pt x="72" y="74"/>
                    </a:lnTo>
                    <a:lnTo>
                      <a:pt x="57" y="92"/>
                    </a:lnTo>
                    <a:lnTo>
                      <a:pt x="42" y="110"/>
                    </a:lnTo>
                    <a:lnTo>
                      <a:pt x="30" y="131"/>
                    </a:lnTo>
                    <a:lnTo>
                      <a:pt x="20" y="154"/>
                    </a:lnTo>
                    <a:lnTo>
                      <a:pt x="10" y="176"/>
                    </a:lnTo>
                    <a:lnTo>
                      <a:pt x="4" y="201"/>
                    </a:lnTo>
                    <a:lnTo>
                      <a:pt x="1" y="225"/>
                    </a:lnTo>
                    <a:lnTo>
                      <a:pt x="0" y="251"/>
                    </a:lnTo>
                    <a:lnTo>
                      <a:pt x="0" y="251"/>
                    </a:lnTo>
                    <a:lnTo>
                      <a:pt x="0" y="259"/>
                    </a:lnTo>
                    <a:lnTo>
                      <a:pt x="1" y="267"/>
                    </a:lnTo>
                    <a:lnTo>
                      <a:pt x="3" y="274"/>
                    </a:lnTo>
                    <a:lnTo>
                      <a:pt x="6" y="283"/>
                    </a:lnTo>
                    <a:lnTo>
                      <a:pt x="9" y="290"/>
                    </a:lnTo>
                    <a:lnTo>
                      <a:pt x="13" y="295"/>
                    </a:lnTo>
                    <a:lnTo>
                      <a:pt x="17" y="301"/>
                    </a:lnTo>
                    <a:lnTo>
                      <a:pt x="23" y="307"/>
                    </a:lnTo>
                    <a:lnTo>
                      <a:pt x="29" y="313"/>
                    </a:lnTo>
                    <a:lnTo>
                      <a:pt x="35" y="318"/>
                    </a:lnTo>
                    <a:lnTo>
                      <a:pt x="42" y="321"/>
                    </a:lnTo>
                    <a:lnTo>
                      <a:pt x="49" y="325"/>
                    </a:lnTo>
                    <a:lnTo>
                      <a:pt x="56" y="327"/>
                    </a:lnTo>
                    <a:lnTo>
                      <a:pt x="63" y="329"/>
                    </a:lnTo>
                    <a:lnTo>
                      <a:pt x="71" y="331"/>
                    </a:lnTo>
                    <a:lnTo>
                      <a:pt x="79" y="331"/>
                    </a:lnTo>
                    <a:lnTo>
                      <a:pt x="79" y="331"/>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6" name="Freeform 88"/>
              <p:cNvSpPr>
                <a:spLocks noEditPoints="1"/>
              </p:cNvSpPr>
              <p:nvPr/>
            </p:nvSpPr>
            <p:spPr bwMode="auto">
              <a:xfrm>
                <a:off x="4706938" y="2822576"/>
                <a:ext cx="558800" cy="460375"/>
              </a:xfrm>
              <a:custGeom>
                <a:avLst/>
                <a:gdLst>
                  <a:gd name="T0" fmla="*/ 226 w 2115"/>
                  <a:gd name="T1" fmla="*/ 1 h 1744"/>
                  <a:gd name="T2" fmla="*/ 133 w 2115"/>
                  <a:gd name="T3" fmla="*/ 31 h 1744"/>
                  <a:gd name="T4" fmla="*/ 58 w 2115"/>
                  <a:gd name="T5" fmla="*/ 93 h 1744"/>
                  <a:gd name="T6" fmla="*/ 11 w 2115"/>
                  <a:gd name="T7" fmla="*/ 178 h 1744"/>
                  <a:gd name="T8" fmla="*/ 0 w 2115"/>
                  <a:gd name="T9" fmla="*/ 1492 h 1744"/>
                  <a:gd name="T10" fmla="*/ 11 w 2115"/>
                  <a:gd name="T11" fmla="*/ 1567 h 1744"/>
                  <a:gd name="T12" fmla="*/ 58 w 2115"/>
                  <a:gd name="T13" fmla="*/ 1652 h 1744"/>
                  <a:gd name="T14" fmla="*/ 133 w 2115"/>
                  <a:gd name="T15" fmla="*/ 1713 h 1744"/>
                  <a:gd name="T16" fmla="*/ 226 w 2115"/>
                  <a:gd name="T17" fmla="*/ 1742 h 1744"/>
                  <a:gd name="T18" fmla="*/ 1888 w 2115"/>
                  <a:gd name="T19" fmla="*/ 1742 h 1744"/>
                  <a:gd name="T20" fmla="*/ 1983 w 2115"/>
                  <a:gd name="T21" fmla="*/ 1713 h 1744"/>
                  <a:gd name="T22" fmla="*/ 2058 w 2115"/>
                  <a:gd name="T23" fmla="*/ 1652 h 1744"/>
                  <a:gd name="T24" fmla="*/ 2103 w 2115"/>
                  <a:gd name="T25" fmla="*/ 1567 h 1744"/>
                  <a:gd name="T26" fmla="*/ 2115 w 2115"/>
                  <a:gd name="T27" fmla="*/ 253 h 1744"/>
                  <a:gd name="T28" fmla="*/ 2103 w 2115"/>
                  <a:gd name="T29" fmla="*/ 178 h 1744"/>
                  <a:gd name="T30" fmla="*/ 2058 w 2115"/>
                  <a:gd name="T31" fmla="*/ 93 h 1744"/>
                  <a:gd name="T32" fmla="*/ 1983 w 2115"/>
                  <a:gd name="T33" fmla="*/ 31 h 1744"/>
                  <a:gd name="T34" fmla="*/ 1888 w 2115"/>
                  <a:gd name="T35" fmla="*/ 1 h 1744"/>
                  <a:gd name="T36" fmla="*/ 1057 w 2115"/>
                  <a:gd name="T37" fmla="*/ 1409 h 1744"/>
                  <a:gd name="T38" fmla="*/ 948 w 2115"/>
                  <a:gd name="T39" fmla="*/ 1398 h 1744"/>
                  <a:gd name="T40" fmla="*/ 847 w 2115"/>
                  <a:gd name="T41" fmla="*/ 1367 h 1744"/>
                  <a:gd name="T42" fmla="*/ 756 w 2115"/>
                  <a:gd name="T43" fmla="*/ 1317 h 1744"/>
                  <a:gd name="T44" fmla="*/ 677 w 2115"/>
                  <a:gd name="T45" fmla="*/ 1252 h 1744"/>
                  <a:gd name="T46" fmla="*/ 612 w 2115"/>
                  <a:gd name="T47" fmla="*/ 1172 h 1744"/>
                  <a:gd name="T48" fmla="*/ 561 w 2115"/>
                  <a:gd name="T49" fmla="*/ 1081 h 1744"/>
                  <a:gd name="T50" fmla="*/ 531 w 2115"/>
                  <a:gd name="T51" fmla="*/ 980 h 1744"/>
                  <a:gd name="T52" fmla="*/ 519 w 2115"/>
                  <a:gd name="T53" fmla="*/ 873 h 1744"/>
                  <a:gd name="T54" fmla="*/ 526 w 2115"/>
                  <a:gd name="T55" fmla="*/ 791 h 1744"/>
                  <a:gd name="T56" fmla="*/ 552 w 2115"/>
                  <a:gd name="T57" fmla="*/ 688 h 1744"/>
                  <a:gd name="T58" fmla="*/ 598 w 2115"/>
                  <a:gd name="T59" fmla="*/ 594 h 1744"/>
                  <a:gd name="T60" fmla="*/ 658 w 2115"/>
                  <a:gd name="T61" fmla="*/ 511 h 1744"/>
                  <a:gd name="T62" fmla="*/ 736 w 2115"/>
                  <a:gd name="T63" fmla="*/ 442 h 1744"/>
                  <a:gd name="T64" fmla="*/ 824 w 2115"/>
                  <a:gd name="T65" fmla="*/ 388 h 1744"/>
                  <a:gd name="T66" fmla="*/ 922 w 2115"/>
                  <a:gd name="T67" fmla="*/ 353 h 1744"/>
                  <a:gd name="T68" fmla="*/ 1028 w 2115"/>
                  <a:gd name="T69" fmla="*/ 336 h 1744"/>
                  <a:gd name="T70" fmla="*/ 1112 w 2115"/>
                  <a:gd name="T71" fmla="*/ 337 h 1744"/>
                  <a:gd name="T72" fmla="*/ 1216 w 2115"/>
                  <a:gd name="T73" fmla="*/ 360 h 1744"/>
                  <a:gd name="T74" fmla="*/ 1313 w 2115"/>
                  <a:gd name="T75" fmla="*/ 399 h 1744"/>
                  <a:gd name="T76" fmla="*/ 1398 w 2115"/>
                  <a:gd name="T77" fmla="*/ 458 h 1744"/>
                  <a:gd name="T78" fmla="*/ 1471 w 2115"/>
                  <a:gd name="T79" fmla="*/ 531 h 1744"/>
                  <a:gd name="T80" fmla="*/ 1528 w 2115"/>
                  <a:gd name="T81" fmla="*/ 616 h 1744"/>
                  <a:gd name="T82" fmla="*/ 1569 w 2115"/>
                  <a:gd name="T83" fmla="*/ 712 h 1744"/>
                  <a:gd name="T84" fmla="*/ 1590 w 2115"/>
                  <a:gd name="T85" fmla="*/ 817 h 1744"/>
                  <a:gd name="T86" fmla="*/ 1593 w 2115"/>
                  <a:gd name="T87" fmla="*/ 901 h 1744"/>
                  <a:gd name="T88" fmla="*/ 1576 w 2115"/>
                  <a:gd name="T89" fmla="*/ 1007 h 1744"/>
                  <a:gd name="T90" fmla="*/ 1540 w 2115"/>
                  <a:gd name="T91" fmla="*/ 1106 h 1744"/>
                  <a:gd name="T92" fmla="*/ 1486 w 2115"/>
                  <a:gd name="T93" fmla="*/ 1193 h 1744"/>
                  <a:gd name="T94" fmla="*/ 1417 w 2115"/>
                  <a:gd name="T95" fmla="*/ 1269 h 1744"/>
                  <a:gd name="T96" fmla="*/ 1335 w 2115"/>
                  <a:gd name="T97" fmla="*/ 1331 h 1744"/>
                  <a:gd name="T98" fmla="*/ 1242 w 2115"/>
                  <a:gd name="T99" fmla="*/ 1377 h 1744"/>
                  <a:gd name="T100" fmla="*/ 1139 w 2115"/>
                  <a:gd name="T101" fmla="*/ 1403 h 1744"/>
                  <a:gd name="T102" fmla="*/ 1057 w 2115"/>
                  <a:gd name="T103" fmla="*/ 1409 h 1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5" h="1744">
                    <a:moveTo>
                      <a:pt x="1862" y="0"/>
                    </a:moveTo>
                    <a:lnTo>
                      <a:pt x="252" y="0"/>
                    </a:lnTo>
                    <a:lnTo>
                      <a:pt x="252" y="0"/>
                    </a:lnTo>
                    <a:lnTo>
                      <a:pt x="226" y="1"/>
                    </a:lnTo>
                    <a:lnTo>
                      <a:pt x="202" y="6"/>
                    </a:lnTo>
                    <a:lnTo>
                      <a:pt x="177" y="12"/>
                    </a:lnTo>
                    <a:lnTo>
                      <a:pt x="154" y="20"/>
                    </a:lnTo>
                    <a:lnTo>
                      <a:pt x="133" y="31"/>
                    </a:lnTo>
                    <a:lnTo>
                      <a:pt x="112" y="44"/>
                    </a:lnTo>
                    <a:lnTo>
                      <a:pt x="92" y="58"/>
                    </a:lnTo>
                    <a:lnTo>
                      <a:pt x="74" y="74"/>
                    </a:lnTo>
                    <a:lnTo>
                      <a:pt x="58" y="93"/>
                    </a:lnTo>
                    <a:lnTo>
                      <a:pt x="44" y="111"/>
                    </a:lnTo>
                    <a:lnTo>
                      <a:pt x="31" y="133"/>
                    </a:lnTo>
                    <a:lnTo>
                      <a:pt x="20" y="155"/>
                    </a:lnTo>
                    <a:lnTo>
                      <a:pt x="11" y="178"/>
                    </a:lnTo>
                    <a:lnTo>
                      <a:pt x="5" y="202"/>
                    </a:lnTo>
                    <a:lnTo>
                      <a:pt x="2" y="227"/>
                    </a:lnTo>
                    <a:lnTo>
                      <a:pt x="0" y="253"/>
                    </a:lnTo>
                    <a:lnTo>
                      <a:pt x="0" y="1492"/>
                    </a:lnTo>
                    <a:lnTo>
                      <a:pt x="0" y="1492"/>
                    </a:lnTo>
                    <a:lnTo>
                      <a:pt x="2" y="1518"/>
                    </a:lnTo>
                    <a:lnTo>
                      <a:pt x="5" y="1542"/>
                    </a:lnTo>
                    <a:lnTo>
                      <a:pt x="11" y="1567"/>
                    </a:lnTo>
                    <a:lnTo>
                      <a:pt x="20" y="1590"/>
                    </a:lnTo>
                    <a:lnTo>
                      <a:pt x="31" y="1612"/>
                    </a:lnTo>
                    <a:lnTo>
                      <a:pt x="44" y="1632"/>
                    </a:lnTo>
                    <a:lnTo>
                      <a:pt x="58" y="1652"/>
                    </a:lnTo>
                    <a:lnTo>
                      <a:pt x="74" y="1670"/>
                    </a:lnTo>
                    <a:lnTo>
                      <a:pt x="92" y="1686"/>
                    </a:lnTo>
                    <a:lnTo>
                      <a:pt x="112" y="1701"/>
                    </a:lnTo>
                    <a:lnTo>
                      <a:pt x="133" y="1713"/>
                    </a:lnTo>
                    <a:lnTo>
                      <a:pt x="154" y="1724"/>
                    </a:lnTo>
                    <a:lnTo>
                      <a:pt x="177" y="1733"/>
                    </a:lnTo>
                    <a:lnTo>
                      <a:pt x="202" y="1739"/>
                    </a:lnTo>
                    <a:lnTo>
                      <a:pt x="226" y="1742"/>
                    </a:lnTo>
                    <a:lnTo>
                      <a:pt x="252" y="1744"/>
                    </a:lnTo>
                    <a:lnTo>
                      <a:pt x="1862" y="1744"/>
                    </a:lnTo>
                    <a:lnTo>
                      <a:pt x="1862" y="1744"/>
                    </a:lnTo>
                    <a:lnTo>
                      <a:pt x="1888" y="1742"/>
                    </a:lnTo>
                    <a:lnTo>
                      <a:pt x="1914" y="1739"/>
                    </a:lnTo>
                    <a:lnTo>
                      <a:pt x="1937" y="1733"/>
                    </a:lnTo>
                    <a:lnTo>
                      <a:pt x="1960" y="1724"/>
                    </a:lnTo>
                    <a:lnTo>
                      <a:pt x="1983" y="1713"/>
                    </a:lnTo>
                    <a:lnTo>
                      <a:pt x="2004" y="1701"/>
                    </a:lnTo>
                    <a:lnTo>
                      <a:pt x="2023" y="1686"/>
                    </a:lnTo>
                    <a:lnTo>
                      <a:pt x="2041" y="1670"/>
                    </a:lnTo>
                    <a:lnTo>
                      <a:pt x="2058" y="1652"/>
                    </a:lnTo>
                    <a:lnTo>
                      <a:pt x="2072" y="1632"/>
                    </a:lnTo>
                    <a:lnTo>
                      <a:pt x="2085" y="1612"/>
                    </a:lnTo>
                    <a:lnTo>
                      <a:pt x="2095" y="1590"/>
                    </a:lnTo>
                    <a:lnTo>
                      <a:pt x="2103" y="1567"/>
                    </a:lnTo>
                    <a:lnTo>
                      <a:pt x="2109" y="1542"/>
                    </a:lnTo>
                    <a:lnTo>
                      <a:pt x="2114" y="1518"/>
                    </a:lnTo>
                    <a:lnTo>
                      <a:pt x="2115" y="1492"/>
                    </a:lnTo>
                    <a:lnTo>
                      <a:pt x="2115" y="253"/>
                    </a:lnTo>
                    <a:lnTo>
                      <a:pt x="2115" y="253"/>
                    </a:lnTo>
                    <a:lnTo>
                      <a:pt x="2114" y="227"/>
                    </a:lnTo>
                    <a:lnTo>
                      <a:pt x="2109" y="202"/>
                    </a:lnTo>
                    <a:lnTo>
                      <a:pt x="2103" y="178"/>
                    </a:lnTo>
                    <a:lnTo>
                      <a:pt x="2095" y="155"/>
                    </a:lnTo>
                    <a:lnTo>
                      <a:pt x="2085" y="133"/>
                    </a:lnTo>
                    <a:lnTo>
                      <a:pt x="2072" y="111"/>
                    </a:lnTo>
                    <a:lnTo>
                      <a:pt x="2058" y="93"/>
                    </a:lnTo>
                    <a:lnTo>
                      <a:pt x="2041" y="74"/>
                    </a:lnTo>
                    <a:lnTo>
                      <a:pt x="2023" y="58"/>
                    </a:lnTo>
                    <a:lnTo>
                      <a:pt x="2004" y="44"/>
                    </a:lnTo>
                    <a:lnTo>
                      <a:pt x="1983" y="31"/>
                    </a:lnTo>
                    <a:lnTo>
                      <a:pt x="1960" y="20"/>
                    </a:lnTo>
                    <a:lnTo>
                      <a:pt x="1937" y="12"/>
                    </a:lnTo>
                    <a:lnTo>
                      <a:pt x="1914" y="6"/>
                    </a:lnTo>
                    <a:lnTo>
                      <a:pt x="1888" y="1"/>
                    </a:lnTo>
                    <a:lnTo>
                      <a:pt x="1862" y="0"/>
                    </a:lnTo>
                    <a:lnTo>
                      <a:pt x="1862" y="0"/>
                    </a:lnTo>
                    <a:close/>
                    <a:moveTo>
                      <a:pt x="1057" y="1409"/>
                    </a:moveTo>
                    <a:lnTo>
                      <a:pt x="1057" y="1409"/>
                    </a:lnTo>
                    <a:lnTo>
                      <a:pt x="1028" y="1409"/>
                    </a:lnTo>
                    <a:lnTo>
                      <a:pt x="1002" y="1406"/>
                    </a:lnTo>
                    <a:lnTo>
                      <a:pt x="975" y="1403"/>
                    </a:lnTo>
                    <a:lnTo>
                      <a:pt x="948" y="1398"/>
                    </a:lnTo>
                    <a:lnTo>
                      <a:pt x="922" y="1392"/>
                    </a:lnTo>
                    <a:lnTo>
                      <a:pt x="897" y="1385"/>
                    </a:lnTo>
                    <a:lnTo>
                      <a:pt x="872" y="1377"/>
                    </a:lnTo>
                    <a:lnTo>
                      <a:pt x="847" y="1367"/>
                    </a:lnTo>
                    <a:lnTo>
                      <a:pt x="824" y="1356"/>
                    </a:lnTo>
                    <a:lnTo>
                      <a:pt x="800" y="1344"/>
                    </a:lnTo>
                    <a:lnTo>
                      <a:pt x="778" y="1331"/>
                    </a:lnTo>
                    <a:lnTo>
                      <a:pt x="756" y="1317"/>
                    </a:lnTo>
                    <a:lnTo>
                      <a:pt x="736" y="1302"/>
                    </a:lnTo>
                    <a:lnTo>
                      <a:pt x="715" y="1287"/>
                    </a:lnTo>
                    <a:lnTo>
                      <a:pt x="696" y="1269"/>
                    </a:lnTo>
                    <a:lnTo>
                      <a:pt x="677" y="1252"/>
                    </a:lnTo>
                    <a:lnTo>
                      <a:pt x="658" y="1233"/>
                    </a:lnTo>
                    <a:lnTo>
                      <a:pt x="642" y="1214"/>
                    </a:lnTo>
                    <a:lnTo>
                      <a:pt x="626" y="1193"/>
                    </a:lnTo>
                    <a:lnTo>
                      <a:pt x="612" y="1172"/>
                    </a:lnTo>
                    <a:lnTo>
                      <a:pt x="598" y="1151"/>
                    </a:lnTo>
                    <a:lnTo>
                      <a:pt x="585" y="1128"/>
                    </a:lnTo>
                    <a:lnTo>
                      <a:pt x="572" y="1106"/>
                    </a:lnTo>
                    <a:lnTo>
                      <a:pt x="561" y="1081"/>
                    </a:lnTo>
                    <a:lnTo>
                      <a:pt x="552" y="1058"/>
                    </a:lnTo>
                    <a:lnTo>
                      <a:pt x="544" y="1032"/>
                    </a:lnTo>
                    <a:lnTo>
                      <a:pt x="537" y="1007"/>
                    </a:lnTo>
                    <a:lnTo>
                      <a:pt x="531" y="980"/>
                    </a:lnTo>
                    <a:lnTo>
                      <a:pt x="526" y="954"/>
                    </a:lnTo>
                    <a:lnTo>
                      <a:pt x="523" y="928"/>
                    </a:lnTo>
                    <a:lnTo>
                      <a:pt x="520" y="901"/>
                    </a:lnTo>
                    <a:lnTo>
                      <a:pt x="519" y="873"/>
                    </a:lnTo>
                    <a:lnTo>
                      <a:pt x="519" y="873"/>
                    </a:lnTo>
                    <a:lnTo>
                      <a:pt x="520" y="844"/>
                    </a:lnTo>
                    <a:lnTo>
                      <a:pt x="523" y="817"/>
                    </a:lnTo>
                    <a:lnTo>
                      <a:pt x="526" y="791"/>
                    </a:lnTo>
                    <a:lnTo>
                      <a:pt x="531" y="764"/>
                    </a:lnTo>
                    <a:lnTo>
                      <a:pt x="537" y="738"/>
                    </a:lnTo>
                    <a:lnTo>
                      <a:pt x="544" y="712"/>
                    </a:lnTo>
                    <a:lnTo>
                      <a:pt x="552" y="688"/>
                    </a:lnTo>
                    <a:lnTo>
                      <a:pt x="561" y="663"/>
                    </a:lnTo>
                    <a:lnTo>
                      <a:pt x="572" y="640"/>
                    </a:lnTo>
                    <a:lnTo>
                      <a:pt x="585" y="616"/>
                    </a:lnTo>
                    <a:lnTo>
                      <a:pt x="598" y="594"/>
                    </a:lnTo>
                    <a:lnTo>
                      <a:pt x="612" y="572"/>
                    </a:lnTo>
                    <a:lnTo>
                      <a:pt x="626" y="551"/>
                    </a:lnTo>
                    <a:lnTo>
                      <a:pt x="642" y="531"/>
                    </a:lnTo>
                    <a:lnTo>
                      <a:pt x="658" y="511"/>
                    </a:lnTo>
                    <a:lnTo>
                      <a:pt x="677" y="492"/>
                    </a:lnTo>
                    <a:lnTo>
                      <a:pt x="696" y="474"/>
                    </a:lnTo>
                    <a:lnTo>
                      <a:pt x="715" y="458"/>
                    </a:lnTo>
                    <a:lnTo>
                      <a:pt x="736" y="442"/>
                    </a:lnTo>
                    <a:lnTo>
                      <a:pt x="756" y="426"/>
                    </a:lnTo>
                    <a:lnTo>
                      <a:pt x="778" y="414"/>
                    </a:lnTo>
                    <a:lnTo>
                      <a:pt x="800" y="399"/>
                    </a:lnTo>
                    <a:lnTo>
                      <a:pt x="824" y="388"/>
                    </a:lnTo>
                    <a:lnTo>
                      <a:pt x="847" y="377"/>
                    </a:lnTo>
                    <a:lnTo>
                      <a:pt x="872" y="368"/>
                    </a:lnTo>
                    <a:lnTo>
                      <a:pt x="897" y="360"/>
                    </a:lnTo>
                    <a:lnTo>
                      <a:pt x="922" y="353"/>
                    </a:lnTo>
                    <a:lnTo>
                      <a:pt x="948" y="346"/>
                    </a:lnTo>
                    <a:lnTo>
                      <a:pt x="975" y="341"/>
                    </a:lnTo>
                    <a:lnTo>
                      <a:pt x="1002" y="337"/>
                    </a:lnTo>
                    <a:lnTo>
                      <a:pt x="1028" y="336"/>
                    </a:lnTo>
                    <a:lnTo>
                      <a:pt x="1057" y="335"/>
                    </a:lnTo>
                    <a:lnTo>
                      <a:pt x="1057" y="335"/>
                    </a:lnTo>
                    <a:lnTo>
                      <a:pt x="1085" y="336"/>
                    </a:lnTo>
                    <a:lnTo>
                      <a:pt x="1112" y="337"/>
                    </a:lnTo>
                    <a:lnTo>
                      <a:pt x="1139" y="341"/>
                    </a:lnTo>
                    <a:lnTo>
                      <a:pt x="1164" y="346"/>
                    </a:lnTo>
                    <a:lnTo>
                      <a:pt x="1191" y="353"/>
                    </a:lnTo>
                    <a:lnTo>
                      <a:pt x="1216" y="360"/>
                    </a:lnTo>
                    <a:lnTo>
                      <a:pt x="1242" y="368"/>
                    </a:lnTo>
                    <a:lnTo>
                      <a:pt x="1265" y="377"/>
                    </a:lnTo>
                    <a:lnTo>
                      <a:pt x="1290" y="388"/>
                    </a:lnTo>
                    <a:lnTo>
                      <a:pt x="1313" y="399"/>
                    </a:lnTo>
                    <a:lnTo>
                      <a:pt x="1335" y="414"/>
                    </a:lnTo>
                    <a:lnTo>
                      <a:pt x="1356" y="426"/>
                    </a:lnTo>
                    <a:lnTo>
                      <a:pt x="1377" y="442"/>
                    </a:lnTo>
                    <a:lnTo>
                      <a:pt x="1398" y="458"/>
                    </a:lnTo>
                    <a:lnTo>
                      <a:pt x="1417" y="474"/>
                    </a:lnTo>
                    <a:lnTo>
                      <a:pt x="1436" y="492"/>
                    </a:lnTo>
                    <a:lnTo>
                      <a:pt x="1454" y="511"/>
                    </a:lnTo>
                    <a:lnTo>
                      <a:pt x="1471" y="531"/>
                    </a:lnTo>
                    <a:lnTo>
                      <a:pt x="1486" y="551"/>
                    </a:lnTo>
                    <a:lnTo>
                      <a:pt x="1502" y="572"/>
                    </a:lnTo>
                    <a:lnTo>
                      <a:pt x="1516" y="594"/>
                    </a:lnTo>
                    <a:lnTo>
                      <a:pt x="1528" y="616"/>
                    </a:lnTo>
                    <a:lnTo>
                      <a:pt x="1540" y="640"/>
                    </a:lnTo>
                    <a:lnTo>
                      <a:pt x="1552" y="663"/>
                    </a:lnTo>
                    <a:lnTo>
                      <a:pt x="1561" y="688"/>
                    </a:lnTo>
                    <a:lnTo>
                      <a:pt x="1569" y="712"/>
                    </a:lnTo>
                    <a:lnTo>
                      <a:pt x="1576" y="738"/>
                    </a:lnTo>
                    <a:lnTo>
                      <a:pt x="1582" y="764"/>
                    </a:lnTo>
                    <a:lnTo>
                      <a:pt x="1587" y="791"/>
                    </a:lnTo>
                    <a:lnTo>
                      <a:pt x="1590" y="817"/>
                    </a:lnTo>
                    <a:lnTo>
                      <a:pt x="1593" y="844"/>
                    </a:lnTo>
                    <a:lnTo>
                      <a:pt x="1594" y="873"/>
                    </a:lnTo>
                    <a:lnTo>
                      <a:pt x="1594" y="873"/>
                    </a:lnTo>
                    <a:lnTo>
                      <a:pt x="1593" y="901"/>
                    </a:lnTo>
                    <a:lnTo>
                      <a:pt x="1590" y="928"/>
                    </a:lnTo>
                    <a:lnTo>
                      <a:pt x="1587" y="954"/>
                    </a:lnTo>
                    <a:lnTo>
                      <a:pt x="1582" y="980"/>
                    </a:lnTo>
                    <a:lnTo>
                      <a:pt x="1576" y="1007"/>
                    </a:lnTo>
                    <a:lnTo>
                      <a:pt x="1569" y="1032"/>
                    </a:lnTo>
                    <a:lnTo>
                      <a:pt x="1561" y="1058"/>
                    </a:lnTo>
                    <a:lnTo>
                      <a:pt x="1552" y="1081"/>
                    </a:lnTo>
                    <a:lnTo>
                      <a:pt x="1540" y="1106"/>
                    </a:lnTo>
                    <a:lnTo>
                      <a:pt x="1528" y="1128"/>
                    </a:lnTo>
                    <a:lnTo>
                      <a:pt x="1516" y="1151"/>
                    </a:lnTo>
                    <a:lnTo>
                      <a:pt x="1502" y="1172"/>
                    </a:lnTo>
                    <a:lnTo>
                      <a:pt x="1486" y="1193"/>
                    </a:lnTo>
                    <a:lnTo>
                      <a:pt x="1471" y="1214"/>
                    </a:lnTo>
                    <a:lnTo>
                      <a:pt x="1454" y="1233"/>
                    </a:lnTo>
                    <a:lnTo>
                      <a:pt x="1436" y="1252"/>
                    </a:lnTo>
                    <a:lnTo>
                      <a:pt x="1417" y="1269"/>
                    </a:lnTo>
                    <a:lnTo>
                      <a:pt x="1398" y="1287"/>
                    </a:lnTo>
                    <a:lnTo>
                      <a:pt x="1377" y="1302"/>
                    </a:lnTo>
                    <a:lnTo>
                      <a:pt x="1356" y="1317"/>
                    </a:lnTo>
                    <a:lnTo>
                      <a:pt x="1335" y="1331"/>
                    </a:lnTo>
                    <a:lnTo>
                      <a:pt x="1313" y="1344"/>
                    </a:lnTo>
                    <a:lnTo>
                      <a:pt x="1290" y="1356"/>
                    </a:lnTo>
                    <a:lnTo>
                      <a:pt x="1265" y="1367"/>
                    </a:lnTo>
                    <a:lnTo>
                      <a:pt x="1242" y="1377"/>
                    </a:lnTo>
                    <a:lnTo>
                      <a:pt x="1216" y="1385"/>
                    </a:lnTo>
                    <a:lnTo>
                      <a:pt x="1191" y="1392"/>
                    </a:lnTo>
                    <a:lnTo>
                      <a:pt x="1164" y="1398"/>
                    </a:lnTo>
                    <a:lnTo>
                      <a:pt x="1139" y="1403"/>
                    </a:lnTo>
                    <a:lnTo>
                      <a:pt x="1112" y="1406"/>
                    </a:lnTo>
                    <a:lnTo>
                      <a:pt x="1085" y="1409"/>
                    </a:lnTo>
                    <a:lnTo>
                      <a:pt x="1057" y="1409"/>
                    </a:lnTo>
                    <a:lnTo>
                      <a:pt x="1057" y="1409"/>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7" name="Freeform 89"/>
              <p:cNvSpPr>
                <a:spLocks/>
              </p:cNvSpPr>
              <p:nvPr/>
            </p:nvSpPr>
            <p:spPr bwMode="auto">
              <a:xfrm>
                <a:off x="4892675" y="2959101"/>
                <a:ext cx="187325" cy="187325"/>
              </a:xfrm>
              <a:custGeom>
                <a:avLst/>
                <a:gdLst>
                  <a:gd name="T0" fmla="*/ 472 w 709"/>
                  <a:gd name="T1" fmla="*/ 0 h 709"/>
                  <a:gd name="T2" fmla="*/ 240 w 709"/>
                  <a:gd name="T3" fmla="*/ 0 h 709"/>
                  <a:gd name="T4" fmla="*/ 240 w 709"/>
                  <a:gd name="T5" fmla="*/ 240 h 709"/>
                  <a:gd name="T6" fmla="*/ 0 w 709"/>
                  <a:gd name="T7" fmla="*/ 240 h 709"/>
                  <a:gd name="T8" fmla="*/ 0 w 709"/>
                  <a:gd name="T9" fmla="*/ 472 h 709"/>
                  <a:gd name="T10" fmla="*/ 240 w 709"/>
                  <a:gd name="T11" fmla="*/ 472 h 709"/>
                  <a:gd name="T12" fmla="*/ 240 w 709"/>
                  <a:gd name="T13" fmla="*/ 709 h 709"/>
                  <a:gd name="T14" fmla="*/ 472 w 709"/>
                  <a:gd name="T15" fmla="*/ 709 h 709"/>
                  <a:gd name="T16" fmla="*/ 472 w 709"/>
                  <a:gd name="T17" fmla="*/ 472 h 709"/>
                  <a:gd name="T18" fmla="*/ 709 w 709"/>
                  <a:gd name="T19" fmla="*/ 472 h 709"/>
                  <a:gd name="T20" fmla="*/ 709 w 709"/>
                  <a:gd name="T21" fmla="*/ 240 h 709"/>
                  <a:gd name="T22" fmla="*/ 472 w 709"/>
                  <a:gd name="T23" fmla="*/ 240 h 709"/>
                  <a:gd name="T24" fmla="*/ 472 w 709"/>
                  <a:gd name="T25"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709">
                    <a:moveTo>
                      <a:pt x="472" y="0"/>
                    </a:moveTo>
                    <a:lnTo>
                      <a:pt x="240" y="0"/>
                    </a:lnTo>
                    <a:lnTo>
                      <a:pt x="240" y="240"/>
                    </a:lnTo>
                    <a:lnTo>
                      <a:pt x="0" y="240"/>
                    </a:lnTo>
                    <a:lnTo>
                      <a:pt x="0" y="472"/>
                    </a:lnTo>
                    <a:lnTo>
                      <a:pt x="240" y="472"/>
                    </a:lnTo>
                    <a:lnTo>
                      <a:pt x="240" y="709"/>
                    </a:lnTo>
                    <a:lnTo>
                      <a:pt x="472" y="709"/>
                    </a:lnTo>
                    <a:lnTo>
                      <a:pt x="472" y="472"/>
                    </a:lnTo>
                    <a:lnTo>
                      <a:pt x="709" y="472"/>
                    </a:lnTo>
                    <a:lnTo>
                      <a:pt x="709" y="240"/>
                    </a:lnTo>
                    <a:lnTo>
                      <a:pt x="472" y="240"/>
                    </a:lnTo>
                    <a:lnTo>
                      <a:pt x="472" y="0"/>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3" name="TextBox 752"/>
            <p:cNvSpPr txBox="1"/>
            <p:nvPr/>
          </p:nvSpPr>
          <p:spPr>
            <a:xfrm>
              <a:off x="9771422" y="6297311"/>
              <a:ext cx="1074174"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Medical devices</a:t>
              </a:r>
            </a:p>
          </p:txBody>
        </p:sp>
      </p:grpSp>
      <p:grpSp>
        <p:nvGrpSpPr>
          <p:cNvPr id="758" name="Group 757"/>
          <p:cNvGrpSpPr/>
          <p:nvPr/>
        </p:nvGrpSpPr>
        <p:grpSpPr>
          <a:xfrm>
            <a:off x="10774237" y="4747550"/>
            <a:ext cx="1055111" cy="758218"/>
            <a:chOff x="10846808" y="4921722"/>
            <a:chExt cx="1055111" cy="758218"/>
          </a:xfrm>
        </p:grpSpPr>
        <p:grpSp>
          <p:nvGrpSpPr>
            <p:cNvPr id="759" name="Group 758"/>
            <p:cNvGrpSpPr>
              <a:grpSpLocks noChangeAspect="1"/>
            </p:cNvGrpSpPr>
            <p:nvPr/>
          </p:nvGrpSpPr>
          <p:grpSpPr>
            <a:xfrm>
              <a:off x="11079711" y="4921722"/>
              <a:ext cx="378610" cy="376162"/>
              <a:chOff x="10401129" y="5431042"/>
              <a:chExt cx="736600" cy="731838"/>
            </a:xfrm>
            <a:solidFill>
              <a:srgbClr val="505050"/>
            </a:solidFill>
          </p:grpSpPr>
          <p:sp>
            <p:nvSpPr>
              <p:cNvPr id="761" name="Freeform 48"/>
              <p:cNvSpPr>
                <a:spLocks/>
              </p:cNvSpPr>
              <p:nvPr/>
            </p:nvSpPr>
            <p:spPr bwMode="auto">
              <a:xfrm>
                <a:off x="10543667" y="5588597"/>
                <a:ext cx="130175" cy="131763"/>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2" name="Freeform 49"/>
              <p:cNvSpPr>
                <a:spLocks noEditPoints="1"/>
              </p:cNvSpPr>
              <p:nvPr/>
            </p:nvSpPr>
            <p:spPr bwMode="auto">
              <a:xfrm>
                <a:off x="10401129" y="5431042"/>
                <a:ext cx="736600" cy="731838"/>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3" name="Freeform 50"/>
              <p:cNvSpPr>
                <a:spLocks noEditPoints="1"/>
              </p:cNvSpPr>
              <p:nvPr/>
            </p:nvSpPr>
            <p:spPr bwMode="auto">
              <a:xfrm>
                <a:off x="10640505" y="5772747"/>
                <a:ext cx="434975" cy="349250"/>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60" name="TextBox 759"/>
            <p:cNvSpPr txBox="1"/>
            <p:nvPr/>
          </p:nvSpPr>
          <p:spPr>
            <a:xfrm>
              <a:off x="10846808" y="5347541"/>
              <a:ext cx="1055111" cy="3323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Vaccine dispensers</a:t>
              </a:r>
            </a:p>
          </p:txBody>
        </p:sp>
      </p:grpSp>
      <p:grpSp>
        <p:nvGrpSpPr>
          <p:cNvPr id="764" name="Group 763"/>
          <p:cNvGrpSpPr/>
          <p:nvPr/>
        </p:nvGrpSpPr>
        <p:grpSpPr>
          <a:xfrm>
            <a:off x="2066277" y="4251204"/>
            <a:ext cx="1075791" cy="586051"/>
            <a:chOff x="1151877" y="4120575"/>
            <a:chExt cx="1075791" cy="586051"/>
          </a:xfrm>
        </p:grpSpPr>
        <p:sp>
          <p:nvSpPr>
            <p:cNvPr id="765" name="Rectangle 764"/>
            <p:cNvSpPr/>
            <p:nvPr/>
          </p:nvSpPr>
          <p:spPr>
            <a:xfrm>
              <a:off x="1322683" y="4429627"/>
              <a:ext cx="904985" cy="276999"/>
            </a:xfrm>
            <a:prstGeom prst="rect">
              <a:avLst/>
            </a:prstGeom>
          </p:spPr>
          <p:txBody>
            <a:bodyPr wrap="square">
              <a:no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Trucks</a:t>
              </a:r>
            </a:p>
          </p:txBody>
        </p:sp>
        <p:sp>
          <p:nvSpPr>
            <p:cNvPr id="766" name="Donut 100"/>
            <p:cNvSpPr>
              <a:spLocks noChangeAspect="1"/>
            </p:cNvSpPr>
            <p:nvPr/>
          </p:nvSpPr>
          <p:spPr bwMode="auto">
            <a:xfrm>
              <a:off x="1151877" y="4120575"/>
              <a:ext cx="861337" cy="363123"/>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67" name="Group 766"/>
          <p:cNvGrpSpPr/>
          <p:nvPr/>
        </p:nvGrpSpPr>
        <p:grpSpPr>
          <a:xfrm>
            <a:off x="4068320" y="2673649"/>
            <a:ext cx="506870" cy="728591"/>
            <a:chOff x="4253377" y="2343482"/>
            <a:chExt cx="506870" cy="728591"/>
          </a:xfrm>
        </p:grpSpPr>
        <p:sp>
          <p:nvSpPr>
            <p:cNvPr id="768" name="Rectangle 767"/>
            <p:cNvSpPr/>
            <p:nvPr/>
          </p:nvSpPr>
          <p:spPr>
            <a:xfrm>
              <a:off x="4253377" y="2825852"/>
              <a:ext cx="506870" cy="24622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32563" eaLnBrk="1" fontAlgn="base" latinLnBrk="0" hangingPunct="1">
                <a:lnSpc>
                  <a:spcPct val="90000"/>
                </a:lnSpc>
                <a:spcBef>
                  <a:spcPct val="0"/>
                </a:spcBef>
                <a:spcAft>
                  <a:spcPts val="600"/>
                </a:spcAft>
                <a:buClrTx/>
                <a:buSzTx/>
                <a:buFontTx/>
                <a:buNone/>
                <a:tabLst/>
                <a:defRPr/>
              </a:pPr>
              <a:r>
                <a:rPr kumimoji="0" lang="en-US" sz="1200" b="0" i="0" u="none" strike="noStrike" kern="0" cap="none" spc="0" normalizeH="0" baseline="0" noProof="0" dirty="0">
                  <a:ln>
                    <a:noFill/>
                  </a:ln>
                  <a:solidFill>
                    <a:srgbClr val="505050"/>
                  </a:solidFill>
                  <a:effectLst/>
                  <a:uLnTx/>
                  <a:uFillTx/>
                  <a:latin typeface="Segoe UI"/>
                  <a:ea typeface="+mn-ea"/>
                  <a:cs typeface="+mn-cs"/>
                </a:rPr>
                <a:t>Buses</a:t>
              </a:r>
            </a:p>
          </p:txBody>
        </p:sp>
        <p:sp>
          <p:nvSpPr>
            <p:cNvPr id="769" name="Freeform 628"/>
            <p:cNvSpPr>
              <a:spLocks noChangeAspect="1"/>
            </p:cNvSpPr>
            <p:nvPr/>
          </p:nvSpPr>
          <p:spPr bwMode="auto">
            <a:xfrm>
              <a:off x="4321790" y="2343482"/>
              <a:ext cx="383886" cy="482370"/>
            </a:xfrm>
            <a:custGeom>
              <a:avLst/>
              <a:gdLst>
                <a:gd name="connsiteX0" fmla="*/ 1321795 w 3930109"/>
                <a:gd name="connsiteY0" fmla="*/ 3505742 h 5133587"/>
                <a:gd name="connsiteX1" fmla="*/ 1237949 w 3930109"/>
                <a:gd name="connsiteY1" fmla="*/ 3589588 h 5133587"/>
                <a:gd name="connsiteX2" fmla="*/ 1237949 w 3930109"/>
                <a:gd name="connsiteY2" fmla="*/ 3625096 h 5133587"/>
                <a:gd name="connsiteX3" fmla="*/ 1321795 w 3930109"/>
                <a:gd name="connsiteY3" fmla="*/ 3708942 h 5133587"/>
                <a:gd name="connsiteX4" fmla="*/ 2555113 w 3930109"/>
                <a:gd name="connsiteY4" fmla="*/ 3708942 h 5133587"/>
                <a:gd name="connsiteX5" fmla="*/ 2638959 w 3930109"/>
                <a:gd name="connsiteY5" fmla="*/ 3625096 h 5133587"/>
                <a:gd name="connsiteX6" fmla="*/ 2638959 w 3930109"/>
                <a:gd name="connsiteY6" fmla="*/ 3589588 h 5133587"/>
                <a:gd name="connsiteX7" fmla="*/ 2555113 w 3930109"/>
                <a:gd name="connsiteY7" fmla="*/ 3505742 h 5133587"/>
                <a:gd name="connsiteX8" fmla="*/ 3365931 w 3930109"/>
                <a:gd name="connsiteY8" fmla="*/ 3154811 h 5133587"/>
                <a:gd name="connsiteX9" fmla="*/ 3091611 w 3930109"/>
                <a:gd name="connsiteY9" fmla="*/ 3429131 h 5133587"/>
                <a:gd name="connsiteX10" fmla="*/ 3365931 w 3930109"/>
                <a:gd name="connsiteY10" fmla="*/ 3703451 h 5133587"/>
                <a:gd name="connsiteX11" fmla="*/ 3640251 w 3930109"/>
                <a:gd name="connsiteY11" fmla="*/ 3429131 h 5133587"/>
                <a:gd name="connsiteX12" fmla="*/ 3365931 w 3930109"/>
                <a:gd name="connsiteY12" fmla="*/ 3154811 h 5133587"/>
                <a:gd name="connsiteX13" fmla="*/ 1321795 w 3930109"/>
                <a:gd name="connsiteY13" fmla="*/ 3154811 h 5133587"/>
                <a:gd name="connsiteX14" fmla="*/ 1237949 w 3930109"/>
                <a:gd name="connsiteY14" fmla="*/ 3238657 h 5133587"/>
                <a:gd name="connsiteX15" fmla="*/ 1237949 w 3930109"/>
                <a:gd name="connsiteY15" fmla="*/ 3274165 h 5133587"/>
                <a:gd name="connsiteX16" fmla="*/ 1321795 w 3930109"/>
                <a:gd name="connsiteY16" fmla="*/ 3358011 h 5133587"/>
                <a:gd name="connsiteX17" fmla="*/ 2555113 w 3930109"/>
                <a:gd name="connsiteY17" fmla="*/ 3358011 h 5133587"/>
                <a:gd name="connsiteX18" fmla="*/ 2638959 w 3930109"/>
                <a:gd name="connsiteY18" fmla="*/ 3274165 h 5133587"/>
                <a:gd name="connsiteX19" fmla="*/ 2638959 w 3930109"/>
                <a:gd name="connsiteY19" fmla="*/ 3238657 h 5133587"/>
                <a:gd name="connsiteX20" fmla="*/ 2555113 w 3930109"/>
                <a:gd name="connsiteY20" fmla="*/ 3154811 h 5133587"/>
                <a:gd name="connsiteX21" fmla="*/ 538504 w 3930109"/>
                <a:gd name="connsiteY21" fmla="*/ 3154811 h 5133587"/>
                <a:gd name="connsiteX22" fmla="*/ 264184 w 3930109"/>
                <a:gd name="connsiteY22" fmla="*/ 3429131 h 5133587"/>
                <a:gd name="connsiteX23" fmla="*/ 538504 w 3930109"/>
                <a:gd name="connsiteY23" fmla="*/ 3703451 h 5133587"/>
                <a:gd name="connsiteX24" fmla="*/ 812824 w 3930109"/>
                <a:gd name="connsiteY24" fmla="*/ 3429131 h 5133587"/>
                <a:gd name="connsiteX25" fmla="*/ 538504 w 3930109"/>
                <a:gd name="connsiteY25" fmla="*/ 3154811 h 5133587"/>
                <a:gd name="connsiteX26" fmla="*/ 414001 w 3930109"/>
                <a:gd name="connsiteY26" fmla="*/ 641548 h 5133587"/>
                <a:gd name="connsiteX27" fmla="*/ 200558 w 3930109"/>
                <a:gd name="connsiteY27" fmla="*/ 854992 h 5133587"/>
                <a:gd name="connsiteX28" fmla="*/ 200558 w 3930109"/>
                <a:gd name="connsiteY28" fmla="*/ 2085789 h 5133587"/>
                <a:gd name="connsiteX29" fmla="*/ 414001 w 3930109"/>
                <a:gd name="connsiteY29" fmla="*/ 2299232 h 5133587"/>
                <a:gd name="connsiteX30" fmla="*/ 3505685 w 3930109"/>
                <a:gd name="connsiteY30" fmla="*/ 2299232 h 5133587"/>
                <a:gd name="connsiteX31" fmla="*/ 3719128 w 3930109"/>
                <a:gd name="connsiteY31" fmla="*/ 2085789 h 5133587"/>
                <a:gd name="connsiteX32" fmla="*/ 3719128 w 3930109"/>
                <a:gd name="connsiteY32" fmla="*/ 854992 h 5133587"/>
                <a:gd name="connsiteX33" fmla="*/ 3505685 w 3930109"/>
                <a:gd name="connsiteY33" fmla="*/ 641548 h 5133587"/>
                <a:gd name="connsiteX34" fmla="*/ 1110629 w 3930109"/>
                <a:gd name="connsiteY34" fmla="*/ 210424 h 5133587"/>
                <a:gd name="connsiteX35" fmla="*/ 981277 w 3930109"/>
                <a:gd name="connsiteY35" fmla="*/ 339776 h 5133587"/>
                <a:gd name="connsiteX36" fmla="*/ 981277 w 3930109"/>
                <a:gd name="connsiteY36" fmla="*/ 394553 h 5133587"/>
                <a:gd name="connsiteX37" fmla="*/ 1110629 w 3930109"/>
                <a:gd name="connsiteY37" fmla="*/ 523905 h 5133587"/>
                <a:gd name="connsiteX38" fmla="*/ 2819755 w 3930109"/>
                <a:gd name="connsiteY38" fmla="*/ 523905 h 5133587"/>
                <a:gd name="connsiteX39" fmla="*/ 2949107 w 3930109"/>
                <a:gd name="connsiteY39" fmla="*/ 394553 h 5133587"/>
                <a:gd name="connsiteX40" fmla="*/ 2949107 w 3930109"/>
                <a:gd name="connsiteY40" fmla="*/ 339776 h 5133587"/>
                <a:gd name="connsiteX41" fmla="*/ 2819755 w 3930109"/>
                <a:gd name="connsiteY41" fmla="*/ 210424 h 5133587"/>
                <a:gd name="connsiteX42" fmla="*/ 1977628 w 3930109"/>
                <a:gd name="connsiteY42" fmla="*/ 361 h 5133587"/>
                <a:gd name="connsiteX43" fmla="*/ 3378686 w 3930109"/>
                <a:gd name="connsiteY43" fmla="*/ 101518 h 5133587"/>
                <a:gd name="connsiteX44" fmla="*/ 3930109 w 3930109"/>
                <a:gd name="connsiteY44" fmla="*/ 710891 h 5133587"/>
                <a:gd name="connsiteX45" fmla="*/ 3930109 w 3930109"/>
                <a:gd name="connsiteY45" fmla="*/ 3765920 h 5133587"/>
                <a:gd name="connsiteX46" fmla="*/ 3738269 w 3930109"/>
                <a:gd name="connsiteY46" fmla="*/ 4236716 h 5133587"/>
                <a:gd name="connsiteX47" fmla="*/ 3671002 w 3930109"/>
                <a:gd name="connsiteY47" fmla="*/ 4293132 h 5133587"/>
                <a:gd name="connsiteX48" fmla="*/ 3671002 w 3930109"/>
                <a:gd name="connsiteY48" fmla="*/ 4895063 h 5133587"/>
                <a:gd name="connsiteX49" fmla="*/ 3432478 w 3930109"/>
                <a:gd name="connsiteY49" fmla="*/ 5133587 h 5133587"/>
                <a:gd name="connsiteX50" fmla="*/ 3331467 w 3930109"/>
                <a:gd name="connsiteY50" fmla="*/ 5133587 h 5133587"/>
                <a:gd name="connsiteX51" fmla="*/ 3092943 w 3930109"/>
                <a:gd name="connsiteY51" fmla="*/ 4895063 h 5133587"/>
                <a:gd name="connsiteX52" fmla="*/ 3092943 w 3930109"/>
                <a:gd name="connsiteY52" fmla="*/ 4431725 h 5133587"/>
                <a:gd name="connsiteX53" fmla="*/ 831549 w 3930109"/>
                <a:gd name="connsiteY53" fmla="*/ 4431725 h 5133587"/>
                <a:gd name="connsiteX54" fmla="*/ 831549 w 3930109"/>
                <a:gd name="connsiteY54" fmla="*/ 4895063 h 5133587"/>
                <a:gd name="connsiteX55" fmla="*/ 593025 w 3930109"/>
                <a:gd name="connsiteY55" fmla="*/ 5133587 h 5133587"/>
                <a:gd name="connsiteX56" fmla="*/ 492014 w 3930109"/>
                <a:gd name="connsiteY56" fmla="*/ 5133587 h 5133587"/>
                <a:gd name="connsiteX57" fmla="*/ 253490 w 3930109"/>
                <a:gd name="connsiteY57" fmla="*/ 4895063 h 5133587"/>
                <a:gd name="connsiteX58" fmla="*/ 253490 w 3930109"/>
                <a:gd name="connsiteY58" fmla="*/ 4342365 h 5133587"/>
                <a:gd name="connsiteX59" fmla="*/ 188103 w 3930109"/>
                <a:gd name="connsiteY59" fmla="*/ 4300884 h 5133587"/>
                <a:gd name="connsiteX60" fmla="*/ 273 w 3930109"/>
                <a:gd name="connsiteY60" fmla="*/ 3765920 h 5133587"/>
                <a:gd name="connsiteX61" fmla="*/ 273 w 3930109"/>
                <a:gd name="connsiteY61" fmla="*/ 710891 h 5133587"/>
                <a:gd name="connsiteX62" fmla="*/ 497133 w 3930109"/>
                <a:gd name="connsiteY62" fmla="*/ 99549 h 5133587"/>
                <a:gd name="connsiteX63" fmla="*/ 1977628 w 3930109"/>
                <a:gd name="connsiteY63" fmla="*/ 361 h 51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930109" h="5133587">
                  <a:moveTo>
                    <a:pt x="1321795" y="3505742"/>
                  </a:moveTo>
                  <a:cubicBezTo>
                    <a:pt x="1275488" y="3505742"/>
                    <a:pt x="1237949" y="3543281"/>
                    <a:pt x="1237949" y="3589588"/>
                  </a:cubicBezTo>
                  <a:lnTo>
                    <a:pt x="1237949" y="3625096"/>
                  </a:lnTo>
                  <a:cubicBezTo>
                    <a:pt x="1237949" y="3671403"/>
                    <a:pt x="1275488" y="3708942"/>
                    <a:pt x="1321795" y="3708942"/>
                  </a:cubicBezTo>
                  <a:lnTo>
                    <a:pt x="2555113" y="3708942"/>
                  </a:lnTo>
                  <a:cubicBezTo>
                    <a:pt x="2601420" y="3708942"/>
                    <a:pt x="2638959" y="3671403"/>
                    <a:pt x="2638959" y="3625096"/>
                  </a:cubicBezTo>
                  <a:lnTo>
                    <a:pt x="2638959" y="3589588"/>
                  </a:lnTo>
                  <a:cubicBezTo>
                    <a:pt x="2638959" y="3543281"/>
                    <a:pt x="2601420" y="3505742"/>
                    <a:pt x="2555113" y="3505742"/>
                  </a:cubicBezTo>
                  <a:close/>
                  <a:moveTo>
                    <a:pt x="3365931" y="3154811"/>
                  </a:moveTo>
                  <a:cubicBezTo>
                    <a:pt x="3214428" y="3154811"/>
                    <a:pt x="3091611" y="3277628"/>
                    <a:pt x="3091611" y="3429131"/>
                  </a:cubicBezTo>
                  <a:cubicBezTo>
                    <a:pt x="3091611" y="3580634"/>
                    <a:pt x="3214428" y="3703451"/>
                    <a:pt x="3365931" y="3703451"/>
                  </a:cubicBezTo>
                  <a:cubicBezTo>
                    <a:pt x="3517434" y="3703451"/>
                    <a:pt x="3640251" y="3580634"/>
                    <a:pt x="3640251" y="3429131"/>
                  </a:cubicBezTo>
                  <a:cubicBezTo>
                    <a:pt x="3640251" y="3277628"/>
                    <a:pt x="3517434" y="3154811"/>
                    <a:pt x="3365931" y="3154811"/>
                  </a:cubicBezTo>
                  <a:close/>
                  <a:moveTo>
                    <a:pt x="1321795" y="3154811"/>
                  </a:moveTo>
                  <a:cubicBezTo>
                    <a:pt x="1275488" y="3154811"/>
                    <a:pt x="1237949" y="3192350"/>
                    <a:pt x="1237949" y="3238657"/>
                  </a:cubicBezTo>
                  <a:lnTo>
                    <a:pt x="1237949" y="3274165"/>
                  </a:lnTo>
                  <a:cubicBezTo>
                    <a:pt x="1237949" y="3320472"/>
                    <a:pt x="1275488" y="3358011"/>
                    <a:pt x="1321795" y="3358011"/>
                  </a:cubicBezTo>
                  <a:lnTo>
                    <a:pt x="2555113" y="3358011"/>
                  </a:lnTo>
                  <a:cubicBezTo>
                    <a:pt x="2601420" y="3358011"/>
                    <a:pt x="2638959" y="3320472"/>
                    <a:pt x="2638959" y="3274165"/>
                  </a:cubicBezTo>
                  <a:lnTo>
                    <a:pt x="2638959" y="3238657"/>
                  </a:lnTo>
                  <a:cubicBezTo>
                    <a:pt x="2638959" y="3192350"/>
                    <a:pt x="2601420" y="3154811"/>
                    <a:pt x="2555113" y="3154811"/>
                  </a:cubicBezTo>
                  <a:close/>
                  <a:moveTo>
                    <a:pt x="538504" y="3154811"/>
                  </a:moveTo>
                  <a:cubicBezTo>
                    <a:pt x="387001" y="3154811"/>
                    <a:pt x="264184" y="3277628"/>
                    <a:pt x="264184" y="3429131"/>
                  </a:cubicBezTo>
                  <a:cubicBezTo>
                    <a:pt x="264184" y="3580634"/>
                    <a:pt x="387001" y="3703451"/>
                    <a:pt x="538504" y="3703451"/>
                  </a:cubicBezTo>
                  <a:cubicBezTo>
                    <a:pt x="690007" y="3703451"/>
                    <a:pt x="812824" y="3580634"/>
                    <a:pt x="812824" y="3429131"/>
                  </a:cubicBezTo>
                  <a:cubicBezTo>
                    <a:pt x="812824" y="3277628"/>
                    <a:pt x="690007" y="3154811"/>
                    <a:pt x="538504" y="3154811"/>
                  </a:cubicBezTo>
                  <a:close/>
                  <a:moveTo>
                    <a:pt x="414001" y="641548"/>
                  </a:moveTo>
                  <a:cubicBezTo>
                    <a:pt x="296120" y="641548"/>
                    <a:pt x="200558" y="737110"/>
                    <a:pt x="200558" y="854992"/>
                  </a:cubicBezTo>
                  <a:lnTo>
                    <a:pt x="200558" y="2085789"/>
                  </a:lnTo>
                  <a:cubicBezTo>
                    <a:pt x="200558" y="2203670"/>
                    <a:pt x="296120" y="2299232"/>
                    <a:pt x="414001" y="2299232"/>
                  </a:cubicBezTo>
                  <a:lnTo>
                    <a:pt x="3505685" y="2299232"/>
                  </a:lnTo>
                  <a:cubicBezTo>
                    <a:pt x="3623566" y="2299232"/>
                    <a:pt x="3719128" y="2203670"/>
                    <a:pt x="3719128" y="2085789"/>
                  </a:cubicBezTo>
                  <a:lnTo>
                    <a:pt x="3719128" y="854992"/>
                  </a:lnTo>
                  <a:cubicBezTo>
                    <a:pt x="3719128" y="737110"/>
                    <a:pt x="3623566" y="641548"/>
                    <a:pt x="3505685" y="641548"/>
                  </a:cubicBezTo>
                  <a:close/>
                  <a:moveTo>
                    <a:pt x="1110629" y="210424"/>
                  </a:moveTo>
                  <a:cubicBezTo>
                    <a:pt x="1039190" y="210424"/>
                    <a:pt x="981277" y="268338"/>
                    <a:pt x="981277" y="339776"/>
                  </a:cubicBezTo>
                  <a:lnTo>
                    <a:pt x="981277" y="394553"/>
                  </a:lnTo>
                  <a:cubicBezTo>
                    <a:pt x="981277" y="465992"/>
                    <a:pt x="1039190" y="523905"/>
                    <a:pt x="1110629" y="523905"/>
                  </a:cubicBezTo>
                  <a:lnTo>
                    <a:pt x="2819755" y="523905"/>
                  </a:lnTo>
                  <a:cubicBezTo>
                    <a:pt x="2891194" y="523905"/>
                    <a:pt x="2949107" y="465992"/>
                    <a:pt x="2949107" y="394553"/>
                  </a:cubicBezTo>
                  <a:lnTo>
                    <a:pt x="2949107" y="339776"/>
                  </a:lnTo>
                  <a:cubicBezTo>
                    <a:pt x="2949107" y="268338"/>
                    <a:pt x="2891194" y="210424"/>
                    <a:pt x="2819755" y="210424"/>
                  </a:cubicBezTo>
                  <a:close/>
                  <a:moveTo>
                    <a:pt x="1977628" y="361"/>
                  </a:moveTo>
                  <a:cubicBezTo>
                    <a:pt x="2455726" y="21431"/>
                    <a:pt x="3042578" y="25875"/>
                    <a:pt x="3378686" y="101518"/>
                  </a:cubicBezTo>
                  <a:cubicBezTo>
                    <a:pt x="3714794" y="177160"/>
                    <a:pt x="3930109" y="343177"/>
                    <a:pt x="3930109" y="710891"/>
                  </a:cubicBezTo>
                  <a:lnTo>
                    <a:pt x="3930109" y="3765920"/>
                  </a:lnTo>
                  <a:cubicBezTo>
                    <a:pt x="3930109" y="3949778"/>
                    <a:pt x="3856798" y="4116229"/>
                    <a:pt x="3738269" y="4236716"/>
                  </a:cubicBezTo>
                  <a:lnTo>
                    <a:pt x="3671002" y="4293132"/>
                  </a:lnTo>
                  <a:lnTo>
                    <a:pt x="3671002" y="4895063"/>
                  </a:lnTo>
                  <a:cubicBezTo>
                    <a:pt x="3671002" y="5026796"/>
                    <a:pt x="3564211" y="5133587"/>
                    <a:pt x="3432478" y="5133587"/>
                  </a:cubicBezTo>
                  <a:lnTo>
                    <a:pt x="3331467" y="5133587"/>
                  </a:lnTo>
                  <a:cubicBezTo>
                    <a:pt x="3199734" y="5133587"/>
                    <a:pt x="3092943" y="5026796"/>
                    <a:pt x="3092943" y="4895063"/>
                  </a:cubicBezTo>
                  <a:lnTo>
                    <a:pt x="3092943" y="4431725"/>
                  </a:lnTo>
                  <a:lnTo>
                    <a:pt x="831549" y="4431725"/>
                  </a:lnTo>
                  <a:lnTo>
                    <a:pt x="831549" y="4895063"/>
                  </a:lnTo>
                  <a:cubicBezTo>
                    <a:pt x="831549" y="5026796"/>
                    <a:pt x="724758" y="5133587"/>
                    <a:pt x="593025" y="5133587"/>
                  </a:cubicBezTo>
                  <a:lnTo>
                    <a:pt x="492014" y="5133587"/>
                  </a:lnTo>
                  <a:cubicBezTo>
                    <a:pt x="360281" y="5133587"/>
                    <a:pt x="253490" y="5026796"/>
                    <a:pt x="253490" y="4895063"/>
                  </a:cubicBezTo>
                  <a:lnTo>
                    <a:pt x="253490" y="4342365"/>
                  </a:lnTo>
                  <a:lnTo>
                    <a:pt x="188103" y="4300884"/>
                  </a:lnTo>
                  <a:cubicBezTo>
                    <a:pt x="68237" y="4201787"/>
                    <a:pt x="-5075" y="4035336"/>
                    <a:pt x="273" y="3765920"/>
                  </a:cubicBezTo>
                  <a:cubicBezTo>
                    <a:pt x="10969" y="3227090"/>
                    <a:pt x="273" y="1729234"/>
                    <a:pt x="273" y="710891"/>
                  </a:cubicBezTo>
                  <a:cubicBezTo>
                    <a:pt x="273" y="343177"/>
                    <a:pt x="156485" y="185304"/>
                    <a:pt x="497133" y="99549"/>
                  </a:cubicBezTo>
                  <a:cubicBezTo>
                    <a:pt x="925849" y="28725"/>
                    <a:pt x="1570002" y="-3853"/>
                    <a:pt x="1977628" y="361"/>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70" name="Group 769"/>
          <p:cNvGrpSpPr/>
          <p:nvPr/>
        </p:nvGrpSpPr>
        <p:grpSpPr>
          <a:xfrm>
            <a:off x="916382" y="2567360"/>
            <a:ext cx="631912" cy="866672"/>
            <a:chOff x="814781" y="2695884"/>
            <a:chExt cx="473545" cy="649471"/>
          </a:xfrm>
        </p:grpSpPr>
        <p:sp>
          <p:nvSpPr>
            <p:cNvPr id="771" name="Rectangle 770"/>
            <p:cNvSpPr/>
            <p:nvPr/>
          </p:nvSpPr>
          <p:spPr>
            <a:xfrm>
              <a:off x="823134" y="3137776"/>
              <a:ext cx="403866" cy="207579"/>
            </a:xfrm>
            <a:prstGeom prst="rect">
              <a:avLst/>
            </a:prstGeom>
          </p:spPr>
          <p:txBody>
            <a:bodyPr wrap="square">
              <a:no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Dogs</a:t>
              </a:r>
            </a:p>
          </p:txBody>
        </p:sp>
        <p:sp>
          <p:nvSpPr>
            <p:cNvPr id="772" name="Freeform 1174"/>
            <p:cNvSpPr>
              <a:spLocks noChangeAspect="1"/>
            </p:cNvSpPr>
            <p:nvPr/>
          </p:nvSpPr>
          <p:spPr bwMode="auto">
            <a:xfrm>
              <a:off x="814781" y="2695884"/>
              <a:ext cx="473545" cy="421171"/>
            </a:xfrm>
            <a:custGeom>
              <a:avLst/>
              <a:gdLst>
                <a:gd name="T0" fmla="*/ 2502 w 4304"/>
                <a:gd name="T1" fmla="*/ 1154 h 3828"/>
                <a:gd name="T2" fmla="*/ 2554 w 4304"/>
                <a:gd name="T3" fmla="*/ 710 h 3828"/>
                <a:gd name="T4" fmla="*/ 2627 w 4304"/>
                <a:gd name="T5" fmla="*/ 443 h 3828"/>
                <a:gd name="T6" fmla="*/ 2706 w 4304"/>
                <a:gd name="T7" fmla="*/ 326 h 3828"/>
                <a:gd name="T8" fmla="*/ 2825 w 4304"/>
                <a:gd name="T9" fmla="*/ 281 h 3828"/>
                <a:gd name="T10" fmla="*/ 2884 w 4304"/>
                <a:gd name="T11" fmla="*/ 238 h 3828"/>
                <a:gd name="T12" fmla="*/ 3010 w 4304"/>
                <a:gd name="T13" fmla="*/ 117 h 3828"/>
                <a:gd name="T14" fmla="*/ 3238 w 4304"/>
                <a:gd name="T15" fmla="*/ 3 h 3828"/>
                <a:gd name="T16" fmla="*/ 3343 w 4304"/>
                <a:gd name="T17" fmla="*/ 14 h 3828"/>
                <a:gd name="T18" fmla="*/ 3367 w 4304"/>
                <a:gd name="T19" fmla="*/ 94 h 3828"/>
                <a:gd name="T20" fmla="*/ 3330 w 4304"/>
                <a:gd name="T21" fmla="*/ 237 h 3828"/>
                <a:gd name="T22" fmla="*/ 3508 w 4304"/>
                <a:gd name="T23" fmla="*/ 288 h 3828"/>
                <a:gd name="T24" fmla="*/ 3612 w 4304"/>
                <a:gd name="T25" fmla="*/ 353 h 3828"/>
                <a:gd name="T26" fmla="*/ 3712 w 4304"/>
                <a:gd name="T27" fmla="*/ 484 h 3828"/>
                <a:gd name="T28" fmla="*/ 3790 w 4304"/>
                <a:gd name="T29" fmla="*/ 652 h 3828"/>
                <a:gd name="T30" fmla="*/ 4061 w 4304"/>
                <a:gd name="T31" fmla="*/ 711 h 3828"/>
                <a:gd name="T32" fmla="*/ 4209 w 4304"/>
                <a:gd name="T33" fmla="*/ 725 h 3828"/>
                <a:gd name="T34" fmla="*/ 4278 w 4304"/>
                <a:gd name="T35" fmla="*/ 835 h 3828"/>
                <a:gd name="T36" fmla="*/ 4300 w 4304"/>
                <a:gd name="T37" fmla="*/ 999 h 3828"/>
                <a:gd name="T38" fmla="*/ 4243 w 4304"/>
                <a:gd name="T39" fmla="*/ 1119 h 3828"/>
                <a:gd name="T40" fmla="*/ 4139 w 4304"/>
                <a:gd name="T41" fmla="*/ 1209 h 3828"/>
                <a:gd name="T42" fmla="*/ 3935 w 4304"/>
                <a:gd name="T43" fmla="*/ 1304 h 3828"/>
                <a:gd name="T44" fmla="*/ 3283 w 4304"/>
                <a:gd name="T45" fmla="*/ 1776 h 3828"/>
                <a:gd name="T46" fmla="*/ 3285 w 4304"/>
                <a:gd name="T47" fmla="*/ 3410 h 3828"/>
                <a:gd name="T48" fmla="*/ 3247 w 4304"/>
                <a:gd name="T49" fmla="*/ 3660 h 3828"/>
                <a:gd name="T50" fmla="*/ 3185 w 4304"/>
                <a:gd name="T51" fmla="*/ 3762 h 3828"/>
                <a:gd name="T52" fmla="*/ 3083 w 4304"/>
                <a:gd name="T53" fmla="*/ 3818 h 3828"/>
                <a:gd name="T54" fmla="*/ 2958 w 4304"/>
                <a:gd name="T55" fmla="*/ 3824 h 3828"/>
                <a:gd name="T56" fmla="*/ 2845 w 4304"/>
                <a:gd name="T57" fmla="*/ 3786 h 3828"/>
                <a:gd name="T58" fmla="*/ 2771 w 4304"/>
                <a:gd name="T59" fmla="*/ 3705 h 3828"/>
                <a:gd name="T60" fmla="*/ 2713 w 4304"/>
                <a:gd name="T61" fmla="*/ 3496 h 3828"/>
                <a:gd name="T62" fmla="*/ 2718 w 4304"/>
                <a:gd name="T63" fmla="*/ 2670 h 3828"/>
                <a:gd name="T64" fmla="*/ 1956 w 4304"/>
                <a:gd name="T65" fmla="*/ 3083 h 3828"/>
                <a:gd name="T66" fmla="*/ 2124 w 4304"/>
                <a:gd name="T67" fmla="*/ 3358 h 3828"/>
                <a:gd name="T68" fmla="*/ 2176 w 4304"/>
                <a:gd name="T69" fmla="*/ 3551 h 3828"/>
                <a:gd name="T70" fmla="*/ 2142 w 4304"/>
                <a:gd name="T71" fmla="*/ 3690 h 3828"/>
                <a:gd name="T72" fmla="*/ 2012 w 4304"/>
                <a:gd name="T73" fmla="*/ 3804 h 3828"/>
                <a:gd name="T74" fmla="*/ 1848 w 4304"/>
                <a:gd name="T75" fmla="*/ 3821 h 3828"/>
                <a:gd name="T76" fmla="*/ 1711 w 4304"/>
                <a:gd name="T77" fmla="*/ 3748 h 3828"/>
                <a:gd name="T78" fmla="*/ 1552 w 4304"/>
                <a:gd name="T79" fmla="*/ 3549 h 3828"/>
                <a:gd name="T80" fmla="*/ 1129 w 4304"/>
                <a:gd name="T81" fmla="*/ 2844 h 3828"/>
                <a:gd name="T82" fmla="*/ 1113 w 4304"/>
                <a:gd name="T83" fmla="*/ 3520 h 3828"/>
                <a:gd name="T84" fmla="*/ 1075 w 4304"/>
                <a:gd name="T85" fmla="*/ 3717 h 3828"/>
                <a:gd name="T86" fmla="*/ 980 w 4304"/>
                <a:gd name="T87" fmla="*/ 3801 h 3828"/>
                <a:gd name="T88" fmla="*/ 821 w 4304"/>
                <a:gd name="T89" fmla="*/ 3827 h 3828"/>
                <a:gd name="T90" fmla="*/ 670 w 4304"/>
                <a:gd name="T91" fmla="*/ 3780 h 3828"/>
                <a:gd name="T92" fmla="*/ 594 w 4304"/>
                <a:gd name="T93" fmla="*/ 3669 h 3828"/>
                <a:gd name="T94" fmla="*/ 554 w 4304"/>
                <a:gd name="T95" fmla="*/ 3419 h 3828"/>
                <a:gd name="T96" fmla="*/ 561 w 4304"/>
                <a:gd name="T97" fmla="*/ 2885 h 3828"/>
                <a:gd name="T98" fmla="*/ 502 w 4304"/>
                <a:gd name="T99" fmla="*/ 1741 h 3828"/>
                <a:gd name="T100" fmla="*/ 297 w 4304"/>
                <a:gd name="T101" fmla="*/ 1638 h 3828"/>
                <a:gd name="T102" fmla="*/ 156 w 4304"/>
                <a:gd name="T103" fmla="*/ 1486 h 3828"/>
                <a:gd name="T104" fmla="*/ 60 w 4304"/>
                <a:gd name="T105" fmla="*/ 1284 h 3828"/>
                <a:gd name="T106" fmla="*/ 1 w 4304"/>
                <a:gd name="T107" fmla="*/ 852 h 3828"/>
                <a:gd name="T108" fmla="*/ 73 w 4304"/>
                <a:gd name="T109" fmla="*/ 557 h 3828"/>
                <a:gd name="T110" fmla="*/ 203 w 4304"/>
                <a:gd name="T111" fmla="*/ 388 h 3828"/>
                <a:gd name="T112" fmla="*/ 310 w 4304"/>
                <a:gd name="T113" fmla="*/ 337 h 3828"/>
                <a:gd name="T114" fmla="*/ 341 w 4304"/>
                <a:gd name="T115" fmla="*/ 444 h 3828"/>
                <a:gd name="T116" fmla="*/ 412 w 4304"/>
                <a:gd name="T117" fmla="*/ 755 h 3828"/>
                <a:gd name="T118" fmla="*/ 614 w 4304"/>
                <a:gd name="T119" fmla="*/ 1239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04" h="3828">
                  <a:moveTo>
                    <a:pt x="2500" y="1247"/>
                  </a:moveTo>
                  <a:lnTo>
                    <a:pt x="2500" y="1247"/>
                  </a:lnTo>
                  <a:lnTo>
                    <a:pt x="2499" y="1244"/>
                  </a:lnTo>
                  <a:lnTo>
                    <a:pt x="2497" y="1239"/>
                  </a:lnTo>
                  <a:lnTo>
                    <a:pt x="2497" y="1218"/>
                  </a:lnTo>
                  <a:lnTo>
                    <a:pt x="2499" y="1188"/>
                  </a:lnTo>
                  <a:lnTo>
                    <a:pt x="2502" y="1154"/>
                  </a:lnTo>
                  <a:lnTo>
                    <a:pt x="2513" y="1048"/>
                  </a:lnTo>
                  <a:lnTo>
                    <a:pt x="2513" y="1048"/>
                  </a:lnTo>
                  <a:lnTo>
                    <a:pt x="2523" y="947"/>
                  </a:lnTo>
                  <a:lnTo>
                    <a:pt x="2534" y="846"/>
                  </a:lnTo>
                  <a:lnTo>
                    <a:pt x="2534" y="846"/>
                  </a:lnTo>
                  <a:lnTo>
                    <a:pt x="2547" y="755"/>
                  </a:lnTo>
                  <a:lnTo>
                    <a:pt x="2554" y="710"/>
                  </a:lnTo>
                  <a:lnTo>
                    <a:pt x="2562" y="664"/>
                  </a:lnTo>
                  <a:lnTo>
                    <a:pt x="2571" y="619"/>
                  </a:lnTo>
                  <a:lnTo>
                    <a:pt x="2582" y="575"/>
                  </a:lnTo>
                  <a:lnTo>
                    <a:pt x="2595" y="532"/>
                  </a:lnTo>
                  <a:lnTo>
                    <a:pt x="2610" y="488"/>
                  </a:lnTo>
                  <a:lnTo>
                    <a:pt x="2610" y="488"/>
                  </a:lnTo>
                  <a:lnTo>
                    <a:pt x="2627" y="443"/>
                  </a:lnTo>
                  <a:lnTo>
                    <a:pt x="2637" y="422"/>
                  </a:lnTo>
                  <a:lnTo>
                    <a:pt x="2647" y="399"/>
                  </a:lnTo>
                  <a:lnTo>
                    <a:pt x="2660" y="379"/>
                  </a:lnTo>
                  <a:lnTo>
                    <a:pt x="2672" y="360"/>
                  </a:lnTo>
                  <a:lnTo>
                    <a:pt x="2688" y="341"/>
                  </a:lnTo>
                  <a:lnTo>
                    <a:pt x="2706" y="326"/>
                  </a:lnTo>
                  <a:lnTo>
                    <a:pt x="2706" y="326"/>
                  </a:lnTo>
                  <a:lnTo>
                    <a:pt x="2716" y="319"/>
                  </a:lnTo>
                  <a:lnTo>
                    <a:pt x="2727" y="313"/>
                  </a:lnTo>
                  <a:lnTo>
                    <a:pt x="2739" y="307"/>
                  </a:lnTo>
                  <a:lnTo>
                    <a:pt x="2751" y="303"/>
                  </a:lnTo>
                  <a:lnTo>
                    <a:pt x="2775" y="296"/>
                  </a:lnTo>
                  <a:lnTo>
                    <a:pt x="2801" y="289"/>
                  </a:lnTo>
                  <a:lnTo>
                    <a:pt x="2825" y="281"/>
                  </a:lnTo>
                  <a:lnTo>
                    <a:pt x="2836" y="276"/>
                  </a:lnTo>
                  <a:lnTo>
                    <a:pt x="2847" y="271"/>
                  </a:lnTo>
                  <a:lnTo>
                    <a:pt x="2857" y="265"/>
                  </a:lnTo>
                  <a:lnTo>
                    <a:pt x="2867" y="258"/>
                  </a:lnTo>
                  <a:lnTo>
                    <a:pt x="2877" y="248"/>
                  </a:lnTo>
                  <a:lnTo>
                    <a:pt x="2884" y="238"/>
                  </a:lnTo>
                  <a:lnTo>
                    <a:pt x="2884" y="238"/>
                  </a:lnTo>
                  <a:lnTo>
                    <a:pt x="2901" y="216"/>
                  </a:lnTo>
                  <a:lnTo>
                    <a:pt x="2918" y="194"/>
                  </a:lnTo>
                  <a:lnTo>
                    <a:pt x="2935" y="176"/>
                  </a:lnTo>
                  <a:lnTo>
                    <a:pt x="2953" y="159"/>
                  </a:lnTo>
                  <a:lnTo>
                    <a:pt x="2972" y="144"/>
                  </a:lnTo>
                  <a:lnTo>
                    <a:pt x="2990" y="130"/>
                  </a:lnTo>
                  <a:lnTo>
                    <a:pt x="3010" y="117"/>
                  </a:lnTo>
                  <a:lnTo>
                    <a:pt x="3031" y="106"/>
                  </a:lnTo>
                  <a:lnTo>
                    <a:pt x="3075" y="82"/>
                  </a:lnTo>
                  <a:lnTo>
                    <a:pt x="3123" y="59"/>
                  </a:lnTo>
                  <a:lnTo>
                    <a:pt x="3176" y="34"/>
                  </a:lnTo>
                  <a:lnTo>
                    <a:pt x="3233" y="4"/>
                  </a:lnTo>
                  <a:lnTo>
                    <a:pt x="3233" y="4"/>
                  </a:lnTo>
                  <a:lnTo>
                    <a:pt x="3238" y="3"/>
                  </a:lnTo>
                  <a:lnTo>
                    <a:pt x="3244" y="1"/>
                  </a:lnTo>
                  <a:lnTo>
                    <a:pt x="3260" y="0"/>
                  </a:lnTo>
                  <a:lnTo>
                    <a:pt x="3278" y="0"/>
                  </a:lnTo>
                  <a:lnTo>
                    <a:pt x="3296" y="1"/>
                  </a:lnTo>
                  <a:lnTo>
                    <a:pt x="3315" y="5"/>
                  </a:lnTo>
                  <a:lnTo>
                    <a:pt x="3331" y="8"/>
                  </a:lnTo>
                  <a:lnTo>
                    <a:pt x="3343" y="14"/>
                  </a:lnTo>
                  <a:lnTo>
                    <a:pt x="3347" y="15"/>
                  </a:lnTo>
                  <a:lnTo>
                    <a:pt x="3350" y="18"/>
                  </a:lnTo>
                  <a:lnTo>
                    <a:pt x="3350" y="18"/>
                  </a:lnTo>
                  <a:lnTo>
                    <a:pt x="3357" y="36"/>
                  </a:lnTo>
                  <a:lnTo>
                    <a:pt x="3363" y="56"/>
                  </a:lnTo>
                  <a:lnTo>
                    <a:pt x="3365" y="75"/>
                  </a:lnTo>
                  <a:lnTo>
                    <a:pt x="3367" y="94"/>
                  </a:lnTo>
                  <a:lnTo>
                    <a:pt x="3367" y="113"/>
                  </a:lnTo>
                  <a:lnTo>
                    <a:pt x="3364" y="131"/>
                  </a:lnTo>
                  <a:lnTo>
                    <a:pt x="3361" y="148"/>
                  </a:lnTo>
                  <a:lnTo>
                    <a:pt x="3358" y="165"/>
                  </a:lnTo>
                  <a:lnTo>
                    <a:pt x="3348" y="193"/>
                  </a:lnTo>
                  <a:lnTo>
                    <a:pt x="3340" y="216"/>
                  </a:lnTo>
                  <a:lnTo>
                    <a:pt x="3330" y="237"/>
                  </a:lnTo>
                  <a:lnTo>
                    <a:pt x="3330" y="237"/>
                  </a:lnTo>
                  <a:lnTo>
                    <a:pt x="3351" y="240"/>
                  </a:lnTo>
                  <a:lnTo>
                    <a:pt x="3374" y="245"/>
                  </a:lnTo>
                  <a:lnTo>
                    <a:pt x="3403" y="252"/>
                  </a:lnTo>
                  <a:lnTo>
                    <a:pt x="3436" y="261"/>
                  </a:lnTo>
                  <a:lnTo>
                    <a:pt x="3471" y="274"/>
                  </a:lnTo>
                  <a:lnTo>
                    <a:pt x="3508" y="288"/>
                  </a:lnTo>
                  <a:lnTo>
                    <a:pt x="3525" y="296"/>
                  </a:lnTo>
                  <a:lnTo>
                    <a:pt x="3542" y="305"/>
                  </a:lnTo>
                  <a:lnTo>
                    <a:pt x="3542" y="305"/>
                  </a:lnTo>
                  <a:lnTo>
                    <a:pt x="3561" y="316"/>
                  </a:lnTo>
                  <a:lnTo>
                    <a:pt x="3580" y="327"/>
                  </a:lnTo>
                  <a:lnTo>
                    <a:pt x="3597" y="340"/>
                  </a:lnTo>
                  <a:lnTo>
                    <a:pt x="3612" y="353"/>
                  </a:lnTo>
                  <a:lnTo>
                    <a:pt x="3626" y="364"/>
                  </a:lnTo>
                  <a:lnTo>
                    <a:pt x="3639" y="378"/>
                  </a:lnTo>
                  <a:lnTo>
                    <a:pt x="3652" y="391"/>
                  </a:lnTo>
                  <a:lnTo>
                    <a:pt x="3662" y="403"/>
                  </a:lnTo>
                  <a:lnTo>
                    <a:pt x="3681" y="430"/>
                  </a:lnTo>
                  <a:lnTo>
                    <a:pt x="3698" y="457"/>
                  </a:lnTo>
                  <a:lnTo>
                    <a:pt x="3712" y="484"/>
                  </a:lnTo>
                  <a:lnTo>
                    <a:pt x="3724" y="509"/>
                  </a:lnTo>
                  <a:lnTo>
                    <a:pt x="3744" y="560"/>
                  </a:lnTo>
                  <a:lnTo>
                    <a:pt x="3753" y="584"/>
                  </a:lnTo>
                  <a:lnTo>
                    <a:pt x="3762" y="605"/>
                  </a:lnTo>
                  <a:lnTo>
                    <a:pt x="3772" y="625"/>
                  </a:lnTo>
                  <a:lnTo>
                    <a:pt x="3784" y="643"/>
                  </a:lnTo>
                  <a:lnTo>
                    <a:pt x="3790" y="652"/>
                  </a:lnTo>
                  <a:lnTo>
                    <a:pt x="3797" y="659"/>
                  </a:lnTo>
                  <a:lnTo>
                    <a:pt x="3806" y="666"/>
                  </a:lnTo>
                  <a:lnTo>
                    <a:pt x="3813" y="671"/>
                  </a:lnTo>
                  <a:lnTo>
                    <a:pt x="3900" y="711"/>
                  </a:lnTo>
                  <a:lnTo>
                    <a:pt x="3900" y="711"/>
                  </a:lnTo>
                  <a:lnTo>
                    <a:pt x="3958" y="711"/>
                  </a:lnTo>
                  <a:lnTo>
                    <a:pt x="4061" y="711"/>
                  </a:lnTo>
                  <a:lnTo>
                    <a:pt x="4115" y="712"/>
                  </a:lnTo>
                  <a:lnTo>
                    <a:pt x="4161" y="714"/>
                  </a:lnTo>
                  <a:lnTo>
                    <a:pt x="4180" y="717"/>
                  </a:lnTo>
                  <a:lnTo>
                    <a:pt x="4195" y="718"/>
                  </a:lnTo>
                  <a:lnTo>
                    <a:pt x="4205" y="721"/>
                  </a:lnTo>
                  <a:lnTo>
                    <a:pt x="4208" y="722"/>
                  </a:lnTo>
                  <a:lnTo>
                    <a:pt x="4209" y="725"/>
                  </a:lnTo>
                  <a:lnTo>
                    <a:pt x="4209" y="725"/>
                  </a:lnTo>
                  <a:lnTo>
                    <a:pt x="4213" y="729"/>
                  </a:lnTo>
                  <a:lnTo>
                    <a:pt x="4225" y="745"/>
                  </a:lnTo>
                  <a:lnTo>
                    <a:pt x="4242" y="767"/>
                  </a:lnTo>
                  <a:lnTo>
                    <a:pt x="4260" y="798"/>
                  </a:lnTo>
                  <a:lnTo>
                    <a:pt x="4269" y="815"/>
                  </a:lnTo>
                  <a:lnTo>
                    <a:pt x="4278" y="835"/>
                  </a:lnTo>
                  <a:lnTo>
                    <a:pt x="4285" y="855"/>
                  </a:lnTo>
                  <a:lnTo>
                    <a:pt x="4292" y="877"/>
                  </a:lnTo>
                  <a:lnTo>
                    <a:pt x="4298" y="900"/>
                  </a:lnTo>
                  <a:lnTo>
                    <a:pt x="4302" y="924"/>
                  </a:lnTo>
                  <a:lnTo>
                    <a:pt x="4304" y="948"/>
                  </a:lnTo>
                  <a:lnTo>
                    <a:pt x="4304" y="973"/>
                  </a:lnTo>
                  <a:lnTo>
                    <a:pt x="4300" y="999"/>
                  </a:lnTo>
                  <a:lnTo>
                    <a:pt x="4294" y="1026"/>
                  </a:lnTo>
                  <a:lnTo>
                    <a:pt x="4284" y="1052"/>
                  </a:lnTo>
                  <a:lnTo>
                    <a:pt x="4278" y="1065"/>
                  </a:lnTo>
                  <a:lnTo>
                    <a:pt x="4271" y="1078"/>
                  </a:lnTo>
                  <a:lnTo>
                    <a:pt x="4263" y="1092"/>
                  </a:lnTo>
                  <a:lnTo>
                    <a:pt x="4254" y="1105"/>
                  </a:lnTo>
                  <a:lnTo>
                    <a:pt x="4243" y="1119"/>
                  </a:lnTo>
                  <a:lnTo>
                    <a:pt x="4232" y="1131"/>
                  </a:lnTo>
                  <a:lnTo>
                    <a:pt x="4221" y="1144"/>
                  </a:lnTo>
                  <a:lnTo>
                    <a:pt x="4206" y="1158"/>
                  </a:lnTo>
                  <a:lnTo>
                    <a:pt x="4191" y="1171"/>
                  </a:lnTo>
                  <a:lnTo>
                    <a:pt x="4175" y="1184"/>
                  </a:lnTo>
                  <a:lnTo>
                    <a:pt x="4158" y="1196"/>
                  </a:lnTo>
                  <a:lnTo>
                    <a:pt x="4139" y="1209"/>
                  </a:lnTo>
                  <a:lnTo>
                    <a:pt x="4119" y="1222"/>
                  </a:lnTo>
                  <a:lnTo>
                    <a:pt x="4098" y="1234"/>
                  </a:lnTo>
                  <a:lnTo>
                    <a:pt x="4074" y="1247"/>
                  </a:lnTo>
                  <a:lnTo>
                    <a:pt x="4050" y="1258"/>
                  </a:lnTo>
                  <a:lnTo>
                    <a:pt x="4023" y="1270"/>
                  </a:lnTo>
                  <a:lnTo>
                    <a:pt x="3996" y="1281"/>
                  </a:lnTo>
                  <a:lnTo>
                    <a:pt x="3935" y="1304"/>
                  </a:lnTo>
                  <a:lnTo>
                    <a:pt x="3868" y="1325"/>
                  </a:lnTo>
                  <a:lnTo>
                    <a:pt x="3794" y="1345"/>
                  </a:lnTo>
                  <a:lnTo>
                    <a:pt x="3712" y="1363"/>
                  </a:lnTo>
                  <a:lnTo>
                    <a:pt x="3557" y="1400"/>
                  </a:lnTo>
                  <a:lnTo>
                    <a:pt x="3350" y="1582"/>
                  </a:lnTo>
                  <a:lnTo>
                    <a:pt x="3283" y="1776"/>
                  </a:lnTo>
                  <a:lnTo>
                    <a:pt x="3283" y="1776"/>
                  </a:lnTo>
                  <a:lnTo>
                    <a:pt x="3285" y="1991"/>
                  </a:lnTo>
                  <a:lnTo>
                    <a:pt x="3288" y="2485"/>
                  </a:lnTo>
                  <a:lnTo>
                    <a:pt x="3289" y="2767"/>
                  </a:lnTo>
                  <a:lnTo>
                    <a:pt x="3289" y="3032"/>
                  </a:lnTo>
                  <a:lnTo>
                    <a:pt x="3288" y="3257"/>
                  </a:lnTo>
                  <a:lnTo>
                    <a:pt x="3286" y="3344"/>
                  </a:lnTo>
                  <a:lnTo>
                    <a:pt x="3285" y="3410"/>
                  </a:lnTo>
                  <a:lnTo>
                    <a:pt x="3285" y="3410"/>
                  </a:lnTo>
                  <a:lnTo>
                    <a:pt x="3283" y="3457"/>
                  </a:lnTo>
                  <a:lnTo>
                    <a:pt x="3279" y="3502"/>
                  </a:lnTo>
                  <a:lnTo>
                    <a:pt x="3274" y="3544"/>
                  </a:lnTo>
                  <a:lnTo>
                    <a:pt x="3267" y="3585"/>
                  </a:lnTo>
                  <a:lnTo>
                    <a:pt x="3258" y="3623"/>
                  </a:lnTo>
                  <a:lnTo>
                    <a:pt x="3247" y="3660"/>
                  </a:lnTo>
                  <a:lnTo>
                    <a:pt x="3240" y="3677"/>
                  </a:lnTo>
                  <a:lnTo>
                    <a:pt x="3233" y="3693"/>
                  </a:lnTo>
                  <a:lnTo>
                    <a:pt x="3224" y="3708"/>
                  </a:lnTo>
                  <a:lnTo>
                    <a:pt x="3216" y="3722"/>
                  </a:lnTo>
                  <a:lnTo>
                    <a:pt x="3206" y="3736"/>
                  </a:lnTo>
                  <a:lnTo>
                    <a:pt x="3196" y="3749"/>
                  </a:lnTo>
                  <a:lnTo>
                    <a:pt x="3185" y="3762"/>
                  </a:lnTo>
                  <a:lnTo>
                    <a:pt x="3173" y="3773"/>
                  </a:lnTo>
                  <a:lnTo>
                    <a:pt x="3161" y="3783"/>
                  </a:lnTo>
                  <a:lnTo>
                    <a:pt x="3147" y="3791"/>
                  </a:lnTo>
                  <a:lnTo>
                    <a:pt x="3133" y="3800"/>
                  </a:lnTo>
                  <a:lnTo>
                    <a:pt x="3117" y="3807"/>
                  </a:lnTo>
                  <a:lnTo>
                    <a:pt x="3101" y="3814"/>
                  </a:lnTo>
                  <a:lnTo>
                    <a:pt x="3083" y="3818"/>
                  </a:lnTo>
                  <a:lnTo>
                    <a:pt x="3065" y="3822"/>
                  </a:lnTo>
                  <a:lnTo>
                    <a:pt x="3046" y="3825"/>
                  </a:lnTo>
                  <a:lnTo>
                    <a:pt x="3025" y="3827"/>
                  </a:lnTo>
                  <a:lnTo>
                    <a:pt x="3004" y="3827"/>
                  </a:lnTo>
                  <a:lnTo>
                    <a:pt x="2982" y="3825"/>
                  </a:lnTo>
                  <a:lnTo>
                    <a:pt x="2958" y="3824"/>
                  </a:lnTo>
                  <a:lnTo>
                    <a:pt x="2958" y="3824"/>
                  </a:lnTo>
                  <a:lnTo>
                    <a:pt x="2938" y="3821"/>
                  </a:lnTo>
                  <a:lnTo>
                    <a:pt x="2921" y="3817"/>
                  </a:lnTo>
                  <a:lnTo>
                    <a:pt x="2904" y="3812"/>
                  </a:lnTo>
                  <a:lnTo>
                    <a:pt x="2887" y="3807"/>
                  </a:lnTo>
                  <a:lnTo>
                    <a:pt x="2871" y="3801"/>
                  </a:lnTo>
                  <a:lnTo>
                    <a:pt x="2857" y="3794"/>
                  </a:lnTo>
                  <a:lnTo>
                    <a:pt x="2845" y="3786"/>
                  </a:lnTo>
                  <a:lnTo>
                    <a:pt x="2832" y="3776"/>
                  </a:lnTo>
                  <a:lnTo>
                    <a:pt x="2819" y="3766"/>
                  </a:lnTo>
                  <a:lnTo>
                    <a:pt x="2808" y="3756"/>
                  </a:lnTo>
                  <a:lnTo>
                    <a:pt x="2798" y="3745"/>
                  </a:lnTo>
                  <a:lnTo>
                    <a:pt x="2788" y="3732"/>
                  </a:lnTo>
                  <a:lnTo>
                    <a:pt x="2778" y="3719"/>
                  </a:lnTo>
                  <a:lnTo>
                    <a:pt x="2771" y="3705"/>
                  </a:lnTo>
                  <a:lnTo>
                    <a:pt x="2763" y="3691"/>
                  </a:lnTo>
                  <a:lnTo>
                    <a:pt x="2756" y="3677"/>
                  </a:lnTo>
                  <a:lnTo>
                    <a:pt x="2743" y="3645"/>
                  </a:lnTo>
                  <a:lnTo>
                    <a:pt x="2733" y="3611"/>
                  </a:lnTo>
                  <a:lnTo>
                    <a:pt x="2725" y="3574"/>
                  </a:lnTo>
                  <a:lnTo>
                    <a:pt x="2719" y="3536"/>
                  </a:lnTo>
                  <a:lnTo>
                    <a:pt x="2713" y="3496"/>
                  </a:lnTo>
                  <a:lnTo>
                    <a:pt x="2711" y="3454"/>
                  </a:lnTo>
                  <a:lnTo>
                    <a:pt x="2709" y="3410"/>
                  </a:lnTo>
                  <a:lnTo>
                    <a:pt x="2708" y="3367"/>
                  </a:lnTo>
                  <a:lnTo>
                    <a:pt x="2708" y="3367"/>
                  </a:lnTo>
                  <a:lnTo>
                    <a:pt x="2709" y="3163"/>
                  </a:lnTo>
                  <a:lnTo>
                    <a:pt x="2713" y="2935"/>
                  </a:lnTo>
                  <a:lnTo>
                    <a:pt x="2718" y="2670"/>
                  </a:lnTo>
                  <a:lnTo>
                    <a:pt x="1716" y="2648"/>
                  </a:lnTo>
                  <a:lnTo>
                    <a:pt x="1716" y="2648"/>
                  </a:lnTo>
                  <a:lnTo>
                    <a:pt x="1738" y="2691"/>
                  </a:lnTo>
                  <a:lnTo>
                    <a:pt x="1796" y="2799"/>
                  </a:lnTo>
                  <a:lnTo>
                    <a:pt x="1874" y="2940"/>
                  </a:lnTo>
                  <a:lnTo>
                    <a:pt x="1915" y="3014"/>
                  </a:lnTo>
                  <a:lnTo>
                    <a:pt x="1956" y="3083"/>
                  </a:lnTo>
                  <a:lnTo>
                    <a:pt x="1956" y="3083"/>
                  </a:lnTo>
                  <a:lnTo>
                    <a:pt x="1992" y="3142"/>
                  </a:lnTo>
                  <a:lnTo>
                    <a:pt x="2032" y="3203"/>
                  </a:lnTo>
                  <a:lnTo>
                    <a:pt x="2070" y="3264"/>
                  </a:lnTo>
                  <a:lnTo>
                    <a:pt x="2090" y="3295"/>
                  </a:lnTo>
                  <a:lnTo>
                    <a:pt x="2107" y="3327"/>
                  </a:lnTo>
                  <a:lnTo>
                    <a:pt x="2124" y="3358"/>
                  </a:lnTo>
                  <a:lnTo>
                    <a:pt x="2138" y="3389"/>
                  </a:lnTo>
                  <a:lnTo>
                    <a:pt x="2150" y="3422"/>
                  </a:lnTo>
                  <a:lnTo>
                    <a:pt x="2162" y="3454"/>
                  </a:lnTo>
                  <a:lnTo>
                    <a:pt x="2169" y="3487"/>
                  </a:lnTo>
                  <a:lnTo>
                    <a:pt x="2174" y="3519"/>
                  </a:lnTo>
                  <a:lnTo>
                    <a:pt x="2174" y="3534"/>
                  </a:lnTo>
                  <a:lnTo>
                    <a:pt x="2176" y="3551"/>
                  </a:lnTo>
                  <a:lnTo>
                    <a:pt x="2174" y="3568"/>
                  </a:lnTo>
                  <a:lnTo>
                    <a:pt x="2173" y="3584"/>
                  </a:lnTo>
                  <a:lnTo>
                    <a:pt x="2173" y="3584"/>
                  </a:lnTo>
                  <a:lnTo>
                    <a:pt x="2169" y="3614"/>
                  </a:lnTo>
                  <a:lnTo>
                    <a:pt x="2162" y="3640"/>
                  </a:lnTo>
                  <a:lnTo>
                    <a:pt x="2153" y="3666"/>
                  </a:lnTo>
                  <a:lnTo>
                    <a:pt x="2142" y="3690"/>
                  </a:lnTo>
                  <a:lnTo>
                    <a:pt x="2129" y="3711"/>
                  </a:lnTo>
                  <a:lnTo>
                    <a:pt x="2114" y="3731"/>
                  </a:lnTo>
                  <a:lnTo>
                    <a:pt x="2097" y="3749"/>
                  </a:lnTo>
                  <a:lnTo>
                    <a:pt x="2078" y="3766"/>
                  </a:lnTo>
                  <a:lnTo>
                    <a:pt x="2059" y="3781"/>
                  </a:lnTo>
                  <a:lnTo>
                    <a:pt x="2036" y="3793"/>
                  </a:lnTo>
                  <a:lnTo>
                    <a:pt x="2012" y="3804"/>
                  </a:lnTo>
                  <a:lnTo>
                    <a:pt x="1987" y="3812"/>
                  </a:lnTo>
                  <a:lnTo>
                    <a:pt x="1960" y="3818"/>
                  </a:lnTo>
                  <a:lnTo>
                    <a:pt x="1930" y="3822"/>
                  </a:lnTo>
                  <a:lnTo>
                    <a:pt x="1901" y="3824"/>
                  </a:lnTo>
                  <a:lnTo>
                    <a:pt x="1868" y="3824"/>
                  </a:lnTo>
                  <a:lnTo>
                    <a:pt x="1868" y="3824"/>
                  </a:lnTo>
                  <a:lnTo>
                    <a:pt x="1848" y="3821"/>
                  </a:lnTo>
                  <a:lnTo>
                    <a:pt x="1827" y="3817"/>
                  </a:lnTo>
                  <a:lnTo>
                    <a:pt x="1807" y="3810"/>
                  </a:lnTo>
                  <a:lnTo>
                    <a:pt x="1788" y="3801"/>
                  </a:lnTo>
                  <a:lnTo>
                    <a:pt x="1768" y="3790"/>
                  </a:lnTo>
                  <a:lnTo>
                    <a:pt x="1748" y="3777"/>
                  </a:lnTo>
                  <a:lnTo>
                    <a:pt x="1730" y="3763"/>
                  </a:lnTo>
                  <a:lnTo>
                    <a:pt x="1711" y="3748"/>
                  </a:lnTo>
                  <a:lnTo>
                    <a:pt x="1693" y="3731"/>
                  </a:lnTo>
                  <a:lnTo>
                    <a:pt x="1675" y="3712"/>
                  </a:lnTo>
                  <a:lnTo>
                    <a:pt x="1658" y="3694"/>
                  </a:lnTo>
                  <a:lnTo>
                    <a:pt x="1641" y="3674"/>
                  </a:lnTo>
                  <a:lnTo>
                    <a:pt x="1608" y="3633"/>
                  </a:lnTo>
                  <a:lnTo>
                    <a:pt x="1579" y="3591"/>
                  </a:lnTo>
                  <a:lnTo>
                    <a:pt x="1552" y="3549"/>
                  </a:lnTo>
                  <a:lnTo>
                    <a:pt x="1528" y="3508"/>
                  </a:lnTo>
                  <a:lnTo>
                    <a:pt x="1507" y="3470"/>
                  </a:lnTo>
                  <a:lnTo>
                    <a:pt x="1488" y="3436"/>
                  </a:lnTo>
                  <a:lnTo>
                    <a:pt x="1463" y="3386"/>
                  </a:lnTo>
                  <a:lnTo>
                    <a:pt x="1455" y="3367"/>
                  </a:lnTo>
                  <a:lnTo>
                    <a:pt x="1129" y="2844"/>
                  </a:lnTo>
                  <a:lnTo>
                    <a:pt x="1129" y="2844"/>
                  </a:lnTo>
                  <a:lnTo>
                    <a:pt x="1120" y="3055"/>
                  </a:lnTo>
                  <a:lnTo>
                    <a:pt x="1116" y="3238"/>
                  </a:lnTo>
                  <a:lnTo>
                    <a:pt x="1115" y="3327"/>
                  </a:lnTo>
                  <a:lnTo>
                    <a:pt x="1115" y="3403"/>
                  </a:lnTo>
                  <a:lnTo>
                    <a:pt x="1115" y="3403"/>
                  </a:lnTo>
                  <a:lnTo>
                    <a:pt x="1115" y="3463"/>
                  </a:lnTo>
                  <a:lnTo>
                    <a:pt x="1113" y="3520"/>
                  </a:lnTo>
                  <a:lnTo>
                    <a:pt x="1110" y="3575"/>
                  </a:lnTo>
                  <a:lnTo>
                    <a:pt x="1107" y="3602"/>
                  </a:lnTo>
                  <a:lnTo>
                    <a:pt x="1103" y="3628"/>
                  </a:lnTo>
                  <a:lnTo>
                    <a:pt x="1099" y="3652"/>
                  </a:lnTo>
                  <a:lnTo>
                    <a:pt x="1092" y="3674"/>
                  </a:lnTo>
                  <a:lnTo>
                    <a:pt x="1085" y="3697"/>
                  </a:lnTo>
                  <a:lnTo>
                    <a:pt x="1075" y="3717"/>
                  </a:lnTo>
                  <a:lnTo>
                    <a:pt x="1064" y="3735"/>
                  </a:lnTo>
                  <a:lnTo>
                    <a:pt x="1051" y="3752"/>
                  </a:lnTo>
                  <a:lnTo>
                    <a:pt x="1035" y="3767"/>
                  </a:lnTo>
                  <a:lnTo>
                    <a:pt x="1019" y="3780"/>
                  </a:lnTo>
                  <a:lnTo>
                    <a:pt x="1019" y="3780"/>
                  </a:lnTo>
                  <a:lnTo>
                    <a:pt x="1000" y="3791"/>
                  </a:lnTo>
                  <a:lnTo>
                    <a:pt x="980" y="3801"/>
                  </a:lnTo>
                  <a:lnTo>
                    <a:pt x="959" y="3810"/>
                  </a:lnTo>
                  <a:lnTo>
                    <a:pt x="938" y="3815"/>
                  </a:lnTo>
                  <a:lnTo>
                    <a:pt x="914" y="3821"/>
                  </a:lnTo>
                  <a:lnTo>
                    <a:pt x="892" y="3824"/>
                  </a:lnTo>
                  <a:lnTo>
                    <a:pt x="868" y="3827"/>
                  </a:lnTo>
                  <a:lnTo>
                    <a:pt x="844" y="3828"/>
                  </a:lnTo>
                  <a:lnTo>
                    <a:pt x="821" y="3827"/>
                  </a:lnTo>
                  <a:lnTo>
                    <a:pt x="797" y="3824"/>
                  </a:lnTo>
                  <a:lnTo>
                    <a:pt x="774" y="3821"/>
                  </a:lnTo>
                  <a:lnTo>
                    <a:pt x="752" y="3815"/>
                  </a:lnTo>
                  <a:lnTo>
                    <a:pt x="729" y="3808"/>
                  </a:lnTo>
                  <a:lnTo>
                    <a:pt x="708" y="3801"/>
                  </a:lnTo>
                  <a:lnTo>
                    <a:pt x="688" y="3791"/>
                  </a:lnTo>
                  <a:lnTo>
                    <a:pt x="670" y="3780"/>
                  </a:lnTo>
                  <a:lnTo>
                    <a:pt x="670" y="3780"/>
                  </a:lnTo>
                  <a:lnTo>
                    <a:pt x="654" y="3767"/>
                  </a:lnTo>
                  <a:lnTo>
                    <a:pt x="639" y="3752"/>
                  </a:lnTo>
                  <a:lnTo>
                    <a:pt x="626" y="3735"/>
                  </a:lnTo>
                  <a:lnTo>
                    <a:pt x="614" y="3715"/>
                  </a:lnTo>
                  <a:lnTo>
                    <a:pt x="604" y="3693"/>
                  </a:lnTo>
                  <a:lnTo>
                    <a:pt x="594" y="3669"/>
                  </a:lnTo>
                  <a:lnTo>
                    <a:pt x="585" y="3643"/>
                  </a:lnTo>
                  <a:lnTo>
                    <a:pt x="578" y="3615"/>
                  </a:lnTo>
                  <a:lnTo>
                    <a:pt x="571" y="3587"/>
                  </a:lnTo>
                  <a:lnTo>
                    <a:pt x="567" y="3556"/>
                  </a:lnTo>
                  <a:lnTo>
                    <a:pt x="563" y="3523"/>
                  </a:lnTo>
                  <a:lnTo>
                    <a:pt x="559" y="3489"/>
                  </a:lnTo>
                  <a:lnTo>
                    <a:pt x="554" y="3419"/>
                  </a:lnTo>
                  <a:lnTo>
                    <a:pt x="551" y="3344"/>
                  </a:lnTo>
                  <a:lnTo>
                    <a:pt x="551" y="3344"/>
                  </a:lnTo>
                  <a:lnTo>
                    <a:pt x="551" y="3281"/>
                  </a:lnTo>
                  <a:lnTo>
                    <a:pt x="553" y="3216"/>
                  </a:lnTo>
                  <a:lnTo>
                    <a:pt x="556" y="3083"/>
                  </a:lnTo>
                  <a:lnTo>
                    <a:pt x="560" y="2950"/>
                  </a:lnTo>
                  <a:lnTo>
                    <a:pt x="561" y="2885"/>
                  </a:lnTo>
                  <a:lnTo>
                    <a:pt x="561" y="2822"/>
                  </a:lnTo>
                  <a:lnTo>
                    <a:pt x="561" y="2822"/>
                  </a:lnTo>
                  <a:lnTo>
                    <a:pt x="561" y="1755"/>
                  </a:lnTo>
                  <a:lnTo>
                    <a:pt x="561" y="1755"/>
                  </a:lnTo>
                  <a:lnTo>
                    <a:pt x="546" y="1752"/>
                  </a:lnTo>
                  <a:lnTo>
                    <a:pt x="527" y="1748"/>
                  </a:lnTo>
                  <a:lnTo>
                    <a:pt x="502" y="1741"/>
                  </a:lnTo>
                  <a:lnTo>
                    <a:pt x="472" y="1733"/>
                  </a:lnTo>
                  <a:lnTo>
                    <a:pt x="437" y="1718"/>
                  </a:lnTo>
                  <a:lnTo>
                    <a:pt x="400" y="1702"/>
                  </a:lnTo>
                  <a:lnTo>
                    <a:pt x="361" y="1680"/>
                  </a:lnTo>
                  <a:lnTo>
                    <a:pt x="340" y="1668"/>
                  </a:lnTo>
                  <a:lnTo>
                    <a:pt x="319" y="1654"/>
                  </a:lnTo>
                  <a:lnTo>
                    <a:pt x="297" y="1638"/>
                  </a:lnTo>
                  <a:lnTo>
                    <a:pt x="276" y="1621"/>
                  </a:lnTo>
                  <a:lnTo>
                    <a:pt x="257" y="1603"/>
                  </a:lnTo>
                  <a:lnTo>
                    <a:pt x="235" y="1583"/>
                  </a:lnTo>
                  <a:lnTo>
                    <a:pt x="214" y="1560"/>
                  </a:lnTo>
                  <a:lnTo>
                    <a:pt x="194" y="1538"/>
                  </a:lnTo>
                  <a:lnTo>
                    <a:pt x="175" y="1512"/>
                  </a:lnTo>
                  <a:lnTo>
                    <a:pt x="156" y="1486"/>
                  </a:lnTo>
                  <a:lnTo>
                    <a:pt x="138" y="1457"/>
                  </a:lnTo>
                  <a:lnTo>
                    <a:pt x="120" y="1426"/>
                  </a:lnTo>
                  <a:lnTo>
                    <a:pt x="104" y="1394"/>
                  </a:lnTo>
                  <a:lnTo>
                    <a:pt x="89" y="1359"/>
                  </a:lnTo>
                  <a:lnTo>
                    <a:pt x="74" y="1322"/>
                  </a:lnTo>
                  <a:lnTo>
                    <a:pt x="60" y="1284"/>
                  </a:lnTo>
                  <a:lnTo>
                    <a:pt x="60" y="1284"/>
                  </a:lnTo>
                  <a:lnTo>
                    <a:pt x="41" y="1213"/>
                  </a:lnTo>
                  <a:lnTo>
                    <a:pt x="25" y="1146"/>
                  </a:lnTo>
                  <a:lnTo>
                    <a:pt x="14" y="1082"/>
                  </a:lnTo>
                  <a:lnTo>
                    <a:pt x="5" y="1020"/>
                  </a:lnTo>
                  <a:lnTo>
                    <a:pt x="1" y="962"/>
                  </a:lnTo>
                  <a:lnTo>
                    <a:pt x="0" y="906"/>
                  </a:lnTo>
                  <a:lnTo>
                    <a:pt x="1" y="852"/>
                  </a:lnTo>
                  <a:lnTo>
                    <a:pt x="4" y="803"/>
                  </a:lnTo>
                  <a:lnTo>
                    <a:pt x="11" y="755"/>
                  </a:lnTo>
                  <a:lnTo>
                    <a:pt x="19" y="710"/>
                  </a:lnTo>
                  <a:lnTo>
                    <a:pt x="31" y="667"/>
                  </a:lnTo>
                  <a:lnTo>
                    <a:pt x="43" y="628"/>
                  </a:lnTo>
                  <a:lnTo>
                    <a:pt x="58" y="591"/>
                  </a:lnTo>
                  <a:lnTo>
                    <a:pt x="73" y="557"/>
                  </a:lnTo>
                  <a:lnTo>
                    <a:pt x="90" y="525"/>
                  </a:lnTo>
                  <a:lnTo>
                    <a:pt x="108" y="496"/>
                  </a:lnTo>
                  <a:lnTo>
                    <a:pt x="127" y="470"/>
                  </a:lnTo>
                  <a:lnTo>
                    <a:pt x="145" y="446"/>
                  </a:lnTo>
                  <a:lnTo>
                    <a:pt x="165" y="423"/>
                  </a:lnTo>
                  <a:lnTo>
                    <a:pt x="183" y="405"/>
                  </a:lnTo>
                  <a:lnTo>
                    <a:pt x="203" y="388"/>
                  </a:lnTo>
                  <a:lnTo>
                    <a:pt x="221" y="374"/>
                  </a:lnTo>
                  <a:lnTo>
                    <a:pt x="238" y="361"/>
                  </a:lnTo>
                  <a:lnTo>
                    <a:pt x="257" y="351"/>
                  </a:lnTo>
                  <a:lnTo>
                    <a:pt x="272" y="344"/>
                  </a:lnTo>
                  <a:lnTo>
                    <a:pt x="286" y="340"/>
                  </a:lnTo>
                  <a:lnTo>
                    <a:pt x="299" y="337"/>
                  </a:lnTo>
                  <a:lnTo>
                    <a:pt x="310" y="337"/>
                  </a:lnTo>
                  <a:lnTo>
                    <a:pt x="320" y="338"/>
                  </a:lnTo>
                  <a:lnTo>
                    <a:pt x="327" y="343"/>
                  </a:lnTo>
                  <a:lnTo>
                    <a:pt x="331" y="348"/>
                  </a:lnTo>
                  <a:lnTo>
                    <a:pt x="333" y="357"/>
                  </a:lnTo>
                  <a:lnTo>
                    <a:pt x="333" y="357"/>
                  </a:lnTo>
                  <a:lnTo>
                    <a:pt x="336" y="401"/>
                  </a:lnTo>
                  <a:lnTo>
                    <a:pt x="341" y="444"/>
                  </a:lnTo>
                  <a:lnTo>
                    <a:pt x="347" y="488"/>
                  </a:lnTo>
                  <a:lnTo>
                    <a:pt x="355" y="532"/>
                  </a:lnTo>
                  <a:lnTo>
                    <a:pt x="364" y="577"/>
                  </a:lnTo>
                  <a:lnTo>
                    <a:pt x="375" y="622"/>
                  </a:lnTo>
                  <a:lnTo>
                    <a:pt x="386" y="666"/>
                  </a:lnTo>
                  <a:lnTo>
                    <a:pt x="399" y="711"/>
                  </a:lnTo>
                  <a:lnTo>
                    <a:pt x="412" y="755"/>
                  </a:lnTo>
                  <a:lnTo>
                    <a:pt x="426" y="798"/>
                  </a:lnTo>
                  <a:lnTo>
                    <a:pt x="457" y="883"/>
                  </a:lnTo>
                  <a:lnTo>
                    <a:pt x="488" y="965"/>
                  </a:lnTo>
                  <a:lnTo>
                    <a:pt x="520" y="1043"/>
                  </a:lnTo>
                  <a:lnTo>
                    <a:pt x="553" y="1115"/>
                  </a:lnTo>
                  <a:lnTo>
                    <a:pt x="584" y="1181"/>
                  </a:lnTo>
                  <a:lnTo>
                    <a:pt x="614" y="1239"/>
                  </a:lnTo>
                  <a:lnTo>
                    <a:pt x="639" y="1288"/>
                  </a:lnTo>
                  <a:lnTo>
                    <a:pt x="678" y="1360"/>
                  </a:lnTo>
                  <a:lnTo>
                    <a:pt x="693" y="1385"/>
                  </a:lnTo>
                  <a:lnTo>
                    <a:pt x="2392" y="1385"/>
                  </a:lnTo>
                  <a:lnTo>
                    <a:pt x="2500" y="1247"/>
                  </a:lnTo>
                  <a:close/>
                </a:path>
              </a:pathLst>
            </a:custGeom>
            <a:solidFill>
              <a:srgbClr val="002050">
                <a:lumMod val="90000"/>
                <a:lumOff val="10000"/>
              </a:srgbClr>
            </a:solidFill>
            <a:ln w="9525" cap="flat" cmpd="sng" algn="ctr">
              <a:noFill/>
              <a:prstDash val="solid"/>
              <a:headEnd type="none" w="med" len="med"/>
              <a:tailEnd type="none" w="med" len="med"/>
            </a:ln>
            <a:effectLst/>
            <a:ex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74" name="Group 773"/>
          <p:cNvGrpSpPr/>
          <p:nvPr/>
        </p:nvGrpSpPr>
        <p:grpSpPr>
          <a:xfrm>
            <a:off x="3751243" y="3917408"/>
            <a:ext cx="1194559" cy="1037608"/>
            <a:chOff x="3751243" y="3917408"/>
            <a:chExt cx="1194559" cy="1037608"/>
          </a:xfrm>
        </p:grpSpPr>
        <p:sp>
          <p:nvSpPr>
            <p:cNvPr id="775" name="Freeform: Shape 774"/>
            <p:cNvSpPr/>
            <p:nvPr/>
          </p:nvSpPr>
          <p:spPr bwMode="auto">
            <a:xfrm rot="5400000">
              <a:off x="3948836" y="3793534"/>
              <a:ext cx="799373" cy="1047121"/>
            </a:xfrm>
            <a:custGeom>
              <a:avLst/>
              <a:gdLst>
                <a:gd name="connsiteX0" fmla="*/ 77 w 799373"/>
                <a:gd name="connsiteY0" fmla="*/ 893997 h 1047121"/>
                <a:gd name="connsiteX1" fmla="*/ 7476 w 799373"/>
                <a:gd name="connsiteY1" fmla="*/ 888009 h 1047121"/>
                <a:gd name="connsiteX2" fmla="*/ 7476 w 799373"/>
                <a:gd name="connsiteY2" fmla="*/ 850855 h 1047121"/>
                <a:gd name="connsiteX3" fmla="*/ 2532 w 799373"/>
                <a:gd name="connsiteY3" fmla="*/ 831065 h 1047121"/>
                <a:gd name="connsiteX4" fmla="*/ 7476 w 799373"/>
                <a:gd name="connsiteY4" fmla="*/ 813700 h 1047121"/>
                <a:gd name="connsiteX5" fmla="*/ 7476 w 799373"/>
                <a:gd name="connsiteY5" fmla="*/ 776546 h 1047121"/>
                <a:gd name="connsiteX6" fmla="*/ 1304 w 799373"/>
                <a:gd name="connsiteY6" fmla="*/ 757137 h 1047121"/>
                <a:gd name="connsiteX7" fmla="*/ 7476 w 799373"/>
                <a:gd name="connsiteY7" fmla="*/ 739392 h 1047121"/>
                <a:gd name="connsiteX8" fmla="*/ 7476 w 799373"/>
                <a:gd name="connsiteY8" fmla="*/ 702238 h 1047121"/>
                <a:gd name="connsiteX9" fmla="*/ 77 w 799373"/>
                <a:gd name="connsiteY9" fmla="*/ 694825 h 1047121"/>
                <a:gd name="connsiteX10" fmla="*/ 18011 w 799373"/>
                <a:gd name="connsiteY10" fmla="*/ 676891 h 1047121"/>
                <a:gd name="connsiteX11" fmla="*/ 32672 w 799373"/>
                <a:gd name="connsiteY11" fmla="*/ 694825 h 1047121"/>
                <a:gd name="connsiteX12" fmla="*/ 35605 w 799373"/>
                <a:gd name="connsiteY12" fmla="*/ 739487 h 1047121"/>
                <a:gd name="connsiteX13" fmla="*/ 36184 w 799373"/>
                <a:gd name="connsiteY13" fmla="*/ 770643 h 1047121"/>
                <a:gd name="connsiteX14" fmla="*/ 128020 w 799373"/>
                <a:gd name="connsiteY14" fmla="*/ 770643 h 1047121"/>
                <a:gd name="connsiteX15" fmla="*/ 128020 w 799373"/>
                <a:gd name="connsiteY15" fmla="*/ 698637 h 1047121"/>
                <a:gd name="connsiteX16" fmla="*/ 137939 w 799373"/>
                <a:gd name="connsiteY16" fmla="*/ 688718 h 1047121"/>
                <a:gd name="connsiteX17" fmla="*/ 147237 w 799373"/>
                <a:gd name="connsiteY17" fmla="*/ 688718 h 1047121"/>
                <a:gd name="connsiteX18" fmla="*/ 147237 w 799373"/>
                <a:gd name="connsiteY18" fmla="*/ 683041 h 1047121"/>
                <a:gd name="connsiteX19" fmla="*/ 154708 w 799373"/>
                <a:gd name="connsiteY19" fmla="*/ 675570 h 1047121"/>
                <a:gd name="connsiteX20" fmla="*/ 157351 w 799373"/>
                <a:gd name="connsiteY20" fmla="*/ 675570 h 1047121"/>
                <a:gd name="connsiteX21" fmla="*/ 157351 w 799373"/>
                <a:gd name="connsiteY21" fmla="*/ 569373 h 1047121"/>
                <a:gd name="connsiteX22" fmla="*/ 185022 w 799373"/>
                <a:gd name="connsiteY22" fmla="*/ 541702 h 1047121"/>
                <a:gd name="connsiteX23" fmla="*/ 228799 w 799373"/>
                <a:gd name="connsiteY23" fmla="*/ 541702 h 1047121"/>
                <a:gd name="connsiteX24" fmla="*/ 229304 w 799373"/>
                <a:gd name="connsiteY24" fmla="*/ 541911 h 1047121"/>
                <a:gd name="connsiteX25" fmla="*/ 307316 w 799373"/>
                <a:gd name="connsiteY25" fmla="*/ 541911 h 1047121"/>
                <a:gd name="connsiteX26" fmla="*/ 307316 w 799373"/>
                <a:gd name="connsiteY26" fmla="*/ 535951 h 1047121"/>
                <a:gd name="connsiteX27" fmla="*/ 323925 w 799373"/>
                <a:gd name="connsiteY27" fmla="*/ 519342 h 1047121"/>
                <a:gd name="connsiteX28" fmla="*/ 390360 w 799373"/>
                <a:gd name="connsiteY28" fmla="*/ 519342 h 1047121"/>
                <a:gd name="connsiteX29" fmla="*/ 406969 w 799373"/>
                <a:gd name="connsiteY29" fmla="*/ 535951 h 1047121"/>
                <a:gd name="connsiteX30" fmla="*/ 406969 w 799373"/>
                <a:gd name="connsiteY30" fmla="*/ 541338 h 1047121"/>
                <a:gd name="connsiteX31" fmla="*/ 423886 w 799373"/>
                <a:gd name="connsiteY31" fmla="*/ 541338 h 1047121"/>
                <a:gd name="connsiteX32" fmla="*/ 430874 w 799373"/>
                <a:gd name="connsiteY32" fmla="*/ 534351 h 1047121"/>
                <a:gd name="connsiteX33" fmla="*/ 430874 w 799373"/>
                <a:gd name="connsiteY33" fmla="*/ 519646 h 1047121"/>
                <a:gd name="connsiteX34" fmla="*/ 424706 w 799373"/>
                <a:gd name="connsiteY34" fmla="*/ 519646 h 1047121"/>
                <a:gd name="connsiteX35" fmla="*/ 408097 w 799373"/>
                <a:gd name="connsiteY35" fmla="*/ 503037 h 1047121"/>
                <a:gd name="connsiteX36" fmla="*/ 408097 w 799373"/>
                <a:gd name="connsiteY36" fmla="*/ 436602 h 1047121"/>
                <a:gd name="connsiteX37" fmla="*/ 424706 w 799373"/>
                <a:gd name="connsiteY37" fmla="*/ 419993 h 1047121"/>
                <a:gd name="connsiteX38" fmla="*/ 430874 w 799373"/>
                <a:gd name="connsiteY38" fmla="*/ 419993 h 1047121"/>
                <a:gd name="connsiteX39" fmla="*/ 430874 w 799373"/>
                <a:gd name="connsiteY39" fmla="*/ 238395 h 1047121"/>
                <a:gd name="connsiteX40" fmla="*/ 424706 w 799373"/>
                <a:gd name="connsiteY40" fmla="*/ 238395 h 1047121"/>
                <a:gd name="connsiteX41" fmla="*/ 408097 w 799373"/>
                <a:gd name="connsiteY41" fmla="*/ 221786 h 1047121"/>
                <a:gd name="connsiteX42" fmla="*/ 408097 w 799373"/>
                <a:gd name="connsiteY42" fmla="*/ 155351 h 1047121"/>
                <a:gd name="connsiteX43" fmla="*/ 424706 w 799373"/>
                <a:gd name="connsiteY43" fmla="*/ 138742 h 1047121"/>
                <a:gd name="connsiteX44" fmla="*/ 430874 w 799373"/>
                <a:gd name="connsiteY44" fmla="*/ 138742 h 1047121"/>
                <a:gd name="connsiteX45" fmla="*/ 430874 w 799373"/>
                <a:gd name="connsiteY45" fmla="*/ 125036 h 1047121"/>
                <a:gd name="connsiteX46" fmla="*/ 537514 w 799373"/>
                <a:gd name="connsiteY46" fmla="*/ 18396 h 1047121"/>
                <a:gd name="connsiteX47" fmla="*/ 568964 w 799373"/>
                <a:gd name="connsiteY47" fmla="*/ 18396 h 1047121"/>
                <a:gd name="connsiteX48" fmla="*/ 568964 w 799373"/>
                <a:gd name="connsiteY48" fmla="*/ 16609 h 1047121"/>
                <a:gd name="connsiteX49" fmla="*/ 585573 w 799373"/>
                <a:gd name="connsiteY49" fmla="*/ 0 h 1047121"/>
                <a:gd name="connsiteX50" fmla="*/ 652008 w 799373"/>
                <a:gd name="connsiteY50" fmla="*/ 0 h 1047121"/>
                <a:gd name="connsiteX51" fmla="*/ 668617 w 799373"/>
                <a:gd name="connsiteY51" fmla="*/ 16609 h 1047121"/>
                <a:gd name="connsiteX52" fmla="*/ 668617 w 799373"/>
                <a:gd name="connsiteY52" fmla="*/ 18396 h 1047121"/>
                <a:gd name="connsiteX53" fmla="*/ 782764 w 799373"/>
                <a:gd name="connsiteY53" fmla="*/ 18396 h 1047121"/>
                <a:gd name="connsiteX54" fmla="*/ 799373 w 799373"/>
                <a:gd name="connsiteY54" fmla="*/ 35005 h 1047121"/>
                <a:gd name="connsiteX55" fmla="*/ 799373 w 799373"/>
                <a:gd name="connsiteY55" fmla="*/ 101440 h 1047121"/>
                <a:gd name="connsiteX56" fmla="*/ 782764 w 799373"/>
                <a:gd name="connsiteY56" fmla="*/ 118049 h 1047121"/>
                <a:gd name="connsiteX57" fmla="*/ 668617 w 799373"/>
                <a:gd name="connsiteY57" fmla="*/ 118049 h 1047121"/>
                <a:gd name="connsiteX58" fmla="*/ 668617 w 799373"/>
                <a:gd name="connsiteY58" fmla="*/ 128096 h 1047121"/>
                <a:gd name="connsiteX59" fmla="*/ 652008 w 799373"/>
                <a:gd name="connsiteY59" fmla="*/ 144705 h 1047121"/>
                <a:gd name="connsiteX60" fmla="*/ 585573 w 799373"/>
                <a:gd name="connsiteY60" fmla="*/ 144705 h 1047121"/>
                <a:gd name="connsiteX61" fmla="*/ 568964 w 799373"/>
                <a:gd name="connsiteY61" fmla="*/ 128096 h 1047121"/>
                <a:gd name="connsiteX62" fmla="*/ 568964 w 799373"/>
                <a:gd name="connsiteY62" fmla="*/ 118049 h 1047121"/>
                <a:gd name="connsiteX63" fmla="*/ 537514 w 799373"/>
                <a:gd name="connsiteY63" fmla="*/ 118049 h 1047121"/>
                <a:gd name="connsiteX64" fmla="*/ 530526 w 799373"/>
                <a:gd name="connsiteY64" fmla="*/ 125037 h 1047121"/>
                <a:gd name="connsiteX65" fmla="*/ 530526 w 799373"/>
                <a:gd name="connsiteY65" fmla="*/ 138742 h 1047121"/>
                <a:gd name="connsiteX66" fmla="*/ 536193 w 799373"/>
                <a:gd name="connsiteY66" fmla="*/ 138742 h 1047121"/>
                <a:gd name="connsiteX67" fmla="*/ 552802 w 799373"/>
                <a:gd name="connsiteY67" fmla="*/ 155351 h 1047121"/>
                <a:gd name="connsiteX68" fmla="*/ 552802 w 799373"/>
                <a:gd name="connsiteY68" fmla="*/ 221786 h 1047121"/>
                <a:gd name="connsiteX69" fmla="*/ 536193 w 799373"/>
                <a:gd name="connsiteY69" fmla="*/ 238395 h 1047121"/>
                <a:gd name="connsiteX70" fmla="*/ 530527 w 799373"/>
                <a:gd name="connsiteY70" fmla="*/ 238395 h 1047121"/>
                <a:gd name="connsiteX71" fmla="*/ 530527 w 799373"/>
                <a:gd name="connsiteY71" fmla="*/ 419993 h 1047121"/>
                <a:gd name="connsiteX72" fmla="*/ 536193 w 799373"/>
                <a:gd name="connsiteY72" fmla="*/ 419993 h 1047121"/>
                <a:gd name="connsiteX73" fmla="*/ 552802 w 799373"/>
                <a:gd name="connsiteY73" fmla="*/ 436602 h 1047121"/>
                <a:gd name="connsiteX74" fmla="*/ 552802 w 799373"/>
                <a:gd name="connsiteY74" fmla="*/ 503037 h 1047121"/>
                <a:gd name="connsiteX75" fmla="*/ 536193 w 799373"/>
                <a:gd name="connsiteY75" fmla="*/ 519646 h 1047121"/>
                <a:gd name="connsiteX76" fmla="*/ 530527 w 799373"/>
                <a:gd name="connsiteY76" fmla="*/ 519646 h 1047121"/>
                <a:gd name="connsiteX77" fmla="*/ 530527 w 799373"/>
                <a:gd name="connsiteY77" fmla="*/ 534351 h 1047121"/>
                <a:gd name="connsiteX78" fmla="*/ 423886 w 799373"/>
                <a:gd name="connsiteY78" fmla="*/ 640991 h 1047121"/>
                <a:gd name="connsiteX79" fmla="*/ 406969 w 799373"/>
                <a:gd name="connsiteY79" fmla="*/ 640991 h 1047121"/>
                <a:gd name="connsiteX80" fmla="*/ 406969 w 799373"/>
                <a:gd name="connsiteY80" fmla="*/ 647438 h 1047121"/>
                <a:gd name="connsiteX81" fmla="*/ 390360 w 799373"/>
                <a:gd name="connsiteY81" fmla="*/ 664047 h 1047121"/>
                <a:gd name="connsiteX82" fmla="*/ 323925 w 799373"/>
                <a:gd name="connsiteY82" fmla="*/ 664047 h 1047121"/>
                <a:gd name="connsiteX83" fmla="*/ 307316 w 799373"/>
                <a:gd name="connsiteY83" fmla="*/ 647438 h 1047121"/>
                <a:gd name="connsiteX84" fmla="*/ 307316 w 799373"/>
                <a:gd name="connsiteY84" fmla="*/ 641564 h 1047121"/>
                <a:gd name="connsiteX85" fmla="*/ 256470 w 799373"/>
                <a:gd name="connsiteY85" fmla="*/ 641564 h 1047121"/>
                <a:gd name="connsiteX86" fmla="*/ 256470 w 799373"/>
                <a:gd name="connsiteY86" fmla="*/ 675570 h 1047121"/>
                <a:gd name="connsiteX87" fmla="*/ 257090 w 799373"/>
                <a:gd name="connsiteY87" fmla="*/ 675570 h 1047121"/>
                <a:gd name="connsiteX88" fmla="*/ 264561 w 799373"/>
                <a:gd name="connsiteY88" fmla="*/ 683041 h 1047121"/>
                <a:gd name="connsiteX89" fmla="*/ 264561 w 799373"/>
                <a:gd name="connsiteY89" fmla="*/ 688718 h 1047121"/>
                <a:gd name="connsiteX90" fmla="*/ 273859 w 799373"/>
                <a:gd name="connsiteY90" fmla="*/ 688718 h 1047121"/>
                <a:gd name="connsiteX91" fmla="*/ 283778 w 799373"/>
                <a:gd name="connsiteY91" fmla="*/ 698637 h 1047121"/>
                <a:gd name="connsiteX92" fmla="*/ 283778 w 799373"/>
                <a:gd name="connsiteY92" fmla="*/ 890185 h 1047121"/>
                <a:gd name="connsiteX93" fmla="*/ 273859 w 799373"/>
                <a:gd name="connsiteY93" fmla="*/ 900104 h 1047121"/>
                <a:gd name="connsiteX94" fmla="*/ 264561 w 799373"/>
                <a:gd name="connsiteY94" fmla="*/ 900104 h 1047121"/>
                <a:gd name="connsiteX95" fmla="*/ 264561 w 799373"/>
                <a:gd name="connsiteY95" fmla="*/ 905782 h 1047121"/>
                <a:gd name="connsiteX96" fmla="*/ 257090 w 799373"/>
                <a:gd name="connsiteY96" fmla="*/ 913253 h 1047121"/>
                <a:gd name="connsiteX97" fmla="*/ 256470 w 799373"/>
                <a:gd name="connsiteY97" fmla="*/ 913253 h 1047121"/>
                <a:gd name="connsiteX98" fmla="*/ 256470 w 799373"/>
                <a:gd name="connsiteY98" fmla="*/ 1019450 h 1047121"/>
                <a:gd name="connsiteX99" fmla="*/ 228799 w 799373"/>
                <a:gd name="connsiteY99" fmla="*/ 1047121 h 1047121"/>
                <a:gd name="connsiteX100" fmla="*/ 185022 w 799373"/>
                <a:gd name="connsiteY100" fmla="*/ 1047121 h 1047121"/>
                <a:gd name="connsiteX101" fmla="*/ 157351 w 799373"/>
                <a:gd name="connsiteY101" fmla="*/ 1019450 h 1047121"/>
                <a:gd name="connsiteX102" fmla="*/ 157351 w 799373"/>
                <a:gd name="connsiteY102" fmla="*/ 913253 h 1047121"/>
                <a:gd name="connsiteX103" fmla="*/ 154708 w 799373"/>
                <a:gd name="connsiteY103" fmla="*/ 913253 h 1047121"/>
                <a:gd name="connsiteX104" fmla="*/ 147237 w 799373"/>
                <a:gd name="connsiteY104" fmla="*/ 905782 h 1047121"/>
                <a:gd name="connsiteX105" fmla="*/ 147237 w 799373"/>
                <a:gd name="connsiteY105" fmla="*/ 900104 h 1047121"/>
                <a:gd name="connsiteX106" fmla="*/ 137939 w 799373"/>
                <a:gd name="connsiteY106" fmla="*/ 900104 h 1047121"/>
                <a:gd name="connsiteX107" fmla="*/ 128020 w 799373"/>
                <a:gd name="connsiteY107" fmla="*/ 890185 h 1047121"/>
                <a:gd name="connsiteX108" fmla="*/ 128020 w 799373"/>
                <a:gd name="connsiteY108" fmla="*/ 822225 h 1047121"/>
                <a:gd name="connsiteX109" fmla="*/ 35825 w 799373"/>
                <a:gd name="connsiteY109" fmla="*/ 822225 h 1047121"/>
                <a:gd name="connsiteX110" fmla="*/ 35094 w 799373"/>
                <a:gd name="connsiteY110" fmla="*/ 848000 h 1047121"/>
                <a:gd name="connsiteX111" fmla="*/ 31854 w 799373"/>
                <a:gd name="connsiteY111" fmla="*/ 891951 h 1047121"/>
                <a:gd name="connsiteX112" fmla="*/ 18011 w 799373"/>
                <a:gd name="connsiteY112" fmla="*/ 911932 h 1047121"/>
                <a:gd name="connsiteX113" fmla="*/ 77 w 799373"/>
                <a:gd name="connsiteY113" fmla="*/ 893997 h 104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99373" h="1047121">
                  <a:moveTo>
                    <a:pt x="77" y="893997"/>
                  </a:moveTo>
                  <a:cubicBezTo>
                    <a:pt x="-731" y="889955"/>
                    <a:pt x="5010" y="890005"/>
                    <a:pt x="7476" y="888009"/>
                  </a:cubicBezTo>
                  <a:lnTo>
                    <a:pt x="7476" y="850855"/>
                  </a:lnTo>
                  <a:cubicBezTo>
                    <a:pt x="5828" y="844258"/>
                    <a:pt x="1725" y="852393"/>
                    <a:pt x="2532" y="831065"/>
                  </a:cubicBezTo>
                  <a:cubicBezTo>
                    <a:pt x="1588" y="814092"/>
                    <a:pt x="4737" y="819215"/>
                    <a:pt x="7476" y="813700"/>
                  </a:cubicBezTo>
                  <a:lnTo>
                    <a:pt x="7476" y="776546"/>
                  </a:lnTo>
                  <a:cubicBezTo>
                    <a:pt x="5419" y="770076"/>
                    <a:pt x="2134" y="778338"/>
                    <a:pt x="1304" y="757137"/>
                  </a:cubicBezTo>
                  <a:cubicBezTo>
                    <a:pt x="1316" y="738946"/>
                    <a:pt x="5419" y="745307"/>
                    <a:pt x="7476" y="739392"/>
                  </a:cubicBezTo>
                  <a:lnTo>
                    <a:pt x="7476" y="702238"/>
                  </a:lnTo>
                  <a:cubicBezTo>
                    <a:pt x="5010" y="699767"/>
                    <a:pt x="88" y="699751"/>
                    <a:pt x="77" y="694825"/>
                  </a:cubicBezTo>
                  <a:cubicBezTo>
                    <a:pt x="77" y="684920"/>
                    <a:pt x="12579" y="676891"/>
                    <a:pt x="18011" y="676891"/>
                  </a:cubicBezTo>
                  <a:cubicBezTo>
                    <a:pt x="23444" y="676891"/>
                    <a:pt x="30253" y="675345"/>
                    <a:pt x="32672" y="694825"/>
                  </a:cubicBezTo>
                  <a:cubicBezTo>
                    <a:pt x="33882" y="704565"/>
                    <a:pt x="34903" y="721190"/>
                    <a:pt x="35605" y="739487"/>
                  </a:cubicBezTo>
                  <a:lnTo>
                    <a:pt x="36184" y="770643"/>
                  </a:lnTo>
                  <a:lnTo>
                    <a:pt x="128020" y="770643"/>
                  </a:lnTo>
                  <a:lnTo>
                    <a:pt x="128020" y="698637"/>
                  </a:lnTo>
                  <a:cubicBezTo>
                    <a:pt x="128020" y="693159"/>
                    <a:pt x="132461" y="688718"/>
                    <a:pt x="137939" y="688718"/>
                  </a:cubicBezTo>
                  <a:lnTo>
                    <a:pt x="147237" y="688718"/>
                  </a:lnTo>
                  <a:lnTo>
                    <a:pt x="147237" y="683041"/>
                  </a:lnTo>
                  <a:cubicBezTo>
                    <a:pt x="147237" y="678915"/>
                    <a:pt x="150582" y="675570"/>
                    <a:pt x="154708" y="675570"/>
                  </a:cubicBezTo>
                  <a:lnTo>
                    <a:pt x="157351" y="675570"/>
                  </a:lnTo>
                  <a:lnTo>
                    <a:pt x="157351" y="569373"/>
                  </a:lnTo>
                  <a:cubicBezTo>
                    <a:pt x="157351" y="554091"/>
                    <a:pt x="169740" y="541702"/>
                    <a:pt x="185022" y="541702"/>
                  </a:cubicBezTo>
                  <a:lnTo>
                    <a:pt x="228799" y="541702"/>
                  </a:lnTo>
                  <a:lnTo>
                    <a:pt x="229304" y="541911"/>
                  </a:lnTo>
                  <a:lnTo>
                    <a:pt x="307316" y="541911"/>
                  </a:lnTo>
                  <a:lnTo>
                    <a:pt x="307316" y="535951"/>
                  </a:lnTo>
                  <a:cubicBezTo>
                    <a:pt x="307316" y="526778"/>
                    <a:pt x="314752" y="519342"/>
                    <a:pt x="323925" y="519342"/>
                  </a:cubicBezTo>
                  <a:lnTo>
                    <a:pt x="390360" y="519342"/>
                  </a:lnTo>
                  <a:cubicBezTo>
                    <a:pt x="399533" y="519342"/>
                    <a:pt x="406969" y="526778"/>
                    <a:pt x="406969" y="535951"/>
                  </a:cubicBezTo>
                  <a:lnTo>
                    <a:pt x="406969" y="541338"/>
                  </a:lnTo>
                  <a:lnTo>
                    <a:pt x="423886" y="541338"/>
                  </a:lnTo>
                  <a:cubicBezTo>
                    <a:pt x="427746" y="541338"/>
                    <a:pt x="430874" y="538210"/>
                    <a:pt x="430874" y="534351"/>
                  </a:cubicBezTo>
                  <a:lnTo>
                    <a:pt x="430874" y="519646"/>
                  </a:lnTo>
                  <a:lnTo>
                    <a:pt x="424706" y="519646"/>
                  </a:lnTo>
                  <a:cubicBezTo>
                    <a:pt x="415533" y="519646"/>
                    <a:pt x="408097" y="512210"/>
                    <a:pt x="408097" y="503037"/>
                  </a:cubicBezTo>
                  <a:lnTo>
                    <a:pt x="408097" y="436602"/>
                  </a:lnTo>
                  <a:cubicBezTo>
                    <a:pt x="408097" y="427429"/>
                    <a:pt x="415533" y="419993"/>
                    <a:pt x="424706" y="419993"/>
                  </a:cubicBezTo>
                  <a:lnTo>
                    <a:pt x="430874" y="419993"/>
                  </a:lnTo>
                  <a:lnTo>
                    <a:pt x="430874" y="238395"/>
                  </a:lnTo>
                  <a:lnTo>
                    <a:pt x="424706" y="238395"/>
                  </a:lnTo>
                  <a:cubicBezTo>
                    <a:pt x="415533" y="238395"/>
                    <a:pt x="408097" y="230959"/>
                    <a:pt x="408097" y="221786"/>
                  </a:cubicBezTo>
                  <a:lnTo>
                    <a:pt x="408097" y="155351"/>
                  </a:lnTo>
                  <a:cubicBezTo>
                    <a:pt x="408097" y="146178"/>
                    <a:pt x="415533" y="138742"/>
                    <a:pt x="424706" y="138742"/>
                  </a:cubicBezTo>
                  <a:lnTo>
                    <a:pt x="430874" y="138742"/>
                  </a:lnTo>
                  <a:lnTo>
                    <a:pt x="430874" y="125036"/>
                  </a:lnTo>
                  <a:cubicBezTo>
                    <a:pt x="430874" y="66140"/>
                    <a:pt x="478618" y="18396"/>
                    <a:pt x="537514" y="18396"/>
                  </a:cubicBezTo>
                  <a:lnTo>
                    <a:pt x="568964" y="18396"/>
                  </a:lnTo>
                  <a:lnTo>
                    <a:pt x="568964" y="16609"/>
                  </a:lnTo>
                  <a:cubicBezTo>
                    <a:pt x="568964" y="7436"/>
                    <a:pt x="576400" y="0"/>
                    <a:pt x="585573" y="0"/>
                  </a:cubicBezTo>
                  <a:lnTo>
                    <a:pt x="652008" y="0"/>
                  </a:lnTo>
                  <a:cubicBezTo>
                    <a:pt x="661181" y="0"/>
                    <a:pt x="668617" y="7436"/>
                    <a:pt x="668617" y="16609"/>
                  </a:cubicBezTo>
                  <a:lnTo>
                    <a:pt x="668617" y="18396"/>
                  </a:lnTo>
                  <a:lnTo>
                    <a:pt x="782764" y="18396"/>
                  </a:lnTo>
                  <a:cubicBezTo>
                    <a:pt x="791937" y="18396"/>
                    <a:pt x="799373" y="25832"/>
                    <a:pt x="799373" y="35005"/>
                  </a:cubicBezTo>
                  <a:lnTo>
                    <a:pt x="799373" y="101440"/>
                  </a:lnTo>
                  <a:cubicBezTo>
                    <a:pt x="799373" y="110613"/>
                    <a:pt x="791937" y="118049"/>
                    <a:pt x="782764" y="118049"/>
                  </a:cubicBezTo>
                  <a:lnTo>
                    <a:pt x="668617" y="118049"/>
                  </a:lnTo>
                  <a:lnTo>
                    <a:pt x="668617" y="128096"/>
                  </a:lnTo>
                  <a:cubicBezTo>
                    <a:pt x="668617" y="137269"/>
                    <a:pt x="661181" y="144705"/>
                    <a:pt x="652008" y="144705"/>
                  </a:cubicBezTo>
                  <a:lnTo>
                    <a:pt x="585573" y="144705"/>
                  </a:lnTo>
                  <a:cubicBezTo>
                    <a:pt x="576400" y="144705"/>
                    <a:pt x="568964" y="137269"/>
                    <a:pt x="568964" y="128096"/>
                  </a:cubicBezTo>
                  <a:lnTo>
                    <a:pt x="568964" y="118049"/>
                  </a:lnTo>
                  <a:lnTo>
                    <a:pt x="537514" y="118049"/>
                  </a:lnTo>
                  <a:cubicBezTo>
                    <a:pt x="533655" y="118049"/>
                    <a:pt x="530526" y="121178"/>
                    <a:pt x="530526" y="125037"/>
                  </a:cubicBezTo>
                  <a:lnTo>
                    <a:pt x="530526" y="138742"/>
                  </a:lnTo>
                  <a:lnTo>
                    <a:pt x="536193" y="138742"/>
                  </a:lnTo>
                  <a:cubicBezTo>
                    <a:pt x="545366" y="138742"/>
                    <a:pt x="552802" y="146178"/>
                    <a:pt x="552802" y="155351"/>
                  </a:cubicBezTo>
                  <a:lnTo>
                    <a:pt x="552802" y="221786"/>
                  </a:lnTo>
                  <a:cubicBezTo>
                    <a:pt x="552802" y="230959"/>
                    <a:pt x="545366" y="238395"/>
                    <a:pt x="536193" y="238395"/>
                  </a:cubicBezTo>
                  <a:lnTo>
                    <a:pt x="530527" y="238395"/>
                  </a:lnTo>
                  <a:lnTo>
                    <a:pt x="530527" y="419993"/>
                  </a:lnTo>
                  <a:lnTo>
                    <a:pt x="536193" y="419993"/>
                  </a:lnTo>
                  <a:cubicBezTo>
                    <a:pt x="545366" y="419993"/>
                    <a:pt x="552802" y="427429"/>
                    <a:pt x="552802" y="436602"/>
                  </a:cubicBezTo>
                  <a:lnTo>
                    <a:pt x="552802" y="503037"/>
                  </a:lnTo>
                  <a:cubicBezTo>
                    <a:pt x="552802" y="512210"/>
                    <a:pt x="545366" y="519646"/>
                    <a:pt x="536193" y="519646"/>
                  </a:cubicBezTo>
                  <a:lnTo>
                    <a:pt x="530527" y="519646"/>
                  </a:lnTo>
                  <a:lnTo>
                    <a:pt x="530527" y="534351"/>
                  </a:lnTo>
                  <a:cubicBezTo>
                    <a:pt x="530527" y="593246"/>
                    <a:pt x="482782" y="640991"/>
                    <a:pt x="423886" y="640991"/>
                  </a:cubicBezTo>
                  <a:lnTo>
                    <a:pt x="406969" y="640991"/>
                  </a:lnTo>
                  <a:lnTo>
                    <a:pt x="406969" y="647438"/>
                  </a:lnTo>
                  <a:cubicBezTo>
                    <a:pt x="406969" y="656611"/>
                    <a:pt x="399533" y="664047"/>
                    <a:pt x="390360" y="664047"/>
                  </a:cubicBezTo>
                  <a:lnTo>
                    <a:pt x="323925" y="664047"/>
                  </a:lnTo>
                  <a:cubicBezTo>
                    <a:pt x="314752" y="664047"/>
                    <a:pt x="307316" y="656611"/>
                    <a:pt x="307316" y="647438"/>
                  </a:cubicBezTo>
                  <a:lnTo>
                    <a:pt x="307316" y="641564"/>
                  </a:lnTo>
                  <a:lnTo>
                    <a:pt x="256470" y="641564"/>
                  </a:lnTo>
                  <a:lnTo>
                    <a:pt x="256470" y="675570"/>
                  </a:lnTo>
                  <a:lnTo>
                    <a:pt x="257090" y="675570"/>
                  </a:lnTo>
                  <a:cubicBezTo>
                    <a:pt x="261216" y="675570"/>
                    <a:pt x="264561" y="678915"/>
                    <a:pt x="264561" y="683041"/>
                  </a:cubicBezTo>
                  <a:lnTo>
                    <a:pt x="264561" y="688718"/>
                  </a:lnTo>
                  <a:lnTo>
                    <a:pt x="273859" y="688718"/>
                  </a:lnTo>
                  <a:cubicBezTo>
                    <a:pt x="279337" y="688718"/>
                    <a:pt x="283778" y="693159"/>
                    <a:pt x="283778" y="698637"/>
                  </a:cubicBezTo>
                  <a:lnTo>
                    <a:pt x="283778" y="890185"/>
                  </a:lnTo>
                  <a:cubicBezTo>
                    <a:pt x="283778" y="895663"/>
                    <a:pt x="279337" y="900104"/>
                    <a:pt x="273859" y="900104"/>
                  </a:cubicBezTo>
                  <a:lnTo>
                    <a:pt x="264561" y="900104"/>
                  </a:lnTo>
                  <a:lnTo>
                    <a:pt x="264561" y="905782"/>
                  </a:lnTo>
                  <a:cubicBezTo>
                    <a:pt x="264561" y="909908"/>
                    <a:pt x="261216" y="913253"/>
                    <a:pt x="257090" y="913253"/>
                  </a:cubicBezTo>
                  <a:lnTo>
                    <a:pt x="256470" y="913253"/>
                  </a:lnTo>
                  <a:lnTo>
                    <a:pt x="256470" y="1019450"/>
                  </a:lnTo>
                  <a:cubicBezTo>
                    <a:pt x="256470" y="1034732"/>
                    <a:pt x="244081" y="1047121"/>
                    <a:pt x="228799" y="1047121"/>
                  </a:cubicBezTo>
                  <a:lnTo>
                    <a:pt x="185022" y="1047121"/>
                  </a:lnTo>
                  <a:cubicBezTo>
                    <a:pt x="169740" y="1047121"/>
                    <a:pt x="157351" y="1034732"/>
                    <a:pt x="157351" y="1019450"/>
                  </a:cubicBezTo>
                  <a:lnTo>
                    <a:pt x="157351" y="913253"/>
                  </a:lnTo>
                  <a:lnTo>
                    <a:pt x="154708" y="913253"/>
                  </a:lnTo>
                  <a:cubicBezTo>
                    <a:pt x="150582" y="913253"/>
                    <a:pt x="147237" y="909908"/>
                    <a:pt x="147237" y="905782"/>
                  </a:cubicBezTo>
                  <a:lnTo>
                    <a:pt x="147237" y="900104"/>
                  </a:lnTo>
                  <a:lnTo>
                    <a:pt x="137939" y="900104"/>
                  </a:lnTo>
                  <a:cubicBezTo>
                    <a:pt x="132461" y="900104"/>
                    <a:pt x="128020" y="895663"/>
                    <a:pt x="128020" y="890185"/>
                  </a:cubicBezTo>
                  <a:lnTo>
                    <a:pt x="128020" y="822225"/>
                  </a:lnTo>
                  <a:lnTo>
                    <a:pt x="35825" y="822225"/>
                  </a:lnTo>
                  <a:lnTo>
                    <a:pt x="35094" y="848000"/>
                  </a:lnTo>
                  <a:cubicBezTo>
                    <a:pt x="34221" y="865875"/>
                    <a:pt x="33064" y="882104"/>
                    <a:pt x="31854" y="891951"/>
                  </a:cubicBezTo>
                  <a:cubicBezTo>
                    <a:pt x="31854" y="901856"/>
                    <a:pt x="23307" y="911591"/>
                    <a:pt x="18011" y="911932"/>
                  </a:cubicBezTo>
                  <a:cubicBezTo>
                    <a:pt x="12715" y="912273"/>
                    <a:pt x="77" y="903902"/>
                    <a:pt x="77" y="893997"/>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6" name="Rectangle 775"/>
            <p:cNvSpPr/>
            <p:nvPr/>
          </p:nvSpPr>
          <p:spPr>
            <a:xfrm>
              <a:off x="3751243" y="4696484"/>
              <a:ext cx="1194559" cy="258532"/>
            </a:xfrm>
            <a:prstGeom prst="rect">
              <a:avLst/>
            </a:prstGeom>
          </p:spPr>
          <p:txBody>
            <a:bodyPr wrap="square">
              <a:noAutofit/>
            </a:bodyPr>
            <a:lstStyle/>
            <a:p>
              <a:pPr marL="0" marR="0" lvl="1" indent="0" algn="ctr" defTabSz="932563" eaLnBrk="1" fontAlgn="base" latinLnBrk="0" hangingPunct="1">
                <a:lnSpc>
                  <a:spcPct val="90000"/>
                </a:lnSpc>
                <a:spcBef>
                  <a:spcPct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Oil distribution</a:t>
              </a:r>
            </a:p>
          </p:txBody>
        </p:sp>
      </p:grpSp>
      <p:grpSp>
        <p:nvGrpSpPr>
          <p:cNvPr id="777" name="Group 776"/>
          <p:cNvGrpSpPr/>
          <p:nvPr/>
        </p:nvGrpSpPr>
        <p:grpSpPr>
          <a:xfrm>
            <a:off x="3239933" y="5544023"/>
            <a:ext cx="968599" cy="873018"/>
            <a:chOff x="3312504" y="5442422"/>
            <a:chExt cx="968599" cy="873018"/>
          </a:xfrm>
        </p:grpSpPr>
        <p:sp>
          <p:nvSpPr>
            <p:cNvPr id="778" name="TextBox 777"/>
            <p:cNvSpPr txBox="1"/>
            <p:nvPr/>
          </p:nvSpPr>
          <p:spPr>
            <a:xfrm>
              <a:off x="3312504" y="6149241"/>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Smart meters</a:t>
              </a:r>
            </a:p>
          </p:txBody>
        </p:sp>
        <p:grpSp>
          <p:nvGrpSpPr>
            <p:cNvPr id="779" name="Group 778"/>
            <p:cNvGrpSpPr/>
            <p:nvPr/>
          </p:nvGrpSpPr>
          <p:grpSpPr>
            <a:xfrm>
              <a:off x="3661466" y="5442422"/>
              <a:ext cx="269077" cy="677391"/>
              <a:chOff x="3661466" y="5442422"/>
              <a:chExt cx="269077" cy="677391"/>
            </a:xfrm>
          </p:grpSpPr>
          <p:sp>
            <p:nvSpPr>
              <p:cNvPr id="780" name="Freeform 5"/>
              <p:cNvSpPr>
                <a:spLocks noEditPoints="1"/>
              </p:cNvSpPr>
              <p:nvPr/>
            </p:nvSpPr>
            <p:spPr bwMode="auto">
              <a:xfrm>
                <a:off x="3769772" y="5649914"/>
                <a:ext cx="54567" cy="86697"/>
              </a:xfrm>
              <a:custGeom>
                <a:avLst/>
                <a:gdLst>
                  <a:gd name="T0" fmla="*/ 2613 w 2719"/>
                  <a:gd name="T1" fmla="*/ 2366 h 4320"/>
                  <a:gd name="T2" fmla="*/ 2390 w 2719"/>
                  <a:gd name="T3" fmla="*/ 2102 h 4320"/>
                  <a:gd name="T4" fmla="*/ 2101 w 2719"/>
                  <a:gd name="T5" fmla="*/ 1938 h 4320"/>
                  <a:gd name="T6" fmla="*/ 1624 w 2719"/>
                  <a:gd name="T7" fmla="*/ 1896 h 4320"/>
                  <a:gd name="T8" fmla="*/ 2331 w 2719"/>
                  <a:gd name="T9" fmla="*/ 1150 h 4320"/>
                  <a:gd name="T10" fmla="*/ 2440 w 2719"/>
                  <a:gd name="T11" fmla="*/ 1082 h 4320"/>
                  <a:gd name="T12" fmla="*/ 2508 w 2719"/>
                  <a:gd name="T13" fmla="*/ 973 h 4320"/>
                  <a:gd name="T14" fmla="*/ 2508 w 2719"/>
                  <a:gd name="T15" fmla="*/ 813 h 4320"/>
                  <a:gd name="T16" fmla="*/ 2440 w 2719"/>
                  <a:gd name="T17" fmla="*/ 704 h 4320"/>
                  <a:gd name="T18" fmla="*/ 2331 w 2719"/>
                  <a:gd name="T19" fmla="*/ 636 h 4320"/>
                  <a:gd name="T20" fmla="*/ 1624 w 2719"/>
                  <a:gd name="T21" fmla="*/ 271 h 4320"/>
                  <a:gd name="T22" fmla="*/ 1595 w 2719"/>
                  <a:gd name="T23" fmla="*/ 143 h 4320"/>
                  <a:gd name="T24" fmla="*/ 1506 w 2719"/>
                  <a:gd name="T25" fmla="*/ 43 h 4320"/>
                  <a:gd name="T26" fmla="*/ 1410 w 2719"/>
                  <a:gd name="T27" fmla="*/ 5 h 4320"/>
                  <a:gd name="T28" fmla="*/ 1255 w 2719"/>
                  <a:gd name="T29" fmla="*/ 18 h 4320"/>
                  <a:gd name="T30" fmla="*/ 1170 w 2719"/>
                  <a:gd name="T31" fmla="*/ 81 h 4320"/>
                  <a:gd name="T32" fmla="*/ 1112 w 2719"/>
                  <a:gd name="T33" fmla="*/ 164 h 4320"/>
                  <a:gd name="T34" fmla="*/ 1091 w 2719"/>
                  <a:gd name="T35" fmla="*/ 628 h 4320"/>
                  <a:gd name="T36" fmla="*/ 614 w 2719"/>
                  <a:gd name="T37" fmla="*/ 665 h 4320"/>
                  <a:gd name="T38" fmla="*/ 332 w 2719"/>
                  <a:gd name="T39" fmla="*/ 830 h 4320"/>
                  <a:gd name="T40" fmla="*/ 102 w 2719"/>
                  <a:gd name="T41" fmla="*/ 1103 h 4320"/>
                  <a:gd name="T42" fmla="*/ 5 w 2719"/>
                  <a:gd name="T43" fmla="*/ 1437 h 4320"/>
                  <a:gd name="T44" fmla="*/ 39 w 2719"/>
                  <a:gd name="T45" fmla="*/ 1790 h 4320"/>
                  <a:gd name="T46" fmla="*/ 202 w 2719"/>
                  <a:gd name="T47" fmla="*/ 2097 h 4320"/>
                  <a:gd name="T48" fmla="*/ 468 w 2719"/>
                  <a:gd name="T49" fmla="*/ 2321 h 4320"/>
                  <a:gd name="T50" fmla="*/ 778 w 2719"/>
                  <a:gd name="T51" fmla="*/ 2423 h 4320"/>
                  <a:gd name="T52" fmla="*/ 350 w 2719"/>
                  <a:gd name="T53" fmla="*/ 3163 h 4320"/>
                  <a:gd name="T54" fmla="*/ 244 w 2719"/>
                  <a:gd name="T55" fmla="*/ 3184 h 4320"/>
                  <a:gd name="T56" fmla="*/ 123 w 2719"/>
                  <a:gd name="T57" fmla="*/ 3284 h 4320"/>
                  <a:gd name="T58" fmla="*/ 84 w 2719"/>
                  <a:gd name="T59" fmla="*/ 3373 h 4320"/>
                  <a:gd name="T60" fmla="*/ 102 w 2719"/>
                  <a:gd name="T61" fmla="*/ 3534 h 4320"/>
                  <a:gd name="T62" fmla="*/ 160 w 2719"/>
                  <a:gd name="T63" fmla="*/ 3621 h 4320"/>
                  <a:gd name="T64" fmla="*/ 269 w 2719"/>
                  <a:gd name="T65" fmla="*/ 3685 h 4320"/>
                  <a:gd name="T66" fmla="*/ 1091 w 2719"/>
                  <a:gd name="T67" fmla="*/ 4059 h 4320"/>
                  <a:gd name="T68" fmla="*/ 1120 w 2719"/>
                  <a:gd name="T69" fmla="*/ 4178 h 4320"/>
                  <a:gd name="T70" fmla="*/ 1212 w 2719"/>
                  <a:gd name="T71" fmla="*/ 4278 h 4320"/>
                  <a:gd name="T72" fmla="*/ 1360 w 2719"/>
                  <a:gd name="T73" fmla="*/ 4320 h 4320"/>
                  <a:gd name="T74" fmla="*/ 1506 w 2719"/>
                  <a:gd name="T75" fmla="*/ 4278 h 4320"/>
                  <a:gd name="T76" fmla="*/ 1595 w 2719"/>
                  <a:gd name="T77" fmla="*/ 4178 h 4320"/>
                  <a:gd name="T78" fmla="*/ 1624 w 2719"/>
                  <a:gd name="T79" fmla="*/ 4059 h 4320"/>
                  <a:gd name="T80" fmla="*/ 2025 w 2719"/>
                  <a:gd name="T81" fmla="*/ 3676 h 4320"/>
                  <a:gd name="T82" fmla="*/ 2323 w 2719"/>
                  <a:gd name="T83" fmla="*/ 3542 h 4320"/>
                  <a:gd name="T84" fmla="*/ 2516 w 2719"/>
                  <a:gd name="T85" fmla="*/ 3365 h 4320"/>
                  <a:gd name="T86" fmla="*/ 2680 w 2719"/>
                  <a:gd name="T87" fmla="*/ 3062 h 4320"/>
                  <a:gd name="T88" fmla="*/ 2719 w 2719"/>
                  <a:gd name="T89" fmla="*/ 2793 h 4320"/>
                  <a:gd name="T90" fmla="*/ 956 w 2719"/>
                  <a:gd name="T91" fmla="*/ 1893 h 4320"/>
                  <a:gd name="T92" fmla="*/ 820 w 2719"/>
                  <a:gd name="T93" fmla="*/ 1859 h 4320"/>
                  <a:gd name="T94" fmla="*/ 711 w 2719"/>
                  <a:gd name="T95" fmla="*/ 1785 h 4320"/>
                  <a:gd name="T96" fmla="*/ 624 w 2719"/>
                  <a:gd name="T97" fmla="*/ 1667 h 4320"/>
                  <a:gd name="T98" fmla="*/ 598 w 2719"/>
                  <a:gd name="T99" fmla="*/ 1529 h 4320"/>
                  <a:gd name="T100" fmla="*/ 624 w 2719"/>
                  <a:gd name="T101" fmla="*/ 1390 h 4320"/>
                  <a:gd name="T102" fmla="*/ 711 w 2719"/>
                  <a:gd name="T103" fmla="*/ 1269 h 4320"/>
                  <a:gd name="T104" fmla="*/ 820 w 2719"/>
                  <a:gd name="T105" fmla="*/ 1189 h 4320"/>
                  <a:gd name="T106" fmla="*/ 956 w 2719"/>
                  <a:gd name="T107" fmla="*/ 1160 h 4320"/>
                  <a:gd name="T108" fmla="*/ 2221 w 2719"/>
                  <a:gd name="T109" fmla="*/ 2783 h 4320"/>
                  <a:gd name="T110" fmla="*/ 2197 w 2719"/>
                  <a:gd name="T111" fmla="*/ 2927 h 4320"/>
                  <a:gd name="T112" fmla="*/ 2118 w 2719"/>
                  <a:gd name="T113" fmla="*/ 3044 h 4320"/>
                  <a:gd name="T114" fmla="*/ 2020 w 2719"/>
                  <a:gd name="T115" fmla="*/ 3122 h 4320"/>
                  <a:gd name="T116" fmla="*/ 1896 w 2719"/>
                  <a:gd name="T117" fmla="*/ 3151 h 4320"/>
                  <a:gd name="T118" fmla="*/ 1923 w 2719"/>
                  <a:gd name="T119" fmla="*/ 2421 h 4320"/>
                  <a:gd name="T120" fmla="*/ 2047 w 2719"/>
                  <a:gd name="T121" fmla="*/ 2460 h 4320"/>
                  <a:gd name="T122" fmla="*/ 2142 w 2719"/>
                  <a:gd name="T123" fmla="*/ 2551 h 4320"/>
                  <a:gd name="T124" fmla="*/ 2210 w 2719"/>
                  <a:gd name="T125" fmla="*/ 267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9" h="4320">
                    <a:moveTo>
                      <a:pt x="2701" y="2616"/>
                    </a:moveTo>
                    <a:lnTo>
                      <a:pt x="2680" y="2527"/>
                    </a:lnTo>
                    <a:lnTo>
                      <a:pt x="2651" y="2447"/>
                    </a:lnTo>
                    <a:lnTo>
                      <a:pt x="2613" y="2366"/>
                    </a:lnTo>
                    <a:lnTo>
                      <a:pt x="2568" y="2295"/>
                    </a:lnTo>
                    <a:lnTo>
                      <a:pt x="2516" y="2228"/>
                    </a:lnTo>
                    <a:lnTo>
                      <a:pt x="2453" y="2160"/>
                    </a:lnTo>
                    <a:lnTo>
                      <a:pt x="2390" y="2102"/>
                    </a:lnTo>
                    <a:lnTo>
                      <a:pt x="2323" y="2050"/>
                    </a:lnTo>
                    <a:lnTo>
                      <a:pt x="2252" y="2005"/>
                    </a:lnTo>
                    <a:lnTo>
                      <a:pt x="2179" y="1967"/>
                    </a:lnTo>
                    <a:lnTo>
                      <a:pt x="2101" y="1938"/>
                    </a:lnTo>
                    <a:lnTo>
                      <a:pt x="2025" y="1917"/>
                    </a:lnTo>
                    <a:lnTo>
                      <a:pt x="1936" y="1904"/>
                    </a:lnTo>
                    <a:lnTo>
                      <a:pt x="1856" y="1896"/>
                    </a:lnTo>
                    <a:lnTo>
                      <a:pt x="1624" y="1896"/>
                    </a:lnTo>
                    <a:lnTo>
                      <a:pt x="1624" y="1158"/>
                    </a:lnTo>
                    <a:lnTo>
                      <a:pt x="2252" y="1158"/>
                    </a:lnTo>
                    <a:lnTo>
                      <a:pt x="2307" y="1155"/>
                    </a:lnTo>
                    <a:lnTo>
                      <a:pt x="2331" y="1150"/>
                    </a:lnTo>
                    <a:lnTo>
                      <a:pt x="2357" y="1142"/>
                    </a:lnTo>
                    <a:lnTo>
                      <a:pt x="2378" y="1129"/>
                    </a:lnTo>
                    <a:lnTo>
                      <a:pt x="2399" y="1116"/>
                    </a:lnTo>
                    <a:lnTo>
                      <a:pt x="2440" y="1082"/>
                    </a:lnTo>
                    <a:lnTo>
                      <a:pt x="2479" y="1041"/>
                    </a:lnTo>
                    <a:lnTo>
                      <a:pt x="2492" y="1020"/>
                    </a:lnTo>
                    <a:lnTo>
                      <a:pt x="2500" y="994"/>
                    </a:lnTo>
                    <a:lnTo>
                      <a:pt x="2508" y="973"/>
                    </a:lnTo>
                    <a:lnTo>
                      <a:pt x="2516" y="949"/>
                    </a:lnTo>
                    <a:lnTo>
                      <a:pt x="2521" y="897"/>
                    </a:lnTo>
                    <a:lnTo>
                      <a:pt x="2516" y="839"/>
                    </a:lnTo>
                    <a:lnTo>
                      <a:pt x="2508" y="813"/>
                    </a:lnTo>
                    <a:lnTo>
                      <a:pt x="2500" y="792"/>
                    </a:lnTo>
                    <a:lnTo>
                      <a:pt x="2492" y="767"/>
                    </a:lnTo>
                    <a:lnTo>
                      <a:pt x="2479" y="746"/>
                    </a:lnTo>
                    <a:lnTo>
                      <a:pt x="2440" y="704"/>
                    </a:lnTo>
                    <a:lnTo>
                      <a:pt x="2399" y="670"/>
                    </a:lnTo>
                    <a:lnTo>
                      <a:pt x="2378" y="657"/>
                    </a:lnTo>
                    <a:lnTo>
                      <a:pt x="2357" y="644"/>
                    </a:lnTo>
                    <a:lnTo>
                      <a:pt x="2331" y="636"/>
                    </a:lnTo>
                    <a:lnTo>
                      <a:pt x="2307" y="633"/>
                    </a:lnTo>
                    <a:lnTo>
                      <a:pt x="2252" y="628"/>
                    </a:lnTo>
                    <a:lnTo>
                      <a:pt x="1624" y="628"/>
                    </a:lnTo>
                    <a:lnTo>
                      <a:pt x="1624" y="271"/>
                    </a:lnTo>
                    <a:lnTo>
                      <a:pt x="1621" y="219"/>
                    </a:lnTo>
                    <a:lnTo>
                      <a:pt x="1613" y="190"/>
                    </a:lnTo>
                    <a:lnTo>
                      <a:pt x="1603" y="164"/>
                    </a:lnTo>
                    <a:lnTo>
                      <a:pt x="1595" y="143"/>
                    </a:lnTo>
                    <a:lnTo>
                      <a:pt x="1582" y="122"/>
                    </a:lnTo>
                    <a:lnTo>
                      <a:pt x="1566" y="101"/>
                    </a:lnTo>
                    <a:lnTo>
                      <a:pt x="1548" y="81"/>
                    </a:lnTo>
                    <a:lnTo>
                      <a:pt x="1506" y="43"/>
                    </a:lnTo>
                    <a:lnTo>
                      <a:pt x="1485" y="31"/>
                    </a:lnTo>
                    <a:lnTo>
                      <a:pt x="1461" y="18"/>
                    </a:lnTo>
                    <a:lnTo>
                      <a:pt x="1435" y="10"/>
                    </a:lnTo>
                    <a:lnTo>
                      <a:pt x="1410" y="5"/>
                    </a:lnTo>
                    <a:lnTo>
                      <a:pt x="1360" y="0"/>
                    </a:lnTo>
                    <a:lnTo>
                      <a:pt x="1310" y="5"/>
                    </a:lnTo>
                    <a:lnTo>
                      <a:pt x="1279" y="10"/>
                    </a:lnTo>
                    <a:lnTo>
                      <a:pt x="1255" y="18"/>
                    </a:lnTo>
                    <a:lnTo>
                      <a:pt x="1233" y="31"/>
                    </a:lnTo>
                    <a:lnTo>
                      <a:pt x="1212" y="43"/>
                    </a:lnTo>
                    <a:lnTo>
                      <a:pt x="1191" y="64"/>
                    </a:lnTo>
                    <a:lnTo>
                      <a:pt x="1170" y="81"/>
                    </a:lnTo>
                    <a:lnTo>
                      <a:pt x="1154" y="101"/>
                    </a:lnTo>
                    <a:lnTo>
                      <a:pt x="1136" y="122"/>
                    </a:lnTo>
                    <a:lnTo>
                      <a:pt x="1120" y="143"/>
                    </a:lnTo>
                    <a:lnTo>
                      <a:pt x="1112" y="164"/>
                    </a:lnTo>
                    <a:lnTo>
                      <a:pt x="1102" y="190"/>
                    </a:lnTo>
                    <a:lnTo>
                      <a:pt x="1094" y="219"/>
                    </a:lnTo>
                    <a:lnTo>
                      <a:pt x="1091" y="271"/>
                    </a:lnTo>
                    <a:lnTo>
                      <a:pt x="1091" y="628"/>
                    </a:lnTo>
                    <a:lnTo>
                      <a:pt x="867" y="628"/>
                    </a:lnTo>
                    <a:lnTo>
                      <a:pt x="778" y="633"/>
                    </a:lnTo>
                    <a:lnTo>
                      <a:pt x="699" y="644"/>
                    </a:lnTo>
                    <a:lnTo>
                      <a:pt x="614" y="665"/>
                    </a:lnTo>
                    <a:lnTo>
                      <a:pt x="543" y="696"/>
                    </a:lnTo>
                    <a:lnTo>
                      <a:pt x="468" y="738"/>
                    </a:lnTo>
                    <a:lnTo>
                      <a:pt x="397" y="780"/>
                    </a:lnTo>
                    <a:lnTo>
                      <a:pt x="332" y="830"/>
                    </a:lnTo>
                    <a:lnTo>
                      <a:pt x="261" y="894"/>
                    </a:lnTo>
                    <a:lnTo>
                      <a:pt x="202" y="957"/>
                    </a:lnTo>
                    <a:lnTo>
                      <a:pt x="147" y="1028"/>
                    </a:lnTo>
                    <a:lnTo>
                      <a:pt x="102" y="1103"/>
                    </a:lnTo>
                    <a:lnTo>
                      <a:pt x="63" y="1179"/>
                    </a:lnTo>
                    <a:lnTo>
                      <a:pt x="39" y="1264"/>
                    </a:lnTo>
                    <a:lnTo>
                      <a:pt x="17" y="1348"/>
                    </a:lnTo>
                    <a:lnTo>
                      <a:pt x="5" y="1437"/>
                    </a:lnTo>
                    <a:lnTo>
                      <a:pt x="0" y="1529"/>
                    </a:lnTo>
                    <a:lnTo>
                      <a:pt x="5" y="1622"/>
                    </a:lnTo>
                    <a:lnTo>
                      <a:pt x="17" y="1706"/>
                    </a:lnTo>
                    <a:lnTo>
                      <a:pt x="39" y="1790"/>
                    </a:lnTo>
                    <a:lnTo>
                      <a:pt x="63" y="1870"/>
                    </a:lnTo>
                    <a:lnTo>
                      <a:pt x="102" y="1951"/>
                    </a:lnTo>
                    <a:lnTo>
                      <a:pt x="147" y="2026"/>
                    </a:lnTo>
                    <a:lnTo>
                      <a:pt x="202" y="2097"/>
                    </a:lnTo>
                    <a:lnTo>
                      <a:pt x="261" y="2165"/>
                    </a:lnTo>
                    <a:lnTo>
                      <a:pt x="332" y="2228"/>
                    </a:lnTo>
                    <a:lnTo>
                      <a:pt x="397" y="2279"/>
                    </a:lnTo>
                    <a:lnTo>
                      <a:pt x="468" y="2321"/>
                    </a:lnTo>
                    <a:lnTo>
                      <a:pt x="543" y="2355"/>
                    </a:lnTo>
                    <a:lnTo>
                      <a:pt x="614" y="2389"/>
                    </a:lnTo>
                    <a:lnTo>
                      <a:pt x="699" y="2410"/>
                    </a:lnTo>
                    <a:lnTo>
                      <a:pt x="778" y="2423"/>
                    </a:lnTo>
                    <a:lnTo>
                      <a:pt x="867" y="2431"/>
                    </a:lnTo>
                    <a:lnTo>
                      <a:pt x="1091" y="2431"/>
                    </a:lnTo>
                    <a:lnTo>
                      <a:pt x="1091" y="3163"/>
                    </a:lnTo>
                    <a:lnTo>
                      <a:pt x="350" y="3163"/>
                    </a:lnTo>
                    <a:lnTo>
                      <a:pt x="324" y="3163"/>
                    </a:lnTo>
                    <a:lnTo>
                      <a:pt x="295" y="3167"/>
                    </a:lnTo>
                    <a:lnTo>
                      <a:pt x="269" y="3175"/>
                    </a:lnTo>
                    <a:lnTo>
                      <a:pt x="244" y="3184"/>
                    </a:lnTo>
                    <a:lnTo>
                      <a:pt x="224" y="3192"/>
                    </a:lnTo>
                    <a:lnTo>
                      <a:pt x="202" y="3205"/>
                    </a:lnTo>
                    <a:lnTo>
                      <a:pt x="160" y="3242"/>
                    </a:lnTo>
                    <a:lnTo>
                      <a:pt x="123" y="3284"/>
                    </a:lnTo>
                    <a:lnTo>
                      <a:pt x="110" y="3305"/>
                    </a:lnTo>
                    <a:lnTo>
                      <a:pt x="102" y="3326"/>
                    </a:lnTo>
                    <a:lnTo>
                      <a:pt x="94" y="3352"/>
                    </a:lnTo>
                    <a:lnTo>
                      <a:pt x="84" y="3373"/>
                    </a:lnTo>
                    <a:lnTo>
                      <a:pt x="81" y="3432"/>
                    </a:lnTo>
                    <a:lnTo>
                      <a:pt x="84" y="3482"/>
                    </a:lnTo>
                    <a:lnTo>
                      <a:pt x="94" y="3508"/>
                    </a:lnTo>
                    <a:lnTo>
                      <a:pt x="102" y="3534"/>
                    </a:lnTo>
                    <a:lnTo>
                      <a:pt x="110" y="3558"/>
                    </a:lnTo>
                    <a:lnTo>
                      <a:pt x="123" y="3579"/>
                    </a:lnTo>
                    <a:lnTo>
                      <a:pt x="139" y="3600"/>
                    </a:lnTo>
                    <a:lnTo>
                      <a:pt x="160" y="3621"/>
                    </a:lnTo>
                    <a:lnTo>
                      <a:pt x="202" y="3655"/>
                    </a:lnTo>
                    <a:lnTo>
                      <a:pt x="224" y="3668"/>
                    </a:lnTo>
                    <a:lnTo>
                      <a:pt x="244" y="3676"/>
                    </a:lnTo>
                    <a:lnTo>
                      <a:pt x="269" y="3685"/>
                    </a:lnTo>
                    <a:lnTo>
                      <a:pt x="295" y="3693"/>
                    </a:lnTo>
                    <a:lnTo>
                      <a:pt x="350" y="3698"/>
                    </a:lnTo>
                    <a:lnTo>
                      <a:pt x="1091" y="3698"/>
                    </a:lnTo>
                    <a:lnTo>
                      <a:pt x="1091" y="4059"/>
                    </a:lnTo>
                    <a:lnTo>
                      <a:pt x="1094" y="4111"/>
                    </a:lnTo>
                    <a:lnTo>
                      <a:pt x="1102" y="4132"/>
                    </a:lnTo>
                    <a:lnTo>
                      <a:pt x="1112" y="4157"/>
                    </a:lnTo>
                    <a:lnTo>
                      <a:pt x="1120" y="4178"/>
                    </a:lnTo>
                    <a:lnTo>
                      <a:pt x="1136" y="4202"/>
                    </a:lnTo>
                    <a:lnTo>
                      <a:pt x="1154" y="4223"/>
                    </a:lnTo>
                    <a:lnTo>
                      <a:pt x="1170" y="4244"/>
                    </a:lnTo>
                    <a:lnTo>
                      <a:pt x="1212" y="4278"/>
                    </a:lnTo>
                    <a:lnTo>
                      <a:pt x="1233" y="4291"/>
                    </a:lnTo>
                    <a:lnTo>
                      <a:pt x="1255" y="4304"/>
                    </a:lnTo>
                    <a:lnTo>
                      <a:pt x="1310" y="4317"/>
                    </a:lnTo>
                    <a:lnTo>
                      <a:pt x="1360" y="4320"/>
                    </a:lnTo>
                    <a:lnTo>
                      <a:pt x="1410" y="4317"/>
                    </a:lnTo>
                    <a:lnTo>
                      <a:pt x="1461" y="4304"/>
                    </a:lnTo>
                    <a:lnTo>
                      <a:pt x="1485" y="4291"/>
                    </a:lnTo>
                    <a:lnTo>
                      <a:pt x="1506" y="4278"/>
                    </a:lnTo>
                    <a:lnTo>
                      <a:pt x="1548" y="4244"/>
                    </a:lnTo>
                    <a:lnTo>
                      <a:pt x="1566" y="4223"/>
                    </a:lnTo>
                    <a:lnTo>
                      <a:pt x="1582" y="4202"/>
                    </a:lnTo>
                    <a:lnTo>
                      <a:pt x="1595" y="4178"/>
                    </a:lnTo>
                    <a:lnTo>
                      <a:pt x="1603" y="4157"/>
                    </a:lnTo>
                    <a:lnTo>
                      <a:pt x="1613" y="4132"/>
                    </a:lnTo>
                    <a:lnTo>
                      <a:pt x="1621" y="4111"/>
                    </a:lnTo>
                    <a:lnTo>
                      <a:pt x="1624" y="4059"/>
                    </a:lnTo>
                    <a:lnTo>
                      <a:pt x="1624" y="3698"/>
                    </a:lnTo>
                    <a:lnTo>
                      <a:pt x="1856" y="3698"/>
                    </a:lnTo>
                    <a:lnTo>
                      <a:pt x="1940" y="3689"/>
                    </a:lnTo>
                    <a:lnTo>
                      <a:pt x="2025" y="3676"/>
                    </a:lnTo>
                    <a:lnTo>
                      <a:pt x="2101" y="3655"/>
                    </a:lnTo>
                    <a:lnTo>
                      <a:pt x="2179" y="3626"/>
                    </a:lnTo>
                    <a:lnTo>
                      <a:pt x="2252" y="3589"/>
                    </a:lnTo>
                    <a:lnTo>
                      <a:pt x="2323" y="3542"/>
                    </a:lnTo>
                    <a:lnTo>
                      <a:pt x="2386" y="3495"/>
                    </a:lnTo>
                    <a:lnTo>
                      <a:pt x="2448" y="3436"/>
                    </a:lnTo>
                    <a:lnTo>
                      <a:pt x="2453" y="3432"/>
                    </a:lnTo>
                    <a:lnTo>
                      <a:pt x="2516" y="3365"/>
                    </a:lnTo>
                    <a:lnTo>
                      <a:pt x="2568" y="3294"/>
                    </a:lnTo>
                    <a:lnTo>
                      <a:pt x="2613" y="3221"/>
                    </a:lnTo>
                    <a:lnTo>
                      <a:pt x="2651" y="3141"/>
                    </a:lnTo>
                    <a:lnTo>
                      <a:pt x="2680" y="3062"/>
                    </a:lnTo>
                    <a:lnTo>
                      <a:pt x="2701" y="2978"/>
                    </a:lnTo>
                    <a:lnTo>
                      <a:pt x="2714" y="2890"/>
                    </a:lnTo>
                    <a:lnTo>
                      <a:pt x="2719" y="2796"/>
                    </a:lnTo>
                    <a:lnTo>
                      <a:pt x="2719" y="2793"/>
                    </a:lnTo>
                    <a:lnTo>
                      <a:pt x="2714" y="2700"/>
                    </a:lnTo>
                    <a:lnTo>
                      <a:pt x="2701" y="2616"/>
                    </a:lnTo>
                    <a:close/>
                    <a:moveTo>
                      <a:pt x="1175" y="1893"/>
                    </a:moveTo>
                    <a:lnTo>
                      <a:pt x="956" y="1893"/>
                    </a:lnTo>
                    <a:lnTo>
                      <a:pt x="922" y="1889"/>
                    </a:lnTo>
                    <a:lnTo>
                      <a:pt x="891" y="1885"/>
                    </a:lnTo>
                    <a:lnTo>
                      <a:pt x="851" y="1872"/>
                    </a:lnTo>
                    <a:lnTo>
                      <a:pt x="820" y="1859"/>
                    </a:lnTo>
                    <a:lnTo>
                      <a:pt x="794" y="1848"/>
                    </a:lnTo>
                    <a:lnTo>
                      <a:pt x="764" y="1830"/>
                    </a:lnTo>
                    <a:lnTo>
                      <a:pt x="738" y="1809"/>
                    </a:lnTo>
                    <a:lnTo>
                      <a:pt x="711" y="1785"/>
                    </a:lnTo>
                    <a:lnTo>
                      <a:pt x="680" y="1759"/>
                    </a:lnTo>
                    <a:lnTo>
                      <a:pt x="659" y="1730"/>
                    </a:lnTo>
                    <a:lnTo>
                      <a:pt x="641" y="1696"/>
                    </a:lnTo>
                    <a:lnTo>
                      <a:pt x="624" y="1667"/>
                    </a:lnTo>
                    <a:lnTo>
                      <a:pt x="611" y="1633"/>
                    </a:lnTo>
                    <a:lnTo>
                      <a:pt x="603" y="1599"/>
                    </a:lnTo>
                    <a:lnTo>
                      <a:pt x="598" y="1566"/>
                    </a:lnTo>
                    <a:lnTo>
                      <a:pt x="598" y="1529"/>
                    </a:lnTo>
                    <a:lnTo>
                      <a:pt x="598" y="1492"/>
                    </a:lnTo>
                    <a:lnTo>
                      <a:pt x="603" y="1458"/>
                    </a:lnTo>
                    <a:lnTo>
                      <a:pt x="611" y="1424"/>
                    </a:lnTo>
                    <a:lnTo>
                      <a:pt x="624" y="1390"/>
                    </a:lnTo>
                    <a:lnTo>
                      <a:pt x="641" y="1353"/>
                    </a:lnTo>
                    <a:lnTo>
                      <a:pt x="659" y="1322"/>
                    </a:lnTo>
                    <a:lnTo>
                      <a:pt x="680" y="1293"/>
                    </a:lnTo>
                    <a:lnTo>
                      <a:pt x="711" y="1269"/>
                    </a:lnTo>
                    <a:lnTo>
                      <a:pt x="738" y="1243"/>
                    </a:lnTo>
                    <a:lnTo>
                      <a:pt x="764" y="1227"/>
                    </a:lnTo>
                    <a:lnTo>
                      <a:pt x="794" y="1206"/>
                    </a:lnTo>
                    <a:lnTo>
                      <a:pt x="820" y="1189"/>
                    </a:lnTo>
                    <a:lnTo>
                      <a:pt x="851" y="1176"/>
                    </a:lnTo>
                    <a:lnTo>
                      <a:pt x="891" y="1168"/>
                    </a:lnTo>
                    <a:lnTo>
                      <a:pt x="922" y="1165"/>
                    </a:lnTo>
                    <a:lnTo>
                      <a:pt x="956" y="1160"/>
                    </a:lnTo>
                    <a:lnTo>
                      <a:pt x="1175" y="1160"/>
                    </a:lnTo>
                    <a:lnTo>
                      <a:pt x="1175" y="1893"/>
                    </a:lnTo>
                    <a:close/>
                    <a:moveTo>
                      <a:pt x="2221" y="2780"/>
                    </a:moveTo>
                    <a:lnTo>
                      <a:pt x="2221" y="2783"/>
                    </a:lnTo>
                    <a:lnTo>
                      <a:pt x="2221" y="2822"/>
                    </a:lnTo>
                    <a:lnTo>
                      <a:pt x="2218" y="2856"/>
                    </a:lnTo>
                    <a:lnTo>
                      <a:pt x="2205" y="2893"/>
                    </a:lnTo>
                    <a:lnTo>
                      <a:pt x="2197" y="2927"/>
                    </a:lnTo>
                    <a:lnTo>
                      <a:pt x="2183" y="2957"/>
                    </a:lnTo>
                    <a:lnTo>
                      <a:pt x="2167" y="2986"/>
                    </a:lnTo>
                    <a:lnTo>
                      <a:pt x="2142" y="3015"/>
                    </a:lnTo>
                    <a:lnTo>
                      <a:pt x="2118" y="3044"/>
                    </a:lnTo>
                    <a:lnTo>
                      <a:pt x="2094" y="3070"/>
                    </a:lnTo>
                    <a:lnTo>
                      <a:pt x="2072" y="3088"/>
                    </a:lnTo>
                    <a:lnTo>
                      <a:pt x="2047" y="3104"/>
                    </a:lnTo>
                    <a:lnTo>
                      <a:pt x="2020" y="3122"/>
                    </a:lnTo>
                    <a:lnTo>
                      <a:pt x="1988" y="3133"/>
                    </a:lnTo>
                    <a:lnTo>
                      <a:pt x="1956" y="3143"/>
                    </a:lnTo>
                    <a:lnTo>
                      <a:pt x="1928" y="3146"/>
                    </a:lnTo>
                    <a:lnTo>
                      <a:pt x="1896" y="3151"/>
                    </a:lnTo>
                    <a:lnTo>
                      <a:pt x="1698" y="3151"/>
                    </a:lnTo>
                    <a:lnTo>
                      <a:pt x="1698" y="2418"/>
                    </a:lnTo>
                    <a:lnTo>
                      <a:pt x="1896" y="2418"/>
                    </a:lnTo>
                    <a:lnTo>
                      <a:pt x="1923" y="2421"/>
                    </a:lnTo>
                    <a:lnTo>
                      <a:pt x="1956" y="2426"/>
                    </a:lnTo>
                    <a:lnTo>
                      <a:pt x="1988" y="2434"/>
                    </a:lnTo>
                    <a:lnTo>
                      <a:pt x="2020" y="2447"/>
                    </a:lnTo>
                    <a:lnTo>
                      <a:pt x="2047" y="2460"/>
                    </a:lnTo>
                    <a:lnTo>
                      <a:pt x="2072" y="2481"/>
                    </a:lnTo>
                    <a:lnTo>
                      <a:pt x="2094" y="2497"/>
                    </a:lnTo>
                    <a:lnTo>
                      <a:pt x="2118" y="2522"/>
                    </a:lnTo>
                    <a:lnTo>
                      <a:pt x="2142" y="2551"/>
                    </a:lnTo>
                    <a:lnTo>
                      <a:pt x="2167" y="2582"/>
                    </a:lnTo>
                    <a:lnTo>
                      <a:pt x="2183" y="2611"/>
                    </a:lnTo>
                    <a:lnTo>
                      <a:pt x="2197" y="2640"/>
                    </a:lnTo>
                    <a:lnTo>
                      <a:pt x="2210" y="2674"/>
                    </a:lnTo>
                    <a:lnTo>
                      <a:pt x="2218" y="2708"/>
                    </a:lnTo>
                    <a:lnTo>
                      <a:pt x="2221" y="2746"/>
                    </a:lnTo>
                    <a:lnTo>
                      <a:pt x="2221" y="2780"/>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81" name="Group 780"/>
              <p:cNvGrpSpPr/>
              <p:nvPr/>
            </p:nvGrpSpPr>
            <p:grpSpPr>
              <a:xfrm>
                <a:off x="3661466" y="5442422"/>
                <a:ext cx="269077" cy="677391"/>
                <a:chOff x="3661466" y="5442422"/>
                <a:chExt cx="269077" cy="677391"/>
              </a:xfrm>
            </p:grpSpPr>
            <p:sp>
              <p:nvSpPr>
                <p:cNvPr id="782" name="Freeform: Shape 781"/>
                <p:cNvSpPr/>
                <p:nvPr/>
              </p:nvSpPr>
              <p:spPr bwMode="auto">
                <a:xfrm>
                  <a:off x="3661466" y="5442422"/>
                  <a:ext cx="269077" cy="373571"/>
                </a:xfrm>
                <a:custGeom>
                  <a:avLst/>
                  <a:gdLst>
                    <a:gd name="connsiteX0" fmla="*/ 147140 w 269077"/>
                    <a:gd name="connsiteY0" fmla="*/ 177466 h 373571"/>
                    <a:gd name="connsiteX1" fmla="*/ 146522 w 269077"/>
                    <a:gd name="connsiteY1" fmla="*/ 177635 h 373571"/>
                    <a:gd name="connsiteX2" fmla="*/ 145737 w 269077"/>
                    <a:gd name="connsiteY2" fmla="*/ 177915 h 373571"/>
                    <a:gd name="connsiteX3" fmla="*/ 133670 w 269077"/>
                    <a:gd name="connsiteY3" fmla="*/ 183640 h 373571"/>
                    <a:gd name="connsiteX4" fmla="*/ 121324 w 269077"/>
                    <a:gd name="connsiteY4" fmla="*/ 179038 h 373571"/>
                    <a:gd name="connsiteX5" fmla="*/ 120594 w 269077"/>
                    <a:gd name="connsiteY5" fmla="*/ 178757 h 373571"/>
                    <a:gd name="connsiteX6" fmla="*/ 119752 w 269077"/>
                    <a:gd name="connsiteY6" fmla="*/ 178645 h 373571"/>
                    <a:gd name="connsiteX7" fmla="*/ 119079 w 269077"/>
                    <a:gd name="connsiteY7" fmla="*/ 178645 h 373571"/>
                    <a:gd name="connsiteX8" fmla="*/ 118237 w 269077"/>
                    <a:gd name="connsiteY8" fmla="*/ 178757 h 373571"/>
                    <a:gd name="connsiteX9" fmla="*/ 117451 w 269077"/>
                    <a:gd name="connsiteY9" fmla="*/ 179038 h 373571"/>
                    <a:gd name="connsiteX10" fmla="*/ 116778 w 269077"/>
                    <a:gd name="connsiteY10" fmla="*/ 179374 h 373571"/>
                    <a:gd name="connsiteX11" fmla="*/ 116160 w 269077"/>
                    <a:gd name="connsiteY11" fmla="*/ 179711 h 373571"/>
                    <a:gd name="connsiteX12" fmla="*/ 115543 w 269077"/>
                    <a:gd name="connsiteY12" fmla="*/ 180385 h 373571"/>
                    <a:gd name="connsiteX13" fmla="*/ 106564 w 269077"/>
                    <a:gd name="connsiteY13" fmla="*/ 190038 h 373571"/>
                    <a:gd name="connsiteX14" fmla="*/ 93319 w 269077"/>
                    <a:gd name="connsiteY14" fmla="*/ 190487 h 373571"/>
                    <a:gd name="connsiteX15" fmla="*/ 92365 w 269077"/>
                    <a:gd name="connsiteY15" fmla="*/ 190599 h 373571"/>
                    <a:gd name="connsiteX16" fmla="*/ 91747 w 269077"/>
                    <a:gd name="connsiteY16" fmla="*/ 190767 h 373571"/>
                    <a:gd name="connsiteX17" fmla="*/ 91018 w 269077"/>
                    <a:gd name="connsiteY17" fmla="*/ 191048 h 373571"/>
                    <a:gd name="connsiteX18" fmla="*/ 90288 w 269077"/>
                    <a:gd name="connsiteY18" fmla="*/ 191553 h 373571"/>
                    <a:gd name="connsiteX19" fmla="*/ 90401 w 269077"/>
                    <a:gd name="connsiteY19" fmla="*/ 191553 h 373571"/>
                    <a:gd name="connsiteX20" fmla="*/ 89783 w 269077"/>
                    <a:gd name="connsiteY20" fmla="*/ 192002 h 373571"/>
                    <a:gd name="connsiteX21" fmla="*/ 89166 w 269077"/>
                    <a:gd name="connsiteY21" fmla="*/ 192563 h 373571"/>
                    <a:gd name="connsiteX22" fmla="*/ 88885 w 269077"/>
                    <a:gd name="connsiteY22" fmla="*/ 193180 h 373571"/>
                    <a:gd name="connsiteX23" fmla="*/ 88492 w 269077"/>
                    <a:gd name="connsiteY23" fmla="*/ 193910 h 373571"/>
                    <a:gd name="connsiteX24" fmla="*/ 84003 w 269077"/>
                    <a:gd name="connsiteY24" fmla="*/ 206425 h 373571"/>
                    <a:gd name="connsiteX25" fmla="*/ 71880 w 269077"/>
                    <a:gd name="connsiteY25" fmla="*/ 211925 h 373571"/>
                    <a:gd name="connsiteX26" fmla="*/ 71151 w 269077"/>
                    <a:gd name="connsiteY26" fmla="*/ 212262 h 373571"/>
                    <a:gd name="connsiteX27" fmla="*/ 70590 w 269077"/>
                    <a:gd name="connsiteY27" fmla="*/ 212711 h 373571"/>
                    <a:gd name="connsiteX28" fmla="*/ 70084 w 269077"/>
                    <a:gd name="connsiteY28" fmla="*/ 213272 h 373571"/>
                    <a:gd name="connsiteX29" fmla="*/ 69636 w 269077"/>
                    <a:gd name="connsiteY29" fmla="*/ 213889 h 373571"/>
                    <a:gd name="connsiteX30" fmla="*/ 69187 w 269077"/>
                    <a:gd name="connsiteY30" fmla="*/ 214619 h 373571"/>
                    <a:gd name="connsiteX31" fmla="*/ 68906 w 269077"/>
                    <a:gd name="connsiteY31" fmla="*/ 215348 h 373571"/>
                    <a:gd name="connsiteX32" fmla="*/ 68794 w 269077"/>
                    <a:gd name="connsiteY32" fmla="*/ 216078 h 373571"/>
                    <a:gd name="connsiteX33" fmla="*/ 68738 w 269077"/>
                    <a:gd name="connsiteY33" fmla="*/ 216808 h 373571"/>
                    <a:gd name="connsiteX34" fmla="*/ 69355 w 269077"/>
                    <a:gd name="connsiteY34" fmla="*/ 229996 h 373571"/>
                    <a:gd name="connsiteX35" fmla="*/ 60375 w 269077"/>
                    <a:gd name="connsiteY35" fmla="*/ 239649 h 373571"/>
                    <a:gd name="connsiteX36" fmla="*/ 59870 w 269077"/>
                    <a:gd name="connsiteY36" fmla="*/ 240210 h 373571"/>
                    <a:gd name="connsiteX37" fmla="*/ 59421 w 269077"/>
                    <a:gd name="connsiteY37" fmla="*/ 241052 h 373571"/>
                    <a:gd name="connsiteX38" fmla="*/ 59141 w 269077"/>
                    <a:gd name="connsiteY38" fmla="*/ 241670 h 373571"/>
                    <a:gd name="connsiteX39" fmla="*/ 58972 w 269077"/>
                    <a:gd name="connsiteY39" fmla="*/ 242399 h 373571"/>
                    <a:gd name="connsiteX40" fmla="*/ 58860 w 269077"/>
                    <a:gd name="connsiteY40" fmla="*/ 243185 h 373571"/>
                    <a:gd name="connsiteX41" fmla="*/ 58972 w 269077"/>
                    <a:gd name="connsiteY41" fmla="*/ 243914 h 373571"/>
                    <a:gd name="connsiteX42" fmla="*/ 59028 w 269077"/>
                    <a:gd name="connsiteY42" fmla="*/ 244756 h 373571"/>
                    <a:gd name="connsiteX43" fmla="*/ 59421 w 269077"/>
                    <a:gd name="connsiteY43" fmla="*/ 245430 h 373571"/>
                    <a:gd name="connsiteX44" fmla="*/ 65034 w 269077"/>
                    <a:gd name="connsiteY44" fmla="*/ 257496 h 373571"/>
                    <a:gd name="connsiteX45" fmla="*/ 60375 w 269077"/>
                    <a:gd name="connsiteY45" fmla="*/ 269787 h 373571"/>
                    <a:gd name="connsiteX46" fmla="*/ 60151 w 269077"/>
                    <a:gd name="connsiteY46" fmla="*/ 270572 h 373571"/>
                    <a:gd name="connsiteX47" fmla="*/ 60039 w 269077"/>
                    <a:gd name="connsiteY47" fmla="*/ 271414 h 373571"/>
                    <a:gd name="connsiteX48" fmla="*/ 60039 w 269077"/>
                    <a:gd name="connsiteY48" fmla="*/ 272144 h 373571"/>
                    <a:gd name="connsiteX49" fmla="*/ 60207 w 269077"/>
                    <a:gd name="connsiteY49" fmla="*/ 272817 h 373571"/>
                    <a:gd name="connsiteX50" fmla="*/ 60488 w 269077"/>
                    <a:gd name="connsiteY50" fmla="*/ 273659 h 373571"/>
                    <a:gd name="connsiteX51" fmla="*/ 60768 w 269077"/>
                    <a:gd name="connsiteY51" fmla="*/ 274389 h 373571"/>
                    <a:gd name="connsiteX52" fmla="*/ 61217 w 269077"/>
                    <a:gd name="connsiteY52" fmla="*/ 274950 h 373571"/>
                    <a:gd name="connsiteX53" fmla="*/ 61666 w 269077"/>
                    <a:gd name="connsiteY53" fmla="*/ 275567 h 373571"/>
                    <a:gd name="connsiteX54" fmla="*/ 71488 w 269077"/>
                    <a:gd name="connsiteY54" fmla="*/ 284434 h 373571"/>
                    <a:gd name="connsiteX55" fmla="*/ 71993 w 269077"/>
                    <a:gd name="connsiteY55" fmla="*/ 297679 h 373571"/>
                    <a:gd name="connsiteX56" fmla="*/ 72049 w 269077"/>
                    <a:gd name="connsiteY56" fmla="*/ 298521 h 373571"/>
                    <a:gd name="connsiteX57" fmla="*/ 72217 w 269077"/>
                    <a:gd name="connsiteY57" fmla="*/ 299138 h 373571"/>
                    <a:gd name="connsiteX58" fmla="*/ 72610 w 269077"/>
                    <a:gd name="connsiteY58" fmla="*/ 299868 h 373571"/>
                    <a:gd name="connsiteX59" fmla="*/ 72947 w 269077"/>
                    <a:gd name="connsiteY59" fmla="*/ 300598 h 373571"/>
                    <a:gd name="connsiteX60" fmla="*/ 73508 w 269077"/>
                    <a:gd name="connsiteY60" fmla="*/ 301159 h 373571"/>
                    <a:gd name="connsiteX61" fmla="*/ 74125 w 269077"/>
                    <a:gd name="connsiteY61" fmla="*/ 301664 h 373571"/>
                    <a:gd name="connsiteX62" fmla="*/ 74743 w 269077"/>
                    <a:gd name="connsiteY62" fmla="*/ 302057 h 373571"/>
                    <a:gd name="connsiteX63" fmla="*/ 75416 w 269077"/>
                    <a:gd name="connsiteY63" fmla="*/ 302393 h 373571"/>
                    <a:gd name="connsiteX64" fmla="*/ 87875 w 269077"/>
                    <a:gd name="connsiteY64" fmla="*/ 306995 h 373571"/>
                    <a:gd name="connsiteX65" fmla="*/ 93487 w 269077"/>
                    <a:gd name="connsiteY65" fmla="*/ 318837 h 373571"/>
                    <a:gd name="connsiteX66" fmla="*/ 93824 w 269077"/>
                    <a:gd name="connsiteY66" fmla="*/ 319567 h 373571"/>
                    <a:gd name="connsiteX67" fmla="*/ 94273 w 269077"/>
                    <a:gd name="connsiteY67" fmla="*/ 320240 h 373571"/>
                    <a:gd name="connsiteX68" fmla="*/ 94834 w 269077"/>
                    <a:gd name="connsiteY68" fmla="*/ 320857 h 373571"/>
                    <a:gd name="connsiteX69" fmla="*/ 95452 w 269077"/>
                    <a:gd name="connsiteY69" fmla="*/ 321194 h 373571"/>
                    <a:gd name="connsiteX70" fmla="*/ 96181 w 269077"/>
                    <a:gd name="connsiteY70" fmla="*/ 321587 h 373571"/>
                    <a:gd name="connsiteX71" fmla="*/ 96911 w 269077"/>
                    <a:gd name="connsiteY71" fmla="*/ 321868 h 373571"/>
                    <a:gd name="connsiteX72" fmla="*/ 97640 w 269077"/>
                    <a:gd name="connsiteY72" fmla="*/ 321924 h 373571"/>
                    <a:gd name="connsiteX73" fmla="*/ 98426 w 269077"/>
                    <a:gd name="connsiteY73" fmla="*/ 321924 h 373571"/>
                    <a:gd name="connsiteX74" fmla="*/ 111671 w 269077"/>
                    <a:gd name="connsiteY74" fmla="*/ 321363 h 373571"/>
                    <a:gd name="connsiteX75" fmla="*/ 121492 w 269077"/>
                    <a:gd name="connsiteY75" fmla="*/ 330454 h 373571"/>
                    <a:gd name="connsiteX76" fmla="*/ 122053 w 269077"/>
                    <a:gd name="connsiteY76" fmla="*/ 330959 h 373571"/>
                    <a:gd name="connsiteX77" fmla="*/ 122839 w 269077"/>
                    <a:gd name="connsiteY77" fmla="*/ 331352 h 373571"/>
                    <a:gd name="connsiteX78" fmla="*/ 123512 w 269077"/>
                    <a:gd name="connsiteY78" fmla="*/ 331521 h 373571"/>
                    <a:gd name="connsiteX79" fmla="*/ 124186 w 269077"/>
                    <a:gd name="connsiteY79" fmla="*/ 331801 h 373571"/>
                    <a:gd name="connsiteX80" fmla="*/ 125028 w 269077"/>
                    <a:gd name="connsiteY80" fmla="*/ 331801 h 373571"/>
                    <a:gd name="connsiteX81" fmla="*/ 125813 w 269077"/>
                    <a:gd name="connsiteY81" fmla="*/ 331801 h 373571"/>
                    <a:gd name="connsiteX82" fmla="*/ 126543 w 269077"/>
                    <a:gd name="connsiteY82" fmla="*/ 331577 h 373571"/>
                    <a:gd name="connsiteX83" fmla="*/ 127273 w 269077"/>
                    <a:gd name="connsiteY83" fmla="*/ 331352 h 373571"/>
                    <a:gd name="connsiteX84" fmla="*/ 139395 w 269077"/>
                    <a:gd name="connsiteY84" fmla="*/ 325740 h 373571"/>
                    <a:gd name="connsiteX85" fmla="*/ 151798 w 269077"/>
                    <a:gd name="connsiteY85" fmla="*/ 330454 h 373571"/>
                    <a:gd name="connsiteX86" fmla="*/ 152584 w 269077"/>
                    <a:gd name="connsiteY86" fmla="*/ 330623 h 373571"/>
                    <a:gd name="connsiteX87" fmla="*/ 153425 w 269077"/>
                    <a:gd name="connsiteY87" fmla="*/ 330679 h 373571"/>
                    <a:gd name="connsiteX88" fmla="*/ 154043 w 269077"/>
                    <a:gd name="connsiteY88" fmla="*/ 330679 h 373571"/>
                    <a:gd name="connsiteX89" fmla="*/ 154828 w 269077"/>
                    <a:gd name="connsiteY89" fmla="*/ 330510 h 373571"/>
                    <a:gd name="connsiteX90" fmla="*/ 155670 w 269077"/>
                    <a:gd name="connsiteY90" fmla="*/ 330342 h 373571"/>
                    <a:gd name="connsiteX91" fmla="*/ 156288 w 269077"/>
                    <a:gd name="connsiteY91" fmla="*/ 330061 h 373571"/>
                    <a:gd name="connsiteX92" fmla="*/ 156905 w 269077"/>
                    <a:gd name="connsiteY92" fmla="*/ 329500 h 373571"/>
                    <a:gd name="connsiteX93" fmla="*/ 157466 w 269077"/>
                    <a:gd name="connsiteY93" fmla="*/ 328995 h 373571"/>
                    <a:gd name="connsiteX94" fmla="*/ 166502 w 269077"/>
                    <a:gd name="connsiteY94" fmla="*/ 319230 h 373571"/>
                    <a:gd name="connsiteX95" fmla="*/ 179803 w 269077"/>
                    <a:gd name="connsiteY95" fmla="*/ 318781 h 373571"/>
                    <a:gd name="connsiteX96" fmla="*/ 180588 w 269077"/>
                    <a:gd name="connsiteY96" fmla="*/ 318781 h 373571"/>
                    <a:gd name="connsiteX97" fmla="*/ 181262 w 269077"/>
                    <a:gd name="connsiteY97" fmla="*/ 318613 h 373571"/>
                    <a:gd name="connsiteX98" fmla="*/ 182047 w 269077"/>
                    <a:gd name="connsiteY98" fmla="*/ 318220 h 373571"/>
                    <a:gd name="connsiteX99" fmla="*/ 182665 w 269077"/>
                    <a:gd name="connsiteY99" fmla="*/ 317771 h 373571"/>
                    <a:gd name="connsiteX100" fmla="*/ 183226 w 269077"/>
                    <a:gd name="connsiteY100" fmla="*/ 317322 h 373571"/>
                    <a:gd name="connsiteX101" fmla="*/ 183787 w 269077"/>
                    <a:gd name="connsiteY101" fmla="*/ 316761 h 373571"/>
                    <a:gd name="connsiteX102" fmla="*/ 184236 w 269077"/>
                    <a:gd name="connsiteY102" fmla="*/ 316031 h 373571"/>
                    <a:gd name="connsiteX103" fmla="*/ 184517 w 269077"/>
                    <a:gd name="connsiteY103" fmla="*/ 315414 h 373571"/>
                    <a:gd name="connsiteX104" fmla="*/ 189119 w 269077"/>
                    <a:gd name="connsiteY104" fmla="*/ 302955 h 373571"/>
                    <a:gd name="connsiteX105" fmla="*/ 201241 w 269077"/>
                    <a:gd name="connsiteY105" fmla="*/ 297511 h 373571"/>
                    <a:gd name="connsiteX106" fmla="*/ 201915 w 269077"/>
                    <a:gd name="connsiteY106" fmla="*/ 297174 h 373571"/>
                    <a:gd name="connsiteX107" fmla="*/ 202588 w 269077"/>
                    <a:gd name="connsiteY107" fmla="*/ 296613 h 373571"/>
                    <a:gd name="connsiteX108" fmla="*/ 203037 w 269077"/>
                    <a:gd name="connsiteY108" fmla="*/ 296052 h 373571"/>
                    <a:gd name="connsiteX109" fmla="*/ 203486 w 269077"/>
                    <a:gd name="connsiteY109" fmla="*/ 295547 h 373571"/>
                    <a:gd name="connsiteX110" fmla="*/ 203542 w 269077"/>
                    <a:gd name="connsiteY110" fmla="*/ 295547 h 373571"/>
                    <a:gd name="connsiteX111" fmla="*/ 203823 w 269077"/>
                    <a:gd name="connsiteY111" fmla="*/ 294705 h 373571"/>
                    <a:gd name="connsiteX112" fmla="*/ 204103 w 269077"/>
                    <a:gd name="connsiteY112" fmla="*/ 294087 h 373571"/>
                    <a:gd name="connsiteX113" fmla="*/ 204216 w 269077"/>
                    <a:gd name="connsiteY113" fmla="*/ 293302 h 373571"/>
                    <a:gd name="connsiteX114" fmla="*/ 204272 w 269077"/>
                    <a:gd name="connsiteY114" fmla="*/ 292572 h 373571"/>
                    <a:gd name="connsiteX115" fmla="*/ 203654 w 269077"/>
                    <a:gd name="connsiteY115" fmla="*/ 279271 h 373571"/>
                    <a:gd name="connsiteX116" fmla="*/ 212802 w 269077"/>
                    <a:gd name="connsiteY116" fmla="*/ 269618 h 373571"/>
                    <a:gd name="connsiteX117" fmla="*/ 213251 w 269077"/>
                    <a:gd name="connsiteY117" fmla="*/ 269057 h 373571"/>
                    <a:gd name="connsiteX118" fmla="*/ 213700 w 269077"/>
                    <a:gd name="connsiteY118" fmla="*/ 268440 h 373571"/>
                    <a:gd name="connsiteX119" fmla="*/ 213869 w 269077"/>
                    <a:gd name="connsiteY119" fmla="*/ 267710 h 373571"/>
                    <a:gd name="connsiteX120" fmla="*/ 214037 w 269077"/>
                    <a:gd name="connsiteY120" fmla="*/ 266868 h 373571"/>
                    <a:gd name="connsiteX121" fmla="*/ 214149 w 269077"/>
                    <a:gd name="connsiteY121" fmla="*/ 266083 h 373571"/>
                    <a:gd name="connsiteX122" fmla="*/ 214037 w 269077"/>
                    <a:gd name="connsiteY122" fmla="*/ 265353 h 373571"/>
                    <a:gd name="connsiteX123" fmla="*/ 213869 w 269077"/>
                    <a:gd name="connsiteY123" fmla="*/ 264623 h 373571"/>
                    <a:gd name="connsiteX124" fmla="*/ 213700 w 269077"/>
                    <a:gd name="connsiteY124" fmla="*/ 263782 h 373571"/>
                    <a:gd name="connsiteX125" fmla="*/ 208200 w 269077"/>
                    <a:gd name="connsiteY125" fmla="*/ 251884 h 373571"/>
                    <a:gd name="connsiteX126" fmla="*/ 212802 w 269077"/>
                    <a:gd name="connsiteY126" fmla="*/ 239481 h 373571"/>
                    <a:gd name="connsiteX127" fmla="*/ 212971 w 269077"/>
                    <a:gd name="connsiteY127" fmla="*/ 238751 h 373571"/>
                    <a:gd name="connsiteX128" fmla="*/ 213083 w 269077"/>
                    <a:gd name="connsiteY128" fmla="*/ 238022 h 373571"/>
                    <a:gd name="connsiteX129" fmla="*/ 213083 w 269077"/>
                    <a:gd name="connsiteY129" fmla="*/ 237124 h 373571"/>
                    <a:gd name="connsiteX130" fmla="*/ 212858 w 269077"/>
                    <a:gd name="connsiteY130" fmla="*/ 236394 h 373571"/>
                    <a:gd name="connsiteX131" fmla="*/ 212690 w 269077"/>
                    <a:gd name="connsiteY131" fmla="*/ 235665 h 373571"/>
                    <a:gd name="connsiteX132" fmla="*/ 212353 w 269077"/>
                    <a:gd name="connsiteY132" fmla="*/ 234991 h 373571"/>
                    <a:gd name="connsiteX133" fmla="*/ 211904 w 269077"/>
                    <a:gd name="connsiteY133" fmla="*/ 234430 h 373571"/>
                    <a:gd name="connsiteX134" fmla="*/ 211455 w 269077"/>
                    <a:gd name="connsiteY134" fmla="*/ 233813 h 373571"/>
                    <a:gd name="connsiteX135" fmla="*/ 201466 w 269077"/>
                    <a:gd name="connsiteY135" fmla="*/ 224945 h 373571"/>
                    <a:gd name="connsiteX136" fmla="*/ 201129 w 269077"/>
                    <a:gd name="connsiteY136" fmla="*/ 211757 h 373571"/>
                    <a:gd name="connsiteX137" fmla="*/ 201017 w 269077"/>
                    <a:gd name="connsiteY137" fmla="*/ 210915 h 373571"/>
                    <a:gd name="connsiteX138" fmla="*/ 200736 w 269077"/>
                    <a:gd name="connsiteY138" fmla="*/ 210129 h 373571"/>
                    <a:gd name="connsiteX139" fmla="*/ 200512 w 269077"/>
                    <a:gd name="connsiteY139" fmla="*/ 209456 h 373571"/>
                    <a:gd name="connsiteX140" fmla="*/ 200119 w 269077"/>
                    <a:gd name="connsiteY140" fmla="*/ 208838 h 373571"/>
                    <a:gd name="connsiteX141" fmla="*/ 199614 w 269077"/>
                    <a:gd name="connsiteY141" fmla="*/ 208221 h 373571"/>
                    <a:gd name="connsiteX142" fmla="*/ 199052 w 269077"/>
                    <a:gd name="connsiteY142" fmla="*/ 207660 h 373571"/>
                    <a:gd name="connsiteX143" fmla="*/ 198435 w 269077"/>
                    <a:gd name="connsiteY143" fmla="*/ 207323 h 373571"/>
                    <a:gd name="connsiteX144" fmla="*/ 197705 w 269077"/>
                    <a:gd name="connsiteY144" fmla="*/ 206930 h 373571"/>
                    <a:gd name="connsiteX145" fmla="*/ 197593 w 269077"/>
                    <a:gd name="connsiteY145" fmla="*/ 206930 h 373571"/>
                    <a:gd name="connsiteX146" fmla="*/ 185190 w 269077"/>
                    <a:gd name="connsiteY146" fmla="*/ 202440 h 373571"/>
                    <a:gd name="connsiteX147" fmla="*/ 179634 w 269077"/>
                    <a:gd name="connsiteY147" fmla="*/ 190318 h 373571"/>
                    <a:gd name="connsiteX148" fmla="*/ 179241 w 269077"/>
                    <a:gd name="connsiteY148" fmla="*/ 189701 h 373571"/>
                    <a:gd name="connsiteX149" fmla="*/ 178792 w 269077"/>
                    <a:gd name="connsiteY149" fmla="*/ 189027 h 373571"/>
                    <a:gd name="connsiteX150" fmla="*/ 178175 w 269077"/>
                    <a:gd name="connsiteY150" fmla="*/ 188578 h 373571"/>
                    <a:gd name="connsiteX151" fmla="*/ 177558 w 269077"/>
                    <a:gd name="connsiteY151" fmla="*/ 188073 h 373571"/>
                    <a:gd name="connsiteX152" fmla="*/ 177558 w 269077"/>
                    <a:gd name="connsiteY152" fmla="*/ 187961 h 373571"/>
                    <a:gd name="connsiteX153" fmla="*/ 176828 w 269077"/>
                    <a:gd name="connsiteY153" fmla="*/ 187680 h 373571"/>
                    <a:gd name="connsiteX154" fmla="*/ 176155 w 269077"/>
                    <a:gd name="connsiteY154" fmla="*/ 187512 h 373571"/>
                    <a:gd name="connsiteX155" fmla="*/ 175369 w 269077"/>
                    <a:gd name="connsiteY155" fmla="*/ 187344 h 373571"/>
                    <a:gd name="connsiteX156" fmla="*/ 174527 w 269077"/>
                    <a:gd name="connsiteY156" fmla="*/ 187344 h 373571"/>
                    <a:gd name="connsiteX157" fmla="*/ 161282 w 269077"/>
                    <a:gd name="connsiteY157" fmla="*/ 187849 h 373571"/>
                    <a:gd name="connsiteX158" fmla="*/ 151517 w 269077"/>
                    <a:gd name="connsiteY158" fmla="*/ 178925 h 373571"/>
                    <a:gd name="connsiteX159" fmla="*/ 150956 w 269077"/>
                    <a:gd name="connsiteY159" fmla="*/ 178364 h 373571"/>
                    <a:gd name="connsiteX160" fmla="*/ 150226 w 269077"/>
                    <a:gd name="connsiteY160" fmla="*/ 178027 h 373571"/>
                    <a:gd name="connsiteX161" fmla="*/ 149609 w 269077"/>
                    <a:gd name="connsiteY161" fmla="*/ 177635 h 373571"/>
                    <a:gd name="connsiteX162" fmla="*/ 148879 w 269077"/>
                    <a:gd name="connsiteY162" fmla="*/ 177466 h 373571"/>
                    <a:gd name="connsiteX163" fmla="*/ 147982 w 269077"/>
                    <a:gd name="connsiteY163" fmla="*/ 177466 h 373571"/>
                    <a:gd name="connsiteX164" fmla="*/ 176577 w 269077"/>
                    <a:gd name="connsiteY164" fmla="*/ 81430 h 373571"/>
                    <a:gd name="connsiteX165" fmla="*/ 182682 w 269077"/>
                    <a:gd name="connsiteY165" fmla="*/ 84002 h 373571"/>
                    <a:gd name="connsiteX166" fmla="*/ 184912 w 269077"/>
                    <a:gd name="connsiteY166" fmla="*/ 91197 h 373571"/>
                    <a:gd name="connsiteX167" fmla="*/ 166908 w 269077"/>
                    <a:gd name="connsiteY167" fmla="*/ 91197 h 373571"/>
                    <a:gd name="connsiteX168" fmla="*/ 170164 w 269077"/>
                    <a:gd name="connsiteY168" fmla="*/ 84132 h 373571"/>
                    <a:gd name="connsiteX169" fmla="*/ 176577 w 269077"/>
                    <a:gd name="connsiteY169" fmla="*/ 81430 h 373571"/>
                    <a:gd name="connsiteX170" fmla="*/ 119427 w 269077"/>
                    <a:gd name="connsiteY170" fmla="*/ 81430 h 373571"/>
                    <a:gd name="connsiteX171" fmla="*/ 125532 w 269077"/>
                    <a:gd name="connsiteY171" fmla="*/ 84002 h 373571"/>
                    <a:gd name="connsiteX172" fmla="*/ 127762 w 269077"/>
                    <a:gd name="connsiteY172" fmla="*/ 91197 h 373571"/>
                    <a:gd name="connsiteX173" fmla="*/ 109758 w 269077"/>
                    <a:gd name="connsiteY173" fmla="*/ 91197 h 373571"/>
                    <a:gd name="connsiteX174" fmla="*/ 113014 w 269077"/>
                    <a:gd name="connsiteY174" fmla="*/ 84132 h 373571"/>
                    <a:gd name="connsiteX175" fmla="*/ 119427 w 269077"/>
                    <a:gd name="connsiteY175" fmla="*/ 81430 h 373571"/>
                    <a:gd name="connsiteX176" fmla="*/ 215882 w 269077"/>
                    <a:gd name="connsiteY176" fmla="*/ 77133 h 373571"/>
                    <a:gd name="connsiteX177" fmla="*/ 210640 w 269077"/>
                    <a:gd name="connsiteY177" fmla="*/ 79102 h 373571"/>
                    <a:gd name="connsiteX178" fmla="*/ 207157 w 269077"/>
                    <a:gd name="connsiteY178" fmla="*/ 84588 h 373571"/>
                    <a:gd name="connsiteX179" fmla="*/ 207027 w 269077"/>
                    <a:gd name="connsiteY179" fmla="*/ 84588 h 373571"/>
                    <a:gd name="connsiteX180" fmla="*/ 207027 w 269077"/>
                    <a:gd name="connsiteY180" fmla="*/ 77719 h 373571"/>
                    <a:gd name="connsiteX181" fmla="*/ 201687 w 269077"/>
                    <a:gd name="connsiteY181" fmla="*/ 77719 h 373571"/>
                    <a:gd name="connsiteX182" fmla="*/ 201687 w 269077"/>
                    <a:gd name="connsiteY182" fmla="*/ 111056 h 373571"/>
                    <a:gd name="connsiteX183" fmla="*/ 207027 w 269077"/>
                    <a:gd name="connsiteY183" fmla="*/ 111056 h 373571"/>
                    <a:gd name="connsiteX184" fmla="*/ 207027 w 269077"/>
                    <a:gd name="connsiteY184" fmla="*/ 94062 h 373571"/>
                    <a:gd name="connsiteX185" fmla="*/ 209322 w 269077"/>
                    <a:gd name="connsiteY185" fmla="*/ 85272 h 373571"/>
                    <a:gd name="connsiteX186" fmla="*/ 215035 w 269077"/>
                    <a:gd name="connsiteY186" fmla="*/ 82049 h 373571"/>
                    <a:gd name="connsiteX187" fmla="*/ 219072 w 269077"/>
                    <a:gd name="connsiteY187" fmla="*/ 83123 h 373571"/>
                    <a:gd name="connsiteX188" fmla="*/ 219072 w 269077"/>
                    <a:gd name="connsiteY188" fmla="*/ 77589 h 373571"/>
                    <a:gd name="connsiteX189" fmla="*/ 215882 w 269077"/>
                    <a:gd name="connsiteY189" fmla="*/ 77133 h 373571"/>
                    <a:gd name="connsiteX190" fmla="*/ 176675 w 269077"/>
                    <a:gd name="connsiteY190" fmla="*/ 76937 h 373571"/>
                    <a:gd name="connsiteX191" fmla="*/ 165720 w 269077"/>
                    <a:gd name="connsiteY191" fmla="*/ 81837 h 373571"/>
                    <a:gd name="connsiteX192" fmla="*/ 161309 w 269077"/>
                    <a:gd name="connsiteY192" fmla="*/ 94518 h 373571"/>
                    <a:gd name="connsiteX193" fmla="*/ 165345 w 269077"/>
                    <a:gd name="connsiteY193" fmla="*/ 107296 h 373571"/>
                    <a:gd name="connsiteX194" fmla="*/ 176447 w 269077"/>
                    <a:gd name="connsiteY194" fmla="*/ 111838 h 373571"/>
                    <a:gd name="connsiteX195" fmla="*/ 188070 w 269077"/>
                    <a:gd name="connsiteY195" fmla="*/ 108647 h 373571"/>
                    <a:gd name="connsiteX196" fmla="*/ 188070 w 269077"/>
                    <a:gd name="connsiteY196" fmla="*/ 103633 h 373571"/>
                    <a:gd name="connsiteX197" fmla="*/ 177717 w 269077"/>
                    <a:gd name="connsiteY197" fmla="*/ 107345 h 373571"/>
                    <a:gd name="connsiteX198" fmla="*/ 169838 w 269077"/>
                    <a:gd name="connsiteY198" fmla="*/ 104317 h 373571"/>
                    <a:gd name="connsiteX199" fmla="*/ 166843 w 269077"/>
                    <a:gd name="connsiteY199" fmla="*/ 95722 h 373571"/>
                    <a:gd name="connsiteX200" fmla="*/ 190381 w 269077"/>
                    <a:gd name="connsiteY200" fmla="*/ 95722 h 373571"/>
                    <a:gd name="connsiteX201" fmla="*/ 190381 w 269077"/>
                    <a:gd name="connsiteY201" fmla="*/ 92922 h 373571"/>
                    <a:gd name="connsiteX202" fmla="*/ 186800 w 269077"/>
                    <a:gd name="connsiteY202" fmla="*/ 81170 h 373571"/>
                    <a:gd name="connsiteX203" fmla="*/ 176675 w 269077"/>
                    <a:gd name="connsiteY203" fmla="*/ 76937 h 373571"/>
                    <a:gd name="connsiteX204" fmla="*/ 119525 w 269077"/>
                    <a:gd name="connsiteY204" fmla="*/ 76937 h 373571"/>
                    <a:gd name="connsiteX205" fmla="*/ 108570 w 269077"/>
                    <a:gd name="connsiteY205" fmla="*/ 81837 h 373571"/>
                    <a:gd name="connsiteX206" fmla="*/ 104159 w 269077"/>
                    <a:gd name="connsiteY206" fmla="*/ 94518 h 373571"/>
                    <a:gd name="connsiteX207" fmla="*/ 108195 w 269077"/>
                    <a:gd name="connsiteY207" fmla="*/ 107296 h 373571"/>
                    <a:gd name="connsiteX208" fmla="*/ 119297 w 269077"/>
                    <a:gd name="connsiteY208" fmla="*/ 111838 h 373571"/>
                    <a:gd name="connsiteX209" fmla="*/ 130920 w 269077"/>
                    <a:gd name="connsiteY209" fmla="*/ 108647 h 373571"/>
                    <a:gd name="connsiteX210" fmla="*/ 130920 w 269077"/>
                    <a:gd name="connsiteY210" fmla="*/ 103633 h 373571"/>
                    <a:gd name="connsiteX211" fmla="*/ 120567 w 269077"/>
                    <a:gd name="connsiteY211" fmla="*/ 107345 h 373571"/>
                    <a:gd name="connsiteX212" fmla="*/ 112688 w 269077"/>
                    <a:gd name="connsiteY212" fmla="*/ 104317 h 373571"/>
                    <a:gd name="connsiteX213" fmla="*/ 109693 w 269077"/>
                    <a:gd name="connsiteY213" fmla="*/ 95722 h 373571"/>
                    <a:gd name="connsiteX214" fmla="*/ 133231 w 269077"/>
                    <a:gd name="connsiteY214" fmla="*/ 95722 h 373571"/>
                    <a:gd name="connsiteX215" fmla="*/ 133231 w 269077"/>
                    <a:gd name="connsiteY215" fmla="*/ 92922 h 373571"/>
                    <a:gd name="connsiteX216" fmla="*/ 129650 w 269077"/>
                    <a:gd name="connsiteY216" fmla="*/ 81170 h 373571"/>
                    <a:gd name="connsiteX217" fmla="*/ 119525 w 269077"/>
                    <a:gd name="connsiteY217" fmla="*/ 76937 h 373571"/>
                    <a:gd name="connsiteX218" fmla="*/ 151602 w 269077"/>
                    <a:gd name="connsiteY218" fmla="*/ 67854 h 373571"/>
                    <a:gd name="connsiteX219" fmla="*/ 146263 w 269077"/>
                    <a:gd name="connsiteY219" fmla="*/ 69580 h 373571"/>
                    <a:gd name="connsiteX220" fmla="*/ 146263 w 269077"/>
                    <a:gd name="connsiteY220" fmla="*/ 77719 h 373571"/>
                    <a:gd name="connsiteX221" fmla="*/ 140533 w 269077"/>
                    <a:gd name="connsiteY221" fmla="*/ 77719 h 373571"/>
                    <a:gd name="connsiteX222" fmla="*/ 140533 w 269077"/>
                    <a:gd name="connsiteY222" fmla="*/ 82277 h 373571"/>
                    <a:gd name="connsiteX223" fmla="*/ 146263 w 269077"/>
                    <a:gd name="connsiteY223" fmla="*/ 82277 h 373571"/>
                    <a:gd name="connsiteX224" fmla="*/ 146263 w 269077"/>
                    <a:gd name="connsiteY224" fmla="*/ 102006 h 373571"/>
                    <a:gd name="connsiteX225" fmla="*/ 155021 w 269077"/>
                    <a:gd name="connsiteY225" fmla="*/ 111772 h 373571"/>
                    <a:gd name="connsiteX226" fmla="*/ 160002 w 269077"/>
                    <a:gd name="connsiteY226" fmla="*/ 110731 h 373571"/>
                    <a:gd name="connsiteX227" fmla="*/ 160002 w 269077"/>
                    <a:gd name="connsiteY227" fmla="*/ 106173 h 373571"/>
                    <a:gd name="connsiteX228" fmla="*/ 156518 w 269077"/>
                    <a:gd name="connsiteY228" fmla="*/ 107280 h 373571"/>
                    <a:gd name="connsiteX229" fmla="*/ 152742 w 269077"/>
                    <a:gd name="connsiteY229" fmla="*/ 105847 h 373571"/>
                    <a:gd name="connsiteX230" fmla="*/ 151602 w 269077"/>
                    <a:gd name="connsiteY230" fmla="*/ 101062 h 373571"/>
                    <a:gd name="connsiteX231" fmla="*/ 151602 w 269077"/>
                    <a:gd name="connsiteY231" fmla="*/ 82277 h 373571"/>
                    <a:gd name="connsiteX232" fmla="*/ 160002 w 269077"/>
                    <a:gd name="connsiteY232" fmla="*/ 82277 h 373571"/>
                    <a:gd name="connsiteX233" fmla="*/ 160002 w 269077"/>
                    <a:gd name="connsiteY233" fmla="*/ 77719 h 373571"/>
                    <a:gd name="connsiteX234" fmla="*/ 151602 w 269077"/>
                    <a:gd name="connsiteY234" fmla="*/ 77719 h 373571"/>
                    <a:gd name="connsiteX235" fmla="*/ 50004 w 269077"/>
                    <a:gd name="connsiteY235" fmla="*/ 64371 h 373571"/>
                    <a:gd name="connsiteX236" fmla="*/ 50004 w 269077"/>
                    <a:gd name="connsiteY236" fmla="*/ 111056 h 373571"/>
                    <a:gd name="connsiteX237" fmla="*/ 55278 w 269077"/>
                    <a:gd name="connsiteY237" fmla="*/ 111056 h 373571"/>
                    <a:gd name="connsiteX238" fmla="*/ 55278 w 269077"/>
                    <a:gd name="connsiteY238" fmla="*/ 79802 h 373571"/>
                    <a:gd name="connsiteX239" fmla="*/ 55017 w 269077"/>
                    <a:gd name="connsiteY239" fmla="*/ 70654 h 373571"/>
                    <a:gd name="connsiteX240" fmla="*/ 55148 w 269077"/>
                    <a:gd name="connsiteY240" fmla="*/ 70654 h 373571"/>
                    <a:gd name="connsiteX241" fmla="*/ 56547 w 269077"/>
                    <a:gd name="connsiteY241" fmla="*/ 75440 h 373571"/>
                    <a:gd name="connsiteX242" fmla="*/ 72467 w 269077"/>
                    <a:gd name="connsiteY242" fmla="*/ 111056 h 373571"/>
                    <a:gd name="connsiteX243" fmla="*/ 75137 w 269077"/>
                    <a:gd name="connsiteY243" fmla="*/ 111056 h 373571"/>
                    <a:gd name="connsiteX244" fmla="*/ 91090 w 269077"/>
                    <a:gd name="connsiteY244" fmla="*/ 75179 h 373571"/>
                    <a:gd name="connsiteX245" fmla="*/ 92489 w 269077"/>
                    <a:gd name="connsiteY245" fmla="*/ 70654 h 373571"/>
                    <a:gd name="connsiteX246" fmla="*/ 92620 w 269077"/>
                    <a:gd name="connsiteY246" fmla="*/ 70654 h 373571"/>
                    <a:gd name="connsiteX247" fmla="*/ 92164 w 269077"/>
                    <a:gd name="connsiteY247" fmla="*/ 79737 h 373571"/>
                    <a:gd name="connsiteX248" fmla="*/ 92164 w 269077"/>
                    <a:gd name="connsiteY248" fmla="*/ 111056 h 373571"/>
                    <a:gd name="connsiteX249" fmla="*/ 97601 w 269077"/>
                    <a:gd name="connsiteY249" fmla="*/ 111056 h 373571"/>
                    <a:gd name="connsiteX250" fmla="*/ 97601 w 269077"/>
                    <a:gd name="connsiteY250" fmla="*/ 64371 h 373571"/>
                    <a:gd name="connsiteX251" fmla="*/ 90764 w 269077"/>
                    <a:gd name="connsiteY251" fmla="*/ 64371 h 373571"/>
                    <a:gd name="connsiteX252" fmla="*/ 76146 w 269077"/>
                    <a:gd name="connsiteY252" fmla="*/ 96797 h 373571"/>
                    <a:gd name="connsiteX253" fmla="*/ 73900 w 269077"/>
                    <a:gd name="connsiteY253" fmla="*/ 102527 h 373571"/>
                    <a:gd name="connsiteX254" fmla="*/ 73705 w 269077"/>
                    <a:gd name="connsiteY254" fmla="*/ 102527 h 373571"/>
                    <a:gd name="connsiteX255" fmla="*/ 71556 w 269077"/>
                    <a:gd name="connsiteY255" fmla="*/ 96927 h 373571"/>
                    <a:gd name="connsiteX256" fmla="*/ 57231 w 269077"/>
                    <a:gd name="connsiteY256" fmla="*/ 64371 h 373571"/>
                    <a:gd name="connsiteX257" fmla="*/ 44847 w 269077"/>
                    <a:gd name="connsiteY257" fmla="*/ 0 h 373571"/>
                    <a:gd name="connsiteX258" fmla="*/ 224230 w 269077"/>
                    <a:gd name="connsiteY258" fmla="*/ 0 h 373571"/>
                    <a:gd name="connsiteX259" fmla="*/ 269077 w 269077"/>
                    <a:gd name="connsiteY259" fmla="*/ 44847 h 373571"/>
                    <a:gd name="connsiteX260" fmla="*/ 269077 w 269077"/>
                    <a:gd name="connsiteY260" fmla="*/ 328724 h 373571"/>
                    <a:gd name="connsiteX261" fmla="*/ 224230 w 269077"/>
                    <a:gd name="connsiteY261" fmla="*/ 373571 h 373571"/>
                    <a:gd name="connsiteX262" fmla="*/ 44847 w 269077"/>
                    <a:gd name="connsiteY262" fmla="*/ 373571 h 373571"/>
                    <a:gd name="connsiteX263" fmla="*/ 0 w 269077"/>
                    <a:gd name="connsiteY263" fmla="*/ 328724 h 373571"/>
                    <a:gd name="connsiteX264" fmla="*/ 0 w 269077"/>
                    <a:gd name="connsiteY264" fmla="*/ 44847 h 373571"/>
                    <a:gd name="connsiteX265" fmla="*/ 44847 w 269077"/>
                    <a:gd name="connsiteY265" fmla="*/ 0 h 373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269077" h="373571">
                      <a:moveTo>
                        <a:pt x="147140" y="177466"/>
                      </a:moveTo>
                      <a:lnTo>
                        <a:pt x="146522" y="177635"/>
                      </a:lnTo>
                      <a:lnTo>
                        <a:pt x="145737" y="177915"/>
                      </a:lnTo>
                      <a:lnTo>
                        <a:pt x="133670" y="183640"/>
                      </a:lnTo>
                      <a:lnTo>
                        <a:pt x="121324" y="179038"/>
                      </a:lnTo>
                      <a:lnTo>
                        <a:pt x="120594" y="178757"/>
                      </a:lnTo>
                      <a:lnTo>
                        <a:pt x="119752" y="178645"/>
                      </a:lnTo>
                      <a:lnTo>
                        <a:pt x="119079" y="178645"/>
                      </a:lnTo>
                      <a:lnTo>
                        <a:pt x="118237" y="178757"/>
                      </a:lnTo>
                      <a:lnTo>
                        <a:pt x="117451" y="179038"/>
                      </a:lnTo>
                      <a:lnTo>
                        <a:pt x="116778" y="179374"/>
                      </a:lnTo>
                      <a:lnTo>
                        <a:pt x="116160" y="179711"/>
                      </a:lnTo>
                      <a:lnTo>
                        <a:pt x="115543" y="180385"/>
                      </a:lnTo>
                      <a:lnTo>
                        <a:pt x="106564" y="190038"/>
                      </a:lnTo>
                      <a:lnTo>
                        <a:pt x="93319" y="190487"/>
                      </a:lnTo>
                      <a:lnTo>
                        <a:pt x="92365" y="190599"/>
                      </a:lnTo>
                      <a:lnTo>
                        <a:pt x="91747" y="190767"/>
                      </a:lnTo>
                      <a:lnTo>
                        <a:pt x="91018" y="191048"/>
                      </a:lnTo>
                      <a:lnTo>
                        <a:pt x="90288" y="191553"/>
                      </a:lnTo>
                      <a:lnTo>
                        <a:pt x="90401" y="191553"/>
                      </a:lnTo>
                      <a:lnTo>
                        <a:pt x="89783" y="192002"/>
                      </a:lnTo>
                      <a:lnTo>
                        <a:pt x="89166" y="192563"/>
                      </a:lnTo>
                      <a:lnTo>
                        <a:pt x="88885" y="193180"/>
                      </a:lnTo>
                      <a:lnTo>
                        <a:pt x="88492" y="193910"/>
                      </a:lnTo>
                      <a:lnTo>
                        <a:pt x="84003" y="206425"/>
                      </a:lnTo>
                      <a:lnTo>
                        <a:pt x="71880" y="211925"/>
                      </a:lnTo>
                      <a:lnTo>
                        <a:pt x="71151" y="212262"/>
                      </a:lnTo>
                      <a:lnTo>
                        <a:pt x="70590" y="212711"/>
                      </a:lnTo>
                      <a:lnTo>
                        <a:pt x="70084" y="213272"/>
                      </a:lnTo>
                      <a:lnTo>
                        <a:pt x="69636" y="213889"/>
                      </a:lnTo>
                      <a:lnTo>
                        <a:pt x="69187" y="214619"/>
                      </a:lnTo>
                      <a:lnTo>
                        <a:pt x="68906" y="215348"/>
                      </a:lnTo>
                      <a:lnTo>
                        <a:pt x="68794" y="216078"/>
                      </a:lnTo>
                      <a:lnTo>
                        <a:pt x="68738" y="216808"/>
                      </a:lnTo>
                      <a:lnTo>
                        <a:pt x="69355" y="229996"/>
                      </a:lnTo>
                      <a:lnTo>
                        <a:pt x="60375" y="239649"/>
                      </a:lnTo>
                      <a:lnTo>
                        <a:pt x="59870" y="240210"/>
                      </a:lnTo>
                      <a:lnTo>
                        <a:pt x="59421" y="241052"/>
                      </a:lnTo>
                      <a:lnTo>
                        <a:pt x="59141" y="241670"/>
                      </a:lnTo>
                      <a:lnTo>
                        <a:pt x="58972" y="242399"/>
                      </a:lnTo>
                      <a:lnTo>
                        <a:pt x="58860" y="243185"/>
                      </a:lnTo>
                      <a:lnTo>
                        <a:pt x="58972" y="243914"/>
                      </a:lnTo>
                      <a:lnTo>
                        <a:pt x="59028" y="244756"/>
                      </a:lnTo>
                      <a:lnTo>
                        <a:pt x="59421" y="245430"/>
                      </a:lnTo>
                      <a:lnTo>
                        <a:pt x="65034" y="257496"/>
                      </a:lnTo>
                      <a:lnTo>
                        <a:pt x="60375" y="269787"/>
                      </a:lnTo>
                      <a:lnTo>
                        <a:pt x="60151" y="270572"/>
                      </a:lnTo>
                      <a:lnTo>
                        <a:pt x="60039" y="271414"/>
                      </a:lnTo>
                      <a:lnTo>
                        <a:pt x="60039" y="272144"/>
                      </a:lnTo>
                      <a:lnTo>
                        <a:pt x="60207" y="272817"/>
                      </a:lnTo>
                      <a:lnTo>
                        <a:pt x="60488" y="273659"/>
                      </a:lnTo>
                      <a:lnTo>
                        <a:pt x="60768" y="274389"/>
                      </a:lnTo>
                      <a:lnTo>
                        <a:pt x="61217" y="274950"/>
                      </a:lnTo>
                      <a:lnTo>
                        <a:pt x="61666" y="275567"/>
                      </a:lnTo>
                      <a:lnTo>
                        <a:pt x="71488" y="284434"/>
                      </a:lnTo>
                      <a:lnTo>
                        <a:pt x="71993" y="297679"/>
                      </a:lnTo>
                      <a:lnTo>
                        <a:pt x="72049" y="298521"/>
                      </a:lnTo>
                      <a:lnTo>
                        <a:pt x="72217" y="299138"/>
                      </a:lnTo>
                      <a:lnTo>
                        <a:pt x="72610" y="299868"/>
                      </a:lnTo>
                      <a:lnTo>
                        <a:pt x="72947" y="300598"/>
                      </a:lnTo>
                      <a:lnTo>
                        <a:pt x="73508" y="301159"/>
                      </a:lnTo>
                      <a:lnTo>
                        <a:pt x="74125" y="301664"/>
                      </a:lnTo>
                      <a:lnTo>
                        <a:pt x="74743" y="302057"/>
                      </a:lnTo>
                      <a:lnTo>
                        <a:pt x="75416" y="302393"/>
                      </a:lnTo>
                      <a:lnTo>
                        <a:pt x="87875" y="306995"/>
                      </a:lnTo>
                      <a:lnTo>
                        <a:pt x="93487" y="318837"/>
                      </a:lnTo>
                      <a:lnTo>
                        <a:pt x="93824" y="319567"/>
                      </a:lnTo>
                      <a:lnTo>
                        <a:pt x="94273" y="320240"/>
                      </a:lnTo>
                      <a:lnTo>
                        <a:pt x="94834" y="320857"/>
                      </a:lnTo>
                      <a:lnTo>
                        <a:pt x="95452" y="321194"/>
                      </a:lnTo>
                      <a:lnTo>
                        <a:pt x="96181" y="321587"/>
                      </a:lnTo>
                      <a:lnTo>
                        <a:pt x="96911" y="321868"/>
                      </a:lnTo>
                      <a:lnTo>
                        <a:pt x="97640" y="321924"/>
                      </a:lnTo>
                      <a:lnTo>
                        <a:pt x="98426" y="321924"/>
                      </a:lnTo>
                      <a:lnTo>
                        <a:pt x="111671" y="321363"/>
                      </a:lnTo>
                      <a:lnTo>
                        <a:pt x="121492" y="330454"/>
                      </a:lnTo>
                      <a:lnTo>
                        <a:pt x="122053" y="330959"/>
                      </a:lnTo>
                      <a:lnTo>
                        <a:pt x="122839" y="331352"/>
                      </a:lnTo>
                      <a:lnTo>
                        <a:pt x="123512" y="331521"/>
                      </a:lnTo>
                      <a:lnTo>
                        <a:pt x="124186" y="331801"/>
                      </a:lnTo>
                      <a:lnTo>
                        <a:pt x="125028" y="331801"/>
                      </a:lnTo>
                      <a:lnTo>
                        <a:pt x="125813" y="331801"/>
                      </a:lnTo>
                      <a:lnTo>
                        <a:pt x="126543" y="331577"/>
                      </a:lnTo>
                      <a:lnTo>
                        <a:pt x="127273" y="331352"/>
                      </a:lnTo>
                      <a:lnTo>
                        <a:pt x="139395" y="325740"/>
                      </a:lnTo>
                      <a:lnTo>
                        <a:pt x="151798" y="330454"/>
                      </a:lnTo>
                      <a:lnTo>
                        <a:pt x="152584" y="330623"/>
                      </a:lnTo>
                      <a:lnTo>
                        <a:pt x="153425" y="330679"/>
                      </a:lnTo>
                      <a:lnTo>
                        <a:pt x="154043" y="330679"/>
                      </a:lnTo>
                      <a:lnTo>
                        <a:pt x="154828" y="330510"/>
                      </a:lnTo>
                      <a:lnTo>
                        <a:pt x="155670" y="330342"/>
                      </a:lnTo>
                      <a:lnTo>
                        <a:pt x="156288" y="330061"/>
                      </a:lnTo>
                      <a:lnTo>
                        <a:pt x="156905" y="329500"/>
                      </a:lnTo>
                      <a:lnTo>
                        <a:pt x="157466" y="328995"/>
                      </a:lnTo>
                      <a:lnTo>
                        <a:pt x="166502" y="319230"/>
                      </a:lnTo>
                      <a:lnTo>
                        <a:pt x="179803" y="318781"/>
                      </a:lnTo>
                      <a:lnTo>
                        <a:pt x="180588" y="318781"/>
                      </a:lnTo>
                      <a:lnTo>
                        <a:pt x="181262" y="318613"/>
                      </a:lnTo>
                      <a:lnTo>
                        <a:pt x="182047" y="318220"/>
                      </a:lnTo>
                      <a:lnTo>
                        <a:pt x="182665" y="317771"/>
                      </a:lnTo>
                      <a:lnTo>
                        <a:pt x="183226" y="317322"/>
                      </a:lnTo>
                      <a:lnTo>
                        <a:pt x="183787" y="316761"/>
                      </a:lnTo>
                      <a:lnTo>
                        <a:pt x="184236" y="316031"/>
                      </a:lnTo>
                      <a:lnTo>
                        <a:pt x="184517" y="315414"/>
                      </a:lnTo>
                      <a:lnTo>
                        <a:pt x="189119" y="302955"/>
                      </a:lnTo>
                      <a:lnTo>
                        <a:pt x="201241" y="297511"/>
                      </a:lnTo>
                      <a:lnTo>
                        <a:pt x="201915" y="297174"/>
                      </a:lnTo>
                      <a:lnTo>
                        <a:pt x="202588" y="296613"/>
                      </a:lnTo>
                      <a:lnTo>
                        <a:pt x="203037" y="296052"/>
                      </a:lnTo>
                      <a:lnTo>
                        <a:pt x="203486" y="295547"/>
                      </a:lnTo>
                      <a:lnTo>
                        <a:pt x="203542" y="295547"/>
                      </a:lnTo>
                      <a:lnTo>
                        <a:pt x="203823" y="294705"/>
                      </a:lnTo>
                      <a:lnTo>
                        <a:pt x="204103" y="294087"/>
                      </a:lnTo>
                      <a:lnTo>
                        <a:pt x="204216" y="293302"/>
                      </a:lnTo>
                      <a:lnTo>
                        <a:pt x="204272" y="292572"/>
                      </a:lnTo>
                      <a:lnTo>
                        <a:pt x="203654" y="279271"/>
                      </a:lnTo>
                      <a:lnTo>
                        <a:pt x="212802" y="269618"/>
                      </a:lnTo>
                      <a:lnTo>
                        <a:pt x="213251" y="269057"/>
                      </a:lnTo>
                      <a:lnTo>
                        <a:pt x="213700" y="268440"/>
                      </a:lnTo>
                      <a:lnTo>
                        <a:pt x="213869" y="267710"/>
                      </a:lnTo>
                      <a:lnTo>
                        <a:pt x="214037" y="266868"/>
                      </a:lnTo>
                      <a:lnTo>
                        <a:pt x="214149" y="266083"/>
                      </a:lnTo>
                      <a:lnTo>
                        <a:pt x="214037" y="265353"/>
                      </a:lnTo>
                      <a:lnTo>
                        <a:pt x="213869" y="264623"/>
                      </a:lnTo>
                      <a:lnTo>
                        <a:pt x="213700" y="263782"/>
                      </a:lnTo>
                      <a:lnTo>
                        <a:pt x="208200" y="251884"/>
                      </a:lnTo>
                      <a:lnTo>
                        <a:pt x="212802" y="239481"/>
                      </a:lnTo>
                      <a:lnTo>
                        <a:pt x="212971" y="238751"/>
                      </a:lnTo>
                      <a:lnTo>
                        <a:pt x="213083" y="238022"/>
                      </a:lnTo>
                      <a:lnTo>
                        <a:pt x="213083" y="237124"/>
                      </a:lnTo>
                      <a:lnTo>
                        <a:pt x="212858" y="236394"/>
                      </a:lnTo>
                      <a:lnTo>
                        <a:pt x="212690" y="235665"/>
                      </a:lnTo>
                      <a:lnTo>
                        <a:pt x="212353" y="234991"/>
                      </a:lnTo>
                      <a:lnTo>
                        <a:pt x="211904" y="234430"/>
                      </a:lnTo>
                      <a:lnTo>
                        <a:pt x="211455" y="233813"/>
                      </a:lnTo>
                      <a:lnTo>
                        <a:pt x="201466" y="224945"/>
                      </a:lnTo>
                      <a:lnTo>
                        <a:pt x="201129" y="211757"/>
                      </a:lnTo>
                      <a:lnTo>
                        <a:pt x="201017" y="210915"/>
                      </a:lnTo>
                      <a:lnTo>
                        <a:pt x="200736" y="210129"/>
                      </a:lnTo>
                      <a:lnTo>
                        <a:pt x="200512" y="209456"/>
                      </a:lnTo>
                      <a:lnTo>
                        <a:pt x="200119" y="208838"/>
                      </a:lnTo>
                      <a:lnTo>
                        <a:pt x="199614" y="208221"/>
                      </a:lnTo>
                      <a:lnTo>
                        <a:pt x="199052" y="207660"/>
                      </a:lnTo>
                      <a:lnTo>
                        <a:pt x="198435" y="207323"/>
                      </a:lnTo>
                      <a:lnTo>
                        <a:pt x="197705" y="206930"/>
                      </a:lnTo>
                      <a:lnTo>
                        <a:pt x="197593" y="206930"/>
                      </a:lnTo>
                      <a:lnTo>
                        <a:pt x="185190" y="202440"/>
                      </a:lnTo>
                      <a:lnTo>
                        <a:pt x="179634" y="190318"/>
                      </a:lnTo>
                      <a:lnTo>
                        <a:pt x="179241" y="189701"/>
                      </a:lnTo>
                      <a:lnTo>
                        <a:pt x="178792" y="189027"/>
                      </a:lnTo>
                      <a:lnTo>
                        <a:pt x="178175" y="188578"/>
                      </a:lnTo>
                      <a:lnTo>
                        <a:pt x="177558" y="188073"/>
                      </a:lnTo>
                      <a:lnTo>
                        <a:pt x="177558" y="187961"/>
                      </a:lnTo>
                      <a:lnTo>
                        <a:pt x="176828" y="187680"/>
                      </a:lnTo>
                      <a:lnTo>
                        <a:pt x="176155" y="187512"/>
                      </a:lnTo>
                      <a:lnTo>
                        <a:pt x="175369" y="187344"/>
                      </a:lnTo>
                      <a:lnTo>
                        <a:pt x="174527" y="187344"/>
                      </a:lnTo>
                      <a:lnTo>
                        <a:pt x="161282" y="187849"/>
                      </a:lnTo>
                      <a:lnTo>
                        <a:pt x="151517" y="178925"/>
                      </a:lnTo>
                      <a:lnTo>
                        <a:pt x="150956" y="178364"/>
                      </a:lnTo>
                      <a:lnTo>
                        <a:pt x="150226" y="178027"/>
                      </a:lnTo>
                      <a:lnTo>
                        <a:pt x="149609" y="177635"/>
                      </a:lnTo>
                      <a:lnTo>
                        <a:pt x="148879" y="177466"/>
                      </a:lnTo>
                      <a:lnTo>
                        <a:pt x="147982" y="177466"/>
                      </a:lnTo>
                      <a:close/>
                      <a:moveTo>
                        <a:pt x="176577" y="81430"/>
                      </a:moveTo>
                      <a:cubicBezTo>
                        <a:pt x="179182" y="81430"/>
                        <a:pt x="181217" y="82287"/>
                        <a:pt x="182682" y="84002"/>
                      </a:cubicBezTo>
                      <a:cubicBezTo>
                        <a:pt x="184147" y="85717"/>
                        <a:pt x="184890" y="88115"/>
                        <a:pt x="184912" y="91197"/>
                      </a:cubicBezTo>
                      <a:lnTo>
                        <a:pt x="166908" y="91197"/>
                      </a:lnTo>
                      <a:cubicBezTo>
                        <a:pt x="167321" y="88289"/>
                        <a:pt x="168406" y="85934"/>
                        <a:pt x="170164" y="84132"/>
                      </a:cubicBezTo>
                      <a:cubicBezTo>
                        <a:pt x="171922" y="82331"/>
                        <a:pt x="174060" y="81430"/>
                        <a:pt x="176577" y="81430"/>
                      </a:cubicBezTo>
                      <a:close/>
                      <a:moveTo>
                        <a:pt x="119427" y="81430"/>
                      </a:moveTo>
                      <a:cubicBezTo>
                        <a:pt x="122032" y="81430"/>
                        <a:pt x="124067" y="82287"/>
                        <a:pt x="125532" y="84002"/>
                      </a:cubicBezTo>
                      <a:cubicBezTo>
                        <a:pt x="126997" y="85717"/>
                        <a:pt x="127740" y="88115"/>
                        <a:pt x="127762" y="91197"/>
                      </a:cubicBezTo>
                      <a:lnTo>
                        <a:pt x="109758" y="91197"/>
                      </a:lnTo>
                      <a:cubicBezTo>
                        <a:pt x="110171" y="88289"/>
                        <a:pt x="111256" y="85934"/>
                        <a:pt x="113014" y="84132"/>
                      </a:cubicBezTo>
                      <a:cubicBezTo>
                        <a:pt x="114772" y="82331"/>
                        <a:pt x="116910" y="81430"/>
                        <a:pt x="119427" y="81430"/>
                      </a:cubicBezTo>
                      <a:close/>
                      <a:moveTo>
                        <a:pt x="215882" y="77133"/>
                      </a:moveTo>
                      <a:cubicBezTo>
                        <a:pt x="213950" y="77133"/>
                        <a:pt x="212203" y="77789"/>
                        <a:pt x="210640" y="79102"/>
                      </a:cubicBezTo>
                      <a:cubicBezTo>
                        <a:pt x="209078" y="80415"/>
                        <a:pt x="207917" y="82244"/>
                        <a:pt x="207157" y="84588"/>
                      </a:cubicBezTo>
                      <a:lnTo>
                        <a:pt x="207027" y="84588"/>
                      </a:lnTo>
                      <a:lnTo>
                        <a:pt x="207027" y="77719"/>
                      </a:lnTo>
                      <a:lnTo>
                        <a:pt x="201687" y="77719"/>
                      </a:lnTo>
                      <a:lnTo>
                        <a:pt x="201687" y="111056"/>
                      </a:lnTo>
                      <a:lnTo>
                        <a:pt x="207027" y="111056"/>
                      </a:lnTo>
                      <a:lnTo>
                        <a:pt x="207027" y="94062"/>
                      </a:lnTo>
                      <a:cubicBezTo>
                        <a:pt x="207027" y="90351"/>
                        <a:pt x="207792" y="87420"/>
                        <a:pt x="209322" y="85272"/>
                      </a:cubicBezTo>
                      <a:cubicBezTo>
                        <a:pt x="210852" y="83123"/>
                        <a:pt x="212757" y="82049"/>
                        <a:pt x="215035" y="82049"/>
                      </a:cubicBezTo>
                      <a:cubicBezTo>
                        <a:pt x="216794" y="82049"/>
                        <a:pt x="218139" y="82407"/>
                        <a:pt x="219072" y="83123"/>
                      </a:cubicBezTo>
                      <a:lnTo>
                        <a:pt x="219072" y="77589"/>
                      </a:lnTo>
                      <a:cubicBezTo>
                        <a:pt x="218334" y="77285"/>
                        <a:pt x="217271" y="77133"/>
                        <a:pt x="215882" y="77133"/>
                      </a:cubicBezTo>
                      <a:close/>
                      <a:moveTo>
                        <a:pt x="176675" y="76937"/>
                      </a:moveTo>
                      <a:cubicBezTo>
                        <a:pt x="172313" y="76937"/>
                        <a:pt x="168661" y="78571"/>
                        <a:pt x="165720" y="81837"/>
                      </a:cubicBezTo>
                      <a:cubicBezTo>
                        <a:pt x="162779" y="85104"/>
                        <a:pt x="161309" y="89330"/>
                        <a:pt x="161309" y="94518"/>
                      </a:cubicBezTo>
                      <a:cubicBezTo>
                        <a:pt x="161309" y="100009"/>
                        <a:pt x="162654" y="104268"/>
                        <a:pt x="165345" y="107296"/>
                      </a:cubicBezTo>
                      <a:cubicBezTo>
                        <a:pt x="168037" y="110324"/>
                        <a:pt x="171737" y="111838"/>
                        <a:pt x="176447" y="111838"/>
                      </a:cubicBezTo>
                      <a:cubicBezTo>
                        <a:pt x="181265" y="111838"/>
                        <a:pt x="185140" y="110774"/>
                        <a:pt x="188070" y="108647"/>
                      </a:cubicBezTo>
                      <a:lnTo>
                        <a:pt x="188070" y="103633"/>
                      </a:lnTo>
                      <a:cubicBezTo>
                        <a:pt x="184923" y="106108"/>
                        <a:pt x="181472" y="107345"/>
                        <a:pt x="177717" y="107345"/>
                      </a:cubicBezTo>
                      <a:cubicBezTo>
                        <a:pt x="174374" y="107345"/>
                        <a:pt x="171748" y="106336"/>
                        <a:pt x="169838" y="104317"/>
                      </a:cubicBezTo>
                      <a:cubicBezTo>
                        <a:pt x="167928" y="102299"/>
                        <a:pt x="166930" y="99434"/>
                        <a:pt x="166843" y="95722"/>
                      </a:cubicBezTo>
                      <a:lnTo>
                        <a:pt x="190381" y="95722"/>
                      </a:lnTo>
                      <a:lnTo>
                        <a:pt x="190381" y="92922"/>
                      </a:lnTo>
                      <a:cubicBezTo>
                        <a:pt x="190381" y="87909"/>
                        <a:pt x="189187" y="83991"/>
                        <a:pt x="186800" y="81170"/>
                      </a:cubicBezTo>
                      <a:cubicBezTo>
                        <a:pt x="184413" y="78348"/>
                        <a:pt x="181038" y="76937"/>
                        <a:pt x="176675" y="76937"/>
                      </a:cubicBezTo>
                      <a:close/>
                      <a:moveTo>
                        <a:pt x="119525" y="76937"/>
                      </a:moveTo>
                      <a:cubicBezTo>
                        <a:pt x="115162" y="76937"/>
                        <a:pt x="111511" y="78571"/>
                        <a:pt x="108570" y="81837"/>
                      </a:cubicBezTo>
                      <a:cubicBezTo>
                        <a:pt x="105629" y="85104"/>
                        <a:pt x="104159" y="89330"/>
                        <a:pt x="104159" y="94518"/>
                      </a:cubicBezTo>
                      <a:cubicBezTo>
                        <a:pt x="104159" y="100009"/>
                        <a:pt x="105504" y="104268"/>
                        <a:pt x="108195" y="107296"/>
                      </a:cubicBezTo>
                      <a:cubicBezTo>
                        <a:pt x="110887" y="110324"/>
                        <a:pt x="114587" y="111838"/>
                        <a:pt x="119297" y="111838"/>
                      </a:cubicBezTo>
                      <a:cubicBezTo>
                        <a:pt x="124115" y="111838"/>
                        <a:pt x="127990" y="110774"/>
                        <a:pt x="130920" y="108647"/>
                      </a:cubicBezTo>
                      <a:lnTo>
                        <a:pt x="130920" y="103633"/>
                      </a:lnTo>
                      <a:cubicBezTo>
                        <a:pt x="127773" y="106108"/>
                        <a:pt x="124322" y="107345"/>
                        <a:pt x="120567" y="107345"/>
                      </a:cubicBezTo>
                      <a:cubicBezTo>
                        <a:pt x="117224" y="107345"/>
                        <a:pt x="114598" y="106336"/>
                        <a:pt x="112688" y="104317"/>
                      </a:cubicBezTo>
                      <a:cubicBezTo>
                        <a:pt x="110778" y="102299"/>
                        <a:pt x="109780" y="99434"/>
                        <a:pt x="109693" y="95722"/>
                      </a:cubicBezTo>
                      <a:lnTo>
                        <a:pt x="133231" y="95722"/>
                      </a:lnTo>
                      <a:lnTo>
                        <a:pt x="133231" y="92922"/>
                      </a:lnTo>
                      <a:cubicBezTo>
                        <a:pt x="133231" y="87909"/>
                        <a:pt x="132037" y="83991"/>
                        <a:pt x="129650" y="81170"/>
                      </a:cubicBezTo>
                      <a:cubicBezTo>
                        <a:pt x="127263" y="78348"/>
                        <a:pt x="123888" y="76937"/>
                        <a:pt x="119525" y="76937"/>
                      </a:cubicBezTo>
                      <a:close/>
                      <a:moveTo>
                        <a:pt x="151602" y="67854"/>
                      </a:moveTo>
                      <a:lnTo>
                        <a:pt x="146263" y="69580"/>
                      </a:lnTo>
                      <a:lnTo>
                        <a:pt x="146263" y="77719"/>
                      </a:lnTo>
                      <a:lnTo>
                        <a:pt x="140533" y="77719"/>
                      </a:lnTo>
                      <a:lnTo>
                        <a:pt x="140533" y="82277"/>
                      </a:lnTo>
                      <a:lnTo>
                        <a:pt x="146263" y="82277"/>
                      </a:lnTo>
                      <a:lnTo>
                        <a:pt x="146263" y="102006"/>
                      </a:lnTo>
                      <a:cubicBezTo>
                        <a:pt x="146263" y="108517"/>
                        <a:pt x="149182" y="111772"/>
                        <a:pt x="155021" y="111772"/>
                      </a:cubicBezTo>
                      <a:cubicBezTo>
                        <a:pt x="157082" y="111772"/>
                        <a:pt x="158743" y="111425"/>
                        <a:pt x="160002" y="110731"/>
                      </a:cubicBezTo>
                      <a:lnTo>
                        <a:pt x="160002" y="106173"/>
                      </a:lnTo>
                      <a:cubicBezTo>
                        <a:pt x="159025" y="106911"/>
                        <a:pt x="157864" y="107280"/>
                        <a:pt x="156518" y="107280"/>
                      </a:cubicBezTo>
                      <a:cubicBezTo>
                        <a:pt x="154760" y="107280"/>
                        <a:pt x="153501" y="106802"/>
                        <a:pt x="152742" y="105847"/>
                      </a:cubicBezTo>
                      <a:cubicBezTo>
                        <a:pt x="151982" y="104892"/>
                        <a:pt x="151602" y="103297"/>
                        <a:pt x="151602" y="101062"/>
                      </a:cubicBezTo>
                      <a:lnTo>
                        <a:pt x="151602" y="82277"/>
                      </a:lnTo>
                      <a:lnTo>
                        <a:pt x="160002" y="82277"/>
                      </a:lnTo>
                      <a:lnTo>
                        <a:pt x="160002" y="77719"/>
                      </a:lnTo>
                      <a:lnTo>
                        <a:pt x="151602" y="77719"/>
                      </a:lnTo>
                      <a:close/>
                      <a:moveTo>
                        <a:pt x="50004" y="64371"/>
                      </a:moveTo>
                      <a:lnTo>
                        <a:pt x="50004" y="111056"/>
                      </a:lnTo>
                      <a:lnTo>
                        <a:pt x="55278" y="111056"/>
                      </a:lnTo>
                      <a:lnTo>
                        <a:pt x="55278" y="79802"/>
                      </a:lnTo>
                      <a:cubicBezTo>
                        <a:pt x="55278" y="75570"/>
                        <a:pt x="55191" y="72521"/>
                        <a:pt x="55017" y="70654"/>
                      </a:cubicBezTo>
                      <a:lnTo>
                        <a:pt x="55148" y="70654"/>
                      </a:lnTo>
                      <a:cubicBezTo>
                        <a:pt x="55625" y="72803"/>
                        <a:pt x="56092" y="74398"/>
                        <a:pt x="56547" y="75440"/>
                      </a:cubicBezTo>
                      <a:lnTo>
                        <a:pt x="72467" y="111056"/>
                      </a:lnTo>
                      <a:lnTo>
                        <a:pt x="75137" y="111056"/>
                      </a:lnTo>
                      <a:lnTo>
                        <a:pt x="91090" y="75179"/>
                      </a:lnTo>
                      <a:cubicBezTo>
                        <a:pt x="91502" y="74268"/>
                        <a:pt x="91969" y="72759"/>
                        <a:pt x="92489" y="70654"/>
                      </a:cubicBezTo>
                      <a:lnTo>
                        <a:pt x="92620" y="70654"/>
                      </a:lnTo>
                      <a:cubicBezTo>
                        <a:pt x="92316" y="74235"/>
                        <a:pt x="92164" y="77263"/>
                        <a:pt x="92164" y="79737"/>
                      </a:cubicBezTo>
                      <a:lnTo>
                        <a:pt x="92164" y="111056"/>
                      </a:lnTo>
                      <a:lnTo>
                        <a:pt x="97601" y="111056"/>
                      </a:lnTo>
                      <a:lnTo>
                        <a:pt x="97601" y="64371"/>
                      </a:lnTo>
                      <a:lnTo>
                        <a:pt x="90764" y="64371"/>
                      </a:lnTo>
                      <a:lnTo>
                        <a:pt x="76146" y="96797"/>
                      </a:lnTo>
                      <a:cubicBezTo>
                        <a:pt x="75582" y="98055"/>
                        <a:pt x="74833" y="99965"/>
                        <a:pt x="73900" y="102527"/>
                      </a:cubicBezTo>
                      <a:lnTo>
                        <a:pt x="73705" y="102527"/>
                      </a:lnTo>
                      <a:cubicBezTo>
                        <a:pt x="73379" y="101289"/>
                        <a:pt x="72663" y="99423"/>
                        <a:pt x="71556" y="96927"/>
                      </a:cubicBezTo>
                      <a:lnTo>
                        <a:pt x="57231" y="64371"/>
                      </a:lnTo>
                      <a:close/>
                      <a:moveTo>
                        <a:pt x="44847" y="0"/>
                      </a:moveTo>
                      <a:lnTo>
                        <a:pt x="224230" y="0"/>
                      </a:lnTo>
                      <a:cubicBezTo>
                        <a:pt x="248998" y="0"/>
                        <a:pt x="269077" y="20079"/>
                        <a:pt x="269077" y="44847"/>
                      </a:cubicBezTo>
                      <a:lnTo>
                        <a:pt x="269077" y="328724"/>
                      </a:lnTo>
                      <a:cubicBezTo>
                        <a:pt x="269077" y="353492"/>
                        <a:pt x="248998" y="373571"/>
                        <a:pt x="224230" y="373571"/>
                      </a:cubicBezTo>
                      <a:lnTo>
                        <a:pt x="44847" y="373571"/>
                      </a:lnTo>
                      <a:cubicBezTo>
                        <a:pt x="20079" y="373571"/>
                        <a:pt x="0" y="353492"/>
                        <a:pt x="0" y="328724"/>
                      </a:cubicBezTo>
                      <a:lnTo>
                        <a:pt x="0" y="44847"/>
                      </a:lnTo>
                      <a:cubicBezTo>
                        <a:pt x="0" y="20079"/>
                        <a:pt x="20079" y="0"/>
                        <a:pt x="44847" y="0"/>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3" name="Rectangle 782"/>
                <p:cNvSpPr/>
                <p:nvPr/>
              </p:nvSpPr>
              <p:spPr bwMode="auto">
                <a:xfrm>
                  <a:off x="3757612" y="5803106"/>
                  <a:ext cx="92870" cy="316707"/>
                </a:xfrm>
                <a:prstGeom prst="rect">
                  <a:avLst/>
                </a:pr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2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sp>
        <p:nvSpPr>
          <p:cNvPr id="784" name="Freeform 62"/>
          <p:cNvSpPr>
            <a:spLocks noChangeAspect="1" noEditPoints="1"/>
          </p:cNvSpPr>
          <p:nvPr/>
        </p:nvSpPr>
        <p:spPr bwMode="black">
          <a:xfrm>
            <a:off x="5276711" y="2555736"/>
            <a:ext cx="1883052" cy="188305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lumMod val="85000"/>
            </a:srgbClr>
          </a:solidFill>
          <a:ln>
            <a:noFill/>
          </a:ln>
        </p:spPr>
        <p:txBody>
          <a:bodyPr vert="horz" wrap="square" lIns="61737" tIns="30869" rIns="61737" bIns="3086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endParaRPr>
          </a:p>
        </p:txBody>
      </p:sp>
      <p:sp>
        <p:nvSpPr>
          <p:cNvPr id="785" name="Freeform 236"/>
          <p:cNvSpPr>
            <a:spLocks noChangeAspect="1"/>
          </p:cNvSpPr>
          <p:nvPr/>
        </p:nvSpPr>
        <p:spPr bwMode="auto">
          <a:xfrm rot="18900000">
            <a:off x="5921140" y="2810865"/>
            <a:ext cx="594194" cy="602632"/>
          </a:xfrm>
          <a:custGeom>
            <a:avLst/>
            <a:gdLst/>
            <a:ahLst/>
            <a:cxnLst/>
            <a:rect l="l" t="t" r="r" b="b"/>
            <a:pathLst>
              <a:path w="3268282" h="3314699">
                <a:moveTo>
                  <a:pt x="451849" y="2396637"/>
                </a:moveTo>
                <a:cubicBezTo>
                  <a:pt x="700038" y="2396637"/>
                  <a:pt x="901235" y="2597834"/>
                  <a:pt x="901235" y="2846023"/>
                </a:cubicBezTo>
                <a:cubicBezTo>
                  <a:pt x="901235" y="3094212"/>
                  <a:pt x="700038" y="3295409"/>
                  <a:pt x="451849" y="3295409"/>
                </a:cubicBezTo>
                <a:cubicBezTo>
                  <a:pt x="203660" y="3295409"/>
                  <a:pt x="2463" y="3094212"/>
                  <a:pt x="2463" y="2846023"/>
                </a:cubicBezTo>
                <a:cubicBezTo>
                  <a:pt x="2463" y="2597834"/>
                  <a:pt x="203660" y="2396637"/>
                  <a:pt x="451849" y="2396637"/>
                </a:cubicBezTo>
                <a:close/>
                <a:moveTo>
                  <a:pt x="2707" y="1129373"/>
                </a:moveTo>
                <a:cubicBezTo>
                  <a:pt x="524657" y="1158674"/>
                  <a:pt x="2024403" y="1366642"/>
                  <a:pt x="2178926" y="3314699"/>
                </a:cubicBezTo>
                <a:lnTo>
                  <a:pt x="1524580" y="3296817"/>
                </a:lnTo>
                <a:cubicBezTo>
                  <a:pt x="1446380" y="2770848"/>
                  <a:pt x="1270669" y="1868395"/>
                  <a:pt x="215" y="1757141"/>
                </a:cubicBezTo>
                <a:cubicBezTo>
                  <a:pt x="1876" y="1552868"/>
                  <a:pt x="1046" y="1333646"/>
                  <a:pt x="2707" y="1129373"/>
                </a:cubicBezTo>
                <a:close/>
                <a:moveTo>
                  <a:pt x="3954" y="0"/>
                </a:moveTo>
                <a:cubicBezTo>
                  <a:pt x="786879" y="44444"/>
                  <a:pt x="3145912" y="457582"/>
                  <a:pt x="3268282" y="3314699"/>
                </a:cubicBezTo>
                <a:lnTo>
                  <a:pt x="2636314" y="3287576"/>
                </a:lnTo>
                <a:cubicBezTo>
                  <a:pt x="2585523" y="2579307"/>
                  <a:pt x="2145827" y="703239"/>
                  <a:pt x="0" y="648026"/>
                </a:cubicBezTo>
                <a:cubicBezTo>
                  <a:pt x="2492" y="338185"/>
                  <a:pt x="1462" y="309841"/>
                  <a:pt x="3954" y="0"/>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6" name="TextBox 785"/>
          <p:cNvSpPr txBox="1"/>
          <p:nvPr/>
        </p:nvSpPr>
        <p:spPr>
          <a:xfrm>
            <a:off x="5513561" y="3506832"/>
            <a:ext cx="1359679" cy="664797"/>
          </a:xfrm>
          <a:prstGeom prst="rect">
            <a:avLst/>
          </a:prstGeom>
          <a:noFill/>
        </p:spPr>
        <p:txBody>
          <a:bodyPr wrap="square" lIns="0" tIns="0" rIns="0" bIns="0" rtlCol="0" anchor="ctr">
            <a:spAutoFit/>
          </a:bodyPr>
          <a:lstStyle/>
          <a:p>
            <a:pPr algn="ctr" defTabSz="932563">
              <a:lnSpc>
                <a:spcPct val="90000"/>
              </a:lnSpc>
              <a:spcAft>
                <a:spcPts val="600"/>
              </a:spcAft>
              <a:defRPr/>
            </a:pPr>
            <a:r>
              <a:rPr lang="en-US" sz="2400" kern="0" dirty="0">
                <a:solidFill>
                  <a:srgbClr val="002050">
                    <a:lumMod val="90000"/>
                    <a:lumOff val="10000"/>
                  </a:srgbClr>
                </a:solidFill>
                <a:cs typeface="Segoe UI" panose="020B0502040204020203" pitchFamily="34" charset="0"/>
              </a:rPr>
              <a:t>Internet of Things</a:t>
            </a:r>
          </a:p>
        </p:txBody>
      </p:sp>
      <p:grpSp>
        <p:nvGrpSpPr>
          <p:cNvPr id="787" name="Group 786"/>
          <p:cNvGrpSpPr/>
          <p:nvPr/>
        </p:nvGrpSpPr>
        <p:grpSpPr>
          <a:xfrm>
            <a:off x="2480671" y="2788372"/>
            <a:ext cx="990977" cy="841769"/>
            <a:chOff x="2480671" y="2788372"/>
            <a:chExt cx="990977" cy="841769"/>
          </a:xfrm>
        </p:grpSpPr>
        <p:sp>
          <p:nvSpPr>
            <p:cNvPr id="788" name="Rectangle 787"/>
            <p:cNvSpPr/>
            <p:nvPr/>
          </p:nvSpPr>
          <p:spPr>
            <a:xfrm>
              <a:off x="2480671" y="3371609"/>
              <a:ext cx="990977" cy="258532"/>
            </a:xfrm>
            <a:prstGeom prst="rect">
              <a:avLst/>
            </a:prstGeom>
          </p:spPr>
          <p:txBody>
            <a:bodyPr wrap="square">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Power plant</a:t>
              </a:r>
            </a:p>
          </p:txBody>
        </p:sp>
        <p:grpSp>
          <p:nvGrpSpPr>
            <p:cNvPr id="789" name="Group 788"/>
            <p:cNvGrpSpPr>
              <a:grpSpLocks noChangeAspect="1"/>
            </p:cNvGrpSpPr>
            <p:nvPr/>
          </p:nvGrpSpPr>
          <p:grpSpPr>
            <a:xfrm flipH="1">
              <a:off x="2754916" y="2788372"/>
              <a:ext cx="541127" cy="566450"/>
              <a:chOff x="5383598" y="2422433"/>
              <a:chExt cx="958639" cy="1003502"/>
            </a:xfrm>
            <a:solidFill>
              <a:srgbClr val="002050">
                <a:lumMod val="90000"/>
                <a:lumOff val="10000"/>
              </a:srgbClr>
            </a:solidFill>
          </p:grpSpPr>
          <p:grpSp>
            <p:nvGrpSpPr>
              <p:cNvPr id="790" name="Group 789"/>
              <p:cNvGrpSpPr>
                <a:grpSpLocks noChangeAspect="1"/>
              </p:cNvGrpSpPr>
              <p:nvPr/>
            </p:nvGrpSpPr>
            <p:grpSpPr>
              <a:xfrm>
                <a:off x="5446923" y="2588059"/>
                <a:ext cx="895314" cy="837876"/>
                <a:chOff x="11441117" y="7323932"/>
                <a:chExt cx="420688" cy="393700"/>
              </a:xfrm>
              <a:grpFill/>
            </p:grpSpPr>
            <p:sp>
              <p:nvSpPr>
                <p:cNvPr id="794" name="Freeform 139"/>
                <p:cNvSpPr>
                  <a:spLocks/>
                </p:cNvSpPr>
                <p:nvPr/>
              </p:nvSpPr>
              <p:spPr bwMode="auto">
                <a:xfrm>
                  <a:off x="11734804" y="7323932"/>
                  <a:ext cx="98425" cy="55563"/>
                </a:xfrm>
                <a:custGeom>
                  <a:avLst/>
                  <a:gdLst>
                    <a:gd name="T0" fmla="*/ 34 w 433"/>
                    <a:gd name="T1" fmla="*/ 156 h 246"/>
                    <a:gd name="T2" fmla="*/ 28 w 433"/>
                    <a:gd name="T3" fmla="*/ 246 h 246"/>
                    <a:gd name="T4" fmla="*/ 403 w 433"/>
                    <a:gd name="T5" fmla="*/ 246 h 246"/>
                    <a:gd name="T6" fmla="*/ 399 w 433"/>
                    <a:gd name="T7" fmla="*/ 156 h 246"/>
                    <a:gd name="T8" fmla="*/ 399 w 433"/>
                    <a:gd name="T9" fmla="*/ 156 h 246"/>
                    <a:gd name="T10" fmla="*/ 405 w 433"/>
                    <a:gd name="T11" fmla="*/ 154 h 246"/>
                    <a:gd name="T12" fmla="*/ 412 w 433"/>
                    <a:gd name="T13" fmla="*/ 152 h 246"/>
                    <a:gd name="T14" fmla="*/ 417 w 433"/>
                    <a:gd name="T15" fmla="*/ 148 h 246"/>
                    <a:gd name="T16" fmla="*/ 423 w 433"/>
                    <a:gd name="T17" fmla="*/ 143 h 246"/>
                    <a:gd name="T18" fmla="*/ 427 w 433"/>
                    <a:gd name="T19" fmla="*/ 138 h 246"/>
                    <a:gd name="T20" fmla="*/ 431 w 433"/>
                    <a:gd name="T21" fmla="*/ 132 h 246"/>
                    <a:gd name="T22" fmla="*/ 432 w 433"/>
                    <a:gd name="T23" fmla="*/ 125 h 246"/>
                    <a:gd name="T24" fmla="*/ 433 w 433"/>
                    <a:gd name="T25" fmla="*/ 117 h 246"/>
                    <a:gd name="T26" fmla="*/ 433 w 433"/>
                    <a:gd name="T27" fmla="*/ 40 h 246"/>
                    <a:gd name="T28" fmla="*/ 433 w 433"/>
                    <a:gd name="T29" fmla="*/ 40 h 246"/>
                    <a:gd name="T30" fmla="*/ 432 w 433"/>
                    <a:gd name="T31" fmla="*/ 32 h 246"/>
                    <a:gd name="T32" fmla="*/ 430 w 433"/>
                    <a:gd name="T33" fmla="*/ 25 h 246"/>
                    <a:gd name="T34" fmla="*/ 426 w 433"/>
                    <a:gd name="T35" fmla="*/ 18 h 246"/>
                    <a:gd name="T36" fmla="*/ 421 w 433"/>
                    <a:gd name="T37" fmla="*/ 12 h 246"/>
                    <a:gd name="T38" fmla="*/ 415 w 433"/>
                    <a:gd name="T39" fmla="*/ 8 h 246"/>
                    <a:gd name="T40" fmla="*/ 408 w 433"/>
                    <a:gd name="T41" fmla="*/ 4 h 246"/>
                    <a:gd name="T42" fmla="*/ 401 w 433"/>
                    <a:gd name="T43" fmla="*/ 2 h 246"/>
                    <a:gd name="T44" fmla="*/ 393 w 433"/>
                    <a:gd name="T45" fmla="*/ 0 h 246"/>
                    <a:gd name="T46" fmla="*/ 40 w 433"/>
                    <a:gd name="T47" fmla="*/ 0 h 246"/>
                    <a:gd name="T48" fmla="*/ 40 w 433"/>
                    <a:gd name="T49" fmla="*/ 0 h 246"/>
                    <a:gd name="T50" fmla="*/ 32 w 433"/>
                    <a:gd name="T51" fmla="*/ 2 h 246"/>
                    <a:gd name="T52" fmla="*/ 24 w 433"/>
                    <a:gd name="T53" fmla="*/ 4 h 246"/>
                    <a:gd name="T54" fmla="*/ 17 w 433"/>
                    <a:gd name="T55" fmla="*/ 8 h 246"/>
                    <a:gd name="T56" fmla="*/ 11 w 433"/>
                    <a:gd name="T57" fmla="*/ 12 h 246"/>
                    <a:gd name="T58" fmla="*/ 6 w 433"/>
                    <a:gd name="T59" fmla="*/ 18 h 246"/>
                    <a:gd name="T60" fmla="*/ 3 w 433"/>
                    <a:gd name="T61" fmla="*/ 25 h 246"/>
                    <a:gd name="T62" fmla="*/ 0 w 433"/>
                    <a:gd name="T63" fmla="*/ 32 h 246"/>
                    <a:gd name="T64" fmla="*/ 0 w 433"/>
                    <a:gd name="T65" fmla="*/ 40 h 246"/>
                    <a:gd name="T66" fmla="*/ 0 w 433"/>
                    <a:gd name="T67" fmla="*/ 117 h 246"/>
                    <a:gd name="T68" fmla="*/ 0 w 433"/>
                    <a:gd name="T69" fmla="*/ 117 h 246"/>
                    <a:gd name="T70" fmla="*/ 0 w 433"/>
                    <a:gd name="T71" fmla="*/ 125 h 246"/>
                    <a:gd name="T72" fmla="*/ 2 w 433"/>
                    <a:gd name="T73" fmla="*/ 132 h 246"/>
                    <a:gd name="T74" fmla="*/ 5 w 433"/>
                    <a:gd name="T75" fmla="*/ 138 h 246"/>
                    <a:gd name="T76" fmla="*/ 9 w 433"/>
                    <a:gd name="T77" fmla="*/ 143 h 246"/>
                    <a:gd name="T78" fmla="*/ 14 w 433"/>
                    <a:gd name="T79" fmla="*/ 148 h 246"/>
                    <a:gd name="T80" fmla="*/ 20 w 433"/>
                    <a:gd name="T81" fmla="*/ 152 h 246"/>
                    <a:gd name="T82" fmla="*/ 26 w 433"/>
                    <a:gd name="T83" fmla="*/ 154 h 246"/>
                    <a:gd name="T84" fmla="*/ 34 w 433"/>
                    <a:gd name="T85" fmla="*/ 156 h 246"/>
                    <a:gd name="T86" fmla="*/ 34 w 433"/>
                    <a:gd name="T87"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3" h="246">
                      <a:moveTo>
                        <a:pt x="34" y="156"/>
                      </a:moveTo>
                      <a:lnTo>
                        <a:pt x="28" y="246"/>
                      </a:lnTo>
                      <a:lnTo>
                        <a:pt x="403" y="246"/>
                      </a:lnTo>
                      <a:lnTo>
                        <a:pt x="399" y="156"/>
                      </a:lnTo>
                      <a:lnTo>
                        <a:pt x="399" y="156"/>
                      </a:lnTo>
                      <a:lnTo>
                        <a:pt x="405" y="154"/>
                      </a:lnTo>
                      <a:lnTo>
                        <a:pt x="412" y="152"/>
                      </a:lnTo>
                      <a:lnTo>
                        <a:pt x="417" y="148"/>
                      </a:lnTo>
                      <a:lnTo>
                        <a:pt x="423" y="143"/>
                      </a:lnTo>
                      <a:lnTo>
                        <a:pt x="427" y="138"/>
                      </a:lnTo>
                      <a:lnTo>
                        <a:pt x="431" y="132"/>
                      </a:lnTo>
                      <a:lnTo>
                        <a:pt x="432" y="125"/>
                      </a:lnTo>
                      <a:lnTo>
                        <a:pt x="433" y="117"/>
                      </a:lnTo>
                      <a:lnTo>
                        <a:pt x="433" y="40"/>
                      </a:lnTo>
                      <a:lnTo>
                        <a:pt x="433" y="40"/>
                      </a:lnTo>
                      <a:lnTo>
                        <a:pt x="432" y="32"/>
                      </a:lnTo>
                      <a:lnTo>
                        <a:pt x="430" y="25"/>
                      </a:lnTo>
                      <a:lnTo>
                        <a:pt x="426" y="18"/>
                      </a:lnTo>
                      <a:lnTo>
                        <a:pt x="421" y="12"/>
                      </a:lnTo>
                      <a:lnTo>
                        <a:pt x="415" y="8"/>
                      </a:lnTo>
                      <a:lnTo>
                        <a:pt x="408" y="4"/>
                      </a:lnTo>
                      <a:lnTo>
                        <a:pt x="401" y="2"/>
                      </a:lnTo>
                      <a:lnTo>
                        <a:pt x="393" y="0"/>
                      </a:lnTo>
                      <a:lnTo>
                        <a:pt x="40" y="0"/>
                      </a:lnTo>
                      <a:lnTo>
                        <a:pt x="40" y="0"/>
                      </a:lnTo>
                      <a:lnTo>
                        <a:pt x="32" y="2"/>
                      </a:lnTo>
                      <a:lnTo>
                        <a:pt x="24" y="4"/>
                      </a:lnTo>
                      <a:lnTo>
                        <a:pt x="17" y="8"/>
                      </a:lnTo>
                      <a:lnTo>
                        <a:pt x="11" y="12"/>
                      </a:lnTo>
                      <a:lnTo>
                        <a:pt x="6" y="18"/>
                      </a:lnTo>
                      <a:lnTo>
                        <a:pt x="3" y="25"/>
                      </a:lnTo>
                      <a:lnTo>
                        <a:pt x="0" y="32"/>
                      </a:lnTo>
                      <a:lnTo>
                        <a:pt x="0" y="40"/>
                      </a:lnTo>
                      <a:lnTo>
                        <a:pt x="0" y="117"/>
                      </a:lnTo>
                      <a:lnTo>
                        <a:pt x="0" y="117"/>
                      </a:lnTo>
                      <a:lnTo>
                        <a:pt x="0" y="125"/>
                      </a:lnTo>
                      <a:lnTo>
                        <a:pt x="2" y="132"/>
                      </a:lnTo>
                      <a:lnTo>
                        <a:pt x="5" y="138"/>
                      </a:lnTo>
                      <a:lnTo>
                        <a:pt x="9" y="143"/>
                      </a:lnTo>
                      <a:lnTo>
                        <a:pt x="14" y="148"/>
                      </a:lnTo>
                      <a:lnTo>
                        <a:pt x="20" y="152"/>
                      </a:lnTo>
                      <a:lnTo>
                        <a:pt x="26" y="154"/>
                      </a:lnTo>
                      <a:lnTo>
                        <a:pt x="34" y="156"/>
                      </a:lnTo>
                      <a:lnTo>
                        <a:pt x="3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5" name="Freeform 140"/>
                <p:cNvSpPr>
                  <a:spLocks/>
                </p:cNvSpPr>
                <p:nvPr/>
              </p:nvSpPr>
              <p:spPr bwMode="auto">
                <a:xfrm>
                  <a:off x="11737979" y="7401719"/>
                  <a:ext cx="92075" cy="42863"/>
                </a:xfrm>
                <a:custGeom>
                  <a:avLst/>
                  <a:gdLst>
                    <a:gd name="T0" fmla="*/ 0 w 406"/>
                    <a:gd name="T1" fmla="*/ 186 h 186"/>
                    <a:gd name="T2" fmla="*/ 406 w 406"/>
                    <a:gd name="T3" fmla="*/ 186 h 186"/>
                    <a:gd name="T4" fmla="*/ 396 w 406"/>
                    <a:gd name="T5" fmla="*/ 0 h 186"/>
                    <a:gd name="T6" fmla="*/ 10 w 406"/>
                    <a:gd name="T7" fmla="*/ 0 h 186"/>
                    <a:gd name="T8" fmla="*/ 0 w 406"/>
                    <a:gd name="T9" fmla="*/ 186 h 186"/>
                  </a:gdLst>
                  <a:ahLst/>
                  <a:cxnLst>
                    <a:cxn ang="0">
                      <a:pos x="T0" y="T1"/>
                    </a:cxn>
                    <a:cxn ang="0">
                      <a:pos x="T2" y="T3"/>
                    </a:cxn>
                    <a:cxn ang="0">
                      <a:pos x="T4" y="T5"/>
                    </a:cxn>
                    <a:cxn ang="0">
                      <a:pos x="T6" y="T7"/>
                    </a:cxn>
                    <a:cxn ang="0">
                      <a:pos x="T8" y="T9"/>
                    </a:cxn>
                  </a:cxnLst>
                  <a:rect l="0" t="0" r="r" b="b"/>
                  <a:pathLst>
                    <a:path w="406" h="186">
                      <a:moveTo>
                        <a:pt x="0" y="186"/>
                      </a:moveTo>
                      <a:lnTo>
                        <a:pt x="406" y="186"/>
                      </a:lnTo>
                      <a:lnTo>
                        <a:pt x="396" y="0"/>
                      </a:lnTo>
                      <a:lnTo>
                        <a:pt x="10" y="0"/>
                      </a:lnTo>
                      <a:lnTo>
                        <a:pt x="0"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6" name="Freeform 141"/>
                <p:cNvSpPr>
                  <a:spLocks noEditPoints="1"/>
                </p:cNvSpPr>
                <p:nvPr/>
              </p:nvSpPr>
              <p:spPr bwMode="auto">
                <a:xfrm>
                  <a:off x="11441117" y="7465219"/>
                  <a:ext cx="420688" cy="252413"/>
                </a:xfrm>
                <a:custGeom>
                  <a:avLst/>
                  <a:gdLst>
                    <a:gd name="T0" fmla="*/ 1773 w 1855"/>
                    <a:gd name="T1" fmla="*/ 965 h 1117"/>
                    <a:gd name="T2" fmla="*/ 1304 w 1855"/>
                    <a:gd name="T3" fmla="*/ 11 h 1117"/>
                    <a:gd name="T4" fmla="*/ 761 w 1855"/>
                    <a:gd name="T5" fmla="*/ 0 h 1117"/>
                    <a:gd name="T6" fmla="*/ 79 w 1855"/>
                    <a:gd name="T7" fmla="*/ 0 h 1117"/>
                    <a:gd name="T8" fmla="*/ 79 w 1855"/>
                    <a:gd name="T9" fmla="*/ 965 h 1117"/>
                    <a:gd name="T10" fmla="*/ 63 w 1855"/>
                    <a:gd name="T11" fmla="*/ 966 h 1117"/>
                    <a:gd name="T12" fmla="*/ 48 w 1855"/>
                    <a:gd name="T13" fmla="*/ 971 h 1117"/>
                    <a:gd name="T14" fmla="*/ 35 w 1855"/>
                    <a:gd name="T15" fmla="*/ 978 h 1117"/>
                    <a:gd name="T16" fmla="*/ 23 w 1855"/>
                    <a:gd name="T17" fmla="*/ 988 h 1117"/>
                    <a:gd name="T18" fmla="*/ 13 w 1855"/>
                    <a:gd name="T19" fmla="*/ 999 h 1117"/>
                    <a:gd name="T20" fmla="*/ 6 w 1855"/>
                    <a:gd name="T21" fmla="*/ 1013 h 1117"/>
                    <a:gd name="T22" fmla="*/ 2 w 1855"/>
                    <a:gd name="T23" fmla="*/ 1028 h 1117"/>
                    <a:gd name="T24" fmla="*/ 0 w 1855"/>
                    <a:gd name="T25" fmla="*/ 1044 h 1117"/>
                    <a:gd name="T26" fmla="*/ 0 w 1855"/>
                    <a:gd name="T27" fmla="*/ 1074 h 1117"/>
                    <a:gd name="T28" fmla="*/ 1 w 1855"/>
                    <a:gd name="T29" fmla="*/ 1084 h 1117"/>
                    <a:gd name="T30" fmla="*/ 7 w 1855"/>
                    <a:gd name="T31" fmla="*/ 1099 h 1117"/>
                    <a:gd name="T32" fmla="*/ 19 w 1855"/>
                    <a:gd name="T33" fmla="*/ 1110 h 1117"/>
                    <a:gd name="T34" fmla="*/ 35 w 1855"/>
                    <a:gd name="T35" fmla="*/ 1117 h 1117"/>
                    <a:gd name="T36" fmla="*/ 1812 w 1855"/>
                    <a:gd name="T37" fmla="*/ 1117 h 1117"/>
                    <a:gd name="T38" fmla="*/ 1820 w 1855"/>
                    <a:gd name="T39" fmla="*/ 1117 h 1117"/>
                    <a:gd name="T40" fmla="*/ 1835 w 1855"/>
                    <a:gd name="T41" fmla="*/ 1110 h 1117"/>
                    <a:gd name="T42" fmla="*/ 1848 w 1855"/>
                    <a:gd name="T43" fmla="*/ 1099 h 1117"/>
                    <a:gd name="T44" fmla="*/ 1854 w 1855"/>
                    <a:gd name="T45" fmla="*/ 1084 h 1117"/>
                    <a:gd name="T46" fmla="*/ 1855 w 1855"/>
                    <a:gd name="T47" fmla="*/ 1072 h 1117"/>
                    <a:gd name="T48" fmla="*/ 1855 w 1855"/>
                    <a:gd name="T49" fmla="*/ 1044 h 1117"/>
                    <a:gd name="T50" fmla="*/ 1853 w 1855"/>
                    <a:gd name="T51" fmla="*/ 1028 h 1117"/>
                    <a:gd name="T52" fmla="*/ 1849 w 1855"/>
                    <a:gd name="T53" fmla="*/ 1013 h 1117"/>
                    <a:gd name="T54" fmla="*/ 1842 w 1855"/>
                    <a:gd name="T55" fmla="*/ 999 h 1117"/>
                    <a:gd name="T56" fmla="*/ 1831 w 1855"/>
                    <a:gd name="T57" fmla="*/ 988 h 1117"/>
                    <a:gd name="T58" fmla="*/ 1820 w 1855"/>
                    <a:gd name="T59" fmla="*/ 978 h 1117"/>
                    <a:gd name="T60" fmla="*/ 1807 w 1855"/>
                    <a:gd name="T61" fmla="*/ 971 h 1117"/>
                    <a:gd name="T62" fmla="*/ 1791 w 1855"/>
                    <a:gd name="T63" fmla="*/ 966 h 1117"/>
                    <a:gd name="T64" fmla="*/ 1776 w 1855"/>
                    <a:gd name="T65" fmla="*/ 965 h 1117"/>
                    <a:gd name="T66" fmla="*/ 483 w 1855"/>
                    <a:gd name="T67" fmla="*/ 864 h 1117"/>
                    <a:gd name="T68" fmla="*/ 311 w 1855"/>
                    <a:gd name="T69" fmla="*/ 714 h 1117"/>
                    <a:gd name="T70" fmla="*/ 483 w 1855"/>
                    <a:gd name="T71" fmla="*/ 864 h 1117"/>
                    <a:gd name="T72" fmla="*/ 311 w 1855"/>
                    <a:gd name="T73" fmla="*/ 600 h 1117"/>
                    <a:gd name="T74" fmla="*/ 483 w 1855"/>
                    <a:gd name="T75" fmla="*/ 452 h 1117"/>
                    <a:gd name="T76" fmla="*/ 1138 w 1855"/>
                    <a:gd name="T77" fmla="*/ 864 h 1117"/>
                    <a:gd name="T78" fmla="*/ 964 w 1855"/>
                    <a:gd name="T79" fmla="*/ 714 h 1117"/>
                    <a:gd name="T80" fmla="*/ 1138 w 1855"/>
                    <a:gd name="T81" fmla="*/ 864 h 1117"/>
                    <a:gd name="T82" fmla="*/ 964 w 1855"/>
                    <a:gd name="T83" fmla="*/ 600 h 1117"/>
                    <a:gd name="T84" fmla="*/ 1138 w 1855"/>
                    <a:gd name="T85" fmla="*/ 452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5" h="1117">
                      <a:moveTo>
                        <a:pt x="1776" y="965"/>
                      </a:moveTo>
                      <a:lnTo>
                        <a:pt x="1773" y="965"/>
                      </a:lnTo>
                      <a:lnTo>
                        <a:pt x="1721" y="11"/>
                      </a:lnTo>
                      <a:lnTo>
                        <a:pt x="1304" y="11"/>
                      </a:lnTo>
                      <a:lnTo>
                        <a:pt x="1289" y="293"/>
                      </a:lnTo>
                      <a:lnTo>
                        <a:pt x="761" y="0"/>
                      </a:lnTo>
                      <a:lnTo>
                        <a:pt x="761" y="379"/>
                      </a:lnTo>
                      <a:lnTo>
                        <a:pt x="79" y="0"/>
                      </a:lnTo>
                      <a:lnTo>
                        <a:pt x="79" y="965"/>
                      </a:lnTo>
                      <a:lnTo>
                        <a:pt x="79" y="965"/>
                      </a:lnTo>
                      <a:lnTo>
                        <a:pt x="71" y="965"/>
                      </a:lnTo>
                      <a:lnTo>
                        <a:pt x="63" y="966"/>
                      </a:lnTo>
                      <a:lnTo>
                        <a:pt x="55" y="968"/>
                      </a:lnTo>
                      <a:lnTo>
                        <a:pt x="48" y="971"/>
                      </a:lnTo>
                      <a:lnTo>
                        <a:pt x="42" y="974"/>
                      </a:lnTo>
                      <a:lnTo>
                        <a:pt x="35" y="978"/>
                      </a:lnTo>
                      <a:lnTo>
                        <a:pt x="29" y="983"/>
                      </a:lnTo>
                      <a:lnTo>
                        <a:pt x="23" y="988"/>
                      </a:lnTo>
                      <a:lnTo>
                        <a:pt x="18" y="993"/>
                      </a:lnTo>
                      <a:lnTo>
                        <a:pt x="13" y="999"/>
                      </a:lnTo>
                      <a:lnTo>
                        <a:pt x="10" y="1006"/>
                      </a:lnTo>
                      <a:lnTo>
                        <a:pt x="6" y="1013"/>
                      </a:lnTo>
                      <a:lnTo>
                        <a:pt x="4" y="1020"/>
                      </a:lnTo>
                      <a:lnTo>
                        <a:pt x="2" y="1028"/>
                      </a:lnTo>
                      <a:lnTo>
                        <a:pt x="1" y="1035"/>
                      </a:lnTo>
                      <a:lnTo>
                        <a:pt x="0" y="1044"/>
                      </a:lnTo>
                      <a:lnTo>
                        <a:pt x="0" y="1072"/>
                      </a:lnTo>
                      <a:lnTo>
                        <a:pt x="0" y="1074"/>
                      </a:lnTo>
                      <a:lnTo>
                        <a:pt x="0" y="1074"/>
                      </a:lnTo>
                      <a:lnTo>
                        <a:pt x="1" y="1084"/>
                      </a:lnTo>
                      <a:lnTo>
                        <a:pt x="3" y="1092"/>
                      </a:lnTo>
                      <a:lnTo>
                        <a:pt x="7" y="1099"/>
                      </a:lnTo>
                      <a:lnTo>
                        <a:pt x="13" y="1105"/>
                      </a:lnTo>
                      <a:lnTo>
                        <a:pt x="19" y="1110"/>
                      </a:lnTo>
                      <a:lnTo>
                        <a:pt x="27" y="1114"/>
                      </a:lnTo>
                      <a:lnTo>
                        <a:pt x="35" y="1117"/>
                      </a:lnTo>
                      <a:lnTo>
                        <a:pt x="43" y="1117"/>
                      </a:lnTo>
                      <a:lnTo>
                        <a:pt x="1812" y="1117"/>
                      </a:lnTo>
                      <a:lnTo>
                        <a:pt x="1812" y="1117"/>
                      </a:lnTo>
                      <a:lnTo>
                        <a:pt x="1820" y="1117"/>
                      </a:lnTo>
                      <a:lnTo>
                        <a:pt x="1828" y="1114"/>
                      </a:lnTo>
                      <a:lnTo>
                        <a:pt x="1835" y="1110"/>
                      </a:lnTo>
                      <a:lnTo>
                        <a:pt x="1843" y="1105"/>
                      </a:lnTo>
                      <a:lnTo>
                        <a:pt x="1848" y="1099"/>
                      </a:lnTo>
                      <a:lnTo>
                        <a:pt x="1852" y="1092"/>
                      </a:lnTo>
                      <a:lnTo>
                        <a:pt x="1854" y="1084"/>
                      </a:lnTo>
                      <a:lnTo>
                        <a:pt x="1855" y="1074"/>
                      </a:lnTo>
                      <a:lnTo>
                        <a:pt x="1855" y="1072"/>
                      </a:lnTo>
                      <a:lnTo>
                        <a:pt x="1855" y="1044"/>
                      </a:lnTo>
                      <a:lnTo>
                        <a:pt x="1855" y="1044"/>
                      </a:lnTo>
                      <a:lnTo>
                        <a:pt x="1855" y="1035"/>
                      </a:lnTo>
                      <a:lnTo>
                        <a:pt x="1853" y="1028"/>
                      </a:lnTo>
                      <a:lnTo>
                        <a:pt x="1852" y="1020"/>
                      </a:lnTo>
                      <a:lnTo>
                        <a:pt x="1849" y="1013"/>
                      </a:lnTo>
                      <a:lnTo>
                        <a:pt x="1846" y="1006"/>
                      </a:lnTo>
                      <a:lnTo>
                        <a:pt x="1842" y="999"/>
                      </a:lnTo>
                      <a:lnTo>
                        <a:pt x="1837" y="993"/>
                      </a:lnTo>
                      <a:lnTo>
                        <a:pt x="1831" y="988"/>
                      </a:lnTo>
                      <a:lnTo>
                        <a:pt x="1826" y="983"/>
                      </a:lnTo>
                      <a:lnTo>
                        <a:pt x="1820" y="978"/>
                      </a:lnTo>
                      <a:lnTo>
                        <a:pt x="1814" y="974"/>
                      </a:lnTo>
                      <a:lnTo>
                        <a:pt x="1807" y="971"/>
                      </a:lnTo>
                      <a:lnTo>
                        <a:pt x="1800" y="968"/>
                      </a:lnTo>
                      <a:lnTo>
                        <a:pt x="1791" y="966"/>
                      </a:lnTo>
                      <a:lnTo>
                        <a:pt x="1784" y="965"/>
                      </a:lnTo>
                      <a:lnTo>
                        <a:pt x="1776" y="965"/>
                      </a:lnTo>
                      <a:lnTo>
                        <a:pt x="1776" y="965"/>
                      </a:lnTo>
                      <a:close/>
                      <a:moveTo>
                        <a:pt x="483" y="864"/>
                      </a:moveTo>
                      <a:lnTo>
                        <a:pt x="311" y="864"/>
                      </a:lnTo>
                      <a:lnTo>
                        <a:pt x="311" y="714"/>
                      </a:lnTo>
                      <a:lnTo>
                        <a:pt x="483" y="714"/>
                      </a:lnTo>
                      <a:lnTo>
                        <a:pt x="483" y="864"/>
                      </a:lnTo>
                      <a:close/>
                      <a:moveTo>
                        <a:pt x="483" y="600"/>
                      </a:moveTo>
                      <a:lnTo>
                        <a:pt x="311" y="600"/>
                      </a:lnTo>
                      <a:lnTo>
                        <a:pt x="311" y="452"/>
                      </a:lnTo>
                      <a:lnTo>
                        <a:pt x="483" y="452"/>
                      </a:lnTo>
                      <a:lnTo>
                        <a:pt x="483" y="600"/>
                      </a:lnTo>
                      <a:close/>
                      <a:moveTo>
                        <a:pt x="1138" y="864"/>
                      </a:moveTo>
                      <a:lnTo>
                        <a:pt x="964" y="864"/>
                      </a:lnTo>
                      <a:lnTo>
                        <a:pt x="964" y="714"/>
                      </a:lnTo>
                      <a:lnTo>
                        <a:pt x="1138" y="714"/>
                      </a:lnTo>
                      <a:lnTo>
                        <a:pt x="1138" y="864"/>
                      </a:lnTo>
                      <a:close/>
                      <a:moveTo>
                        <a:pt x="1138" y="600"/>
                      </a:moveTo>
                      <a:lnTo>
                        <a:pt x="964" y="600"/>
                      </a:lnTo>
                      <a:lnTo>
                        <a:pt x="964" y="452"/>
                      </a:lnTo>
                      <a:lnTo>
                        <a:pt x="1138" y="452"/>
                      </a:lnTo>
                      <a:lnTo>
                        <a:pt x="1138" y="6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91" name="Freeform 104"/>
              <p:cNvSpPr>
                <a:spLocks noEditPoints="1"/>
              </p:cNvSpPr>
              <p:nvPr/>
            </p:nvSpPr>
            <p:spPr bwMode="black">
              <a:xfrm>
                <a:off x="5383598" y="2736921"/>
                <a:ext cx="126649" cy="126649"/>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2" name="Freeform 104"/>
              <p:cNvSpPr>
                <a:spLocks noEditPoints="1"/>
              </p:cNvSpPr>
              <p:nvPr/>
            </p:nvSpPr>
            <p:spPr bwMode="black">
              <a:xfrm>
                <a:off x="6102560" y="2422433"/>
                <a:ext cx="126649" cy="126649"/>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3" name="Freeform 104"/>
              <p:cNvSpPr>
                <a:spLocks noEditPoints="1"/>
              </p:cNvSpPr>
              <p:nvPr/>
            </p:nvSpPr>
            <p:spPr bwMode="black">
              <a:xfrm>
                <a:off x="6122886" y="3164754"/>
                <a:ext cx="126649" cy="126649"/>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797" name="Group 796"/>
          <p:cNvGrpSpPr/>
          <p:nvPr/>
        </p:nvGrpSpPr>
        <p:grpSpPr>
          <a:xfrm>
            <a:off x="4901936" y="5094610"/>
            <a:ext cx="968599" cy="680599"/>
            <a:chOff x="4901936" y="5094610"/>
            <a:chExt cx="968599" cy="680599"/>
          </a:xfrm>
        </p:grpSpPr>
        <p:grpSp>
          <p:nvGrpSpPr>
            <p:cNvPr id="798" name="Group 797"/>
            <p:cNvGrpSpPr>
              <a:grpSpLocks noChangeAspect="1"/>
            </p:cNvGrpSpPr>
            <p:nvPr/>
          </p:nvGrpSpPr>
          <p:grpSpPr>
            <a:xfrm>
              <a:off x="5080128" y="5094610"/>
              <a:ext cx="635952" cy="465817"/>
              <a:chOff x="5858289" y="4939278"/>
              <a:chExt cx="222896" cy="163265"/>
            </a:xfrm>
            <a:solidFill>
              <a:srgbClr val="002050">
                <a:lumMod val="90000"/>
                <a:lumOff val="10000"/>
              </a:srgbClr>
            </a:solidFill>
          </p:grpSpPr>
          <p:sp>
            <p:nvSpPr>
              <p:cNvPr id="801" name="Freeform 40"/>
              <p:cNvSpPr>
                <a:spLocks/>
              </p:cNvSpPr>
              <p:nvPr/>
            </p:nvSpPr>
            <p:spPr bwMode="auto">
              <a:xfrm flipH="1">
                <a:off x="5900850" y="5004768"/>
                <a:ext cx="137772" cy="97775"/>
              </a:xfrm>
              <a:custGeom>
                <a:avLst/>
                <a:gdLst>
                  <a:gd name="T0" fmla="*/ 3860 w 4215"/>
                  <a:gd name="T1" fmla="*/ 2166 h 2875"/>
                  <a:gd name="T2" fmla="*/ 4215 w 4215"/>
                  <a:gd name="T3" fmla="*/ 1862 h 2875"/>
                  <a:gd name="T4" fmla="*/ 656 w 4215"/>
                  <a:gd name="T5" fmla="*/ 0 h 2875"/>
                  <a:gd name="T6" fmla="*/ 0 w 4215"/>
                  <a:gd name="T7" fmla="*/ 1287 h 2875"/>
                  <a:gd name="T8" fmla="*/ 1043 w 4215"/>
                  <a:gd name="T9" fmla="*/ 1833 h 2875"/>
                  <a:gd name="T10" fmla="*/ 975 w 4215"/>
                  <a:gd name="T11" fmla="*/ 1966 h 2875"/>
                  <a:gd name="T12" fmla="*/ 975 w 4215"/>
                  <a:gd name="T13" fmla="*/ 1966 h 2875"/>
                  <a:gd name="T14" fmla="*/ 970 w 4215"/>
                  <a:gd name="T15" fmla="*/ 1977 h 2875"/>
                  <a:gd name="T16" fmla="*/ 966 w 4215"/>
                  <a:gd name="T17" fmla="*/ 1988 h 2875"/>
                  <a:gd name="T18" fmla="*/ 964 w 4215"/>
                  <a:gd name="T19" fmla="*/ 2001 h 2875"/>
                  <a:gd name="T20" fmla="*/ 962 w 4215"/>
                  <a:gd name="T21" fmla="*/ 2012 h 2875"/>
                  <a:gd name="T22" fmla="*/ 962 w 4215"/>
                  <a:gd name="T23" fmla="*/ 2024 h 2875"/>
                  <a:gd name="T24" fmla="*/ 963 w 4215"/>
                  <a:gd name="T25" fmla="*/ 2035 h 2875"/>
                  <a:gd name="T26" fmla="*/ 965 w 4215"/>
                  <a:gd name="T27" fmla="*/ 2046 h 2875"/>
                  <a:gd name="T28" fmla="*/ 968 w 4215"/>
                  <a:gd name="T29" fmla="*/ 2058 h 2875"/>
                  <a:gd name="T30" fmla="*/ 972 w 4215"/>
                  <a:gd name="T31" fmla="*/ 2069 h 2875"/>
                  <a:gd name="T32" fmla="*/ 976 w 4215"/>
                  <a:gd name="T33" fmla="*/ 2079 h 2875"/>
                  <a:gd name="T34" fmla="*/ 982 w 4215"/>
                  <a:gd name="T35" fmla="*/ 2089 h 2875"/>
                  <a:gd name="T36" fmla="*/ 989 w 4215"/>
                  <a:gd name="T37" fmla="*/ 2098 h 2875"/>
                  <a:gd name="T38" fmla="*/ 997 w 4215"/>
                  <a:gd name="T39" fmla="*/ 2106 h 2875"/>
                  <a:gd name="T40" fmla="*/ 1006 w 4215"/>
                  <a:gd name="T41" fmla="*/ 2114 h 2875"/>
                  <a:gd name="T42" fmla="*/ 1015 w 4215"/>
                  <a:gd name="T43" fmla="*/ 2122 h 2875"/>
                  <a:gd name="T44" fmla="*/ 1026 w 4215"/>
                  <a:gd name="T45" fmla="*/ 2128 h 2875"/>
                  <a:gd name="T46" fmla="*/ 1920 w 4215"/>
                  <a:gd name="T47" fmla="*/ 2597 h 2875"/>
                  <a:gd name="T48" fmla="*/ 1920 w 4215"/>
                  <a:gd name="T49" fmla="*/ 2597 h 2875"/>
                  <a:gd name="T50" fmla="*/ 1932 w 4215"/>
                  <a:gd name="T51" fmla="*/ 2602 h 2875"/>
                  <a:gd name="T52" fmla="*/ 1943 w 4215"/>
                  <a:gd name="T53" fmla="*/ 2605 h 2875"/>
                  <a:gd name="T54" fmla="*/ 1955 w 4215"/>
                  <a:gd name="T55" fmla="*/ 2608 h 2875"/>
                  <a:gd name="T56" fmla="*/ 1966 w 4215"/>
                  <a:gd name="T57" fmla="*/ 2609 h 2875"/>
                  <a:gd name="T58" fmla="*/ 1977 w 4215"/>
                  <a:gd name="T59" fmla="*/ 2610 h 2875"/>
                  <a:gd name="T60" fmla="*/ 1989 w 4215"/>
                  <a:gd name="T61" fmla="*/ 2609 h 2875"/>
                  <a:gd name="T62" fmla="*/ 2000 w 4215"/>
                  <a:gd name="T63" fmla="*/ 2607 h 2875"/>
                  <a:gd name="T64" fmla="*/ 2011 w 4215"/>
                  <a:gd name="T65" fmla="*/ 2604 h 2875"/>
                  <a:gd name="T66" fmla="*/ 2022 w 4215"/>
                  <a:gd name="T67" fmla="*/ 2600 h 2875"/>
                  <a:gd name="T68" fmla="*/ 2032 w 4215"/>
                  <a:gd name="T69" fmla="*/ 2595 h 2875"/>
                  <a:gd name="T70" fmla="*/ 2041 w 4215"/>
                  <a:gd name="T71" fmla="*/ 2589 h 2875"/>
                  <a:gd name="T72" fmla="*/ 2051 w 4215"/>
                  <a:gd name="T73" fmla="*/ 2582 h 2875"/>
                  <a:gd name="T74" fmla="*/ 2059 w 4215"/>
                  <a:gd name="T75" fmla="*/ 2573 h 2875"/>
                  <a:gd name="T76" fmla="*/ 2067 w 4215"/>
                  <a:gd name="T77" fmla="*/ 2565 h 2875"/>
                  <a:gd name="T78" fmla="*/ 2074 w 4215"/>
                  <a:gd name="T79" fmla="*/ 2555 h 2875"/>
                  <a:gd name="T80" fmla="*/ 2080 w 4215"/>
                  <a:gd name="T81" fmla="*/ 2545 h 2875"/>
                  <a:gd name="T82" fmla="*/ 2147 w 4215"/>
                  <a:gd name="T83" fmla="*/ 2412 h 2875"/>
                  <a:gd name="T84" fmla="*/ 3033 w 4215"/>
                  <a:gd name="T85" fmla="*/ 2875 h 2875"/>
                  <a:gd name="T86" fmla="*/ 3327 w 4215"/>
                  <a:gd name="T87" fmla="*/ 2623 h 2875"/>
                  <a:gd name="T88" fmla="*/ 3564 w 4215"/>
                  <a:gd name="T89" fmla="*/ 2748 h 2875"/>
                  <a:gd name="T90" fmla="*/ 3631 w 4215"/>
                  <a:gd name="T91" fmla="*/ 2616 h 2875"/>
                  <a:gd name="T92" fmla="*/ 3717 w 4215"/>
                  <a:gd name="T93" fmla="*/ 2661 h 2875"/>
                  <a:gd name="T94" fmla="*/ 3909 w 4215"/>
                  <a:gd name="T95" fmla="*/ 2283 h 2875"/>
                  <a:gd name="T96" fmla="*/ 3824 w 4215"/>
                  <a:gd name="T97" fmla="*/ 2238 h 2875"/>
                  <a:gd name="T98" fmla="*/ 3860 w 4215"/>
                  <a:gd name="T99" fmla="*/ 2166 h 2875"/>
                  <a:gd name="T100" fmla="*/ 3860 w 4215"/>
                  <a:gd name="T101" fmla="*/ 2166 h 2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5" h="2875">
                    <a:moveTo>
                      <a:pt x="3860" y="2166"/>
                    </a:moveTo>
                    <a:lnTo>
                      <a:pt x="4215" y="1862"/>
                    </a:lnTo>
                    <a:lnTo>
                      <a:pt x="656" y="0"/>
                    </a:lnTo>
                    <a:lnTo>
                      <a:pt x="0" y="1287"/>
                    </a:lnTo>
                    <a:lnTo>
                      <a:pt x="1043" y="1833"/>
                    </a:lnTo>
                    <a:lnTo>
                      <a:pt x="975" y="1966"/>
                    </a:lnTo>
                    <a:lnTo>
                      <a:pt x="975" y="1966"/>
                    </a:lnTo>
                    <a:lnTo>
                      <a:pt x="970" y="1977"/>
                    </a:lnTo>
                    <a:lnTo>
                      <a:pt x="966" y="1988"/>
                    </a:lnTo>
                    <a:lnTo>
                      <a:pt x="964" y="2001"/>
                    </a:lnTo>
                    <a:lnTo>
                      <a:pt x="962" y="2012"/>
                    </a:lnTo>
                    <a:lnTo>
                      <a:pt x="962" y="2024"/>
                    </a:lnTo>
                    <a:lnTo>
                      <a:pt x="963" y="2035"/>
                    </a:lnTo>
                    <a:lnTo>
                      <a:pt x="965" y="2046"/>
                    </a:lnTo>
                    <a:lnTo>
                      <a:pt x="968" y="2058"/>
                    </a:lnTo>
                    <a:lnTo>
                      <a:pt x="972" y="2069"/>
                    </a:lnTo>
                    <a:lnTo>
                      <a:pt x="976" y="2079"/>
                    </a:lnTo>
                    <a:lnTo>
                      <a:pt x="982" y="2089"/>
                    </a:lnTo>
                    <a:lnTo>
                      <a:pt x="989" y="2098"/>
                    </a:lnTo>
                    <a:lnTo>
                      <a:pt x="997" y="2106"/>
                    </a:lnTo>
                    <a:lnTo>
                      <a:pt x="1006" y="2114"/>
                    </a:lnTo>
                    <a:lnTo>
                      <a:pt x="1015" y="2122"/>
                    </a:lnTo>
                    <a:lnTo>
                      <a:pt x="1026" y="2128"/>
                    </a:lnTo>
                    <a:lnTo>
                      <a:pt x="1920" y="2597"/>
                    </a:lnTo>
                    <a:lnTo>
                      <a:pt x="1920" y="2597"/>
                    </a:lnTo>
                    <a:lnTo>
                      <a:pt x="1932" y="2602"/>
                    </a:lnTo>
                    <a:lnTo>
                      <a:pt x="1943" y="2605"/>
                    </a:lnTo>
                    <a:lnTo>
                      <a:pt x="1955" y="2608"/>
                    </a:lnTo>
                    <a:lnTo>
                      <a:pt x="1966" y="2609"/>
                    </a:lnTo>
                    <a:lnTo>
                      <a:pt x="1977" y="2610"/>
                    </a:lnTo>
                    <a:lnTo>
                      <a:pt x="1989" y="2609"/>
                    </a:lnTo>
                    <a:lnTo>
                      <a:pt x="2000" y="2607"/>
                    </a:lnTo>
                    <a:lnTo>
                      <a:pt x="2011" y="2604"/>
                    </a:lnTo>
                    <a:lnTo>
                      <a:pt x="2022" y="2600"/>
                    </a:lnTo>
                    <a:lnTo>
                      <a:pt x="2032" y="2595"/>
                    </a:lnTo>
                    <a:lnTo>
                      <a:pt x="2041" y="2589"/>
                    </a:lnTo>
                    <a:lnTo>
                      <a:pt x="2051" y="2582"/>
                    </a:lnTo>
                    <a:lnTo>
                      <a:pt x="2059" y="2573"/>
                    </a:lnTo>
                    <a:lnTo>
                      <a:pt x="2067" y="2565"/>
                    </a:lnTo>
                    <a:lnTo>
                      <a:pt x="2074" y="2555"/>
                    </a:lnTo>
                    <a:lnTo>
                      <a:pt x="2080" y="2545"/>
                    </a:lnTo>
                    <a:lnTo>
                      <a:pt x="2147" y="2412"/>
                    </a:lnTo>
                    <a:lnTo>
                      <a:pt x="3033" y="2875"/>
                    </a:lnTo>
                    <a:lnTo>
                      <a:pt x="3327" y="2623"/>
                    </a:lnTo>
                    <a:lnTo>
                      <a:pt x="3564" y="2748"/>
                    </a:lnTo>
                    <a:lnTo>
                      <a:pt x="3631" y="2616"/>
                    </a:lnTo>
                    <a:lnTo>
                      <a:pt x="3717" y="2661"/>
                    </a:lnTo>
                    <a:lnTo>
                      <a:pt x="3909" y="2283"/>
                    </a:lnTo>
                    <a:lnTo>
                      <a:pt x="3824" y="2238"/>
                    </a:lnTo>
                    <a:lnTo>
                      <a:pt x="3860" y="2166"/>
                    </a:lnTo>
                    <a:lnTo>
                      <a:pt x="3860" y="216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B3B41"/>
                  </a:solidFill>
                  <a:effectLst/>
                  <a:uLnTx/>
                  <a:uFillTx/>
                </a:endParaRPr>
              </a:p>
            </p:txBody>
          </p:sp>
          <p:sp>
            <p:nvSpPr>
              <p:cNvPr id="802" name="Freeform 41"/>
              <p:cNvSpPr>
                <a:spLocks/>
              </p:cNvSpPr>
              <p:nvPr/>
            </p:nvSpPr>
            <p:spPr bwMode="auto">
              <a:xfrm flipH="1">
                <a:off x="5950071" y="4943230"/>
                <a:ext cx="35588" cy="100561"/>
              </a:xfrm>
              <a:custGeom>
                <a:avLst/>
                <a:gdLst>
                  <a:gd name="T0" fmla="*/ 814 w 852"/>
                  <a:gd name="T1" fmla="*/ 2208 h 2462"/>
                  <a:gd name="T2" fmla="*/ 828 w 852"/>
                  <a:gd name="T3" fmla="*/ 2176 h 2462"/>
                  <a:gd name="T4" fmla="*/ 839 w 852"/>
                  <a:gd name="T5" fmla="*/ 2137 h 2462"/>
                  <a:gd name="T6" fmla="*/ 848 w 852"/>
                  <a:gd name="T7" fmla="*/ 2087 h 2462"/>
                  <a:gd name="T8" fmla="*/ 852 w 852"/>
                  <a:gd name="T9" fmla="*/ 2027 h 2462"/>
                  <a:gd name="T10" fmla="*/ 851 w 852"/>
                  <a:gd name="T11" fmla="*/ 1994 h 2462"/>
                  <a:gd name="T12" fmla="*/ 847 w 852"/>
                  <a:gd name="T13" fmla="*/ 1960 h 2462"/>
                  <a:gd name="T14" fmla="*/ 840 w 852"/>
                  <a:gd name="T15" fmla="*/ 1923 h 2462"/>
                  <a:gd name="T16" fmla="*/ 829 w 852"/>
                  <a:gd name="T17" fmla="*/ 1886 h 2462"/>
                  <a:gd name="T18" fmla="*/ 814 w 852"/>
                  <a:gd name="T19" fmla="*/ 1848 h 2462"/>
                  <a:gd name="T20" fmla="*/ 795 w 852"/>
                  <a:gd name="T21" fmla="*/ 1808 h 2462"/>
                  <a:gd name="T22" fmla="*/ 786 w 852"/>
                  <a:gd name="T23" fmla="*/ 1794 h 2462"/>
                  <a:gd name="T24" fmla="*/ 768 w 852"/>
                  <a:gd name="T25" fmla="*/ 1768 h 2462"/>
                  <a:gd name="T26" fmla="*/ 748 w 852"/>
                  <a:gd name="T27" fmla="*/ 1742 h 2462"/>
                  <a:gd name="T28" fmla="*/ 726 w 852"/>
                  <a:gd name="T29" fmla="*/ 1718 h 2462"/>
                  <a:gd name="T30" fmla="*/ 702 w 852"/>
                  <a:gd name="T31" fmla="*/ 1696 h 2462"/>
                  <a:gd name="T32" fmla="*/ 676 w 852"/>
                  <a:gd name="T33" fmla="*/ 1676 h 2462"/>
                  <a:gd name="T34" fmla="*/ 635 w 852"/>
                  <a:gd name="T35" fmla="*/ 1650 h 2462"/>
                  <a:gd name="T36" fmla="*/ 535 w 852"/>
                  <a:gd name="T37" fmla="*/ 0 h 2462"/>
                  <a:gd name="T38" fmla="*/ 212 w 852"/>
                  <a:gd name="T39" fmla="*/ 1656 h 2462"/>
                  <a:gd name="T40" fmla="*/ 187 w 852"/>
                  <a:gd name="T41" fmla="*/ 1671 h 2462"/>
                  <a:gd name="T42" fmla="*/ 142 w 852"/>
                  <a:gd name="T43" fmla="*/ 1706 h 2462"/>
                  <a:gd name="T44" fmla="*/ 102 w 852"/>
                  <a:gd name="T45" fmla="*/ 1748 h 2462"/>
                  <a:gd name="T46" fmla="*/ 68 w 852"/>
                  <a:gd name="T47" fmla="*/ 1795 h 2462"/>
                  <a:gd name="T48" fmla="*/ 40 w 852"/>
                  <a:gd name="T49" fmla="*/ 1845 h 2462"/>
                  <a:gd name="T50" fmla="*/ 19 w 852"/>
                  <a:gd name="T51" fmla="*/ 1900 h 2462"/>
                  <a:gd name="T52" fmla="*/ 5 w 852"/>
                  <a:gd name="T53" fmla="*/ 1958 h 2462"/>
                  <a:gd name="T54" fmla="*/ 0 w 852"/>
                  <a:gd name="T55" fmla="*/ 2018 h 2462"/>
                  <a:gd name="T56" fmla="*/ 0 w 852"/>
                  <a:gd name="T57" fmla="*/ 2049 h 2462"/>
                  <a:gd name="T58" fmla="*/ 5 w 852"/>
                  <a:gd name="T59" fmla="*/ 2093 h 2462"/>
                  <a:gd name="T60" fmla="*/ 13 w 852"/>
                  <a:gd name="T61" fmla="*/ 2136 h 2462"/>
                  <a:gd name="T62" fmla="*/ 26 w 852"/>
                  <a:gd name="T63" fmla="*/ 2177 h 2462"/>
                  <a:gd name="T64" fmla="*/ 42 w 852"/>
                  <a:gd name="T65" fmla="*/ 2216 h 2462"/>
                  <a:gd name="T66" fmla="*/ 62 w 852"/>
                  <a:gd name="T67" fmla="*/ 2253 h 2462"/>
                  <a:gd name="T68" fmla="*/ 85 w 852"/>
                  <a:gd name="T69" fmla="*/ 2288 h 2462"/>
                  <a:gd name="T70" fmla="*/ 111 w 852"/>
                  <a:gd name="T71" fmla="*/ 2320 h 2462"/>
                  <a:gd name="T72" fmla="*/ 140 w 852"/>
                  <a:gd name="T73" fmla="*/ 2350 h 2462"/>
                  <a:gd name="T74" fmla="*/ 172 w 852"/>
                  <a:gd name="T75" fmla="*/ 2376 h 2462"/>
                  <a:gd name="T76" fmla="*/ 207 w 852"/>
                  <a:gd name="T77" fmla="*/ 2398 h 2462"/>
                  <a:gd name="T78" fmla="*/ 243 w 852"/>
                  <a:gd name="T79" fmla="*/ 2419 h 2462"/>
                  <a:gd name="T80" fmla="*/ 281 w 852"/>
                  <a:gd name="T81" fmla="*/ 2435 h 2462"/>
                  <a:gd name="T82" fmla="*/ 321 w 852"/>
                  <a:gd name="T83" fmla="*/ 2447 h 2462"/>
                  <a:gd name="T84" fmla="*/ 362 w 852"/>
                  <a:gd name="T85" fmla="*/ 2456 h 2462"/>
                  <a:gd name="T86" fmla="*/ 405 w 852"/>
                  <a:gd name="T87" fmla="*/ 2461 h 2462"/>
                  <a:gd name="T88" fmla="*/ 449 w 852"/>
                  <a:gd name="T89" fmla="*/ 2461 h 2462"/>
                  <a:gd name="T90" fmla="*/ 480 w 852"/>
                  <a:gd name="T91" fmla="*/ 2459 h 2462"/>
                  <a:gd name="T92" fmla="*/ 538 w 852"/>
                  <a:gd name="T93" fmla="*/ 2446 h 2462"/>
                  <a:gd name="T94" fmla="*/ 593 w 852"/>
                  <a:gd name="T95" fmla="*/ 2427 h 2462"/>
                  <a:gd name="T96" fmla="*/ 645 w 852"/>
                  <a:gd name="T97" fmla="*/ 2401 h 2462"/>
                  <a:gd name="T98" fmla="*/ 692 w 852"/>
                  <a:gd name="T99" fmla="*/ 2367 h 2462"/>
                  <a:gd name="T100" fmla="*/ 734 w 852"/>
                  <a:gd name="T101" fmla="*/ 2328 h 2462"/>
                  <a:gd name="T102" fmla="*/ 771 w 852"/>
                  <a:gd name="T103" fmla="*/ 2283 h 2462"/>
                  <a:gd name="T104" fmla="*/ 801 w 852"/>
                  <a:gd name="T105" fmla="*/ 2235 h 2462"/>
                  <a:gd name="T106" fmla="*/ 814 w 852"/>
                  <a:gd name="T107" fmla="*/ 2208 h 2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2" h="2462">
                    <a:moveTo>
                      <a:pt x="814" y="2208"/>
                    </a:moveTo>
                    <a:lnTo>
                      <a:pt x="814" y="2208"/>
                    </a:lnTo>
                    <a:lnTo>
                      <a:pt x="818" y="2200"/>
                    </a:lnTo>
                    <a:lnTo>
                      <a:pt x="828" y="2176"/>
                    </a:lnTo>
                    <a:lnTo>
                      <a:pt x="833" y="2158"/>
                    </a:lnTo>
                    <a:lnTo>
                      <a:pt x="839" y="2137"/>
                    </a:lnTo>
                    <a:lnTo>
                      <a:pt x="844" y="2114"/>
                    </a:lnTo>
                    <a:lnTo>
                      <a:pt x="848" y="2087"/>
                    </a:lnTo>
                    <a:lnTo>
                      <a:pt x="851" y="2059"/>
                    </a:lnTo>
                    <a:lnTo>
                      <a:pt x="852" y="2027"/>
                    </a:lnTo>
                    <a:lnTo>
                      <a:pt x="852" y="2011"/>
                    </a:lnTo>
                    <a:lnTo>
                      <a:pt x="851" y="1994"/>
                    </a:lnTo>
                    <a:lnTo>
                      <a:pt x="849" y="1977"/>
                    </a:lnTo>
                    <a:lnTo>
                      <a:pt x="847" y="1960"/>
                    </a:lnTo>
                    <a:lnTo>
                      <a:pt x="844" y="1942"/>
                    </a:lnTo>
                    <a:lnTo>
                      <a:pt x="840" y="1923"/>
                    </a:lnTo>
                    <a:lnTo>
                      <a:pt x="835" y="1905"/>
                    </a:lnTo>
                    <a:lnTo>
                      <a:pt x="829" y="1886"/>
                    </a:lnTo>
                    <a:lnTo>
                      <a:pt x="822" y="1867"/>
                    </a:lnTo>
                    <a:lnTo>
                      <a:pt x="814" y="1848"/>
                    </a:lnTo>
                    <a:lnTo>
                      <a:pt x="805" y="1828"/>
                    </a:lnTo>
                    <a:lnTo>
                      <a:pt x="795" y="1808"/>
                    </a:lnTo>
                    <a:lnTo>
                      <a:pt x="795" y="1808"/>
                    </a:lnTo>
                    <a:lnTo>
                      <a:pt x="786" y="1794"/>
                    </a:lnTo>
                    <a:lnTo>
                      <a:pt x="778" y="1781"/>
                    </a:lnTo>
                    <a:lnTo>
                      <a:pt x="768" y="1768"/>
                    </a:lnTo>
                    <a:lnTo>
                      <a:pt x="759" y="1754"/>
                    </a:lnTo>
                    <a:lnTo>
                      <a:pt x="748" y="1742"/>
                    </a:lnTo>
                    <a:lnTo>
                      <a:pt x="737" y="1730"/>
                    </a:lnTo>
                    <a:lnTo>
                      <a:pt x="726" y="1718"/>
                    </a:lnTo>
                    <a:lnTo>
                      <a:pt x="714" y="1706"/>
                    </a:lnTo>
                    <a:lnTo>
                      <a:pt x="702" y="1696"/>
                    </a:lnTo>
                    <a:lnTo>
                      <a:pt x="689" y="1686"/>
                    </a:lnTo>
                    <a:lnTo>
                      <a:pt x="676" y="1676"/>
                    </a:lnTo>
                    <a:lnTo>
                      <a:pt x="662" y="1667"/>
                    </a:lnTo>
                    <a:lnTo>
                      <a:pt x="635" y="1650"/>
                    </a:lnTo>
                    <a:lnTo>
                      <a:pt x="606" y="1635"/>
                    </a:lnTo>
                    <a:lnTo>
                      <a:pt x="535" y="0"/>
                    </a:lnTo>
                    <a:lnTo>
                      <a:pt x="140" y="19"/>
                    </a:lnTo>
                    <a:lnTo>
                      <a:pt x="212" y="1656"/>
                    </a:lnTo>
                    <a:lnTo>
                      <a:pt x="212" y="1656"/>
                    </a:lnTo>
                    <a:lnTo>
                      <a:pt x="187" y="1671"/>
                    </a:lnTo>
                    <a:lnTo>
                      <a:pt x="163" y="1688"/>
                    </a:lnTo>
                    <a:lnTo>
                      <a:pt x="142" y="1706"/>
                    </a:lnTo>
                    <a:lnTo>
                      <a:pt x="121" y="1727"/>
                    </a:lnTo>
                    <a:lnTo>
                      <a:pt x="102" y="1748"/>
                    </a:lnTo>
                    <a:lnTo>
                      <a:pt x="84" y="1771"/>
                    </a:lnTo>
                    <a:lnTo>
                      <a:pt x="68" y="1795"/>
                    </a:lnTo>
                    <a:lnTo>
                      <a:pt x="53" y="1819"/>
                    </a:lnTo>
                    <a:lnTo>
                      <a:pt x="40" y="1845"/>
                    </a:lnTo>
                    <a:lnTo>
                      <a:pt x="28" y="1872"/>
                    </a:lnTo>
                    <a:lnTo>
                      <a:pt x="19" y="1900"/>
                    </a:lnTo>
                    <a:lnTo>
                      <a:pt x="11" y="1928"/>
                    </a:lnTo>
                    <a:lnTo>
                      <a:pt x="5" y="1958"/>
                    </a:lnTo>
                    <a:lnTo>
                      <a:pt x="2" y="1987"/>
                    </a:lnTo>
                    <a:lnTo>
                      <a:pt x="0" y="2018"/>
                    </a:lnTo>
                    <a:lnTo>
                      <a:pt x="0" y="2049"/>
                    </a:lnTo>
                    <a:lnTo>
                      <a:pt x="0" y="2049"/>
                    </a:lnTo>
                    <a:lnTo>
                      <a:pt x="2" y="2072"/>
                    </a:lnTo>
                    <a:lnTo>
                      <a:pt x="5" y="2093"/>
                    </a:lnTo>
                    <a:lnTo>
                      <a:pt x="8" y="2115"/>
                    </a:lnTo>
                    <a:lnTo>
                      <a:pt x="13" y="2136"/>
                    </a:lnTo>
                    <a:lnTo>
                      <a:pt x="19" y="2156"/>
                    </a:lnTo>
                    <a:lnTo>
                      <a:pt x="26" y="2177"/>
                    </a:lnTo>
                    <a:lnTo>
                      <a:pt x="34" y="2197"/>
                    </a:lnTo>
                    <a:lnTo>
                      <a:pt x="42" y="2216"/>
                    </a:lnTo>
                    <a:lnTo>
                      <a:pt x="52" y="2235"/>
                    </a:lnTo>
                    <a:lnTo>
                      <a:pt x="62" y="2253"/>
                    </a:lnTo>
                    <a:lnTo>
                      <a:pt x="73" y="2270"/>
                    </a:lnTo>
                    <a:lnTo>
                      <a:pt x="85" y="2288"/>
                    </a:lnTo>
                    <a:lnTo>
                      <a:pt x="98" y="2304"/>
                    </a:lnTo>
                    <a:lnTo>
                      <a:pt x="111" y="2320"/>
                    </a:lnTo>
                    <a:lnTo>
                      <a:pt x="125" y="2334"/>
                    </a:lnTo>
                    <a:lnTo>
                      <a:pt x="140" y="2350"/>
                    </a:lnTo>
                    <a:lnTo>
                      <a:pt x="156" y="2363"/>
                    </a:lnTo>
                    <a:lnTo>
                      <a:pt x="172" y="2376"/>
                    </a:lnTo>
                    <a:lnTo>
                      <a:pt x="189" y="2387"/>
                    </a:lnTo>
                    <a:lnTo>
                      <a:pt x="207" y="2398"/>
                    </a:lnTo>
                    <a:lnTo>
                      <a:pt x="225" y="2410"/>
                    </a:lnTo>
                    <a:lnTo>
                      <a:pt x="243" y="2419"/>
                    </a:lnTo>
                    <a:lnTo>
                      <a:pt x="262" y="2427"/>
                    </a:lnTo>
                    <a:lnTo>
                      <a:pt x="281" y="2435"/>
                    </a:lnTo>
                    <a:lnTo>
                      <a:pt x="301" y="2442"/>
                    </a:lnTo>
                    <a:lnTo>
                      <a:pt x="321" y="2447"/>
                    </a:lnTo>
                    <a:lnTo>
                      <a:pt x="341" y="2452"/>
                    </a:lnTo>
                    <a:lnTo>
                      <a:pt x="362" y="2456"/>
                    </a:lnTo>
                    <a:lnTo>
                      <a:pt x="383" y="2460"/>
                    </a:lnTo>
                    <a:lnTo>
                      <a:pt x="405" y="2461"/>
                    </a:lnTo>
                    <a:lnTo>
                      <a:pt x="426" y="2462"/>
                    </a:lnTo>
                    <a:lnTo>
                      <a:pt x="449" y="2461"/>
                    </a:lnTo>
                    <a:lnTo>
                      <a:pt x="449" y="2461"/>
                    </a:lnTo>
                    <a:lnTo>
                      <a:pt x="480" y="2459"/>
                    </a:lnTo>
                    <a:lnTo>
                      <a:pt x="509" y="2453"/>
                    </a:lnTo>
                    <a:lnTo>
                      <a:pt x="538" y="2446"/>
                    </a:lnTo>
                    <a:lnTo>
                      <a:pt x="566" y="2438"/>
                    </a:lnTo>
                    <a:lnTo>
                      <a:pt x="593" y="2427"/>
                    </a:lnTo>
                    <a:lnTo>
                      <a:pt x="620" y="2415"/>
                    </a:lnTo>
                    <a:lnTo>
                      <a:pt x="645" y="2401"/>
                    </a:lnTo>
                    <a:lnTo>
                      <a:pt x="669" y="2384"/>
                    </a:lnTo>
                    <a:lnTo>
                      <a:pt x="692" y="2367"/>
                    </a:lnTo>
                    <a:lnTo>
                      <a:pt x="714" y="2349"/>
                    </a:lnTo>
                    <a:lnTo>
                      <a:pt x="734" y="2328"/>
                    </a:lnTo>
                    <a:lnTo>
                      <a:pt x="753" y="2307"/>
                    </a:lnTo>
                    <a:lnTo>
                      <a:pt x="771" y="2283"/>
                    </a:lnTo>
                    <a:lnTo>
                      <a:pt x="787" y="2260"/>
                    </a:lnTo>
                    <a:lnTo>
                      <a:pt x="801" y="2235"/>
                    </a:lnTo>
                    <a:lnTo>
                      <a:pt x="814" y="2208"/>
                    </a:lnTo>
                    <a:lnTo>
                      <a:pt x="814" y="220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B3B41"/>
                  </a:solidFill>
                  <a:effectLst/>
                  <a:uLnTx/>
                  <a:uFillTx/>
                </a:endParaRPr>
              </a:p>
            </p:txBody>
          </p:sp>
          <p:sp>
            <p:nvSpPr>
              <p:cNvPr id="803" name="Freeform 42"/>
              <p:cNvSpPr>
                <a:spLocks/>
              </p:cNvSpPr>
              <p:nvPr/>
            </p:nvSpPr>
            <p:spPr bwMode="auto">
              <a:xfrm flipH="1">
                <a:off x="5858289" y="4939278"/>
                <a:ext cx="222896" cy="35492"/>
              </a:xfrm>
              <a:custGeom>
                <a:avLst/>
                <a:gdLst>
                  <a:gd name="T0" fmla="*/ 0 w 5600"/>
                  <a:gd name="T1" fmla="*/ 0 h 872"/>
                  <a:gd name="T2" fmla="*/ 57 w 5600"/>
                  <a:gd name="T3" fmla="*/ 48 h 872"/>
                  <a:gd name="T4" fmla="*/ 179 w 5600"/>
                  <a:gd name="T5" fmla="*/ 143 h 872"/>
                  <a:gd name="T6" fmla="*/ 310 w 5600"/>
                  <a:gd name="T7" fmla="*/ 232 h 872"/>
                  <a:gd name="T8" fmla="*/ 450 w 5600"/>
                  <a:gd name="T9" fmla="*/ 317 h 872"/>
                  <a:gd name="T10" fmla="*/ 599 w 5600"/>
                  <a:gd name="T11" fmla="*/ 397 h 872"/>
                  <a:gd name="T12" fmla="*/ 756 w 5600"/>
                  <a:gd name="T13" fmla="*/ 471 h 872"/>
                  <a:gd name="T14" fmla="*/ 922 w 5600"/>
                  <a:gd name="T15" fmla="*/ 540 h 872"/>
                  <a:gd name="T16" fmla="*/ 1093 w 5600"/>
                  <a:gd name="T17" fmla="*/ 604 h 872"/>
                  <a:gd name="T18" fmla="*/ 1273 w 5600"/>
                  <a:gd name="T19" fmla="*/ 661 h 872"/>
                  <a:gd name="T20" fmla="*/ 1460 w 5600"/>
                  <a:gd name="T21" fmla="*/ 711 h 872"/>
                  <a:gd name="T22" fmla="*/ 1652 w 5600"/>
                  <a:gd name="T23" fmla="*/ 755 h 872"/>
                  <a:gd name="T24" fmla="*/ 1850 w 5600"/>
                  <a:gd name="T25" fmla="*/ 793 h 872"/>
                  <a:gd name="T26" fmla="*/ 2053 w 5600"/>
                  <a:gd name="T27" fmla="*/ 823 h 872"/>
                  <a:gd name="T28" fmla="*/ 2261 w 5600"/>
                  <a:gd name="T29" fmla="*/ 847 h 872"/>
                  <a:gd name="T30" fmla="*/ 2474 w 5600"/>
                  <a:gd name="T31" fmla="*/ 863 h 872"/>
                  <a:gd name="T32" fmla="*/ 2691 w 5600"/>
                  <a:gd name="T33" fmla="*/ 871 h 872"/>
                  <a:gd name="T34" fmla="*/ 2800 w 5600"/>
                  <a:gd name="T35" fmla="*/ 872 h 872"/>
                  <a:gd name="T36" fmla="*/ 3019 w 5600"/>
                  <a:gd name="T37" fmla="*/ 868 h 872"/>
                  <a:gd name="T38" fmla="*/ 3233 w 5600"/>
                  <a:gd name="T39" fmla="*/ 856 h 872"/>
                  <a:gd name="T40" fmla="*/ 3444 w 5600"/>
                  <a:gd name="T41" fmla="*/ 837 h 872"/>
                  <a:gd name="T42" fmla="*/ 3650 w 5600"/>
                  <a:gd name="T43" fmla="*/ 809 h 872"/>
                  <a:gd name="T44" fmla="*/ 3850 w 5600"/>
                  <a:gd name="T45" fmla="*/ 776 h 872"/>
                  <a:gd name="T46" fmla="*/ 4045 w 5600"/>
                  <a:gd name="T47" fmla="*/ 734 h 872"/>
                  <a:gd name="T48" fmla="*/ 4235 w 5600"/>
                  <a:gd name="T49" fmla="*/ 687 h 872"/>
                  <a:gd name="T50" fmla="*/ 4418 w 5600"/>
                  <a:gd name="T51" fmla="*/ 633 h 872"/>
                  <a:gd name="T52" fmla="*/ 4594 w 5600"/>
                  <a:gd name="T53" fmla="*/ 572 h 872"/>
                  <a:gd name="T54" fmla="*/ 4763 w 5600"/>
                  <a:gd name="T55" fmla="*/ 506 h 872"/>
                  <a:gd name="T56" fmla="*/ 4924 w 5600"/>
                  <a:gd name="T57" fmla="*/ 435 h 872"/>
                  <a:gd name="T58" fmla="*/ 5077 w 5600"/>
                  <a:gd name="T59" fmla="*/ 357 h 872"/>
                  <a:gd name="T60" fmla="*/ 5222 w 5600"/>
                  <a:gd name="T61" fmla="*/ 275 h 872"/>
                  <a:gd name="T62" fmla="*/ 5357 w 5600"/>
                  <a:gd name="T63" fmla="*/ 187 h 872"/>
                  <a:gd name="T64" fmla="*/ 5484 w 5600"/>
                  <a:gd name="T65" fmla="*/ 96 h 872"/>
                  <a:gd name="T66" fmla="*/ 5572 w 5600"/>
                  <a:gd name="T67" fmla="*/ 24 h 872"/>
                  <a:gd name="T68" fmla="*/ 0 w 5600"/>
                  <a:gd name="T69"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00" h="872">
                    <a:moveTo>
                      <a:pt x="0" y="0"/>
                    </a:moveTo>
                    <a:lnTo>
                      <a:pt x="0" y="0"/>
                    </a:lnTo>
                    <a:lnTo>
                      <a:pt x="29" y="24"/>
                    </a:lnTo>
                    <a:lnTo>
                      <a:pt x="57" y="48"/>
                    </a:lnTo>
                    <a:lnTo>
                      <a:pt x="117" y="96"/>
                    </a:lnTo>
                    <a:lnTo>
                      <a:pt x="179" y="143"/>
                    </a:lnTo>
                    <a:lnTo>
                      <a:pt x="243" y="187"/>
                    </a:lnTo>
                    <a:lnTo>
                      <a:pt x="310" y="232"/>
                    </a:lnTo>
                    <a:lnTo>
                      <a:pt x="379" y="275"/>
                    </a:lnTo>
                    <a:lnTo>
                      <a:pt x="450" y="317"/>
                    </a:lnTo>
                    <a:lnTo>
                      <a:pt x="523" y="357"/>
                    </a:lnTo>
                    <a:lnTo>
                      <a:pt x="599" y="397"/>
                    </a:lnTo>
                    <a:lnTo>
                      <a:pt x="677" y="435"/>
                    </a:lnTo>
                    <a:lnTo>
                      <a:pt x="756" y="471"/>
                    </a:lnTo>
                    <a:lnTo>
                      <a:pt x="837" y="506"/>
                    </a:lnTo>
                    <a:lnTo>
                      <a:pt x="922" y="540"/>
                    </a:lnTo>
                    <a:lnTo>
                      <a:pt x="1007" y="572"/>
                    </a:lnTo>
                    <a:lnTo>
                      <a:pt x="1093" y="604"/>
                    </a:lnTo>
                    <a:lnTo>
                      <a:pt x="1183" y="633"/>
                    </a:lnTo>
                    <a:lnTo>
                      <a:pt x="1273" y="661"/>
                    </a:lnTo>
                    <a:lnTo>
                      <a:pt x="1366" y="687"/>
                    </a:lnTo>
                    <a:lnTo>
                      <a:pt x="1460" y="711"/>
                    </a:lnTo>
                    <a:lnTo>
                      <a:pt x="1555" y="734"/>
                    </a:lnTo>
                    <a:lnTo>
                      <a:pt x="1652" y="755"/>
                    </a:lnTo>
                    <a:lnTo>
                      <a:pt x="1750" y="776"/>
                    </a:lnTo>
                    <a:lnTo>
                      <a:pt x="1850" y="793"/>
                    </a:lnTo>
                    <a:lnTo>
                      <a:pt x="1951" y="809"/>
                    </a:lnTo>
                    <a:lnTo>
                      <a:pt x="2053" y="823"/>
                    </a:lnTo>
                    <a:lnTo>
                      <a:pt x="2157" y="837"/>
                    </a:lnTo>
                    <a:lnTo>
                      <a:pt x="2261" y="847"/>
                    </a:lnTo>
                    <a:lnTo>
                      <a:pt x="2368" y="856"/>
                    </a:lnTo>
                    <a:lnTo>
                      <a:pt x="2474" y="863"/>
                    </a:lnTo>
                    <a:lnTo>
                      <a:pt x="2582" y="868"/>
                    </a:lnTo>
                    <a:lnTo>
                      <a:pt x="2691" y="871"/>
                    </a:lnTo>
                    <a:lnTo>
                      <a:pt x="2800" y="872"/>
                    </a:lnTo>
                    <a:lnTo>
                      <a:pt x="2800" y="872"/>
                    </a:lnTo>
                    <a:lnTo>
                      <a:pt x="2910" y="871"/>
                    </a:lnTo>
                    <a:lnTo>
                      <a:pt x="3019" y="868"/>
                    </a:lnTo>
                    <a:lnTo>
                      <a:pt x="3127" y="863"/>
                    </a:lnTo>
                    <a:lnTo>
                      <a:pt x="3233" y="856"/>
                    </a:lnTo>
                    <a:lnTo>
                      <a:pt x="3339" y="847"/>
                    </a:lnTo>
                    <a:lnTo>
                      <a:pt x="3444" y="837"/>
                    </a:lnTo>
                    <a:lnTo>
                      <a:pt x="3547" y="823"/>
                    </a:lnTo>
                    <a:lnTo>
                      <a:pt x="3650" y="809"/>
                    </a:lnTo>
                    <a:lnTo>
                      <a:pt x="3751" y="793"/>
                    </a:lnTo>
                    <a:lnTo>
                      <a:pt x="3850" y="776"/>
                    </a:lnTo>
                    <a:lnTo>
                      <a:pt x="3949" y="755"/>
                    </a:lnTo>
                    <a:lnTo>
                      <a:pt x="4045" y="734"/>
                    </a:lnTo>
                    <a:lnTo>
                      <a:pt x="4141" y="711"/>
                    </a:lnTo>
                    <a:lnTo>
                      <a:pt x="4235" y="687"/>
                    </a:lnTo>
                    <a:lnTo>
                      <a:pt x="4327" y="661"/>
                    </a:lnTo>
                    <a:lnTo>
                      <a:pt x="4418" y="633"/>
                    </a:lnTo>
                    <a:lnTo>
                      <a:pt x="4507" y="604"/>
                    </a:lnTo>
                    <a:lnTo>
                      <a:pt x="4594" y="572"/>
                    </a:lnTo>
                    <a:lnTo>
                      <a:pt x="4680" y="540"/>
                    </a:lnTo>
                    <a:lnTo>
                      <a:pt x="4763" y="506"/>
                    </a:lnTo>
                    <a:lnTo>
                      <a:pt x="4844" y="471"/>
                    </a:lnTo>
                    <a:lnTo>
                      <a:pt x="4924" y="435"/>
                    </a:lnTo>
                    <a:lnTo>
                      <a:pt x="5002" y="397"/>
                    </a:lnTo>
                    <a:lnTo>
                      <a:pt x="5077" y="357"/>
                    </a:lnTo>
                    <a:lnTo>
                      <a:pt x="5151" y="317"/>
                    </a:lnTo>
                    <a:lnTo>
                      <a:pt x="5222" y="275"/>
                    </a:lnTo>
                    <a:lnTo>
                      <a:pt x="5291" y="232"/>
                    </a:lnTo>
                    <a:lnTo>
                      <a:pt x="5357" y="187"/>
                    </a:lnTo>
                    <a:lnTo>
                      <a:pt x="5422" y="143"/>
                    </a:lnTo>
                    <a:lnTo>
                      <a:pt x="5484" y="96"/>
                    </a:lnTo>
                    <a:lnTo>
                      <a:pt x="5543" y="48"/>
                    </a:lnTo>
                    <a:lnTo>
                      <a:pt x="5572" y="24"/>
                    </a:lnTo>
                    <a:lnTo>
                      <a:pt x="560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B3B41"/>
                  </a:solidFill>
                  <a:effectLst/>
                  <a:uLnTx/>
                  <a:uFillTx/>
                </a:endParaRPr>
              </a:p>
            </p:txBody>
          </p:sp>
        </p:grpSp>
        <p:sp>
          <p:nvSpPr>
            <p:cNvPr id="800" name="TextBox 799"/>
            <p:cNvSpPr txBox="1"/>
            <p:nvPr/>
          </p:nvSpPr>
          <p:spPr>
            <a:xfrm>
              <a:off x="4901936" y="5609010"/>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Surveillance</a:t>
              </a:r>
            </a:p>
          </p:txBody>
        </p:sp>
      </p:grpSp>
      <p:grpSp>
        <p:nvGrpSpPr>
          <p:cNvPr id="804" name="Group 803"/>
          <p:cNvGrpSpPr/>
          <p:nvPr/>
        </p:nvGrpSpPr>
        <p:grpSpPr>
          <a:xfrm>
            <a:off x="6675438" y="4652831"/>
            <a:ext cx="990960" cy="790757"/>
            <a:chOff x="6675438" y="4652831"/>
            <a:chExt cx="990960" cy="790757"/>
          </a:xfrm>
        </p:grpSpPr>
        <p:sp>
          <p:nvSpPr>
            <p:cNvPr id="805" name="TextBox 804"/>
            <p:cNvSpPr txBox="1"/>
            <p:nvPr/>
          </p:nvSpPr>
          <p:spPr>
            <a:xfrm>
              <a:off x="6675438" y="5277389"/>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Power tools</a:t>
              </a:r>
            </a:p>
          </p:txBody>
        </p:sp>
        <p:sp>
          <p:nvSpPr>
            <p:cNvPr id="806" name="Freeform: Shape 805"/>
            <p:cNvSpPr/>
            <p:nvPr/>
          </p:nvSpPr>
          <p:spPr bwMode="auto">
            <a:xfrm rot="1151344">
              <a:off x="6893122" y="4652831"/>
              <a:ext cx="773276" cy="566598"/>
            </a:xfrm>
            <a:custGeom>
              <a:avLst/>
              <a:gdLst>
                <a:gd name="connsiteX0" fmla="*/ 3933303 w 4175565"/>
                <a:gd name="connsiteY0" fmla="*/ 8565 h 3059539"/>
                <a:gd name="connsiteX1" fmla="*/ 3957913 w 4175565"/>
                <a:gd name="connsiteY1" fmla="*/ 0 h 3059539"/>
                <a:gd name="connsiteX2" fmla="*/ 3958435 w 4175565"/>
                <a:gd name="connsiteY2" fmla="*/ 1500 h 3059539"/>
                <a:gd name="connsiteX3" fmla="*/ 4175565 w 4175565"/>
                <a:gd name="connsiteY3" fmla="*/ 13620 h 3059539"/>
                <a:gd name="connsiteX4" fmla="*/ 4012875 w 4175565"/>
                <a:gd name="connsiteY4" fmla="*/ 157925 h 3059539"/>
                <a:gd name="connsiteX5" fmla="*/ 4012874 w 4175565"/>
                <a:gd name="connsiteY5" fmla="*/ 157926 h 3059539"/>
                <a:gd name="connsiteX6" fmla="*/ 3914090 w 4175565"/>
                <a:gd name="connsiteY6" fmla="*/ 192305 h 3059539"/>
                <a:gd name="connsiteX7" fmla="*/ 3725853 w 4175565"/>
                <a:gd name="connsiteY7" fmla="*/ 80762 h 3059539"/>
                <a:gd name="connsiteX8" fmla="*/ 3874169 w 4175565"/>
                <a:gd name="connsiteY8" fmla="*/ 29145 h 3059539"/>
                <a:gd name="connsiteX9" fmla="*/ 3854955 w 4175565"/>
                <a:gd name="connsiteY9" fmla="*/ 212885 h 3059539"/>
                <a:gd name="connsiteX10" fmla="*/ 3706641 w 4175565"/>
                <a:gd name="connsiteY10" fmla="*/ 264502 h 3059539"/>
                <a:gd name="connsiteX11" fmla="*/ 3518405 w 4175565"/>
                <a:gd name="connsiteY11" fmla="*/ 152959 h 3059539"/>
                <a:gd name="connsiteX12" fmla="*/ 3666719 w 4175565"/>
                <a:gd name="connsiteY12" fmla="*/ 101342 h 3059539"/>
                <a:gd name="connsiteX13" fmla="*/ 3647506 w 4175565"/>
                <a:gd name="connsiteY13" fmla="*/ 285082 h 3059539"/>
                <a:gd name="connsiteX14" fmla="*/ 3499192 w 4175565"/>
                <a:gd name="connsiteY14" fmla="*/ 336699 h 3059539"/>
                <a:gd name="connsiteX15" fmla="*/ 3302507 w 4175565"/>
                <a:gd name="connsiteY15" fmla="*/ 228097 h 3059539"/>
                <a:gd name="connsiteX16" fmla="*/ 3459271 w 4175565"/>
                <a:gd name="connsiteY16" fmla="*/ 173539 h 3059539"/>
                <a:gd name="connsiteX17" fmla="*/ 3440058 w 4175565"/>
                <a:gd name="connsiteY17" fmla="*/ 357279 h 3059539"/>
                <a:gd name="connsiteX18" fmla="*/ 3283293 w 4175565"/>
                <a:gd name="connsiteY18" fmla="*/ 411837 h 3059539"/>
                <a:gd name="connsiteX19" fmla="*/ 3083791 w 4175565"/>
                <a:gd name="connsiteY19" fmla="*/ 304215 h 3059539"/>
                <a:gd name="connsiteX20" fmla="*/ 3243372 w 4175565"/>
                <a:gd name="connsiteY20" fmla="*/ 248677 h 3059539"/>
                <a:gd name="connsiteX21" fmla="*/ 3224159 w 4175565"/>
                <a:gd name="connsiteY21" fmla="*/ 432417 h 3059539"/>
                <a:gd name="connsiteX22" fmla="*/ 3064578 w 4175565"/>
                <a:gd name="connsiteY22" fmla="*/ 487955 h 3059539"/>
                <a:gd name="connsiteX23" fmla="*/ 2836439 w 4175565"/>
                <a:gd name="connsiteY23" fmla="*/ 390299 h 3059539"/>
                <a:gd name="connsiteX24" fmla="*/ 3024656 w 4175565"/>
                <a:gd name="connsiteY24" fmla="*/ 324795 h 3059539"/>
                <a:gd name="connsiteX25" fmla="*/ 3005443 w 4175565"/>
                <a:gd name="connsiteY25" fmla="*/ 508535 h 3059539"/>
                <a:gd name="connsiteX26" fmla="*/ 2891401 w 4175565"/>
                <a:gd name="connsiteY26" fmla="*/ 548224 h 3059539"/>
                <a:gd name="connsiteX27" fmla="*/ 2235933 w 4175565"/>
                <a:gd name="connsiteY27" fmla="*/ 324022 h 3059539"/>
                <a:gd name="connsiteX28" fmla="*/ 2491810 w 4175565"/>
                <a:gd name="connsiteY28" fmla="*/ 234971 h 3059539"/>
                <a:gd name="connsiteX29" fmla="*/ 2782152 w 4175565"/>
                <a:gd name="connsiteY29" fmla="*/ 521203 h 3059539"/>
                <a:gd name="connsiteX30" fmla="*/ 2727242 w 4175565"/>
                <a:gd name="connsiteY30" fmla="*/ 911454 h 3059539"/>
                <a:gd name="connsiteX31" fmla="*/ 2471365 w 4175565"/>
                <a:gd name="connsiteY31" fmla="*/ 1000505 h 3059539"/>
                <a:gd name="connsiteX32" fmla="*/ 2385130 w 4175565"/>
                <a:gd name="connsiteY32" fmla="*/ 958797 h 3059539"/>
                <a:gd name="connsiteX33" fmla="*/ 2194225 w 4175565"/>
                <a:gd name="connsiteY33" fmla="*/ 410258 h 3059539"/>
                <a:gd name="connsiteX34" fmla="*/ 2235933 w 4175565"/>
                <a:gd name="connsiteY34" fmla="*/ 324022 h 3059539"/>
                <a:gd name="connsiteX35" fmla="*/ 139998 w 4175565"/>
                <a:gd name="connsiteY35" fmla="*/ 770509 h 3059539"/>
                <a:gd name="connsiteX36" fmla="*/ 1384097 w 4175565"/>
                <a:gd name="connsiteY36" fmla="*/ 337534 h 3059539"/>
                <a:gd name="connsiteX37" fmla="*/ 2015361 w 4175565"/>
                <a:gd name="connsiteY37" fmla="*/ 330033 h 3059539"/>
                <a:gd name="connsiteX38" fmla="*/ 2287105 w 4175565"/>
                <a:gd name="connsiteY38" fmla="*/ 1101194 h 3059539"/>
                <a:gd name="connsiteX39" fmla="*/ 1795195 w 4175565"/>
                <a:gd name="connsiteY39" fmla="*/ 1518775 h 3059539"/>
                <a:gd name="connsiteX40" fmla="*/ 1197136 w 4175565"/>
                <a:gd name="connsiteY40" fmla="*/ 1726913 h 3059539"/>
                <a:gd name="connsiteX41" fmla="*/ 1207692 w 4175565"/>
                <a:gd name="connsiteY41" fmla="*/ 1757245 h 3059539"/>
                <a:gd name="connsiteX42" fmla="*/ 1493317 w 4175565"/>
                <a:gd name="connsiteY42" fmla="*/ 1975193 h 3059539"/>
                <a:gd name="connsiteX43" fmla="*/ 1306206 w 4175565"/>
                <a:gd name="connsiteY43" fmla="*/ 2040312 h 3059539"/>
                <a:gd name="connsiteX44" fmla="*/ 1435887 w 4175565"/>
                <a:gd name="connsiteY44" fmla="*/ 2412938 h 3059539"/>
                <a:gd name="connsiteX45" fmla="*/ 1318819 w 4175565"/>
                <a:gd name="connsiteY45" fmla="*/ 2734725 h 3059539"/>
                <a:gd name="connsiteX46" fmla="*/ 1298463 w 4175565"/>
                <a:gd name="connsiteY46" fmla="*/ 2744193 h 3059539"/>
                <a:gd name="connsiteX47" fmla="*/ 1315375 w 4175565"/>
                <a:gd name="connsiteY47" fmla="*/ 2788846 h 3059539"/>
                <a:gd name="connsiteX48" fmla="*/ 1678422 w 4175565"/>
                <a:gd name="connsiteY48" fmla="*/ 2989880 h 3059539"/>
                <a:gd name="connsiteX49" fmla="*/ 1938621 w 4175565"/>
                <a:gd name="connsiteY49" fmla="*/ 2760608 h 3059539"/>
                <a:gd name="connsiteX50" fmla="*/ 1950214 w 4175565"/>
                <a:gd name="connsiteY50" fmla="*/ 2542044 h 3059539"/>
                <a:gd name="connsiteX51" fmla="*/ 2218142 w 4175565"/>
                <a:gd name="connsiteY51" fmla="*/ 2347415 h 3059539"/>
                <a:gd name="connsiteX52" fmla="*/ 2629050 w 4175565"/>
                <a:gd name="connsiteY52" fmla="*/ 2657310 h 3059539"/>
                <a:gd name="connsiteX53" fmla="*/ 2616168 w 4175565"/>
                <a:gd name="connsiteY53" fmla="*/ 2899179 h 3059539"/>
                <a:gd name="connsiteX54" fmla="*/ 2545322 w 4175565"/>
                <a:gd name="connsiteY54" fmla="*/ 2865166 h 3059539"/>
                <a:gd name="connsiteX55" fmla="*/ 2520848 w 4175565"/>
                <a:gd name="connsiteY55" fmla="*/ 2574167 h 3059539"/>
                <a:gd name="connsiteX56" fmla="*/ 2240039 w 4175565"/>
                <a:gd name="connsiteY56" fmla="*/ 2411661 h 3059539"/>
                <a:gd name="connsiteX57" fmla="*/ 2013976 w 4175565"/>
                <a:gd name="connsiteY57" fmla="*/ 2580466 h 3059539"/>
                <a:gd name="connsiteX58" fmla="*/ 2008179 w 4175565"/>
                <a:gd name="connsiteY58" fmla="*/ 2758089 h 3059539"/>
                <a:gd name="connsiteX59" fmla="*/ 1674128 w 4175565"/>
                <a:gd name="connsiteY59" fmla="*/ 3055386 h 3059539"/>
                <a:gd name="connsiteX60" fmla="*/ 1283488 w 4175565"/>
                <a:gd name="connsiteY60" fmla="*/ 2879574 h 3059539"/>
                <a:gd name="connsiteX61" fmla="*/ 1239378 w 4175565"/>
                <a:gd name="connsiteY61" fmla="*/ 2764959 h 3059539"/>
                <a:gd name="connsiteX62" fmla="*/ 1215681 w 4175565"/>
                <a:gd name="connsiteY62" fmla="*/ 2770618 h 3059539"/>
                <a:gd name="connsiteX63" fmla="*/ 924127 w 4175565"/>
                <a:gd name="connsiteY63" fmla="*/ 2591041 h 3059539"/>
                <a:gd name="connsiteX64" fmla="*/ 685375 w 4175565"/>
                <a:gd name="connsiteY64" fmla="*/ 1905018 h 3059539"/>
                <a:gd name="connsiteX65" fmla="*/ 551096 w 4175565"/>
                <a:gd name="connsiteY65" fmla="*/ 1951750 h 3059539"/>
                <a:gd name="connsiteX66" fmla="*/ 285702 w 4175565"/>
                <a:gd name="connsiteY66" fmla="*/ 1823390 h 3059539"/>
                <a:gd name="connsiteX67" fmla="*/ 11639 w 4175565"/>
                <a:gd name="connsiteY67" fmla="*/ 1035905 h 3059539"/>
                <a:gd name="connsiteX68" fmla="*/ 139998 w 4175565"/>
                <a:gd name="connsiteY68" fmla="*/ 770509 h 305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175565" h="3059539">
                  <a:moveTo>
                    <a:pt x="3933303" y="8565"/>
                  </a:moveTo>
                  <a:lnTo>
                    <a:pt x="3957913" y="0"/>
                  </a:lnTo>
                  <a:lnTo>
                    <a:pt x="3958435" y="1500"/>
                  </a:lnTo>
                  <a:lnTo>
                    <a:pt x="4175565" y="13620"/>
                  </a:lnTo>
                  <a:lnTo>
                    <a:pt x="4012875" y="157925"/>
                  </a:lnTo>
                  <a:lnTo>
                    <a:pt x="4012874" y="157926"/>
                  </a:lnTo>
                  <a:lnTo>
                    <a:pt x="3914090" y="192305"/>
                  </a:lnTo>
                  <a:close/>
                  <a:moveTo>
                    <a:pt x="3725853" y="80762"/>
                  </a:moveTo>
                  <a:lnTo>
                    <a:pt x="3874169" y="29145"/>
                  </a:lnTo>
                  <a:lnTo>
                    <a:pt x="3854955" y="212885"/>
                  </a:lnTo>
                  <a:lnTo>
                    <a:pt x="3706641" y="264502"/>
                  </a:lnTo>
                  <a:close/>
                  <a:moveTo>
                    <a:pt x="3518405" y="152959"/>
                  </a:moveTo>
                  <a:lnTo>
                    <a:pt x="3666719" y="101342"/>
                  </a:lnTo>
                  <a:lnTo>
                    <a:pt x="3647506" y="285082"/>
                  </a:lnTo>
                  <a:lnTo>
                    <a:pt x="3499192" y="336699"/>
                  </a:lnTo>
                  <a:close/>
                  <a:moveTo>
                    <a:pt x="3302507" y="228097"/>
                  </a:moveTo>
                  <a:lnTo>
                    <a:pt x="3459271" y="173539"/>
                  </a:lnTo>
                  <a:lnTo>
                    <a:pt x="3440058" y="357279"/>
                  </a:lnTo>
                  <a:lnTo>
                    <a:pt x="3283293" y="411837"/>
                  </a:lnTo>
                  <a:close/>
                  <a:moveTo>
                    <a:pt x="3083791" y="304215"/>
                  </a:moveTo>
                  <a:lnTo>
                    <a:pt x="3243372" y="248677"/>
                  </a:lnTo>
                  <a:lnTo>
                    <a:pt x="3224159" y="432417"/>
                  </a:lnTo>
                  <a:lnTo>
                    <a:pt x="3064578" y="487955"/>
                  </a:lnTo>
                  <a:close/>
                  <a:moveTo>
                    <a:pt x="2836439" y="390299"/>
                  </a:moveTo>
                  <a:lnTo>
                    <a:pt x="3024656" y="324795"/>
                  </a:lnTo>
                  <a:lnTo>
                    <a:pt x="3005443" y="508535"/>
                  </a:lnTo>
                  <a:lnTo>
                    <a:pt x="2891401" y="548224"/>
                  </a:lnTo>
                  <a:close/>
                  <a:moveTo>
                    <a:pt x="2235933" y="324022"/>
                  </a:moveTo>
                  <a:lnTo>
                    <a:pt x="2491810" y="234971"/>
                  </a:lnTo>
                  <a:cubicBezTo>
                    <a:pt x="2618995" y="204268"/>
                    <a:pt x="2742914" y="408456"/>
                    <a:pt x="2782152" y="521203"/>
                  </a:cubicBezTo>
                  <a:cubicBezTo>
                    <a:pt x="2821391" y="633950"/>
                    <a:pt x="2833325" y="849098"/>
                    <a:pt x="2727242" y="911454"/>
                  </a:cubicBezTo>
                  <a:lnTo>
                    <a:pt x="2471365" y="1000505"/>
                  </a:lnTo>
                  <a:cubicBezTo>
                    <a:pt x="2436034" y="1012801"/>
                    <a:pt x="2397426" y="994128"/>
                    <a:pt x="2385130" y="958797"/>
                  </a:cubicBezTo>
                  <a:lnTo>
                    <a:pt x="2194225" y="410258"/>
                  </a:lnTo>
                  <a:cubicBezTo>
                    <a:pt x="2181930" y="374927"/>
                    <a:pt x="2200603" y="336318"/>
                    <a:pt x="2235933" y="324022"/>
                  </a:cubicBezTo>
                  <a:close/>
                  <a:moveTo>
                    <a:pt x="139998" y="770509"/>
                  </a:moveTo>
                  <a:lnTo>
                    <a:pt x="1384097" y="337534"/>
                  </a:lnTo>
                  <a:cubicBezTo>
                    <a:pt x="1696657" y="264122"/>
                    <a:pt x="1458713" y="280233"/>
                    <a:pt x="2015361" y="330033"/>
                  </a:cubicBezTo>
                  <a:lnTo>
                    <a:pt x="2287105" y="1101194"/>
                  </a:lnTo>
                  <a:cubicBezTo>
                    <a:pt x="1934648" y="1490887"/>
                    <a:pt x="1963090" y="1448816"/>
                    <a:pt x="1795195" y="1518775"/>
                  </a:cubicBezTo>
                  <a:lnTo>
                    <a:pt x="1197136" y="1726913"/>
                  </a:lnTo>
                  <a:lnTo>
                    <a:pt x="1207692" y="1757245"/>
                  </a:lnTo>
                  <a:lnTo>
                    <a:pt x="1493317" y="1975193"/>
                  </a:lnTo>
                  <a:lnTo>
                    <a:pt x="1306206" y="2040312"/>
                  </a:lnTo>
                  <a:lnTo>
                    <a:pt x="1435887" y="2412938"/>
                  </a:lnTo>
                  <a:cubicBezTo>
                    <a:pt x="1478922" y="2536592"/>
                    <a:pt x="1427116" y="2670285"/>
                    <a:pt x="1318819" y="2734725"/>
                  </a:cubicBezTo>
                  <a:lnTo>
                    <a:pt x="1298463" y="2744193"/>
                  </a:lnTo>
                  <a:lnTo>
                    <a:pt x="1315375" y="2788846"/>
                  </a:lnTo>
                  <a:cubicBezTo>
                    <a:pt x="1378464" y="2938093"/>
                    <a:pt x="1464163" y="3011500"/>
                    <a:pt x="1678422" y="2989880"/>
                  </a:cubicBezTo>
                  <a:cubicBezTo>
                    <a:pt x="1779324" y="2955027"/>
                    <a:pt x="1896972" y="2916395"/>
                    <a:pt x="1938621" y="2760608"/>
                  </a:cubicBezTo>
                  <a:cubicBezTo>
                    <a:pt x="1951502" y="2687753"/>
                    <a:pt x="1924452" y="2619938"/>
                    <a:pt x="1950214" y="2542044"/>
                  </a:cubicBezTo>
                  <a:cubicBezTo>
                    <a:pt x="2015264" y="2403893"/>
                    <a:pt x="2073873" y="2366521"/>
                    <a:pt x="2218142" y="2347415"/>
                  </a:cubicBezTo>
                  <a:cubicBezTo>
                    <a:pt x="2311744" y="2335657"/>
                    <a:pt x="2540599" y="2350354"/>
                    <a:pt x="2629050" y="2657310"/>
                  </a:cubicBezTo>
                  <a:cubicBezTo>
                    <a:pt x="2644078" y="2732894"/>
                    <a:pt x="2647513" y="2792102"/>
                    <a:pt x="2616168" y="2899179"/>
                  </a:cubicBezTo>
                  <a:cubicBezTo>
                    <a:pt x="2597706" y="2925633"/>
                    <a:pt x="2530294" y="2924374"/>
                    <a:pt x="2545322" y="2865166"/>
                  </a:cubicBezTo>
                  <a:cubicBezTo>
                    <a:pt x="2564215" y="2769426"/>
                    <a:pt x="2583107" y="2677466"/>
                    <a:pt x="2520848" y="2574167"/>
                  </a:cubicBezTo>
                  <a:cubicBezTo>
                    <a:pt x="2469753" y="2480947"/>
                    <a:pt x="2386455" y="2406622"/>
                    <a:pt x="2240039" y="2411661"/>
                  </a:cubicBezTo>
                  <a:cubicBezTo>
                    <a:pt x="2140211" y="2414601"/>
                    <a:pt x="2033941" y="2467930"/>
                    <a:pt x="2013976" y="2580466"/>
                  </a:cubicBezTo>
                  <a:cubicBezTo>
                    <a:pt x="2004959" y="2636944"/>
                    <a:pt x="2017196" y="2697201"/>
                    <a:pt x="2008179" y="2758089"/>
                  </a:cubicBezTo>
                  <a:cubicBezTo>
                    <a:pt x="2004959" y="2791892"/>
                    <a:pt x="1965242" y="2982741"/>
                    <a:pt x="1674128" y="3055386"/>
                  </a:cubicBezTo>
                  <a:cubicBezTo>
                    <a:pt x="1473934" y="3078271"/>
                    <a:pt x="1353442" y="3004787"/>
                    <a:pt x="1283488" y="2879574"/>
                  </a:cubicBezTo>
                  <a:lnTo>
                    <a:pt x="1239378" y="2764959"/>
                  </a:lnTo>
                  <a:lnTo>
                    <a:pt x="1215681" y="2770618"/>
                  </a:lnTo>
                  <a:cubicBezTo>
                    <a:pt x="1090777" y="2787338"/>
                    <a:pt x="967161" y="2714696"/>
                    <a:pt x="924127" y="2591041"/>
                  </a:cubicBezTo>
                  <a:lnTo>
                    <a:pt x="685375" y="1905018"/>
                  </a:lnTo>
                  <a:lnTo>
                    <a:pt x="551096" y="1951750"/>
                  </a:lnTo>
                  <a:cubicBezTo>
                    <a:pt x="442364" y="1989591"/>
                    <a:pt x="323543" y="1932123"/>
                    <a:pt x="285702" y="1823390"/>
                  </a:cubicBezTo>
                  <a:lnTo>
                    <a:pt x="11639" y="1035905"/>
                  </a:lnTo>
                  <a:cubicBezTo>
                    <a:pt x="-26203" y="927172"/>
                    <a:pt x="31265" y="808351"/>
                    <a:pt x="139998" y="770509"/>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07" name="Group 806"/>
          <p:cNvGrpSpPr/>
          <p:nvPr/>
        </p:nvGrpSpPr>
        <p:grpSpPr>
          <a:xfrm>
            <a:off x="9722073" y="3975675"/>
            <a:ext cx="968599" cy="461300"/>
            <a:chOff x="9722073" y="3975675"/>
            <a:chExt cx="968599" cy="461300"/>
          </a:xfrm>
        </p:grpSpPr>
        <p:sp>
          <p:nvSpPr>
            <p:cNvPr id="808" name="TextBox 807"/>
            <p:cNvSpPr txBox="1"/>
            <p:nvPr/>
          </p:nvSpPr>
          <p:spPr>
            <a:xfrm>
              <a:off x="9722073" y="4270776"/>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Racing</a:t>
              </a:r>
            </a:p>
          </p:txBody>
        </p:sp>
        <p:grpSp>
          <p:nvGrpSpPr>
            <p:cNvPr id="809" name="Group 808"/>
            <p:cNvGrpSpPr/>
            <p:nvPr/>
          </p:nvGrpSpPr>
          <p:grpSpPr>
            <a:xfrm>
              <a:off x="9766389" y="3975675"/>
              <a:ext cx="835994" cy="252906"/>
              <a:chOff x="8577661" y="3473196"/>
              <a:chExt cx="999476" cy="302361"/>
            </a:xfrm>
            <a:solidFill>
              <a:srgbClr val="FF0000"/>
            </a:solidFill>
          </p:grpSpPr>
          <p:sp>
            <p:nvSpPr>
              <p:cNvPr id="810" name="Freeform: Shape 809"/>
              <p:cNvSpPr/>
              <p:nvPr/>
            </p:nvSpPr>
            <p:spPr bwMode="auto">
              <a:xfrm>
                <a:off x="8582280" y="3473196"/>
                <a:ext cx="994857" cy="287475"/>
              </a:xfrm>
              <a:custGeom>
                <a:avLst/>
                <a:gdLst>
                  <a:gd name="connsiteX0" fmla="*/ 628450 w 994857"/>
                  <a:gd name="connsiteY0" fmla="*/ 155301 h 287475"/>
                  <a:gd name="connsiteX1" fmla="*/ 519342 w 994857"/>
                  <a:gd name="connsiteY1" fmla="*/ 156511 h 287475"/>
                  <a:gd name="connsiteX2" fmla="*/ 338210 w 994857"/>
                  <a:gd name="connsiteY2" fmla="*/ 176272 h 287475"/>
                  <a:gd name="connsiteX3" fmla="*/ 348907 w 994857"/>
                  <a:gd name="connsiteY3" fmla="*/ 183934 h 287475"/>
                  <a:gd name="connsiteX4" fmla="*/ 549071 w 994857"/>
                  <a:gd name="connsiteY4" fmla="*/ 170979 h 287475"/>
                  <a:gd name="connsiteX5" fmla="*/ 547154 w 994857"/>
                  <a:gd name="connsiteY5" fmla="*/ 223859 h 287475"/>
                  <a:gd name="connsiteX6" fmla="*/ 448030 w 994857"/>
                  <a:gd name="connsiteY6" fmla="*/ 242410 h 287475"/>
                  <a:gd name="connsiteX7" fmla="*/ 629163 w 994857"/>
                  <a:gd name="connsiteY7" fmla="*/ 239990 h 287475"/>
                  <a:gd name="connsiteX8" fmla="*/ 628806 w 994857"/>
                  <a:gd name="connsiteY8" fmla="*/ 233538 h 287475"/>
                  <a:gd name="connsiteX9" fmla="*/ 590031 w 994857"/>
                  <a:gd name="connsiteY9" fmla="*/ 225069 h 287475"/>
                  <a:gd name="connsiteX10" fmla="*/ 590877 w 994857"/>
                  <a:gd name="connsiteY10" fmla="*/ 176373 h 287475"/>
                  <a:gd name="connsiteX11" fmla="*/ 628450 w 994857"/>
                  <a:gd name="connsiteY11" fmla="*/ 164980 h 287475"/>
                  <a:gd name="connsiteX12" fmla="*/ 628450 w 994857"/>
                  <a:gd name="connsiteY12" fmla="*/ 155301 h 287475"/>
                  <a:gd name="connsiteX13" fmla="*/ 380579 w 994857"/>
                  <a:gd name="connsiteY13" fmla="*/ 209 h 287475"/>
                  <a:gd name="connsiteX14" fmla="*/ 417840 w 994857"/>
                  <a:gd name="connsiteY14" fmla="*/ 388 h 287475"/>
                  <a:gd name="connsiteX15" fmla="*/ 688725 w 994857"/>
                  <a:gd name="connsiteY15" fmla="*/ 90778 h 287475"/>
                  <a:gd name="connsiteX16" fmla="*/ 858420 w 994857"/>
                  <a:gd name="connsiteY16" fmla="*/ 119771 h 287475"/>
                  <a:gd name="connsiteX17" fmla="*/ 973183 w 994857"/>
                  <a:gd name="connsiteY17" fmla="*/ 252122 h 287475"/>
                  <a:gd name="connsiteX18" fmla="*/ 994857 w 994857"/>
                  <a:gd name="connsiteY18" fmla="*/ 274684 h 287475"/>
                  <a:gd name="connsiteX19" fmla="*/ 960748 w 994857"/>
                  <a:gd name="connsiteY19" fmla="*/ 287475 h 287475"/>
                  <a:gd name="connsiteX20" fmla="*/ 882194 w 994857"/>
                  <a:gd name="connsiteY20" fmla="*/ 286687 h 287475"/>
                  <a:gd name="connsiteX21" fmla="*/ 882216 w 994857"/>
                  <a:gd name="connsiteY21" fmla="*/ 286669 h 287475"/>
                  <a:gd name="connsiteX22" fmla="*/ 905537 w 994857"/>
                  <a:gd name="connsiteY22" fmla="*/ 230366 h 287475"/>
                  <a:gd name="connsiteX23" fmla="*/ 825913 w 994857"/>
                  <a:gd name="connsiteY23" fmla="*/ 150742 h 287475"/>
                  <a:gd name="connsiteX24" fmla="*/ 746289 w 994857"/>
                  <a:gd name="connsiteY24" fmla="*/ 230366 h 287475"/>
                  <a:gd name="connsiteX25" fmla="*/ 759887 w 994857"/>
                  <a:gd name="connsiteY25" fmla="*/ 274885 h 287475"/>
                  <a:gd name="connsiteX26" fmla="*/ 768684 w 994857"/>
                  <a:gd name="connsiteY26" fmla="*/ 285547 h 287475"/>
                  <a:gd name="connsiteX27" fmla="*/ 252978 w 994857"/>
                  <a:gd name="connsiteY27" fmla="*/ 280369 h 287475"/>
                  <a:gd name="connsiteX28" fmla="*/ 246308 w 994857"/>
                  <a:gd name="connsiteY28" fmla="*/ 278734 h 287475"/>
                  <a:gd name="connsiteX29" fmla="*/ 249495 w 994857"/>
                  <a:gd name="connsiteY29" fmla="*/ 277004 h 287475"/>
                  <a:gd name="connsiteX30" fmla="*/ 284600 w 994857"/>
                  <a:gd name="connsiteY30" fmla="*/ 210978 h 287475"/>
                  <a:gd name="connsiteX31" fmla="*/ 204976 w 994857"/>
                  <a:gd name="connsiteY31" fmla="*/ 131354 h 287475"/>
                  <a:gd name="connsiteX32" fmla="*/ 125352 w 994857"/>
                  <a:gd name="connsiteY32" fmla="*/ 210978 h 287475"/>
                  <a:gd name="connsiteX33" fmla="*/ 131609 w 994857"/>
                  <a:gd name="connsiteY33" fmla="*/ 241971 h 287475"/>
                  <a:gd name="connsiteX34" fmla="*/ 137018 w 994857"/>
                  <a:gd name="connsiteY34" fmla="*/ 251937 h 287475"/>
                  <a:gd name="connsiteX35" fmla="*/ 134732 w 994857"/>
                  <a:gd name="connsiteY35" fmla="*/ 251376 h 287475"/>
                  <a:gd name="connsiteX36" fmla="*/ 58270 w 994857"/>
                  <a:gd name="connsiteY36" fmla="*/ 266157 h 287475"/>
                  <a:gd name="connsiteX37" fmla="*/ 0 w 994857"/>
                  <a:gd name="connsiteY37" fmla="*/ 219256 h 287475"/>
                  <a:gd name="connsiteX38" fmla="*/ 12080 w 994857"/>
                  <a:gd name="connsiteY38" fmla="*/ 106269 h 287475"/>
                  <a:gd name="connsiteX39" fmla="*/ 25582 w 994857"/>
                  <a:gd name="connsiteY39" fmla="*/ 78555 h 287475"/>
                  <a:gd name="connsiteX40" fmla="*/ 112987 w 994857"/>
                  <a:gd name="connsiteY40" fmla="*/ 72870 h 287475"/>
                  <a:gd name="connsiteX41" fmla="*/ 380579 w 994857"/>
                  <a:gd name="connsiteY41" fmla="*/ 209 h 28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94857" h="287475">
                    <a:moveTo>
                      <a:pt x="628450" y="155301"/>
                    </a:moveTo>
                    <a:lnTo>
                      <a:pt x="519342" y="156511"/>
                    </a:lnTo>
                    <a:cubicBezTo>
                      <a:pt x="458073" y="160409"/>
                      <a:pt x="398587" y="169685"/>
                      <a:pt x="338210" y="176272"/>
                    </a:cubicBezTo>
                    <a:cubicBezTo>
                      <a:pt x="337467" y="180674"/>
                      <a:pt x="344450" y="182220"/>
                      <a:pt x="348907" y="183934"/>
                    </a:cubicBezTo>
                    <a:lnTo>
                      <a:pt x="549071" y="170979"/>
                    </a:lnTo>
                    <a:cubicBezTo>
                      <a:pt x="582899" y="175499"/>
                      <a:pt x="579289" y="218331"/>
                      <a:pt x="547154" y="223859"/>
                    </a:cubicBezTo>
                    <a:cubicBezTo>
                      <a:pt x="514113" y="230042"/>
                      <a:pt x="448758" y="232445"/>
                      <a:pt x="448030" y="242410"/>
                    </a:cubicBezTo>
                    <a:cubicBezTo>
                      <a:pt x="448015" y="247148"/>
                      <a:pt x="568786" y="240797"/>
                      <a:pt x="629163" y="239990"/>
                    </a:cubicBezTo>
                    <a:cubicBezTo>
                      <a:pt x="632276" y="237965"/>
                      <a:pt x="632714" y="235310"/>
                      <a:pt x="628806" y="233538"/>
                    </a:cubicBezTo>
                    <a:cubicBezTo>
                      <a:pt x="615770" y="232353"/>
                      <a:pt x="589251" y="234193"/>
                      <a:pt x="590031" y="225069"/>
                    </a:cubicBezTo>
                    <a:lnTo>
                      <a:pt x="590877" y="176373"/>
                    </a:lnTo>
                    <a:cubicBezTo>
                      <a:pt x="590365" y="164719"/>
                      <a:pt x="616817" y="166929"/>
                      <a:pt x="628450" y="164980"/>
                    </a:cubicBezTo>
                    <a:cubicBezTo>
                      <a:pt x="632350" y="165156"/>
                      <a:pt x="634170" y="156217"/>
                      <a:pt x="628450" y="155301"/>
                    </a:cubicBezTo>
                    <a:close/>
                    <a:moveTo>
                      <a:pt x="380579" y="209"/>
                    </a:moveTo>
                    <a:cubicBezTo>
                      <a:pt x="393146" y="-123"/>
                      <a:pt x="405582" y="-57"/>
                      <a:pt x="417840" y="388"/>
                    </a:cubicBezTo>
                    <a:cubicBezTo>
                      <a:pt x="546224" y="2662"/>
                      <a:pt x="600420" y="49278"/>
                      <a:pt x="688725" y="90778"/>
                    </a:cubicBezTo>
                    <a:cubicBezTo>
                      <a:pt x="745290" y="100442"/>
                      <a:pt x="815179" y="85590"/>
                      <a:pt x="858420" y="119771"/>
                    </a:cubicBezTo>
                    <a:cubicBezTo>
                      <a:pt x="977329" y="123916"/>
                      <a:pt x="993909" y="205340"/>
                      <a:pt x="973183" y="252122"/>
                    </a:cubicBezTo>
                    <a:cubicBezTo>
                      <a:pt x="996930" y="263374"/>
                      <a:pt x="987632" y="267163"/>
                      <a:pt x="994857" y="274684"/>
                    </a:cubicBezTo>
                    <a:cubicBezTo>
                      <a:pt x="992548" y="285343"/>
                      <a:pt x="973716" y="286942"/>
                      <a:pt x="960748" y="287475"/>
                    </a:cubicBezTo>
                    <a:lnTo>
                      <a:pt x="882194" y="286687"/>
                    </a:lnTo>
                    <a:cubicBezTo>
                      <a:pt x="882202" y="286681"/>
                      <a:pt x="882208" y="286675"/>
                      <a:pt x="882216" y="286669"/>
                    </a:cubicBezTo>
                    <a:cubicBezTo>
                      <a:pt x="896624" y="272260"/>
                      <a:pt x="905537" y="252354"/>
                      <a:pt x="905537" y="230366"/>
                    </a:cubicBezTo>
                    <a:cubicBezTo>
                      <a:pt x="905537" y="186391"/>
                      <a:pt x="869888" y="150742"/>
                      <a:pt x="825913" y="150742"/>
                    </a:cubicBezTo>
                    <a:cubicBezTo>
                      <a:pt x="781937" y="150742"/>
                      <a:pt x="746289" y="186391"/>
                      <a:pt x="746289" y="230366"/>
                    </a:cubicBezTo>
                    <a:cubicBezTo>
                      <a:pt x="746289" y="246857"/>
                      <a:pt x="751302" y="262177"/>
                      <a:pt x="759887" y="274885"/>
                    </a:cubicBezTo>
                    <a:lnTo>
                      <a:pt x="768684" y="285547"/>
                    </a:lnTo>
                    <a:lnTo>
                      <a:pt x="252978" y="280369"/>
                    </a:lnTo>
                    <a:lnTo>
                      <a:pt x="246308" y="278734"/>
                    </a:lnTo>
                    <a:lnTo>
                      <a:pt x="249495" y="277004"/>
                    </a:lnTo>
                    <a:cubicBezTo>
                      <a:pt x="270675" y="262695"/>
                      <a:pt x="284600" y="238463"/>
                      <a:pt x="284600" y="210978"/>
                    </a:cubicBezTo>
                    <a:cubicBezTo>
                      <a:pt x="284600" y="167003"/>
                      <a:pt x="248951" y="131354"/>
                      <a:pt x="204976" y="131354"/>
                    </a:cubicBezTo>
                    <a:cubicBezTo>
                      <a:pt x="161001" y="131354"/>
                      <a:pt x="125352" y="167003"/>
                      <a:pt x="125352" y="210978"/>
                    </a:cubicBezTo>
                    <a:cubicBezTo>
                      <a:pt x="125352" y="221972"/>
                      <a:pt x="127580" y="232445"/>
                      <a:pt x="131609" y="241971"/>
                    </a:cubicBezTo>
                    <a:lnTo>
                      <a:pt x="137018" y="251937"/>
                    </a:lnTo>
                    <a:lnTo>
                      <a:pt x="134732" y="251376"/>
                    </a:lnTo>
                    <a:cubicBezTo>
                      <a:pt x="109245" y="256303"/>
                      <a:pt x="93138" y="267199"/>
                      <a:pt x="58270" y="266157"/>
                    </a:cubicBezTo>
                    <a:cubicBezTo>
                      <a:pt x="9712" y="256919"/>
                      <a:pt x="237" y="247681"/>
                      <a:pt x="0" y="219256"/>
                    </a:cubicBezTo>
                    <a:cubicBezTo>
                      <a:pt x="10659" y="167145"/>
                      <a:pt x="11370" y="139905"/>
                      <a:pt x="12080" y="106269"/>
                    </a:cubicBezTo>
                    <a:cubicBezTo>
                      <a:pt x="7343" y="72870"/>
                      <a:pt x="15219" y="80332"/>
                      <a:pt x="25582" y="78555"/>
                    </a:cubicBezTo>
                    <a:lnTo>
                      <a:pt x="112987" y="72870"/>
                    </a:lnTo>
                    <a:cubicBezTo>
                      <a:pt x="198172" y="24371"/>
                      <a:pt x="292606" y="2531"/>
                      <a:pt x="380579" y="209"/>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1" name="Freeform: Shape 810"/>
              <p:cNvSpPr/>
              <p:nvPr/>
            </p:nvSpPr>
            <p:spPr bwMode="auto">
              <a:xfrm flipH="1">
                <a:off x="8577661" y="3512549"/>
                <a:ext cx="109906" cy="32238"/>
              </a:xfrm>
              <a:custGeom>
                <a:avLst/>
                <a:gdLst>
                  <a:gd name="connsiteX0" fmla="*/ 111760 w 1076960"/>
                  <a:gd name="connsiteY0" fmla="*/ 172720 h 335280"/>
                  <a:gd name="connsiteX1" fmla="*/ 833120 w 1076960"/>
                  <a:gd name="connsiteY1" fmla="*/ 0 h 335280"/>
                  <a:gd name="connsiteX2" fmla="*/ 1076960 w 1076960"/>
                  <a:gd name="connsiteY2" fmla="*/ 5080 h 335280"/>
                  <a:gd name="connsiteX3" fmla="*/ 802640 w 1076960"/>
                  <a:gd name="connsiteY3" fmla="*/ 335280 h 335280"/>
                  <a:gd name="connsiteX4" fmla="*/ 0 w 1076960"/>
                  <a:gd name="connsiteY4" fmla="*/ 304800 h 335280"/>
                  <a:gd name="connsiteX5" fmla="*/ 111760 w 1076960"/>
                  <a:gd name="connsiteY5" fmla="*/ 172720 h 335280"/>
                  <a:gd name="connsiteX0" fmla="*/ 111760 w 1076960"/>
                  <a:gd name="connsiteY0" fmla="*/ 172720 h 316230"/>
                  <a:gd name="connsiteX1" fmla="*/ 833120 w 1076960"/>
                  <a:gd name="connsiteY1" fmla="*/ 0 h 316230"/>
                  <a:gd name="connsiteX2" fmla="*/ 1076960 w 1076960"/>
                  <a:gd name="connsiteY2" fmla="*/ 5080 h 316230"/>
                  <a:gd name="connsiteX3" fmla="*/ 812165 w 1076960"/>
                  <a:gd name="connsiteY3" fmla="*/ 316230 h 316230"/>
                  <a:gd name="connsiteX4" fmla="*/ 0 w 1076960"/>
                  <a:gd name="connsiteY4" fmla="*/ 304800 h 316230"/>
                  <a:gd name="connsiteX5" fmla="*/ 111760 w 1076960"/>
                  <a:gd name="connsiteY5" fmla="*/ 172720 h 316230"/>
                  <a:gd name="connsiteX0" fmla="*/ 111760 w 1076960"/>
                  <a:gd name="connsiteY0" fmla="*/ 172720 h 316230"/>
                  <a:gd name="connsiteX1" fmla="*/ 833120 w 1076960"/>
                  <a:gd name="connsiteY1" fmla="*/ 0 h 316230"/>
                  <a:gd name="connsiteX2" fmla="*/ 1076960 w 1076960"/>
                  <a:gd name="connsiteY2" fmla="*/ 5080 h 316230"/>
                  <a:gd name="connsiteX3" fmla="*/ 812165 w 1076960"/>
                  <a:gd name="connsiteY3" fmla="*/ 316230 h 316230"/>
                  <a:gd name="connsiteX4" fmla="*/ 0 w 1076960"/>
                  <a:gd name="connsiteY4" fmla="*/ 304800 h 316230"/>
                  <a:gd name="connsiteX5" fmla="*/ 111760 w 1076960"/>
                  <a:gd name="connsiteY5" fmla="*/ 172720 h 316230"/>
                  <a:gd name="connsiteX0" fmla="*/ 111760 w 1078075"/>
                  <a:gd name="connsiteY0" fmla="*/ 172720 h 316230"/>
                  <a:gd name="connsiteX1" fmla="*/ 833120 w 1078075"/>
                  <a:gd name="connsiteY1" fmla="*/ 0 h 316230"/>
                  <a:gd name="connsiteX2" fmla="*/ 1076960 w 1078075"/>
                  <a:gd name="connsiteY2" fmla="*/ 5080 h 316230"/>
                  <a:gd name="connsiteX3" fmla="*/ 812165 w 1078075"/>
                  <a:gd name="connsiteY3" fmla="*/ 316230 h 316230"/>
                  <a:gd name="connsiteX4" fmla="*/ 0 w 1078075"/>
                  <a:gd name="connsiteY4" fmla="*/ 304800 h 316230"/>
                  <a:gd name="connsiteX5" fmla="*/ 111760 w 1078075"/>
                  <a:gd name="connsiteY5" fmla="*/ 172720 h 316230"/>
                  <a:gd name="connsiteX0" fmla="*/ 111760 w 1078075"/>
                  <a:gd name="connsiteY0" fmla="*/ 172720 h 316230"/>
                  <a:gd name="connsiteX1" fmla="*/ 833120 w 1078075"/>
                  <a:gd name="connsiteY1" fmla="*/ 0 h 316230"/>
                  <a:gd name="connsiteX2" fmla="*/ 1076960 w 1078075"/>
                  <a:gd name="connsiteY2" fmla="*/ 5080 h 316230"/>
                  <a:gd name="connsiteX3" fmla="*/ 812165 w 1078075"/>
                  <a:gd name="connsiteY3" fmla="*/ 316230 h 316230"/>
                  <a:gd name="connsiteX4" fmla="*/ 0 w 1078075"/>
                  <a:gd name="connsiteY4" fmla="*/ 304800 h 316230"/>
                  <a:gd name="connsiteX5" fmla="*/ 111760 w 1078075"/>
                  <a:gd name="connsiteY5" fmla="*/ 172720 h 316230"/>
                  <a:gd name="connsiteX0" fmla="*/ 111760 w 1078075"/>
                  <a:gd name="connsiteY0" fmla="*/ 172720 h 316230"/>
                  <a:gd name="connsiteX1" fmla="*/ 833120 w 1078075"/>
                  <a:gd name="connsiteY1" fmla="*/ 0 h 316230"/>
                  <a:gd name="connsiteX2" fmla="*/ 1076960 w 1078075"/>
                  <a:gd name="connsiteY2" fmla="*/ 5080 h 316230"/>
                  <a:gd name="connsiteX3" fmla="*/ 812165 w 1078075"/>
                  <a:gd name="connsiteY3" fmla="*/ 316230 h 316230"/>
                  <a:gd name="connsiteX4" fmla="*/ 0 w 1078075"/>
                  <a:gd name="connsiteY4" fmla="*/ 304800 h 316230"/>
                  <a:gd name="connsiteX5" fmla="*/ 111760 w 1078075"/>
                  <a:gd name="connsiteY5" fmla="*/ 172720 h 31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075" h="316230">
                    <a:moveTo>
                      <a:pt x="111760" y="172720"/>
                    </a:moveTo>
                    <a:cubicBezTo>
                      <a:pt x="364913" y="150072"/>
                      <a:pt x="602192" y="181398"/>
                      <a:pt x="833120" y="0"/>
                    </a:cubicBezTo>
                    <a:lnTo>
                      <a:pt x="1076960" y="5080"/>
                    </a:lnTo>
                    <a:cubicBezTo>
                      <a:pt x="1090295" y="216747"/>
                      <a:pt x="982980" y="295063"/>
                      <a:pt x="812165" y="316230"/>
                    </a:cubicBezTo>
                    <a:lnTo>
                      <a:pt x="0" y="304800"/>
                    </a:lnTo>
                    <a:lnTo>
                      <a:pt x="111760" y="172720"/>
                    </a:ln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2" name="Rectangle 811"/>
              <p:cNvSpPr/>
              <p:nvPr/>
            </p:nvSpPr>
            <p:spPr bwMode="auto">
              <a:xfrm>
                <a:off x="8613547" y="3541447"/>
                <a:ext cx="7674" cy="15349"/>
              </a:xfrm>
              <a:prstGeom prst="rect">
                <a:avLst/>
              </a:pr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3" name="Freeform: Shape 812"/>
              <p:cNvSpPr/>
              <p:nvPr/>
            </p:nvSpPr>
            <p:spPr bwMode="auto">
              <a:xfrm>
                <a:off x="9337409" y="3634855"/>
                <a:ext cx="140702" cy="140702"/>
              </a:xfrm>
              <a:custGeom>
                <a:avLst/>
                <a:gdLst>
                  <a:gd name="connsiteX0" fmla="*/ 70351 w 140702"/>
                  <a:gd name="connsiteY0" fmla="*/ 55270 h 140702"/>
                  <a:gd name="connsiteX1" fmla="*/ 55271 w 140702"/>
                  <a:gd name="connsiteY1" fmla="*/ 70350 h 140702"/>
                  <a:gd name="connsiteX2" fmla="*/ 70351 w 140702"/>
                  <a:gd name="connsiteY2" fmla="*/ 85430 h 140702"/>
                  <a:gd name="connsiteX3" fmla="*/ 85431 w 140702"/>
                  <a:gd name="connsiteY3" fmla="*/ 70350 h 140702"/>
                  <a:gd name="connsiteX4" fmla="*/ 70351 w 140702"/>
                  <a:gd name="connsiteY4" fmla="*/ 55270 h 140702"/>
                  <a:gd name="connsiteX5" fmla="*/ 70351 w 140702"/>
                  <a:gd name="connsiteY5" fmla="*/ 0 h 140702"/>
                  <a:gd name="connsiteX6" fmla="*/ 140702 w 140702"/>
                  <a:gd name="connsiteY6" fmla="*/ 70351 h 140702"/>
                  <a:gd name="connsiteX7" fmla="*/ 70351 w 140702"/>
                  <a:gd name="connsiteY7" fmla="*/ 140702 h 140702"/>
                  <a:gd name="connsiteX8" fmla="*/ 0 w 140702"/>
                  <a:gd name="connsiteY8" fmla="*/ 70351 h 140702"/>
                  <a:gd name="connsiteX9" fmla="*/ 70351 w 140702"/>
                  <a:gd name="connsiteY9" fmla="*/ 0 h 14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702" h="140702">
                    <a:moveTo>
                      <a:pt x="70351" y="55270"/>
                    </a:moveTo>
                    <a:cubicBezTo>
                      <a:pt x="62023" y="55270"/>
                      <a:pt x="55271" y="62022"/>
                      <a:pt x="55271" y="70350"/>
                    </a:cubicBezTo>
                    <a:cubicBezTo>
                      <a:pt x="55271" y="78678"/>
                      <a:pt x="62023" y="85430"/>
                      <a:pt x="70351" y="85430"/>
                    </a:cubicBezTo>
                    <a:cubicBezTo>
                      <a:pt x="78679" y="85430"/>
                      <a:pt x="85431" y="78678"/>
                      <a:pt x="85431" y="70350"/>
                    </a:cubicBezTo>
                    <a:cubicBezTo>
                      <a:pt x="85431" y="62022"/>
                      <a:pt x="78679" y="55270"/>
                      <a:pt x="70351" y="55270"/>
                    </a:cubicBezTo>
                    <a:close/>
                    <a:moveTo>
                      <a:pt x="70351" y="0"/>
                    </a:moveTo>
                    <a:cubicBezTo>
                      <a:pt x="109205" y="0"/>
                      <a:pt x="140702" y="31497"/>
                      <a:pt x="140702" y="70351"/>
                    </a:cubicBezTo>
                    <a:cubicBezTo>
                      <a:pt x="140702" y="109205"/>
                      <a:pt x="109205" y="140702"/>
                      <a:pt x="70351" y="140702"/>
                    </a:cubicBezTo>
                    <a:cubicBezTo>
                      <a:pt x="31497" y="140702"/>
                      <a:pt x="0" y="109205"/>
                      <a:pt x="0" y="70351"/>
                    </a:cubicBezTo>
                    <a:cubicBezTo>
                      <a:pt x="0" y="31497"/>
                      <a:pt x="31497" y="0"/>
                      <a:pt x="70351" y="0"/>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4" name="Freeform: Shape 813"/>
              <p:cNvSpPr/>
              <p:nvPr/>
            </p:nvSpPr>
            <p:spPr bwMode="auto">
              <a:xfrm>
                <a:off x="8715362" y="3613850"/>
                <a:ext cx="140702" cy="140702"/>
              </a:xfrm>
              <a:custGeom>
                <a:avLst/>
                <a:gdLst>
                  <a:gd name="connsiteX0" fmla="*/ 70350 w 140702"/>
                  <a:gd name="connsiteY0" fmla="*/ 55271 h 140702"/>
                  <a:gd name="connsiteX1" fmla="*/ 55270 w 140702"/>
                  <a:gd name="connsiteY1" fmla="*/ 70351 h 140702"/>
                  <a:gd name="connsiteX2" fmla="*/ 70350 w 140702"/>
                  <a:gd name="connsiteY2" fmla="*/ 85431 h 140702"/>
                  <a:gd name="connsiteX3" fmla="*/ 85430 w 140702"/>
                  <a:gd name="connsiteY3" fmla="*/ 70351 h 140702"/>
                  <a:gd name="connsiteX4" fmla="*/ 70350 w 140702"/>
                  <a:gd name="connsiteY4" fmla="*/ 55271 h 140702"/>
                  <a:gd name="connsiteX5" fmla="*/ 70351 w 140702"/>
                  <a:gd name="connsiteY5" fmla="*/ 0 h 140702"/>
                  <a:gd name="connsiteX6" fmla="*/ 140702 w 140702"/>
                  <a:gd name="connsiteY6" fmla="*/ 70351 h 140702"/>
                  <a:gd name="connsiteX7" fmla="*/ 70351 w 140702"/>
                  <a:gd name="connsiteY7" fmla="*/ 140702 h 140702"/>
                  <a:gd name="connsiteX8" fmla="*/ 0 w 140702"/>
                  <a:gd name="connsiteY8" fmla="*/ 70351 h 140702"/>
                  <a:gd name="connsiteX9" fmla="*/ 70351 w 140702"/>
                  <a:gd name="connsiteY9" fmla="*/ 0 h 14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702" h="140702">
                    <a:moveTo>
                      <a:pt x="70350" y="55271"/>
                    </a:moveTo>
                    <a:cubicBezTo>
                      <a:pt x="62022" y="55271"/>
                      <a:pt x="55270" y="62023"/>
                      <a:pt x="55270" y="70351"/>
                    </a:cubicBezTo>
                    <a:cubicBezTo>
                      <a:pt x="55270" y="78679"/>
                      <a:pt x="62022" y="85431"/>
                      <a:pt x="70350" y="85431"/>
                    </a:cubicBezTo>
                    <a:cubicBezTo>
                      <a:pt x="78678" y="85431"/>
                      <a:pt x="85430" y="78679"/>
                      <a:pt x="85430" y="70351"/>
                    </a:cubicBezTo>
                    <a:cubicBezTo>
                      <a:pt x="85430" y="62023"/>
                      <a:pt x="78678" y="55271"/>
                      <a:pt x="70350" y="55271"/>
                    </a:cubicBezTo>
                    <a:close/>
                    <a:moveTo>
                      <a:pt x="70351" y="0"/>
                    </a:moveTo>
                    <a:cubicBezTo>
                      <a:pt x="109205" y="0"/>
                      <a:pt x="140702" y="31497"/>
                      <a:pt x="140702" y="70351"/>
                    </a:cubicBezTo>
                    <a:cubicBezTo>
                      <a:pt x="140702" y="109205"/>
                      <a:pt x="109205" y="140702"/>
                      <a:pt x="70351" y="140702"/>
                    </a:cubicBezTo>
                    <a:cubicBezTo>
                      <a:pt x="31497" y="140702"/>
                      <a:pt x="0" y="109205"/>
                      <a:pt x="0" y="70351"/>
                    </a:cubicBezTo>
                    <a:cubicBezTo>
                      <a:pt x="0" y="31497"/>
                      <a:pt x="31497" y="0"/>
                      <a:pt x="70351" y="0"/>
                    </a:cubicBezTo>
                    <a:close/>
                  </a:path>
                </a:pathLst>
              </a:custGeom>
              <a:solidFill>
                <a:srgbClr val="002050">
                  <a:lumMod val="90000"/>
                  <a:lumOff val="1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815" name="Group 814"/>
          <p:cNvGrpSpPr/>
          <p:nvPr/>
        </p:nvGrpSpPr>
        <p:grpSpPr>
          <a:xfrm>
            <a:off x="8917297" y="4879483"/>
            <a:ext cx="1057926" cy="862518"/>
            <a:chOff x="8917297" y="4879483"/>
            <a:chExt cx="1057926" cy="862518"/>
          </a:xfrm>
        </p:grpSpPr>
        <p:sp>
          <p:nvSpPr>
            <p:cNvPr id="816" name="TextBox 815"/>
            <p:cNvSpPr txBox="1"/>
            <p:nvPr/>
          </p:nvSpPr>
          <p:spPr>
            <a:xfrm>
              <a:off x="8917297" y="5409602"/>
              <a:ext cx="1057926" cy="3323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Mining equipment</a:t>
              </a:r>
            </a:p>
          </p:txBody>
        </p:sp>
        <p:grpSp>
          <p:nvGrpSpPr>
            <p:cNvPr id="817" name="Group 4"/>
            <p:cNvGrpSpPr>
              <a:grpSpLocks noChangeAspect="1"/>
            </p:cNvGrpSpPr>
            <p:nvPr/>
          </p:nvGrpSpPr>
          <p:grpSpPr bwMode="auto">
            <a:xfrm>
              <a:off x="9091629" y="4879483"/>
              <a:ext cx="645954" cy="475115"/>
              <a:chOff x="2363" y="1118"/>
              <a:chExt cx="2953" cy="2172"/>
            </a:xfrm>
            <a:solidFill>
              <a:srgbClr val="002050">
                <a:lumMod val="90000"/>
                <a:lumOff val="10000"/>
              </a:srgbClr>
            </a:solidFill>
          </p:grpSpPr>
          <p:sp>
            <p:nvSpPr>
              <p:cNvPr id="818" name="Freeform 5"/>
              <p:cNvSpPr>
                <a:spLocks noEditPoints="1"/>
              </p:cNvSpPr>
              <p:nvPr/>
            </p:nvSpPr>
            <p:spPr bwMode="auto">
              <a:xfrm>
                <a:off x="2363" y="1505"/>
                <a:ext cx="2953" cy="1785"/>
              </a:xfrm>
              <a:custGeom>
                <a:avLst/>
                <a:gdLst>
                  <a:gd name="T0" fmla="*/ 730 w 1533"/>
                  <a:gd name="T1" fmla="*/ 78 h 927"/>
                  <a:gd name="T2" fmla="*/ 768 w 1533"/>
                  <a:gd name="T3" fmla="*/ 0 h 927"/>
                  <a:gd name="T4" fmla="*/ 1152 w 1533"/>
                  <a:gd name="T5" fmla="*/ 10 h 927"/>
                  <a:gd name="T6" fmla="*/ 916 w 1533"/>
                  <a:gd name="T7" fmla="*/ 67 h 927"/>
                  <a:gd name="T8" fmla="*/ 865 w 1533"/>
                  <a:gd name="T9" fmla="*/ 506 h 927"/>
                  <a:gd name="T10" fmla="*/ 529 w 1533"/>
                  <a:gd name="T11" fmla="*/ 549 h 927"/>
                  <a:gd name="T12" fmla="*/ 928 w 1533"/>
                  <a:gd name="T13" fmla="*/ 541 h 927"/>
                  <a:gd name="T14" fmla="*/ 1196 w 1533"/>
                  <a:gd name="T15" fmla="*/ 129 h 927"/>
                  <a:gd name="T16" fmla="*/ 1375 w 1533"/>
                  <a:gd name="T17" fmla="*/ 324 h 927"/>
                  <a:gd name="T18" fmla="*/ 1449 w 1533"/>
                  <a:gd name="T19" fmla="*/ 386 h 927"/>
                  <a:gd name="T20" fmla="*/ 1484 w 1533"/>
                  <a:gd name="T21" fmla="*/ 470 h 927"/>
                  <a:gd name="T22" fmla="*/ 1518 w 1533"/>
                  <a:gd name="T23" fmla="*/ 590 h 927"/>
                  <a:gd name="T24" fmla="*/ 1527 w 1533"/>
                  <a:gd name="T25" fmla="*/ 737 h 927"/>
                  <a:gd name="T26" fmla="*/ 1065 w 1533"/>
                  <a:gd name="T27" fmla="*/ 650 h 927"/>
                  <a:gd name="T28" fmla="*/ 893 w 1533"/>
                  <a:gd name="T29" fmla="*/ 696 h 927"/>
                  <a:gd name="T30" fmla="*/ 307 w 1533"/>
                  <a:gd name="T31" fmla="*/ 908 h 927"/>
                  <a:gd name="T32" fmla="*/ 74 w 1533"/>
                  <a:gd name="T33" fmla="*/ 615 h 927"/>
                  <a:gd name="T34" fmla="*/ 142 w 1533"/>
                  <a:gd name="T35" fmla="*/ 552 h 927"/>
                  <a:gd name="T36" fmla="*/ 0 w 1533"/>
                  <a:gd name="T37" fmla="*/ 505 h 927"/>
                  <a:gd name="T38" fmla="*/ 1304 w 1533"/>
                  <a:gd name="T39" fmla="*/ 557 h 927"/>
                  <a:gd name="T40" fmla="*/ 1429 w 1533"/>
                  <a:gd name="T41" fmla="*/ 682 h 927"/>
                  <a:gd name="T42" fmla="*/ 466 w 1533"/>
                  <a:gd name="T43" fmla="*/ 681 h 927"/>
                  <a:gd name="T44" fmla="*/ 1009 w 1533"/>
                  <a:gd name="T45" fmla="*/ 244 h 927"/>
                  <a:gd name="T46" fmla="*/ 1022 w 1533"/>
                  <a:gd name="T47" fmla="*/ 316 h 927"/>
                  <a:gd name="T48" fmla="*/ 1216 w 1533"/>
                  <a:gd name="T49" fmla="*/ 346 h 927"/>
                  <a:gd name="T50" fmla="*/ 1288 w 1533"/>
                  <a:gd name="T51" fmla="*/ 335 h 927"/>
                  <a:gd name="T52" fmla="*/ 1022 w 1533"/>
                  <a:gd name="T53" fmla="*/ 168 h 927"/>
                  <a:gd name="T54" fmla="*/ 135 w 1533"/>
                  <a:gd name="T55" fmla="*/ 298 h 927"/>
                  <a:gd name="T56" fmla="*/ 206 w 1533"/>
                  <a:gd name="T57" fmla="*/ 454 h 927"/>
                  <a:gd name="T58" fmla="*/ 208 w 1533"/>
                  <a:gd name="T59" fmla="*/ 144 h 927"/>
                  <a:gd name="T60" fmla="*/ 135 w 1533"/>
                  <a:gd name="T61" fmla="*/ 298 h 927"/>
                  <a:gd name="T62" fmla="*/ 362 w 1533"/>
                  <a:gd name="T63" fmla="*/ 144 h 927"/>
                  <a:gd name="T64" fmla="*/ 288 w 1533"/>
                  <a:gd name="T65" fmla="*/ 445 h 927"/>
                  <a:gd name="T66" fmla="*/ 372 w 1533"/>
                  <a:gd name="T67" fmla="*/ 440 h 927"/>
                  <a:gd name="T68" fmla="*/ 522 w 1533"/>
                  <a:gd name="T69" fmla="*/ 156 h 927"/>
                  <a:gd name="T70" fmla="*/ 438 w 1533"/>
                  <a:gd name="T71" fmla="*/ 156 h 927"/>
                  <a:gd name="T72" fmla="*/ 509 w 1533"/>
                  <a:gd name="T73" fmla="*/ 454 h 927"/>
                  <a:gd name="T74" fmla="*/ 675 w 1533"/>
                  <a:gd name="T75" fmla="*/ 300 h 927"/>
                  <a:gd name="T76" fmla="*/ 603 w 1533"/>
                  <a:gd name="T77" fmla="*/ 145 h 927"/>
                  <a:gd name="T78" fmla="*/ 602 w 1533"/>
                  <a:gd name="T79" fmla="*/ 454 h 927"/>
                  <a:gd name="T80" fmla="*/ 675 w 1533"/>
                  <a:gd name="T81" fmla="*/ 300 h 927"/>
                  <a:gd name="T82" fmla="*/ 1026 w 1533"/>
                  <a:gd name="T83" fmla="*/ 352 h 927"/>
                  <a:gd name="T84" fmla="*/ 1068 w 1533"/>
                  <a:gd name="T85" fmla="*/ 376 h 927"/>
                  <a:gd name="T86" fmla="*/ 1080 w 1533"/>
                  <a:gd name="T87" fmla="*/ 35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33" h="927">
                    <a:moveTo>
                      <a:pt x="0" y="79"/>
                    </a:moveTo>
                    <a:cubicBezTo>
                      <a:pt x="6" y="79"/>
                      <a:pt x="12" y="78"/>
                      <a:pt x="18" y="78"/>
                    </a:cubicBezTo>
                    <a:cubicBezTo>
                      <a:pt x="255" y="78"/>
                      <a:pt x="493" y="78"/>
                      <a:pt x="730" y="78"/>
                    </a:cubicBezTo>
                    <a:cubicBezTo>
                      <a:pt x="744" y="78"/>
                      <a:pt x="748" y="75"/>
                      <a:pt x="748" y="61"/>
                    </a:cubicBezTo>
                    <a:cubicBezTo>
                      <a:pt x="747" y="47"/>
                      <a:pt x="750" y="32"/>
                      <a:pt x="749" y="18"/>
                    </a:cubicBezTo>
                    <a:cubicBezTo>
                      <a:pt x="749" y="4"/>
                      <a:pt x="753" y="0"/>
                      <a:pt x="768" y="0"/>
                    </a:cubicBezTo>
                    <a:cubicBezTo>
                      <a:pt x="879" y="1"/>
                      <a:pt x="991" y="0"/>
                      <a:pt x="1103" y="0"/>
                    </a:cubicBezTo>
                    <a:cubicBezTo>
                      <a:pt x="1116" y="0"/>
                      <a:pt x="1130" y="1"/>
                      <a:pt x="1142" y="0"/>
                    </a:cubicBezTo>
                    <a:cubicBezTo>
                      <a:pt x="1151" y="0"/>
                      <a:pt x="1153" y="2"/>
                      <a:pt x="1152" y="10"/>
                    </a:cubicBezTo>
                    <a:cubicBezTo>
                      <a:pt x="1152" y="25"/>
                      <a:pt x="1152" y="40"/>
                      <a:pt x="1153" y="55"/>
                    </a:cubicBezTo>
                    <a:cubicBezTo>
                      <a:pt x="1153" y="66"/>
                      <a:pt x="1149" y="67"/>
                      <a:pt x="1140" y="67"/>
                    </a:cubicBezTo>
                    <a:cubicBezTo>
                      <a:pt x="1065" y="67"/>
                      <a:pt x="991" y="68"/>
                      <a:pt x="916" y="67"/>
                    </a:cubicBezTo>
                    <a:cubicBezTo>
                      <a:pt x="903" y="67"/>
                      <a:pt x="899" y="70"/>
                      <a:pt x="898" y="84"/>
                    </a:cubicBezTo>
                    <a:cubicBezTo>
                      <a:pt x="893" y="220"/>
                      <a:pt x="886" y="355"/>
                      <a:pt x="881" y="491"/>
                    </a:cubicBezTo>
                    <a:cubicBezTo>
                      <a:pt x="880" y="504"/>
                      <a:pt x="876" y="506"/>
                      <a:pt x="865" y="506"/>
                    </a:cubicBezTo>
                    <a:cubicBezTo>
                      <a:pt x="745" y="505"/>
                      <a:pt x="625" y="505"/>
                      <a:pt x="505" y="505"/>
                    </a:cubicBezTo>
                    <a:cubicBezTo>
                      <a:pt x="501" y="505"/>
                      <a:pt x="497" y="505"/>
                      <a:pt x="491" y="505"/>
                    </a:cubicBezTo>
                    <a:cubicBezTo>
                      <a:pt x="504" y="521"/>
                      <a:pt x="519" y="533"/>
                      <a:pt x="529" y="549"/>
                    </a:cubicBezTo>
                    <a:cubicBezTo>
                      <a:pt x="532" y="553"/>
                      <a:pt x="536" y="552"/>
                      <a:pt x="540" y="552"/>
                    </a:cubicBezTo>
                    <a:cubicBezTo>
                      <a:pt x="666" y="552"/>
                      <a:pt x="791" y="552"/>
                      <a:pt x="917" y="552"/>
                    </a:cubicBezTo>
                    <a:cubicBezTo>
                      <a:pt x="925" y="552"/>
                      <a:pt x="927" y="550"/>
                      <a:pt x="928" y="541"/>
                    </a:cubicBezTo>
                    <a:cubicBezTo>
                      <a:pt x="933" y="413"/>
                      <a:pt x="940" y="284"/>
                      <a:pt x="946" y="155"/>
                    </a:cubicBezTo>
                    <a:cubicBezTo>
                      <a:pt x="948" y="116"/>
                      <a:pt x="947" y="117"/>
                      <a:pt x="987" y="118"/>
                    </a:cubicBezTo>
                    <a:cubicBezTo>
                      <a:pt x="1057" y="121"/>
                      <a:pt x="1127" y="124"/>
                      <a:pt x="1196" y="129"/>
                    </a:cubicBezTo>
                    <a:cubicBezTo>
                      <a:pt x="1218" y="131"/>
                      <a:pt x="1232" y="137"/>
                      <a:pt x="1244" y="156"/>
                    </a:cubicBezTo>
                    <a:cubicBezTo>
                      <a:pt x="1277" y="206"/>
                      <a:pt x="1313" y="254"/>
                      <a:pt x="1347" y="303"/>
                    </a:cubicBezTo>
                    <a:cubicBezTo>
                      <a:pt x="1354" y="314"/>
                      <a:pt x="1362" y="320"/>
                      <a:pt x="1375" y="324"/>
                    </a:cubicBezTo>
                    <a:cubicBezTo>
                      <a:pt x="1394" y="330"/>
                      <a:pt x="1413" y="337"/>
                      <a:pt x="1433" y="344"/>
                    </a:cubicBezTo>
                    <a:cubicBezTo>
                      <a:pt x="1440" y="346"/>
                      <a:pt x="1459" y="375"/>
                      <a:pt x="1458" y="382"/>
                    </a:cubicBezTo>
                    <a:cubicBezTo>
                      <a:pt x="1457" y="387"/>
                      <a:pt x="1452" y="385"/>
                      <a:pt x="1449" y="386"/>
                    </a:cubicBezTo>
                    <a:cubicBezTo>
                      <a:pt x="1423" y="387"/>
                      <a:pt x="1423" y="387"/>
                      <a:pt x="1423" y="414"/>
                    </a:cubicBezTo>
                    <a:cubicBezTo>
                      <a:pt x="1423" y="446"/>
                      <a:pt x="1423" y="446"/>
                      <a:pt x="1455" y="446"/>
                    </a:cubicBezTo>
                    <a:cubicBezTo>
                      <a:pt x="1480" y="446"/>
                      <a:pt x="1481" y="445"/>
                      <a:pt x="1484" y="470"/>
                    </a:cubicBezTo>
                    <a:cubicBezTo>
                      <a:pt x="1485" y="482"/>
                      <a:pt x="1490" y="485"/>
                      <a:pt x="1500" y="488"/>
                    </a:cubicBezTo>
                    <a:cubicBezTo>
                      <a:pt x="1526" y="495"/>
                      <a:pt x="1526" y="495"/>
                      <a:pt x="1522" y="523"/>
                    </a:cubicBezTo>
                    <a:cubicBezTo>
                      <a:pt x="1520" y="545"/>
                      <a:pt x="1517" y="567"/>
                      <a:pt x="1518" y="590"/>
                    </a:cubicBezTo>
                    <a:cubicBezTo>
                      <a:pt x="1519" y="609"/>
                      <a:pt x="1527" y="627"/>
                      <a:pt x="1533" y="646"/>
                    </a:cubicBezTo>
                    <a:cubicBezTo>
                      <a:pt x="1533" y="670"/>
                      <a:pt x="1533" y="694"/>
                      <a:pt x="1533" y="718"/>
                    </a:cubicBezTo>
                    <a:cubicBezTo>
                      <a:pt x="1527" y="723"/>
                      <a:pt x="1529" y="731"/>
                      <a:pt x="1527" y="737"/>
                    </a:cubicBezTo>
                    <a:cubicBezTo>
                      <a:pt x="1498" y="854"/>
                      <a:pt x="1384" y="927"/>
                      <a:pt x="1263" y="907"/>
                    </a:cubicBezTo>
                    <a:cubicBezTo>
                      <a:pt x="1149" y="888"/>
                      <a:pt x="1066" y="779"/>
                      <a:pt x="1077" y="662"/>
                    </a:cubicBezTo>
                    <a:cubicBezTo>
                      <a:pt x="1078" y="651"/>
                      <a:pt x="1074" y="650"/>
                      <a:pt x="1065" y="650"/>
                    </a:cubicBezTo>
                    <a:cubicBezTo>
                      <a:pt x="1032" y="650"/>
                      <a:pt x="998" y="652"/>
                      <a:pt x="966" y="649"/>
                    </a:cubicBezTo>
                    <a:cubicBezTo>
                      <a:pt x="938" y="647"/>
                      <a:pt x="921" y="654"/>
                      <a:pt x="915" y="682"/>
                    </a:cubicBezTo>
                    <a:cubicBezTo>
                      <a:pt x="912" y="694"/>
                      <a:pt x="905" y="696"/>
                      <a:pt x="893" y="696"/>
                    </a:cubicBezTo>
                    <a:cubicBezTo>
                      <a:pt x="794" y="696"/>
                      <a:pt x="695" y="696"/>
                      <a:pt x="596" y="696"/>
                    </a:cubicBezTo>
                    <a:cubicBezTo>
                      <a:pt x="572" y="696"/>
                      <a:pt x="572" y="696"/>
                      <a:pt x="568" y="719"/>
                    </a:cubicBezTo>
                    <a:cubicBezTo>
                      <a:pt x="548" y="841"/>
                      <a:pt x="432" y="926"/>
                      <a:pt x="307" y="908"/>
                    </a:cubicBezTo>
                    <a:cubicBezTo>
                      <a:pt x="193" y="891"/>
                      <a:pt x="105" y="785"/>
                      <a:pt x="113" y="671"/>
                    </a:cubicBezTo>
                    <a:cubicBezTo>
                      <a:pt x="115" y="641"/>
                      <a:pt x="115" y="640"/>
                      <a:pt x="87" y="633"/>
                    </a:cubicBezTo>
                    <a:cubicBezTo>
                      <a:pt x="77" y="630"/>
                      <a:pt x="74" y="625"/>
                      <a:pt x="74" y="615"/>
                    </a:cubicBezTo>
                    <a:cubicBezTo>
                      <a:pt x="74" y="599"/>
                      <a:pt x="73" y="582"/>
                      <a:pt x="72" y="566"/>
                    </a:cubicBezTo>
                    <a:cubicBezTo>
                      <a:pt x="70" y="554"/>
                      <a:pt x="75" y="551"/>
                      <a:pt x="87" y="552"/>
                    </a:cubicBezTo>
                    <a:cubicBezTo>
                      <a:pt x="105" y="553"/>
                      <a:pt x="124" y="552"/>
                      <a:pt x="142" y="552"/>
                    </a:cubicBezTo>
                    <a:cubicBezTo>
                      <a:pt x="146" y="552"/>
                      <a:pt x="151" y="554"/>
                      <a:pt x="153" y="550"/>
                    </a:cubicBezTo>
                    <a:cubicBezTo>
                      <a:pt x="165" y="534"/>
                      <a:pt x="178" y="521"/>
                      <a:pt x="194" y="505"/>
                    </a:cubicBezTo>
                    <a:cubicBezTo>
                      <a:pt x="127" y="505"/>
                      <a:pt x="63" y="505"/>
                      <a:pt x="0" y="505"/>
                    </a:cubicBezTo>
                    <a:cubicBezTo>
                      <a:pt x="0" y="363"/>
                      <a:pt x="0" y="221"/>
                      <a:pt x="0" y="79"/>
                    </a:cubicBezTo>
                    <a:close/>
                    <a:moveTo>
                      <a:pt x="1429" y="682"/>
                    </a:moveTo>
                    <a:cubicBezTo>
                      <a:pt x="1429" y="613"/>
                      <a:pt x="1373" y="557"/>
                      <a:pt x="1304" y="557"/>
                    </a:cubicBezTo>
                    <a:cubicBezTo>
                      <a:pt x="1237" y="557"/>
                      <a:pt x="1180" y="614"/>
                      <a:pt x="1180" y="681"/>
                    </a:cubicBezTo>
                    <a:cubicBezTo>
                      <a:pt x="1179" y="747"/>
                      <a:pt x="1236" y="805"/>
                      <a:pt x="1300" y="805"/>
                    </a:cubicBezTo>
                    <a:cubicBezTo>
                      <a:pt x="1373" y="806"/>
                      <a:pt x="1428" y="752"/>
                      <a:pt x="1429" y="682"/>
                    </a:cubicBezTo>
                    <a:close/>
                    <a:moveTo>
                      <a:pt x="218" y="681"/>
                    </a:moveTo>
                    <a:cubicBezTo>
                      <a:pt x="218" y="750"/>
                      <a:pt x="273" y="805"/>
                      <a:pt x="341" y="805"/>
                    </a:cubicBezTo>
                    <a:cubicBezTo>
                      <a:pt x="411" y="805"/>
                      <a:pt x="466" y="750"/>
                      <a:pt x="466" y="681"/>
                    </a:cubicBezTo>
                    <a:cubicBezTo>
                      <a:pt x="466" y="613"/>
                      <a:pt x="409" y="557"/>
                      <a:pt x="342" y="557"/>
                    </a:cubicBezTo>
                    <a:cubicBezTo>
                      <a:pt x="273" y="557"/>
                      <a:pt x="218" y="613"/>
                      <a:pt x="218" y="681"/>
                    </a:cubicBezTo>
                    <a:close/>
                    <a:moveTo>
                      <a:pt x="1009" y="244"/>
                    </a:moveTo>
                    <a:cubicBezTo>
                      <a:pt x="1009" y="244"/>
                      <a:pt x="1008" y="244"/>
                      <a:pt x="1007" y="244"/>
                    </a:cubicBezTo>
                    <a:cubicBezTo>
                      <a:pt x="1007" y="262"/>
                      <a:pt x="1008" y="281"/>
                      <a:pt x="1007" y="299"/>
                    </a:cubicBezTo>
                    <a:cubicBezTo>
                      <a:pt x="1006" y="311"/>
                      <a:pt x="1010" y="315"/>
                      <a:pt x="1022" y="316"/>
                    </a:cubicBezTo>
                    <a:cubicBezTo>
                      <a:pt x="1070" y="316"/>
                      <a:pt x="1118" y="318"/>
                      <a:pt x="1166" y="319"/>
                    </a:cubicBezTo>
                    <a:cubicBezTo>
                      <a:pt x="1177" y="319"/>
                      <a:pt x="1185" y="321"/>
                      <a:pt x="1190" y="332"/>
                    </a:cubicBezTo>
                    <a:cubicBezTo>
                      <a:pt x="1195" y="343"/>
                      <a:pt x="1205" y="345"/>
                      <a:pt x="1216" y="346"/>
                    </a:cubicBezTo>
                    <a:cubicBezTo>
                      <a:pt x="1237" y="346"/>
                      <a:pt x="1259" y="347"/>
                      <a:pt x="1280" y="347"/>
                    </a:cubicBezTo>
                    <a:cubicBezTo>
                      <a:pt x="1284" y="347"/>
                      <a:pt x="1290" y="350"/>
                      <a:pt x="1292" y="345"/>
                    </a:cubicBezTo>
                    <a:cubicBezTo>
                      <a:pt x="1295" y="342"/>
                      <a:pt x="1290" y="338"/>
                      <a:pt x="1288" y="335"/>
                    </a:cubicBezTo>
                    <a:cubicBezTo>
                      <a:pt x="1259" y="283"/>
                      <a:pt x="1227" y="234"/>
                      <a:pt x="1194" y="184"/>
                    </a:cubicBezTo>
                    <a:cubicBezTo>
                      <a:pt x="1190" y="177"/>
                      <a:pt x="1185" y="175"/>
                      <a:pt x="1177" y="174"/>
                    </a:cubicBezTo>
                    <a:cubicBezTo>
                      <a:pt x="1126" y="170"/>
                      <a:pt x="1074" y="170"/>
                      <a:pt x="1022" y="168"/>
                    </a:cubicBezTo>
                    <a:cubicBezTo>
                      <a:pt x="1011" y="168"/>
                      <a:pt x="1009" y="172"/>
                      <a:pt x="1009" y="181"/>
                    </a:cubicBezTo>
                    <a:cubicBezTo>
                      <a:pt x="1009" y="202"/>
                      <a:pt x="1009" y="223"/>
                      <a:pt x="1009" y="244"/>
                    </a:cubicBezTo>
                    <a:close/>
                    <a:moveTo>
                      <a:pt x="135" y="298"/>
                    </a:moveTo>
                    <a:cubicBezTo>
                      <a:pt x="135" y="346"/>
                      <a:pt x="135" y="395"/>
                      <a:pt x="134" y="443"/>
                    </a:cubicBezTo>
                    <a:cubicBezTo>
                      <a:pt x="134" y="451"/>
                      <a:pt x="136" y="455"/>
                      <a:pt x="145" y="454"/>
                    </a:cubicBezTo>
                    <a:cubicBezTo>
                      <a:pt x="165" y="454"/>
                      <a:pt x="186" y="454"/>
                      <a:pt x="206" y="454"/>
                    </a:cubicBezTo>
                    <a:cubicBezTo>
                      <a:pt x="214" y="454"/>
                      <a:pt x="218" y="453"/>
                      <a:pt x="218" y="444"/>
                    </a:cubicBezTo>
                    <a:cubicBezTo>
                      <a:pt x="217" y="347"/>
                      <a:pt x="217" y="251"/>
                      <a:pt x="218" y="155"/>
                    </a:cubicBezTo>
                    <a:cubicBezTo>
                      <a:pt x="218" y="147"/>
                      <a:pt x="216" y="144"/>
                      <a:pt x="208" y="144"/>
                    </a:cubicBezTo>
                    <a:cubicBezTo>
                      <a:pt x="188" y="145"/>
                      <a:pt x="168" y="146"/>
                      <a:pt x="148" y="144"/>
                    </a:cubicBezTo>
                    <a:cubicBezTo>
                      <a:pt x="136" y="144"/>
                      <a:pt x="134" y="148"/>
                      <a:pt x="134" y="159"/>
                    </a:cubicBezTo>
                    <a:cubicBezTo>
                      <a:pt x="135" y="205"/>
                      <a:pt x="135" y="251"/>
                      <a:pt x="135" y="298"/>
                    </a:cubicBezTo>
                    <a:close/>
                    <a:moveTo>
                      <a:pt x="372" y="300"/>
                    </a:moveTo>
                    <a:cubicBezTo>
                      <a:pt x="372" y="252"/>
                      <a:pt x="371" y="204"/>
                      <a:pt x="372" y="156"/>
                    </a:cubicBezTo>
                    <a:cubicBezTo>
                      <a:pt x="372" y="148"/>
                      <a:pt x="371" y="144"/>
                      <a:pt x="362" y="144"/>
                    </a:cubicBezTo>
                    <a:cubicBezTo>
                      <a:pt x="340" y="145"/>
                      <a:pt x="319" y="145"/>
                      <a:pt x="297" y="145"/>
                    </a:cubicBezTo>
                    <a:cubicBezTo>
                      <a:pt x="291" y="145"/>
                      <a:pt x="288" y="146"/>
                      <a:pt x="288" y="153"/>
                    </a:cubicBezTo>
                    <a:cubicBezTo>
                      <a:pt x="288" y="250"/>
                      <a:pt x="288" y="347"/>
                      <a:pt x="288" y="445"/>
                    </a:cubicBezTo>
                    <a:cubicBezTo>
                      <a:pt x="288" y="452"/>
                      <a:pt x="291" y="454"/>
                      <a:pt x="298" y="454"/>
                    </a:cubicBezTo>
                    <a:cubicBezTo>
                      <a:pt x="318" y="454"/>
                      <a:pt x="338" y="453"/>
                      <a:pt x="358" y="454"/>
                    </a:cubicBezTo>
                    <a:cubicBezTo>
                      <a:pt x="369" y="455"/>
                      <a:pt x="372" y="452"/>
                      <a:pt x="372" y="440"/>
                    </a:cubicBezTo>
                    <a:cubicBezTo>
                      <a:pt x="371" y="393"/>
                      <a:pt x="372" y="347"/>
                      <a:pt x="372" y="300"/>
                    </a:cubicBezTo>
                    <a:close/>
                    <a:moveTo>
                      <a:pt x="521" y="300"/>
                    </a:moveTo>
                    <a:cubicBezTo>
                      <a:pt x="521" y="252"/>
                      <a:pt x="521" y="204"/>
                      <a:pt x="522" y="156"/>
                    </a:cubicBezTo>
                    <a:cubicBezTo>
                      <a:pt x="522" y="147"/>
                      <a:pt x="519" y="144"/>
                      <a:pt x="510" y="144"/>
                    </a:cubicBezTo>
                    <a:cubicBezTo>
                      <a:pt x="489" y="145"/>
                      <a:pt x="469" y="145"/>
                      <a:pt x="448" y="144"/>
                    </a:cubicBezTo>
                    <a:cubicBezTo>
                      <a:pt x="440" y="144"/>
                      <a:pt x="438" y="147"/>
                      <a:pt x="438" y="156"/>
                    </a:cubicBezTo>
                    <a:cubicBezTo>
                      <a:pt x="438" y="251"/>
                      <a:pt x="438" y="346"/>
                      <a:pt x="438" y="442"/>
                    </a:cubicBezTo>
                    <a:cubicBezTo>
                      <a:pt x="438" y="451"/>
                      <a:pt x="440" y="455"/>
                      <a:pt x="450" y="454"/>
                    </a:cubicBezTo>
                    <a:cubicBezTo>
                      <a:pt x="470" y="454"/>
                      <a:pt x="489" y="453"/>
                      <a:pt x="509" y="454"/>
                    </a:cubicBezTo>
                    <a:cubicBezTo>
                      <a:pt x="520" y="455"/>
                      <a:pt x="522" y="450"/>
                      <a:pt x="521" y="441"/>
                    </a:cubicBezTo>
                    <a:cubicBezTo>
                      <a:pt x="521" y="394"/>
                      <a:pt x="521" y="347"/>
                      <a:pt x="521" y="300"/>
                    </a:cubicBezTo>
                    <a:close/>
                    <a:moveTo>
                      <a:pt x="675" y="300"/>
                    </a:moveTo>
                    <a:cubicBezTo>
                      <a:pt x="675" y="252"/>
                      <a:pt x="675" y="204"/>
                      <a:pt x="675" y="156"/>
                    </a:cubicBezTo>
                    <a:cubicBezTo>
                      <a:pt x="676" y="148"/>
                      <a:pt x="674" y="144"/>
                      <a:pt x="664" y="144"/>
                    </a:cubicBezTo>
                    <a:cubicBezTo>
                      <a:pt x="644" y="145"/>
                      <a:pt x="623" y="145"/>
                      <a:pt x="603" y="145"/>
                    </a:cubicBezTo>
                    <a:cubicBezTo>
                      <a:pt x="597" y="145"/>
                      <a:pt x="593" y="144"/>
                      <a:pt x="593" y="153"/>
                    </a:cubicBezTo>
                    <a:cubicBezTo>
                      <a:pt x="593" y="250"/>
                      <a:pt x="593" y="348"/>
                      <a:pt x="593" y="445"/>
                    </a:cubicBezTo>
                    <a:cubicBezTo>
                      <a:pt x="593" y="452"/>
                      <a:pt x="595" y="454"/>
                      <a:pt x="602" y="454"/>
                    </a:cubicBezTo>
                    <a:cubicBezTo>
                      <a:pt x="622" y="454"/>
                      <a:pt x="642" y="453"/>
                      <a:pt x="662" y="454"/>
                    </a:cubicBezTo>
                    <a:cubicBezTo>
                      <a:pt x="673" y="455"/>
                      <a:pt x="676" y="451"/>
                      <a:pt x="676" y="441"/>
                    </a:cubicBezTo>
                    <a:cubicBezTo>
                      <a:pt x="675" y="394"/>
                      <a:pt x="675" y="347"/>
                      <a:pt x="675" y="300"/>
                    </a:cubicBezTo>
                    <a:close/>
                    <a:moveTo>
                      <a:pt x="1047" y="353"/>
                    </a:moveTo>
                    <a:cubicBezTo>
                      <a:pt x="1047" y="353"/>
                      <a:pt x="1047" y="353"/>
                      <a:pt x="1047" y="353"/>
                    </a:cubicBezTo>
                    <a:cubicBezTo>
                      <a:pt x="1040" y="352"/>
                      <a:pt x="1033" y="352"/>
                      <a:pt x="1026" y="352"/>
                    </a:cubicBezTo>
                    <a:cubicBezTo>
                      <a:pt x="1004" y="351"/>
                      <a:pt x="1004" y="351"/>
                      <a:pt x="1004" y="373"/>
                    </a:cubicBezTo>
                    <a:cubicBezTo>
                      <a:pt x="1004" y="380"/>
                      <a:pt x="1007" y="382"/>
                      <a:pt x="1013" y="381"/>
                    </a:cubicBezTo>
                    <a:cubicBezTo>
                      <a:pt x="1031" y="380"/>
                      <a:pt x="1050" y="378"/>
                      <a:pt x="1068" y="376"/>
                    </a:cubicBezTo>
                    <a:cubicBezTo>
                      <a:pt x="1074" y="375"/>
                      <a:pt x="1081" y="374"/>
                      <a:pt x="1085" y="368"/>
                    </a:cubicBezTo>
                    <a:cubicBezTo>
                      <a:pt x="1088" y="365"/>
                      <a:pt x="1090" y="362"/>
                      <a:pt x="1089" y="358"/>
                    </a:cubicBezTo>
                    <a:cubicBezTo>
                      <a:pt x="1087" y="353"/>
                      <a:pt x="1083" y="355"/>
                      <a:pt x="1080" y="354"/>
                    </a:cubicBezTo>
                    <a:cubicBezTo>
                      <a:pt x="1069" y="354"/>
                      <a:pt x="1058" y="353"/>
                      <a:pt x="1047"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19" name="Freeform 6"/>
              <p:cNvSpPr>
                <a:spLocks/>
              </p:cNvSpPr>
              <p:nvPr/>
            </p:nvSpPr>
            <p:spPr bwMode="auto">
              <a:xfrm>
                <a:off x="2453" y="1118"/>
                <a:ext cx="1063" cy="470"/>
              </a:xfrm>
              <a:custGeom>
                <a:avLst/>
                <a:gdLst>
                  <a:gd name="T0" fmla="*/ 0 w 552"/>
                  <a:gd name="T1" fmla="*/ 244 h 244"/>
                  <a:gd name="T2" fmla="*/ 63 w 552"/>
                  <a:gd name="T3" fmla="*/ 190 h 244"/>
                  <a:gd name="T4" fmla="*/ 253 w 552"/>
                  <a:gd name="T5" fmla="*/ 26 h 244"/>
                  <a:gd name="T6" fmla="*/ 301 w 552"/>
                  <a:gd name="T7" fmla="*/ 3 h 244"/>
                  <a:gd name="T8" fmla="*/ 362 w 552"/>
                  <a:gd name="T9" fmla="*/ 30 h 244"/>
                  <a:gd name="T10" fmla="*/ 525 w 552"/>
                  <a:gd name="T11" fmla="*/ 213 h 244"/>
                  <a:gd name="T12" fmla="*/ 552 w 552"/>
                  <a:gd name="T13" fmla="*/ 244 h 244"/>
                  <a:gd name="T14" fmla="*/ 0 w 552"/>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2" h="244">
                    <a:moveTo>
                      <a:pt x="0" y="244"/>
                    </a:moveTo>
                    <a:cubicBezTo>
                      <a:pt x="23" y="225"/>
                      <a:pt x="43" y="208"/>
                      <a:pt x="63" y="190"/>
                    </a:cubicBezTo>
                    <a:cubicBezTo>
                      <a:pt x="126" y="136"/>
                      <a:pt x="190" y="81"/>
                      <a:pt x="253" y="26"/>
                    </a:cubicBezTo>
                    <a:cubicBezTo>
                      <a:pt x="267" y="14"/>
                      <a:pt x="283" y="5"/>
                      <a:pt x="301" y="3"/>
                    </a:cubicBezTo>
                    <a:cubicBezTo>
                      <a:pt x="326" y="0"/>
                      <a:pt x="345" y="11"/>
                      <a:pt x="362" y="30"/>
                    </a:cubicBezTo>
                    <a:cubicBezTo>
                      <a:pt x="416" y="91"/>
                      <a:pt x="471" y="152"/>
                      <a:pt x="525" y="213"/>
                    </a:cubicBezTo>
                    <a:cubicBezTo>
                      <a:pt x="534" y="223"/>
                      <a:pt x="544" y="231"/>
                      <a:pt x="552" y="244"/>
                    </a:cubicBezTo>
                    <a:cubicBezTo>
                      <a:pt x="369" y="244"/>
                      <a:pt x="187" y="244"/>
                      <a:pt x="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820" name="Group 819"/>
          <p:cNvGrpSpPr/>
          <p:nvPr/>
        </p:nvGrpSpPr>
        <p:grpSpPr>
          <a:xfrm>
            <a:off x="5966656" y="5724265"/>
            <a:ext cx="968599" cy="607536"/>
            <a:chOff x="5966656" y="7745570"/>
            <a:chExt cx="968599" cy="607536"/>
          </a:xfrm>
        </p:grpSpPr>
        <p:grpSp>
          <p:nvGrpSpPr>
            <p:cNvPr id="821" name="Group 820"/>
            <p:cNvGrpSpPr/>
            <p:nvPr/>
          </p:nvGrpSpPr>
          <p:grpSpPr>
            <a:xfrm>
              <a:off x="6040766" y="7745570"/>
              <a:ext cx="832474" cy="378179"/>
              <a:chOff x="873122" y="1363662"/>
              <a:chExt cx="10268052" cy="4664605"/>
            </a:xfrm>
            <a:solidFill>
              <a:srgbClr val="002050">
                <a:lumMod val="90000"/>
                <a:lumOff val="10000"/>
              </a:srgbClr>
            </a:solidFill>
          </p:grpSpPr>
          <p:grpSp>
            <p:nvGrpSpPr>
              <p:cNvPr id="823" name="Group 822"/>
              <p:cNvGrpSpPr/>
              <p:nvPr/>
            </p:nvGrpSpPr>
            <p:grpSpPr>
              <a:xfrm>
                <a:off x="873122" y="1363662"/>
                <a:ext cx="3857627" cy="4664605"/>
                <a:chOff x="873122" y="1363662"/>
                <a:chExt cx="3857627" cy="4664605"/>
              </a:xfrm>
              <a:grpFill/>
            </p:grpSpPr>
            <p:sp>
              <p:nvSpPr>
                <p:cNvPr id="844" name="Parallelogram 843"/>
                <p:cNvSpPr/>
                <p:nvPr/>
              </p:nvSpPr>
              <p:spPr bwMode="auto">
                <a:xfrm>
                  <a:off x="1811867" y="1363662"/>
                  <a:ext cx="880534" cy="4101571"/>
                </a:xfrm>
                <a:prstGeom prst="parallelogram">
                  <a:avLst>
                    <a:gd name="adj" fmla="val 74193"/>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5" name="Parallelogram 844"/>
                <p:cNvSpPr/>
                <p:nvPr/>
              </p:nvSpPr>
              <p:spPr bwMode="auto">
                <a:xfrm flipH="1">
                  <a:off x="2907770" y="1363662"/>
                  <a:ext cx="880534" cy="4101571"/>
                </a:xfrm>
                <a:prstGeom prst="parallelogram">
                  <a:avLst>
                    <a:gd name="adj" fmla="val 74193"/>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6" name="Trapezoid 845"/>
                <p:cNvSpPr/>
                <p:nvPr/>
              </p:nvSpPr>
              <p:spPr bwMode="auto">
                <a:xfrm>
                  <a:off x="2475970" y="1363662"/>
                  <a:ext cx="626533" cy="219605"/>
                </a:xfrm>
                <a:prstGeom prst="trapezoid">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7" name="Rectangle: Rounded Corners 846"/>
                <p:cNvSpPr/>
                <p:nvPr/>
              </p:nvSpPr>
              <p:spPr bwMode="auto">
                <a:xfrm>
                  <a:off x="1203961" y="5439832"/>
                  <a:ext cx="3173306" cy="588435"/>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8" name="Freeform: Shape 847"/>
                <p:cNvSpPr/>
                <p:nvPr/>
              </p:nvSpPr>
              <p:spPr bwMode="auto">
                <a:xfrm>
                  <a:off x="1921933" y="1921933"/>
                  <a:ext cx="1549400" cy="3589866"/>
                </a:xfrm>
                <a:custGeom>
                  <a:avLst/>
                  <a:gdLst>
                    <a:gd name="connsiteX0" fmla="*/ 1075267 w 1549400"/>
                    <a:gd name="connsiteY0" fmla="*/ 33867 h 3581400"/>
                    <a:gd name="connsiteX1" fmla="*/ 567267 w 1549400"/>
                    <a:gd name="connsiteY1" fmla="*/ 474134 h 3581400"/>
                    <a:gd name="connsiteX2" fmla="*/ 533400 w 1549400"/>
                    <a:gd name="connsiteY2" fmla="*/ 922867 h 3581400"/>
                    <a:gd name="connsiteX3" fmla="*/ 1024467 w 1549400"/>
                    <a:gd name="connsiteY3" fmla="*/ 1312334 h 3581400"/>
                    <a:gd name="connsiteX4" fmla="*/ 372534 w 1549400"/>
                    <a:gd name="connsiteY4" fmla="*/ 1727200 h 3581400"/>
                    <a:gd name="connsiteX5" fmla="*/ 330200 w 1549400"/>
                    <a:gd name="connsiteY5" fmla="*/ 2065867 h 3581400"/>
                    <a:gd name="connsiteX6" fmla="*/ 1168400 w 1549400"/>
                    <a:gd name="connsiteY6" fmla="*/ 2700867 h 3581400"/>
                    <a:gd name="connsiteX7" fmla="*/ 0 w 1549400"/>
                    <a:gd name="connsiteY7" fmla="*/ 3539067 h 3581400"/>
                    <a:gd name="connsiteX8" fmla="*/ 558800 w 1549400"/>
                    <a:gd name="connsiteY8" fmla="*/ 3581400 h 3581400"/>
                    <a:gd name="connsiteX9" fmla="*/ 1549400 w 1549400"/>
                    <a:gd name="connsiteY9" fmla="*/ 2802467 h 3581400"/>
                    <a:gd name="connsiteX10" fmla="*/ 1490134 w 1549400"/>
                    <a:gd name="connsiteY10" fmla="*/ 2523067 h 3581400"/>
                    <a:gd name="connsiteX11" fmla="*/ 643467 w 1549400"/>
                    <a:gd name="connsiteY11" fmla="*/ 1913467 h 3581400"/>
                    <a:gd name="connsiteX12" fmla="*/ 1337734 w 1549400"/>
                    <a:gd name="connsiteY12" fmla="*/ 1447800 h 3581400"/>
                    <a:gd name="connsiteX13" fmla="*/ 1270000 w 1549400"/>
                    <a:gd name="connsiteY13" fmla="*/ 1100667 h 3581400"/>
                    <a:gd name="connsiteX14" fmla="*/ 728134 w 1549400"/>
                    <a:gd name="connsiteY14" fmla="*/ 719667 h 3581400"/>
                    <a:gd name="connsiteX15" fmla="*/ 1168400 w 1549400"/>
                    <a:gd name="connsiteY15" fmla="*/ 330200 h 3581400"/>
                    <a:gd name="connsiteX16" fmla="*/ 1134534 w 1549400"/>
                    <a:gd name="connsiteY16" fmla="*/ 0 h 3581400"/>
                    <a:gd name="connsiteX17" fmla="*/ 1075267 w 1549400"/>
                    <a:gd name="connsiteY17" fmla="*/ 33867 h 3581400"/>
                    <a:gd name="connsiteX0" fmla="*/ 1075267 w 1549400"/>
                    <a:gd name="connsiteY0" fmla="*/ 33867 h 3581400"/>
                    <a:gd name="connsiteX1" fmla="*/ 567267 w 1549400"/>
                    <a:gd name="connsiteY1" fmla="*/ 474134 h 3581400"/>
                    <a:gd name="connsiteX2" fmla="*/ 533400 w 1549400"/>
                    <a:gd name="connsiteY2" fmla="*/ 922867 h 3581400"/>
                    <a:gd name="connsiteX3" fmla="*/ 1024467 w 1549400"/>
                    <a:gd name="connsiteY3" fmla="*/ 1312334 h 3581400"/>
                    <a:gd name="connsiteX4" fmla="*/ 372534 w 1549400"/>
                    <a:gd name="connsiteY4" fmla="*/ 1727200 h 3581400"/>
                    <a:gd name="connsiteX5" fmla="*/ 330200 w 1549400"/>
                    <a:gd name="connsiteY5" fmla="*/ 2065867 h 3581400"/>
                    <a:gd name="connsiteX6" fmla="*/ 1168400 w 1549400"/>
                    <a:gd name="connsiteY6" fmla="*/ 2700867 h 3581400"/>
                    <a:gd name="connsiteX7" fmla="*/ 0 w 1549400"/>
                    <a:gd name="connsiteY7" fmla="*/ 3539067 h 3581400"/>
                    <a:gd name="connsiteX8" fmla="*/ 389467 w 1549400"/>
                    <a:gd name="connsiteY8" fmla="*/ 3581400 h 3581400"/>
                    <a:gd name="connsiteX9" fmla="*/ 1549400 w 1549400"/>
                    <a:gd name="connsiteY9" fmla="*/ 2802467 h 3581400"/>
                    <a:gd name="connsiteX10" fmla="*/ 1490134 w 1549400"/>
                    <a:gd name="connsiteY10" fmla="*/ 2523067 h 3581400"/>
                    <a:gd name="connsiteX11" fmla="*/ 643467 w 1549400"/>
                    <a:gd name="connsiteY11" fmla="*/ 1913467 h 3581400"/>
                    <a:gd name="connsiteX12" fmla="*/ 1337734 w 1549400"/>
                    <a:gd name="connsiteY12" fmla="*/ 1447800 h 3581400"/>
                    <a:gd name="connsiteX13" fmla="*/ 1270000 w 1549400"/>
                    <a:gd name="connsiteY13" fmla="*/ 1100667 h 3581400"/>
                    <a:gd name="connsiteX14" fmla="*/ 728134 w 1549400"/>
                    <a:gd name="connsiteY14" fmla="*/ 719667 h 3581400"/>
                    <a:gd name="connsiteX15" fmla="*/ 1168400 w 1549400"/>
                    <a:gd name="connsiteY15" fmla="*/ 330200 h 3581400"/>
                    <a:gd name="connsiteX16" fmla="*/ 1134534 w 1549400"/>
                    <a:gd name="connsiteY16" fmla="*/ 0 h 3581400"/>
                    <a:gd name="connsiteX17" fmla="*/ 1075267 w 1549400"/>
                    <a:gd name="connsiteY17" fmla="*/ 33867 h 3581400"/>
                    <a:gd name="connsiteX0" fmla="*/ 1075267 w 1549400"/>
                    <a:gd name="connsiteY0" fmla="*/ 33867 h 3589866"/>
                    <a:gd name="connsiteX1" fmla="*/ 567267 w 1549400"/>
                    <a:gd name="connsiteY1" fmla="*/ 474134 h 3589866"/>
                    <a:gd name="connsiteX2" fmla="*/ 533400 w 1549400"/>
                    <a:gd name="connsiteY2" fmla="*/ 922867 h 3589866"/>
                    <a:gd name="connsiteX3" fmla="*/ 1024467 w 1549400"/>
                    <a:gd name="connsiteY3" fmla="*/ 1312334 h 3589866"/>
                    <a:gd name="connsiteX4" fmla="*/ 372534 w 1549400"/>
                    <a:gd name="connsiteY4" fmla="*/ 1727200 h 3589866"/>
                    <a:gd name="connsiteX5" fmla="*/ 330200 w 1549400"/>
                    <a:gd name="connsiteY5" fmla="*/ 2065867 h 3589866"/>
                    <a:gd name="connsiteX6" fmla="*/ 1168400 w 1549400"/>
                    <a:gd name="connsiteY6" fmla="*/ 2700867 h 3589866"/>
                    <a:gd name="connsiteX7" fmla="*/ 0 w 1549400"/>
                    <a:gd name="connsiteY7" fmla="*/ 3539067 h 3589866"/>
                    <a:gd name="connsiteX8" fmla="*/ 457200 w 1549400"/>
                    <a:gd name="connsiteY8" fmla="*/ 3589866 h 3589866"/>
                    <a:gd name="connsiteX9" fmla="*/ 1549400 w 1549400"/>
                    <a:gd name="connsiteY9" fmla="*/ 2802467 h 3589866"/>
                    <a:gd name="connsiteX10" fmla="*/ 1490134 w 1549400"/>
                    <a:gd name="connsiteY10" fmla="*/ 2523067 h 3589866"/>
                    <a:gd name="connsiteX11" fmla="*/ 643467 w 1549400"/>
                    <a:gd name="connsiteY11" fmla="*/ 1913467 h 3589866"/>
                    <a:gd name="connsiteX12" fmla="*/ 1337734 w 1549400"/>
                    <a:gd name="connsiteY12" fmla="*/ 1447800 h 3589866"/>
                    <a:gd name="connsiteX13" fmla="*/ 1270000 w 1549400"/>
                    <a:gd name="connsiteY13" fmla="*/ 1100667 h 3589866"/>
                    <a:gd name="connsiteX14" fmla="*/ 728134 w 1549400"/>
                    <a:gd name="connsiteY14" fmla="*/ 719667 h 3589866"/>
                    <a:gd name="connsiteX15" fmla="*/ 1168400 w 1549400"/>
                    <a:gd name="connsiteY15" fmla="*/ 330200 h 3589866"/>
                    <a:gd name="connsiteX16" fmla="*/ 1134534 w 1549400"/>
                    <a:gd name="connsiteY16" fmla="*/ 0 h 3589866"/>
                    <a:gd name="connsiteX17" fmla="*/ 1075267 w 1549400"/>
                    <a:gd name="connsiteY17" fmla="*/ 33867 h 358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49400" h="3589866">
                      <a:moveTo>
                        <a:pt x="1075267" y="33867"/>
                      </a:moveTo>
                      <a:lnTo>
                        <a:pt x="567267" y="474134"/>
                      </a:lnTo>
                      <a:lnTo>
                        <a:pt x="533400" y="922867"/>
                      </a:lnTo>
                      <a:lnTo>
                        <a:pt x="1024467" y="1312334"/>
                      </a:lnTo>
                      <a:lnTo>
                        <a:pt x="372534" y="1727200"/>
                      </a:lnTo>
                      <a:lnTo>
                        <a:pt x="330200" y="2065867"/>
                      </a:lnTo>
                      <a:lnTo>
                        <a:pt x="1168400" y="2700867"/>
                      </a:lnTo>
                      <a:lnTo>
                        <a:pt x="0" y="3539067"/>
                      </a:lnTo>
                      <a:lnTo>
                        <a:pt x="457200" y="3589866"/>
                      </a:lnTo>
                      <a:lnTo>
                        <a:pt x="1549400" y="2802467"/>
                      </a:lnTo>
                      <a:lnTo>
                        <a:pt x="1490134" y="2523067"/>
                      </a:lnTo>
                      <a:lnTo>
                        <a:pt x="643467" y="1913467"/>
                      </a:lnTo>
                      <a:lnTo>
                        <a:pt x="1337734" y="1447800"/>
                      </a:lnTo>
                      <a:lnTo>
                        <a:pt x="1270000" y="1100667"/>
                      </a:lnTo>
                      <a:lnTo>
                        <a:pt x="728134" y="719667"/>
                      </a:lnTo>
                      <a:lnTo>
                        <a:pt x="1168400" y="330200"/>
                      </a:lnTo>
                      <a:lnTo>
                        <a:pt x="1134534" y="0"/>
                      </a:lnTo>
                      <a:lnTo>
                        <a:pt x="1075267" y="33867"/>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9" name="Trapezoid 848"/>
                <p:cNvSpPr/>
                <p:nvPr/>
              </p:nvSpPr>
              <p:spPr bwMode="auto">
                <a:xfrm flipV="1">
                  <a:off x="873122" y="2048574"/>
                  <a:ext cx="3857627" cy="173925"/>
                </a:xfrm>
                <a:prstGeom prst="trapezoid">
                  <a:avLst>
                    <a:gd name="adj" fmla="val 90718"/>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0" name="Trapezoid 849"/>
                <p:cNvSpPr/>
                <p:nvPr/>
              </p:nvSpPr>
              <p:spPr bwMode="auto">
                <a:xfrm flipV="1">
                  <a:off x="873122" y="2837846"/>
                  <a:ext cx="3857627" cy="173925"/>
                </a:xfrm>
                <a:prstGeom prst="trapezoid">
                  <a:avLst>
                    <a:gd name="adj" fmla="val 90718"/>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1" name="Rectangle: Top Corners Rounded 850"/>
                <p:cNvSpPr/>
                <p:nvPr/>
              </p:nvSpPr>
              <p:spPr bwMode="auto">
                <a:xfrm>
                  <a:off x="3724878" y="1865842"/>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2" name="Rectangle: Top Corners Rounded 851"/>
                <p:cNvSpPr/>
                <p:nvPr/>
              </p:nvSpPr>
              <p:spPr bwMode="auto">
                <a:xfrm>
                  <a:off x="4105878" y="1865842"/>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3" name="Rectangle: Top Corners Rounded 852"/>
                <p:cNvSpPr/>
                <p:nvPr/>
              </p:nvSpPr>
              <p:spPr bwMode="auto">
                <a:xfrm>
                  <a:off x="1273778" y="1865842"/>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4" name="Rectangle: Top Corners Rounded 853"/>
                <p:cNvSpPr/>
                <p:nvPr/>
              </p:nvSpPr>
              <p:spPr bwMode="auto">
                <a:xfrm>
                  <a:off x="1654778" y="1865842"/>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5" name="Rectangle: Top Corners Rounded 854"/>
                <p:cNvSpPr/>
                <p:nvPr/>
              </p:nvSpPr>
              <p:spPr bwMode="auto">
                <a:xfrm>
                  <a:off x="3724878" y="2644775"/>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6" name="Rectangle: Top Corners Rounded 855"/>
                <p:cNvSpPr/>
                <p:nvPr/>
              </p:nvSpPr>
              <p:spPr bwMode="auto">
                <a:xfrm>
                  <a:off x="4105878" y="2644775"/>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7" name="Rectangle: Top Corners Rounded 856"/>
                <p:cNvSpPr/>
                <p:nvPr/>
              </p:nvSpPr>
              <p:spPr bwMode="auto">
                <a:xfrm>
                  <a:off x="1273778" y="2644775"/>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8" name="Rectangle: Top Corners Rounded 857"/>
                <p:cNvSpPr/>
                <p:nvPr/>
              </p:nvSpPr>
              <p:spPr bwMode="auto">
                <a:xfrm>
                  <a:off x="1654778" y="2644775"/>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24" name="Group 823"/>
              <p:cNvGrpSpPr/>
              <p:nvPr/>
            </p:nvGrpSpPr>
            <p:grpSpPr>
              <a:xfrm>
                <a:off x="7283547" y="1363662"/>
                <a:ext cx="3857627" cy="4664605"/>
                <a:chOff x="873122" y="1363662"/>
                <a:chExt cx="3857627" cy="4664605"/>
              </a:xfrm>
              <a:grpFill/>
            </p:grpSpPr>
            <p:sp>
              <p:nvSpPr>
                <p:cNvPr id="829" name="Parallelogram 828"/>
                <p:cNvSpPr/>
                <p:nvPr/>
              </p:nvSpPr>
              <p:spPr bwMode="auto">
                <a:xfrm>
                  <a:off x="1811867" y="1363662"/>
                  <a:ext cx="880534" cy="4101571"/>
                </a:xfrm>
                <a:prstGeom prst="parallelogram">
                  <a:avLst>
                    <a:gd name="adj" fmla="val 74193"/>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0" name="Parallelogram 829"/>
                <p:cNvSpPr/>
                <p:nvPr/>
              </p:nvSpPr>
              <p:spPr bwMode="auto">
                <a:xfrm flipH="1">
                  <a:off x="2907770" y="1363662"/>
                  <a:ext cx="880534" cy="4101571"/>
                </a:xfrm>
                <a:prstGeom prst="parallelogram">
                  <a:avLst>
                    <a:gd name="adj" fmla="val 74193"/>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1" name="Trapezoid 830"/>
                <p:cNvSpPr/>
                <p:nvPr/>
              </p:nvSpPr>
              <p:spPr bwMode="auto">
                <a:xfrm>
                  <a:off x="2475970" y="1363662"/>
                  <a:ext cx="626533" cy="219605"/>
                </a:xfrm>
                <a:prstGeom prst="trapezoid">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2" name="Rectangle: Rounded Corners 831"/>
                <p:cNvSpPr/>
                <p:nvPr/>
              </p:nvSpPr>
              <p:spPr bwMode="auto">
                <a:xfrm>
                  <a:off x="1203961" y="5439832"/>
                  <a:ext cx="3173306" cy="588435"/>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3" name="Freeform: Shape 832"/>
                <p:cNvSpPr/>
                <p:nvPr/>
              </p:nvSpPr>
              <p:spPr bwMode="auto">
                <a:xfrm>
                  <a:off x="1921933" y="1921933"/>
                  <a:ext cx="1549400" cy="3589866"/>
                </a:xfrm>
                <a:custGeom>
                  <a:avLst/>
                  <a:gdLst>
                    <a:gd name="connsiteX0" fmla="*/ 1075267 w 1549400"/>
                    <a:gd name="connsiteY0" fmla="*/ 33867 h 3581400"/>
                    <a:gd name="connsiteX1" fmla="*/ 567267 w 1549400"/>
                    <a:gd name="connsiteY1" fmla="*/ 474134 h 3581400"/>
                    <a:gd name="connsiteX2" fmla="*/ 533400 w 1549400"/>
                    <a:gd name="connsiteY2" fmla="*/ 922867 h 3581400"/>
                    <a:gd name="connsiteX3" fmla="*/ 1024467 w 1549400"/>
                    <a:gd name="connsiteY3" fmla="*/ 1312334 h 3581400"/>
                    <a:gd name="connsiteX4" fmla="*/ 372534 w 1549400"/>
                    <a:gd name="connsiteY4" fmla="*/ 1727200 h 3581400"/>
                    <a:gd name="connsiteX5" fmla="*/ 330200 w 1549400"/>
                    <a:gd name="connsiteY5" fmla="*/ 2065867 h 3581400"/>
                    <a:gd name="connsiteX6" fmla="*/ 1168400 w 1549400"/>
                    <a:gd name="connsiteY6" fmla="*/ 2700867 h 3581400"/>
                    <a:gd name="connsiteX7" fmla="*/ 0 w 1549400"/>
                    <a:gd name="connsiteY7" fmla="*/ 3539067 h 3581400"/>
                    <a:gd name="connsiteX8" fmla="*/ 558800 w 1549400"/>
                    <a:gd name="connsiteY8" fmla="*/ 3581400 h 3581400"/>
                    <a:gd name="connsiteX9" fmla="*/ 1549400 w 1549400"/>
                    <a:gd name="connsiteY9" fmla="*/ 2802467 h 3581400"/>
                    <a:gd name="connsiteX10" fmla="*/ 1490134 w 1549400"/>
                    <a:gd name="connsiteY10" fmla="*/ 2523067 h 3581400"/>
                    <a:gd name="connsiteX11" fmla="*/ 643467 w 1549400"/>
                    <a:gd name="connsiteY11" fmla="*/ 1913467 h 3581400"/>
                    <a:gd name="connsiteX12" fmla="*/ 1337734 w 1549400"/>
                    <a:gd name="connsiteY12" fmla="*/ 1447800 h 3581400"/>
                    <a:gd name="connsiteX13" fmla="*/ 1270000 w 1549400"/>
                    <a:gd name="connsiteY13" fmla="*/ 1100667 h 3581400"/>
                    <a:gd name="connsiteX14" fmla="*/ 728134 w 1549400"/>
                    <a:gd name="connsiteY14" fmla="*/ 719667 h 3581400"/>
                    <a:gd name="connsiteX15" fmla="*/ 1168400 w 1549400"/>
                    <a:gd name="connsiteY15" fmla="*/ 330200 h 3581400"/>
                    <a:gd name="connsiteX16" fmla="*/ 1134534 w 1549400"/>
                    <a:gd name="connsiteY16" fmla="*/ 0 h 3581400"/>
                    <a:gd name="connsiteX17" fmla="*/ 1075267 w 1549400"/>
                    <a:gd name="connsiteY17" fmla="*/ 33867 h 3581400"/>
                    <a:gd name="connsiteX0" fmla="*/ 1075267 w 1549400"/>
                    <a:gd name="connsiteY0" fmla="*/ 33867 h 3581400"/>
                    <a:gd name="connsiteX1" fmla="*/ 567267 w 1549400"/>
                    <a:gd name="connsiteY1" fmla="*/ 474134 h 3581400"/>
                    <a:gd name="connsiteX2" fmla="*/ 533400 w 1549400"/>
                    <a:gd name="connsiteY2" fmla="*/ 922867 h 3581400"/>
                    <a:gd name="connsiteX3" fmla="*/ 1024467 w 1549400"/>
                    <a:gd name="connsiteY3" fmla="*/ 1312334 h 3581400"/>
                    <a:gd name="connsiteX4" fmla="*/ 372534 w 1549400"/>
                    <a:gd name="connsiteY4" fmla="*/ 1727200 h 3581400"/>
                    <a:gd name="connsiteX5" fmla="*/ 330200 w 1549400"/>
                    <a:gd name="connsiteY5" fmla="*/ 2065867 h 3581400"/>
                    <a:gd name="connsiteX6" fmla="*/ 1168400 w 1549400"/>
                    <a:gd name="connsiteY6" fmla="*/ 2700867 h 3581400"/>
                    <a:gd name="connsiteX7" fmla="*/ 0 w 1549400"/>
                    <a:gd name="connsiteY7" fmla="*/ 3539067 h 3581400"/>
                    <a:gd name="connsiteX8" fmla="*/ 389467 w 1549400"/>
                    <a:gd name="connsiteY8" fmla="*/ 3581400 h 3581400"/>
                    <a:gd name="connsiteX9" fmla="*/ 1549400 w 1549400"/>
                    <a:gd name="connsiteY9" fmla="*/ 2802467 h 3581400"/>
                    <a:gd name="connsiteX10" fmla="*/ 1490134 w 1549400"/>
                    <a:gd name="connsiteY10" fmla="*/ 2523067 h 3581400"/>
                    <a:gd name="connsiteX11" fmla="*/ 643467 w 1549400"/>
                    <a:gd name="connsiteY11" fmla="*/ 1913467 h 3581400"/>
                    <a:gd name="connsiteX12" fmla="*/ 1337734 w 1549400"/>
                    <a:gd name="connsiteY12" fmla="*/ 1447800 h 3581400"/>
                    <a:gd name="connsiteX13" fmla="*/ 1270000 w 1549400"/>
                    <a:gd name="connsiteY13" fmla="*/ 1100667 h 3581400"/>
                    <a:gd name="connsiteX14" fmla="*/ 728134 w 1549400"/>
                    <a:gd name="connsiteY14" fmla="*/ 719667 h 3581400"/>
                    <a:gd name="connsiteX15" fmla="*/ 1168400 w 1549400"/>
                    <a:gd name="connsiteY15" fmla="*/ 330200 h 3581400"/>
                    <a:gd name="connsiteX16" fmla="*/ 1134534 w 1549400"/>
                    <a:gd name="connsiteY16" fmla="*/ 0 h 3581400"/>
                    <a:gd name="connsiteX17" fmla="*/ 1075267 w 1549400"/>
                    <a:gd name="connsiteY17" fmla="*/ 33867 h 3581400"/>
                    <a:gd name="connsiteX0" fmla="*/ 1075267 w 1549400"/>
                    <a:gd name="connsiteY0" fmla="*/ 33867 h 3589866"/>
                    <a:gd name="connsiteX1" fmla="*/ 567267 w 1549400"/>
                    <a:gd name="connsiteY1" fmla="*/ 474134 h 3589866"/>
                    <a:gd name="connsiteX2" fmla="*/ 533400 w 1549400"/>
                    <a:gd name="connsiteY2" fmla="*/ 922867 h 3589866"/>
                    <a:gd name="connsiteX3" fmla="*/ 1024467 w 1549400"/>
                    <a:gd name="connsiteY3" fmla="*/ 1312334 h 3589866"/>
                    <a:gd name="connsiteX4" fmla="*/ 372534 w 1549400"/>
                    <a:gd name="connsiteY4" fmla="*/ 1727200 h 3589866"/>
                    <a:gd name="connsiteX5" fmla="*/ 330200 w 1549400"/>
                    <a:gd name="connsiteY5" fmla="*/ 2065867 h 3589866"/>
                    <a:gd name="connsiteX6" fmla="*/ 1168400 w 1549400"/>
                    <a:gd name="connsiteY6" fmla="*/ 2700867 h 3589866"/>
                    <a:gd name="connsiteX7" fmla="*/ 0 w 1549400"/>
                    <a:gd name="connsiteY7" fmla="*/ 3539067 h 3589866"/>
                    <a:gd name="connsiteX8" fmla="*/ 457200 w 1549400"/>
                    <a:gd name="connsiteY8" fmla="*/ 3589866 h 3589866"/>
                    <a:gd name="connsiteX9" fmla="*/ 1549400 w 1549400"/>
                    <a:gd name="connsiteY9" fmla="*/ 2802467 h 3589866"/>
                    <a:gd name="connsiteX10" fmla="*/ 1490134 w 1549400"/>
                    <a:gd name="connsiteY10" fmla="*/ 2523067 h 3589866"/>
                    <a:gd name="connsiteX11" fmla="*/ 643467 w 1549400"/>
                    <a:gd name="connsiteY11" fmla="*/ 1913467 h 3589866"/>
                    <a:gd name="connsiteX12" fmla="*/ 1337734 w 1549400"/>
                    <a:gd name="connsiteY12" fmla="*/ 1447800 h 3589866"/>
                    <a:gd name="connsiteX13" fmla="*/ 1270000 w 1549400"/>
                    <a:gd name="connsiteY13" fmla="*/ 1100667 h 3589866"/>
                    <a:gd name="connsiteX14" fmla="*/ 728134 w 1549400"/>
                    <a:gd name="connsiteY14" fmla="*/ 719667 h 3589866"/>
                    <a:gd name="connsiteX15" fmla="*/ 1168400 w 1549400"/>
                    <a:gd name="connsiteY15" fmla="*/ 330200 h 3589866"/>
                    <a:gd name="connsiteX16" fmla="*/ 1134534 w 1549400"/>
                    <a:gd name="connsiteY16" fmla="*/ 0 h 3589866"/>
                    <a:gd name="connsiteX17" fmla="*/ 1075267 w 1549400"/>
                    <a:gd name="connsiteY17" fmla="*/ 33867 h 358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49400" h="3589866">
                      <a:moveTo>
                        <a:pt x="1075267" y="33867"/>
                      </a:moveTo>
                      <a:lnTo>
                        <a:pt x="567267" y="474134"/>
                      </a:lnTo>
                      <a:lnTo>
                        <a:pt x="533400" y="922867"/>
                      </a:lnTo>
                      <a:lnTo>
                        <a:pt x="1024467" y="1312334"/>
                      </a:lnTo>
                      <a:lnTo>
                        <a:pt x="372534" y="1727200"/>
                      </a:lnTo>
                      <a:lnTo>
                        <a:pt x="330200" y="2065867"/>
                      </a:lnTo>
                      <a:lnTo>
                        <a:pt x="1168400" y="2700867"/>
                      </a:lnTo>
                      <a:lnTo>
                        <a:pt x="0" y="3539067"/>
                      </a:lnTo>
                      <a:lnTo>
                        <a:pt x="457200" y="3589866"/>
                      </a:lnTo>
                      <a:lnTo>
                        <a:pt x="1549400" y="2802467"/>
                      </a:lnTo>
                      <a:lnTo>
                        <a:pt x="1490134" y="2523067"/>
                      </a:lnTo>
                      <a:lnTo>
                        <a:pt x="643467" y="1913467"/>
                      </a:lnTo>
                      <a:lnTo>
                        <a:pt x="1337734" y="1447800"/>
                      </a:lnTo>
                      <a:lnTo>
                        <a:pt x="1270000" y="1100667"/>
                      </a:lnTo>
                      <a:lnTo>
                        <a:pt x="728134" y="719667"/>
                      </a:lnTo>
                      <a:lnTo>
                        <a:pt x="1168400" y="330200"/>
                      </a:lnTo>
                      <a:lnTo>
                        <a:pt x="1134534" y="0"/>
                      </a:lnTo>
                      <a:lnTo>
                        <a:pt x="1075267" y="33867"/>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4" name="Trapezoid 833"/>
                <p:cNvSpPr/>
                <p:nvPr/>
              </p:nvSpPr>
              <p:spPr bwMode="auto">
                <a:xfrm flipV="1">
                  <a:off x="873122" y="2048574"/>
                  <a:ext cx="3857627" cy="173925"/>
                </a:xfrm>
                <a:prstGeom prst="trapezoid">
                  <a:avLst>
                    <a:gd name="adj" fmla="val 90718"/>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5" name="Trapezoid 834"/>
                <p:cNvSpPr/>
                <p:nvPr/>
              </p:nvSpPr>
              <p:spPr bwMode="auto">
                <a:xfrm flipV="1">
                  <a:off x="873122" y="2837846"/>
                  <a:ext cx="3857627" cy="173925"/>
                </a:xfrm>
                <a:prstGeom prst="trapezoid">
                  <a:avLst>
                    <a:gd name="adj" fmla="val 90718"/>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6" name="Rectangle: Top Corners Rounded 835"/>
                <p:cNvSpPr/>
                <p:nvPr/>
              </p:nvSpPr>
              <p:spPr bwMode="auto">
                <a:xfrm>
                  <a:off x="3724878" y="1865842"/>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7" name="Rectangle: Top Corners Rounded 836"/>
                <p:cNvSpPr/>
                <p:nvPr/>
              </p:nvSpPr>
              <p:spPr bwMode="auto">
                <a:xfrm>
                  <a:off x="4105878" y="1865842"/>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8" name="Rectangle: Top Corners Rounded 837"/>
                <p:cNvSpPr/>
                <p:nvPr/>
              </p:nvSpPr>
              <p:spPr bwMode="auto">
                <a:xfrm>
                  <a:off x="1273778" y="1865842"/>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9" name="Rectangle: Top Corners Rounded 838"/>
                <p:cNvSpPr/>
                <p:nvPr/>
              </p:nvSpPr>
              <p:spPr bwMode="auto">
                <a:xfrm>
                  <a:off x="1654778" y="1865842"/>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0" name="Rectangle: Top Corners Rounded 839"/>
                <p:cNvSpPr/>
                <p:nvPr/>
              </p:nvSpPr>
              <p:spPr bwMode="auto">
                <a:xfrm>
                  <a:off x="3724878" y="2644775"/>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1" name="Rectangle: Top Corners Rounded 840"/>
                <p:cNvSpPr/>
                <p:nvPr/>
              </p:nvSpPr>
              <p:spPr bwMode="auto">
                <a:xfrm>
                  <a:off x="4105878" y="2644775"/>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2" name="Rectangle: Top Corners Rounded 841"/>
                <p:cNvSpPr/>
                <p:nvPr/>
              </p:nvSpPr>
              <p:spPr bwMode="auto">
                <a:xfrm>
                  <a:off x="1273778" y="2644775"/>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3" name="Rectangle: Top Corners Rounded 842"/>
                <p:cNvSpPr/>
                <p:nvPr/>
              </p:nvSpPr>
              <p:spPr bwMode="auto">
                <a:xfrm>
                  <a:off x="1654778" y="2644775"/>
                  <a:ext cx="183548" cy="194733"/>
                </a:xfrm>
                <a:prstGeom prst="round2SameRect">
                  <a:avLst>
                    <a:gd name="adj1" fmla="val 50000"/>
                    <a:gd name="adj2" fmla="val 0"/>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25" name="Freeform: Shape 824"/>
              <p:cNvSpPr/>
              <p:nvPr/>
            </p:nvSpPr>
            <p:spPr bwMode="auto">
              <a:xfrm>
                <a:off x="4236720" y="1939290"/>
                <a:ext cx="6419850" cy="584551"/>
              </a:xfrm>
              <a:custGeom>
                <a:avLst/>
                <a:gdLst>
                  <a:gd name="connsiteX0" fmla="*/ 0 w 6419850"/>
                  <a:gd name="connsiteY0" fmla="*/ 57150 h 57150"/>
                  <a:gd name="connsiteX1" fmla="*/ 19050 w 6419850"/>
                  <a:gd name="connsiteY1" fmla="*/ 6350 h 57150"/>
                  <a:gd name="connsiteX2" fmla="*/ 6394450 w 6419850"/>
                  <a:gd name="connsiteY2" fmla="*/ 0 h 57150"/>
                  <a:gd name="connsiteX3" fmla="*/ 6419850 w 6419850"/>
                  <a:gd name="connsiteY3" fmla="*/ 50800 h 57150"/>
                  <a:gd name="connsiteX4" fmla="*/ 0 w 6419850"/>
                  <a:gd name="connsiteY4" fmla="*/ 57150 h 57150"/>
                  <a:gd name="connsiteX0" fmla="*/ 0 w 6419850"/>
                  <a:gd name="connsiteY0" fmla="*/ 57150 h 502829"/>
                  <a:gd name="connsiteX1" fmla="*/ 19050 w 6419850"/>
                  <a:gd name="connsiteY1" fmla="*/ 6350 h 502829"/>
                  <a:gd name="connsiteX2" fmla="*/ 6394450 w 6419850"/>
                  <a:gd name="connsiteY2" fmla="*/ 0 h 502829"/>
                  <a:gd name="connsiteX3" fmla="*/ 6419850 w 6419850"/>
                  <a:gd name="connsiteY3" fmla="*/ 50800 h 502829"/>
                  <a:gd name="connsiteX4" fmla="*/ 0 w 6419850"/>
                  <a:gd name="connsiteY4" fmla="*/ 57150 h 502829"/>
                  <a:gd name="connsiteX0" fmla="*/ 0 w 6419850"/>
                  <a:gd name="connsiteY0" fmla="*/ 57150 h 578201"/>
                  <a:gd name="connsiteX1" fmla="*/ 19050 w 6419850"/>
                  <a:gd name="connsiteY1" fmla="*/ 6350 h 578201"/>
                  <a:gd name="connsiteX2" fmla="*/ 6394450 w 6419850"/>
                  <a:gd name="connsiteY2" fmla="*/ 0 h 578201"/>
                  <a:gd name="connsiteX3" fmla="*/ 6419850 w 6419850"/>
                  <a:gd name="connsiteY3" fmla="*/ 50800 h 578201"/>
                  <a:gd name="connsiteX4" fmla="*/ 0 w 6419850"/>
                  <a:gd name="connsiteY4" fmla="*/ 57150 h 578201"/>
                  <a:gd name="connsiteX0" fmla="*/ 0 w 6419850"/>
                  <a:gd name="connsiteY0" fmla="*/ 57150 h 578201"/>
                  <a:gd name="connsiteX1" fmla="*/ 19050 w 6419850"/>
                  <a:gd name="connsiteY1" fmla="*/ 6350 h 578201"/>
                  <a:gd name="connsiteX2" fmla="*/ 6394450 w 6419850"/>
                  <a:gd name="connsiteY2" fmla="*/ 0 h 578201"/>
                  <a:gd name="connsiteX3" fmla="*/ 6419850 w 6419850"/>
                  <a:gd name="connsiteY3" fmla="*/ 50800 h 578201"/>
                  <a:gd name="connsiteX4" fmla="*/ 0 w 6419850"/>
                  <a:gd name="connsiteY4" fmla="*/ 57150 h 578201"/>
                  <a:gd name="connsiteX0" fmla="*/ 440766 w 6860616"/>
                  <a:gd name="connsiteY0" fmla="*/ 52410 h 573461"/>
                  <a:gd name="connsiteX1" fmla="*/ 459816 w 6860616"/>
                  <a:gd name="connsiteY1" fmla="*/ 1610 h 573461"/>
                  <a:gd name="connsiteX2" fmla="*/ 6600266 w 6860616"/>
                  <a:gd name="connsiteY2" fmla="*/ 115910 h 573461"/>
                  <a:gd name="connsiteX3" fmla="*/ 6860616 w 6860616"/>
                  <a:gd name="connsiteY3" fmla="*/ 46060 h 573461"/>
                  <a:gd name="connsiteX4" fmla="*/ 440766 w 6860616"/>
                  <a:gd name="connsiteY4" fmla="*/ 52410 h 573461"/>
                  <a:gd name="connsiteX0" fmla="*/ 440766 w 6860616"/>
                  <a:gd name="connsiteY0" fmla="*/ 52410 h 573461"/>
                  <a:gd name="connsiteX1" fmla="*/ 459816 w 6860616"/>
                  <a:gd name="connsiteY1" fmla="*/ 1610 h 573461"/>
                  <a:gd name="connsiteX2" fmla="*/ 6600266 w 6860616"/>
                  <a:gd name="connsiteY2" fmla="*/ 115910 h 573461"/>
                  <a:gd name="connsiteX3" fmla="*/ 6860616 w 6860616"/>
                  <a:gd name="connsiteY3" fmla="*/ 46060 h 573461"/>
                  <a:gd name="connsiteX4" fmla="*/ 440766 w 6860616"/>
                  <a:gd name="connsiteY4" fmla="*/ 52410 h 573461"/>
                  <a:gd name="connsiteX0" fmla="*/ 457698 w 6877548"/>
                  <a:gd name="connsiteY0" fmla="*/ 63500 h 584551"/>
                  <a:gd name="connsiteX1" fmla="*/ 476748 w 6877548"/>
                  <a:gd name="connsiteY1" fmla="*/ 12700 h 584551"/>
                  <a:gd name="connsiteX2" fmla="*/ 6845798 w 6877548"/>
                  <a:gd name="connsiteY2" fmla="*/ 0 h 584551"/>
                  <a:gd name="connsiteX3" fmla="*/ 6877548 w 6877548"/>
                  <a:gd name="connsiteY3" fmla="*/ 57150 h 584551"/>
                  <a:gd name="connsiteX4" fmla="*/ 457698 w 6877548"/>
                  <a:gd name="connsiteY4" fmla="*/ 63500 h 584551"/>
                  <a:gd name="connsiteX0" fmla="*/ 0 w 6419850"/>
                  <a:gd name="connsiteY0" fmla="*/ 434080 h 955131"/>
                  <a:gd name="connsiteX1" fmla="*/ 19050 w 6419850"/>
                  <a:gd name="connsiteY1" fmla="*/ 383280 h 955131"/>
                  <a:gd name="connsiteX2" fmla="*/ 6388100 w 6419850"/>
                  <a:gd name="connsiteY2" fmla="*/ 370580 h 955131"/>
                  <a:gd name="connsiteX3" fmla="*/ 6419850 w 6419850"/>
                  <a:gd name="connsiteY3" fmla="*/ 427730 h 955131"/>
                  <a:gd name="connsiteX4" fmla="*/ 0 w 6419850"/>
                  <a:gd name="connsiteY4" fmla="*/ 434080 h 955131"/>
                  <a:gd name="connsiteX0" fmla="*/ 0 w 6419850"/>
                  <a:gd name="connsiteY0" fmla="*/ 434080 h 955131"/>
                  <a:gd name="connsiteX1" fmla="*/ 19050 w 6419850"/>
                  <a:gd name="connsiteY1" fmla="*/ 383280 h 955131"/>
                  <a:gd name="connsiteX2" fmla="*/ 6388100 w 6419850"/>
                  <a:gd name="connsiteY2" fmla="*/ 370580 h 955131"/>
                  <a:gd name="connsiteX3" fmla="*/ 6419850 w 6419850"/>
                  <a:gd name="connsiteY3" fmla="*/ 427730 h 955131"/>
                  <a:gd name="connsiteX4" fmla="*/ 0 w 6419850"/>
                  <a:gd name="connsiteY4" fmla="*/ 434080 h 955131"/>
                  <a:gd name="connsiteX0" fmla="*/ 0 w 6419850"/>
                  <a:gd name="connsiteY0" fmla="*/ 63500 h 584551"/>
                  <a:gd name="connsiteX1" fmla="*/ 19050 w 6419850"/>
                  <a:gd name="connsiteY1" fmla="*/ 12700 h 584551"/>
                  <a:gd name="connsiteX2" fmla="*/ 6388100 w 6419850"/>
                  <a:gd name="connsiteY2" fmla="*/ 0 h 584551"/>
                  <a:gd name="connsiteX3" fmla="*/ 6419850 w 6419850"/>
                  <a:gd name="connsiteY3" fmla="*/ 57150 h 584551"/>
                  <a:gd name="connsiteX4" fmla="*/ 0 w 6419850"/>
                  <a:gd name="connsiteY4" fmla="*/ 63500 h 584551"/>
                  <a:gd name="connsiteX0" fmla="*/ 0 w 6419850"/>
                  <a:gd name="connsiteY0" fmla="*/ 63500 h 584551"/>
                  <a:gd name="connsiteX1" fmla="*/ 19050 w 6419850"/>
                  <a:gd name="connsiteY1" fmla="*/ 12700 h 584551"/>
                  <a:gd name="connsiteX2" fmla="*/ 6388100 w 6419850"/>
                  <a:gd name="connsiteY2" fmla="*/ 0 h 584551"/>
                  <a:gd name="connsiteX3" fmla="*/ 6419850 w 6419850"/>
                  <a:gd name="connsiteY3" fmla="*/ 57150 h 584551"/>
                  <a:gd name="connsiteX4" fmla="*/ 0 w 6419850"/>
                  <a:gd name="connsiteY4" fmla="*/ 63500 h 584551"/>
                  <a:gd name="connsiteX0" fmla="*/ 0 w 6419850"/>
                  <a:gd name="connsiteY0" fmla="*/ 63500 h 584551"/>
                  <a:gd name="connsiteX1" fmla="*/ 19050 w 6419850"/>
                  <a:gd name="connsiteY1" fmla="*/ 12700 h 584551"/>
                  <a:gd name="connsiteX2" fmla="*/ 6388100 w 6419850"/>
                  <a:gd name="connsiteY2" fmla="*/ 0 h 584551"/>
                  <a:gd name="connsiteX3" fmla="*/ 6419850 w 6419850"/>
                  <a:gd name="connsiteY3" fmla="*/ 57150 h 584551"/>
                  <a:gd name="connsiteX4" fmla="*/ 0 w 6419850"/>
                  <a:gd name="connsiteY4" fmla="*/ 63500 h 58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584551">
                    <a:moveTo>
                      <a:pt x="0" y="63500"/>
                    </a:moveTo>
                    <a:lnTo>
                      <a:pt x="19050" y="12700"/>
                    </a:lnTo>
                    <a:cubicBezTo>
                      <a:pt x="2441543" y="917152"/>
                      <a:pt x="4800601" y="482600"/>
                      <a:pt x="6388100" y="0"/>
                    </a:cubicBezTo>
                    <a:lnTo>
                      <a:pt x="6419850" y="57150"/>
                    </a:lnTo>
                    <a:cubicBezTo>
                      <a:pt x="5228167" y="364067"/>
                      <a:pt x="2588683" y="1068916"/>
                      <a:pt x="0" y="6350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6" name="Freeform: Shape 825"/>
              <p:cNvSpPr/>
              <p:nvPr/>
            </p:nvSpPr>
            <p:spPr bwMode="auto">
              <a:xfrm>
                <a:off x="1299210" y="1904999"/>
                <a:ext cx="6419850" cy="584552"/>
              </a:xfrm>
              <a:custGeom>
                <a:avLst/>
                <a:gdLst>
                  <a:gd name="connsiteX0" fmla="*/ 19050 w 6419850"/>
                  <a:gd name="connsiteY0" fmla="*/ 12700 h 584552"/>
                  <a:gd name="connsiteX1" fmla="*/ 3920763 w 6419850"/>
                  <a:gd name="connsiteY1" fmla="*/ 497718 h 584552"/>
                  <a:gd name="connsiteX2" fmla="*/ 4171461 w 6419850"/>
                  <a:gd name="connsiteY2" fmla="*/ 470215 h 584552"/>
                  <a:gd name="connsiteX3" fmla="*/ 4285159 w 6419850"/>
                  <a:gd name="connsiteY3" fmla="*/ 493973 h 584552"/>
                  <a:gd name="connsiteX4" fmla="*/ 4149905 w 6419850"/>
                  <a:gd name="connsiteY4" fmla="*/ 511938 h 584552"/>
                  <a:gd name="connsiteX5" fmla="*/ 0 w 6419850"/>
                  <a:gd name="connsiteY5" fmla="*/ 63500 h 584552"/>
                  <a:gd name="connsiteX6" fmla="*/ 6388100 w 6419850"/>
                  <a:gd name="connsiteY6" fmla="*/ 0 h 584552"/>
                  <a:gd name="connsiteX7" fmla="*/ 6419850 w 6419850"/>
                  <a:gd name="connsiteY7" fmla="*/ 57150 h 584552"/>
                  <a:gd name="connsiteX8" fmla="*/ 4924221 w 6419850"/>
                  <a:gd name="connsiteY8" fmla="*/ 397129 h 584552"/>
                  <a:gd name="connsiteX9" fmla="*/ 4560295 w 6419850"/>
                  <a:gd name="connsiteY9" fmla="*/ 457020 h 584552"/>
                  <a:gd name="connsiteX10" fmla="*/ 4476295 w 6419850"/>
                  <a:gd name="connsiteY10" fmla="*/ 430912 h 584552"/>
                  <a:gd name="connsiteX11" fmla="*/ 4695387 w 6419850"/>
                  <a:gd name="connsiteY11" fmla="*/ 398964 h 584552"/>
                  <a:gd name="connsiteX12" fmla="*/ 6388100 w 6419850"/>
                  <a:gd name="connsiteY12" fmla="*/ 0 h 5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19850" h="584552">
                    <a:moveTo>
                      <a:pt x="19050" y="12700"/>
                    </a:moveTo>
                    <a:cubicBezTo>
                      <a:pt x="1381703" y="521454"/>
                      <a:pt x="2724284" y="606539"/>
                      <a:pt x="3920763" y="497718"/>
                    </a:cubicBezTo>
                    <a:lnTo>
                      <a:pt x="4171461" y="470215"/>
                    </a:lnTo>
                    <a:lnTo>
                      <a:pt x="4285159" y="493973"/>
                    </a:lnTo>
                    <a:lnTo>
                      <a:pt x="4149905" y="511938"/>
                    </a:lnTo>
                    <a:cubicBezTo>
                      <a:pt x="2928342" y="653455"/>
                      <a:pt x="1456134" y="629047"/>
                      <a:pt x="0" y="63500"/>
                    </a:cubicBezTo>
                    <a:close/>
                    <a:moveTo>
                      <a:pt x="6388100" y="0"/>
                    </a:moveTo>
                    <a:lnTo>
                      <a:pt x="6419850" y="57150"/>
                    </a:lnTo>
                    <a:cubicBezTo>
                      <a:pt x="6047449" y="153062"/>
                      <a:pt x="5533662" y="287834"/>
                      <a:pt x="4924221" y="397129"/>
                    </a:cubicBezTo>
                    <a:lnTo>
                      <a:pt x="4560295" y="457020"/>
                    </a:lnTo>
                    <a:lnTo>
                      <a:pt x="4476295" y="430912"/>
                    </a:lnTo>
                    <a:lnTo>
                      <a:pt x="4695387" y="398964"/>
                    </a:lnTo>
                    <a:cubicBezTo>
                      <a:pt x="5320566" y="296933"/>
                      <a:pt x="5892007" y="150813"/>
                      <a:pt x="6388100"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7" name="Freeform: Shape 826"/>
              <p:cNvSpPr/>
              <p:nvPr/>
            </p:nvSpPr>
            <p:spPr bwMode="auto">
              <a:xfrm>
                <a:off x="1379220" y="2727959"/>
                <a:ext cx="6419850" cy="584552"/>
              </a:xfrm>
              <a:custGeom>
                <a:avLst/>
                <a:gdLst>
                  <a:gd name="connsiteX0" fmla="*/ 19050 w 6419850"/>
                  <a:gd name="connsiteY0" fmla="*/ 12700 h 584552"/>
                  <a:gd name="connsiteX1" fmla="*/ 3920763 w 6419850"/>
                  <a:gd name="connsiteY1" fmla="*/ 497718 h 584552"/>
                  <a:gd name="connsiteX2" fmla="*/ 4291852 w 6419850"/>
                  <a:gd name="connsiteY2" fmla="*/ 457007 h 584552"/>
                  <a:gd name="connsiteX3" fmla="*/ 4397407 w 6419850"/>
                  <a:gd name="connsiteY3" fmla="*/ 479063 h 584552"/>
                  <a:gd name="connsiteX4" fmla="*/ 4149905 w 6419850"/>
                  <a:gd name="connsiteY4" fmla="*/ 511938 h 584552"/>
                  <a:gd name="connsiteX5" fmla="*/ 0 w 6419850"/>
                  <a:gd name="connsiteY5" fmla="*/ 63500 h 584552"/>
                  <a:gd name="connsiteX6" fmla="*/ 6388100 w 6419850"/>
                  <a:gd name="connsiteY6" fmla="*/ 0 h 584552"/>
                  <a:gd name="connsiteX7" fmla="*/ 6419850 w 6419850"/>
                  <a:gd name="connsiteY7" fmla="*/ 57150 h 584552"/>
                  <a:gd name="connsiteX8" fmla="*/ 4924221 w 6419850"/>
                  <a:gd name="connsiteY8" fmla="*/ 397129 h 584552"/>
                  <a:gd name="connsiteX9" fmla="*/ 4665577 w 6419850"/>
                  <a:gd name="connsiteY9" fmla="*/ 439694 h 584552"/>
                  <a:gd name="connsiteX10" fmla="*/ 4585901 w 6419850"/>
                  <a:gd name="connsiteY10" fmla="*/ 414930 h 584552"/>
                  <a:gd name="connsiteX11" fmla="*/ 4695388 w 6419850"/>
                  <a:gd name="connsiteY11" fmla="*/ 398964 h 584552"/>
                  <a:gd name="connsiteX12" fmla="*/ 6388100 w 6419850"/>
                  <a:gd name="connsiteY12" fmla="*/ 0 h 5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19850" h="584552">
                    <a:moveTo>
                      <a:pt x="19050" y="12700"/>
                    </a:moveTo>
                    <a:cubicBezTo>
                      <a:pt x="1381703" y="521454"/>
                      <a:pt x="2724284" y="606539"/>
                      <a:pt x="3920763" y="497718"/>
                    </a:cubicBezTo>
                    <a:lnTo>
                      <a:pt x="4291852" y="457007"/>
                    </a:lnTo>
                    <a:lnTo>
                      <a:pt x="4397407" y="479063"/>
                    </a:lnTo>
                    <a:lnTo>
                      <a:pt x="4149905" y="511938"/>
                    </a:lnTo>
                    <a:cubicBezTo>
                      <a:pt x="2928342" y="653455"/>
                      <a:pt x="1456134" y="629047"/>
                      <a:pt x="0" y="63500"/>
                    </a:cubicBezTo>
                    <a:close/>
                    <a:moveTo>
                      <a:pt x="6388100" y="0"/>
                    </a:moveTo>
                    <a:lnTo>
                      <a:pt x="6419850" y="57150"/>
                    </a:lnTo>
                    <a:cubicBezTo>
                      <a:pt x="6047449" y="153062"/>
                      <a:pt x="5533662" y="287834"/>
                      <a:pt x="4924221" y="397129"/>
                    </a:cubicBezTo>
                    <a:lnTo>
                      <a:pt x="4665577" y="439694"/>
                    </a:lnTo>
                    <a:lnTo>
                      <a:pt x="4585901" y="414930"/>
                    </a:lnTo>
                    <a:lnTo>
                      <a:pt x="4695388" y="398964"/>
                    </a:lnTo>
                    <a:cubicBezTo>
                      <a:pt x="5320566" y="296933"/>
                      <a:pt x="5892007" y="150813"/>
                      <a:pt x="6388100"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8" name="Freeform: Shape 827"/>
              <p:cNvSpPr/>
              <p:nvPr/>
            </p:nvSpPr>
            <p:spPr bwMode="auto">
              <a:xfrm>
                <a:off x="4213860" y="2705100"/>
                <a:ext cx="6419850" cy="584551"/>
              </a:xfrm>
              <a:custGeom>
                <a:avLst/>
                <a:gdLst>
                  <a:gd name="connsiteX0" fmla="*/ 0 w 6419850"/>
                  <a:gd name="connsiteY0" fmla="*/ 57150 h 57150"/>
                  <a:gd name="connsiteX1" fmla="*/ 19050 w 6419850"/>
                  <a:gd name="connsiteY1" fmla="*/ 6350 h 57150"/>
                  <a:gd name="connsiteX2" fmla="*/ 6394450 w 6419850"/>
                  <a:gd name="connsiteY2" fmla="*/ 0 h 57150"/>
                  <a:gd name="connsiteX3" fmla="*/ 6419850 w 6419850"/>
                  <a:gd name="connsiteY3" fmla="*/ 50800 h 57150"/>
                  <a:gd name="connsiteX4" fmla="*/ 0 w 6419850"/>
                  <a:gd name="connsiteY4" fmla="*/ 57150 h 57150"/>
                  <a:gd name="connsiteX0" fmla="*/ 0 w 6419850"/>
                  <a:gd name="connsiteY0" fmla="*/ 57150 h 502829"/>
                  <a:gd name="connsiteX1" fmla="*/ 19050 w 6419850"/>
                  <a:gd name="connsiteY1" fmla="*/ 6350 h 502829"/>
                  <a:gd name="connsiteX2" fmla="*/ 6394450 w 6419850"/>
                  <a:gd name="connsiteY2" fmla="*/ 0 h 502829"/>
                  <a:gd name="connsiteX3" fmla="*/ 6419850 w 6419850"/>
                  <a:gd name="connsiteY3" fmla="*/ 50800 h 502829"/>
                  <a:gd name="connsiteX4" fmla="*/ 0 w 6419850"/>
                  <a:gd name="connsiteY4" fmla="*/ 57150 h 502829"/>
                  <a:gd name="connsiteX0" fmla="*/ 0 w 6419850"/>
                  <a:gd name="connsiteY0" fmla="*/ 57150 h 578201"/>
                  <a:gd name="connsiteX1" fmla="*/ 19050 w 6419850"/>
                  <a:gd name="connsiteY1" fmla="*/ 6350 h 578201"/>
                  <a:gd name="connsiteX2" fmla="*/ 6394450 w 6419850"/>
                  <a:gd name="connsiteY2" fmla="*/ 0 h 578201"/>
                  <a:gd name="connsiteX3" fmla="*/ 6419850 w 6419850"/>
                  <a:gd name="connsiteY3" fmla="*/ 50800 h 578201"/>
                  <a:gd name="connsiteX4" fmla="*/ 0 w 6419850"/>
                  <a:gd name="connsiteY4" fmla="*/ 57150 h 578201"/>
                  <a:gd name="connsiteX0" fmla="*/ 0 w 6419850"/>
                  <a:gd name="connsiteY0" fmla="*/ 57150 h 578201"/>
                  <a:gd name="connsiteX1" fmla="*/ 19050 w 6419850"/>
                  <a:gd name="connsiteY1" fmla="*/ 6350 h 578201"/>
                  <a:gd name="connsiteX2" fmla="*/ 6394450 w 6419850"/>
                  <a:gd name="connsiteY2" fmla="*/ 0 h 578201"/>
                  <a:gd name="connsiteX3" fmla="*/ 6419850 w 6419850"/>
                  <a:gd name="connsiteY3" fmla="*/ 50800 h 578201"/>
                  <a:gd name="connsiteX4" fmla="*/ 0 w 6419850"/>
                  <a:gd name="connsiteY4" fmla="*/ 57150 h 578201"/>
                  <a:gd name="connsiteX0" fmla="*/ 440766 w 6860616"/>
                  <a:gd name="connsiteY0" fmla="*/ 52410 h 573461"/>
                  <a:gd name="connsiteX1" fmla="*/ 459816 w 6860616"/>
                  <a:gd name="connsiteY1" fmla="*/ 1610 h 573461"/>
                  <a:gd name="connsiteX2" fmla="*/ 6600266 w 6860616"/>
                  <a:gd name="connsiteY2" fmla="*/ 115910 h 573461"/>
                  <a:gd name="connsiteX3" fmla="*/ 6860616 w 6860616"/>
                  <a:gd name="connsiteY3" fmla="*/ 46060 h 573461"/>
                  <a:gd name="connsiteX4" fmla="*/ 440766 w 6860616"/>
                  <a:gd name="connsiteY4" fmla="*/ 52410 h 573461"/>
                  <a:gd name="connsiteX0" fmla="*/ 440766 w 6860616"/>
                  <a:gd name="connsiteY0" fmla="*/ 52410 h 573461"/>
                  <a:gd name="connsiteX1" fmla="*/ 459816 w 6860616"/>
                  <a:gd name="connsiteY1" fmla="*/ 1610 h 573461"/>
                  <a:gd name="connsiteX2" fmla="*/ 6600266 w 6860616"/>
                  <a:gd name="connsiteY2" fmla="*/ 115910 h 573461"/>
                  <a:gd name="connsiteX3" fmla="*/ 6860616 w 6860616"/>
                  <a:gd name="connsiteY3" fmla="*/ 46060 h 573461"/>
                  <a:gd name="connsiteX4" fmla="*/ 440766 w 6860616"/>
                  <a:gd name="connsiteY4" fmla="*/ 52410 h 573461"/>
                  <a:gd name="connsiteX0" fmla="*/ 457698 w 6877548"/>
                  <a:gd name="connsiteY0" fmla="*/ 63500 h 584551"/>
                  <a:gd name="connsiteX1" fmla="*/ 476748 w 6877548"/>
                  <a:gd name="connsiteY1" fmla="*/ 12700 h 584551"/>
                  <a:gd name="connsiteX2" fmla="*/ 6845798 w 6877548"/>
                  <a:gd name="connsiteY2" fmla="*/ 0 h 584551"/>
                  <a:gd name="connsiteX3" fmla="*/ 6877548 w 6877548"/>
                  <a:gd name="connsiteY3" fmla="*/ 57150 h 584551"/>
                  <a:gd name="connsiteX4" fmla="*/ 457698 w 6877548"/>
                  <a:gd name="connsiteY4" fmla="*/ 63500 h 584551"/>
                  <a:gd name="connsiteX0" fmla="*/ 0 w 6419850"/>
                  <a:gd name="connsiteY0" fmla="*/ 434080 h 955131"/>
                  <a:gd name="connsiteX1" fmla="*/ 19050 w 6419850"/>
                  <a:gd name="connsiteY1" fmla="*/ 383280 h 955131"/>
                  <a:gd name="connsiteX2" fmla="*/ 6388100 w 6419850"/>
                  <a:gd name="connsiteY2" fmla="*/ 370580 h 955131"/>
                  <a:gd name="connsiteX3" fmla="*/ 6419850 w 6419850"/>
                  <a:gd name="connsiteY3" fmla="*/ 427730 h 955131"/>
                  <a:gd name="connsiteX4" fmla="*/ 0 w 6419850"/>
                  <a:gd name="connsiteY4" fmla="*/ 434080 h 955131"/>
                  <a:gd name="connsiteX0" fmla="*/ 0 w 6419850"/>
                  <a:gd name="connsiteY0" fmla="*/ 434080 h 955131"/>
                  <a:gd name="connsiteX1" fmla="*/ 19050 w 6419850"/>
                  <a:gd name="connsiteY1" fmla="*/ 383280 h 955131"/>
                  <a:gd name="connsiteX2" fmla="*/ 6388100 w 6419850"/>
                  <a:gd name="connsiteY2" fmla="*/ 370580 h 955131"/>
                  <a:gd name="connsiteX3" fmla="*/ 6419850 w 6419850"/>
                  <a:gd name="connsiteY3" fmla="*/ 427730 h 955131"/>
                  <a:gd name="connsiteX4" fmla="*/ 0 w 6419850"/>
                  <a:gd name="connsiteY4" fmla="*/ 434080 h 955131"/>
                  <a:gd name="connsiteX0" fmla="*/ 0 w 6419850"/>
                  <a:gd name="connsiteY0" fmla="*/ 63500 h 584551"/>
                  <a:gd name="connsiteX1" fmla="*/ 19050 w 6419850"/>
                  <a:gd name="connsiteY1" fmla="*/ 12700 h 584551"/>
                  <a:gd name="connsiteX2" fmla="*/ 6388100 w 6419850"/>
                  <a:gd name="connsiteY2" fmla="*/ 0 h 584551"/>
                  <a:gd name="connsiteX3" fmla="*/ 6419850 w 6419850"/>
                  <a:gd name="connsiteY3" fmla="*/ 57150 h 584551"/>
                  <a:gd name="connsiteX4" fmla="*/ 0 w 6419850"/>
                  <a:gd name="connsiteY4" fmla="*/ 63500 h 584551"/>
                  <a:gd name="connsiteX0" fmla="*/ 0 w 6419850"/>
                  <a:gd name="connsiteY0" fmla="*/ 63500 h 584551"/>
                  <a:gd name="connsiteX1" fmla="*/ 19050 w 6419850"/>
                  <a:gd name="connsiteY1" fmla="*/ 12700 h 584551"/>
                  <a:gd name="connsiteX2" fmla="*/ 6388100 w 6419850"/>
                  <a:gd name="connsiteY2" fmla="*/ 0 h 584551"/>
                  <a:gd name="connsiteX3" fmla="*/ 6419850 w 6419850"/>
                  <a:gd name="connsiteY3" fmla="*/ 57150 h 584551"/>
                  <a:gd name="connsiteX4" fmla="*/ 0 w 6419850"/>
                  <a:gd name="connsiteY4" fmla="*/ 63500 h 584551"/>
                  <a:gd name="connsiteX0" fmla="*/ 0 w 6419850"/>
                  <a:gd name="connsiteY0" fmla="*/ 63500 h 584551"/>
                  <a:gd name="connsiteX1" fmla="*/ 19050 w 6419850"/>
                  <a:gd name="connsiteY1" fmla="*/ 12700 h 584551"/>
                  <a:gd name="connsiteX2" fmla="*/ 6388100 w 6419850"/>
                  <a:gd name="connsiteY2" fmla="*/ 0 h 584551"/>
                  <a:gd name="connsiteX3" fmla="*/ 6419850 w 6419850"/>
                  <a:gd name="connsiteY3" fmla="*/ 57150 h 584551"/>
                  <a:gd name="connsiteX4" fmla="*/ 0 w 6419850"/>
                  <a:gd name="connsiteY4" fmla="*/ 63500 h 58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584551">
                    <a:moveTo>
                      <a:pt x="0" y="63500"/>
                    </a:moveTo>
                    <a:lnTo>
                      <a:pt x="19050" y="12700"/>
                    </a:lnTo>
                    <a:cubicBezTo>
                      <a:pt x="2441543" y="917152"/>
                      <a:pt x="4800601" y="482600"/>
                      <a:pt x="6388100" y="0"/>
                    </a:cubicBezTo>
                    <a:lnTo>
                      <a:pt x="6419850" y="57150"/>
                    </a:lnTo>
                    <a:cubicBezTo>
                      <a:pt x="5228167" y="364067"/>
                      <a:pt x="2588683" y="1068916"/>
                      <a:pt x="0" y="6350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22" name="TextBox 821"/>
            <p:cNvSpPr txBox="1"/>
            <p:nvPr/>
          </p:nvSpPr>
          <p:spPr>
            <a:xfrm>
              <a:off x="5966656" y="8186907"/>
              <a:ext cx="968599" cy="166199"/>
            </a:xfrm>
            <a:prstGeom prst="rect">
              <a:avLst/>
            </a:prstGeom>
            <a:noFill/>
          </p:spPr>
          <p:txBody>
            <a:bodyPr wrap="square" lIns="0" tIns="0" rIns="0" bIns="0" rtlCol="0">
              <a:noAutofit/>
            </a:bodyPr>
            <a:lstStyle/>
            <a:p>
              <a:pPr marL="0" marR="0" lvl="0" indent="0" algn="ctr"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Smart grids</a:t>
              </a:r>
            </a:p>
          </p:txBody>
        </p:sp>
      </p:grpSp>
    </p:spTree>
    <p:extLst>
      <p:ext uri="{BB962C8B-B14F-4D97-AF65-F5344CB8AC3E}">
        <p14:creationId xmlns:p14="http://schemas.microsoft.com/office/powerpoint/2010/main" val="155041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0"/>
                                        </p:tgtEl>
                                        <p:attrNameLst>
                                          <p:attrName>style.visibility</p:attrName>
                                        </p:attrNameLst>
                                      </p:cBhvr>
                                      <p:to>
                                        <p:strVal val="visible"/>
                                      </p:to>
                                    </p:set>
                                    <p:animEffect transition="in" filter="fade">
                                      <p:cBhvr>
                                        <p:cTn id="7" dur="500"/>
                                        <p:tgtEl>
                                          <p:spTgt spid="770"/>
                                        </p:tgtEl>
                                      </p:cBhvr>
                                    </p:animEffect>
                                  </p:childTnLst>
                                </p:cTn>
                              </p:par>
                              <p:par>
                                <p:cTn id="8" presetID="10" presetClass="entr" presetSubtype="0" fill="hold" nodeType="withEffect">
                                  <p:stCondLst>
                                    <p:cond delay="200"/>
                                  </p:stCondLst>
                                  <p:childTnLst>
                                    <p:set>
                                      <p:cBhvr>
                                        <p:cTn id="9" dur="1" fill="hold">
                                          <p:stCondLst>
                                            <p:cond delay="0"/>
                                          </p:stCondLst>
                                        </p:cTn>
                                        <p:tgtEl>
                                          <p:spTgt spid="699"/>
                                        </p:tgtEl>
                                        <p:attrNameLst>
                                          <p:attrName>style.visibility</p:attrName>
                                        </p:attrNameLst>
                                      </p:cBhvr>
                                      <p:to>
                                        <p:strVal val="visible"/>
                                      </p:to>
                                    </p:set>
                                    <p:animEffect transition="in" filter="fade">
                                      <p:cBhvr>
                                        <p:cTn id="10" dur="200"/>
                                        <p:tgtEl>
                                          <p:spTgt spid="699"/>
                                        </p:tgtEl>
                                      </p:cBhvr>
                                    </p:animEffect>
                                  </p:childTnLst>
                                </p:cTn>
                              </p:par>
                              <p:par>
                                <p:cTn id="11" presetID="10" presetClass="entr" presetSubtype="0" fill="hold" nodeType="withEffect">
                                  <p:stCondLst>
                                    <p:cond delay="400"/>
                                  </p:stCondLst>
                                  <p:childTnLst>
                                    <p:set>
                                      <p:cBhvr>
                                        <p:cTn id="12" dur="1" fill="hold">
                                          <p:stCondLst>
                                            <p:cond delay="0"/>
                                          </p:stCondLst>
                                        </p:cTn>
                                        <p:tgtEl>
                                          <p:spTgt spid="737"/>
                                        </p:tgtEl>
                                        <p:attrNameLst>
                                          <p:attrName>style.visibility</p:attrName>
                                        </p:attrNameLst>
                                      </p:cBhvr>
                                      <p:to>
                                        <p:strVal val="visible"/>
                                      </p:to>
                                    </p:set>
                                    <p:animEffect transition="in" filter="fade">
                                      <p:cBhvr>
                                        <p:cTn id="13" dur="200"/>
                                        <p:tgtEl>
                                          <p:spTgt spid="737"/>
                                        </p:tgtEl>
                                      </p:cBhvr>
                                    </p:animEffect>
                                  </p:childTnLst>
                                </p:cTn>
                              </p:par>
                              <p:par>
                                <p:cTn id="14" presetID="10" presetClass="entr" presetSubtype="0" fill="hold" nodeType="withEffect">
                                  <p:stCondLst>
                                    <p:cond delay="600"/>
                                  </p:stCondLst>
                                  <p:childTnLst>
                                    <p:set>
                                      <p:cBhvr>
                                        <p:cTn id="15" dur="1" fill="hold">
                                          <p:stCondLst>
                                            <p:cond delay="0"/>
                                          </p:stCondLst>
                                        </p:cTn>
                                        <p:tgtEl>
                                          <p:spTgt spid="777"/>
                                        </p:tgtEl>
                                        <p:attrNameLst>
                                          <p:attrName>style.visibility</p:attrName>
                                        </p:attrNameLst>
                                      </p:cBhvr>
                                      <p:to>
                                        <p:strVal val="visible"/>
                                      </p:to>
                                    </p:set>
                                    <p:animEffect transition="in" filter="fade">
                                      <p:cBhvr>
                                        <p:cTn id="16" dur="200"/>
                                        <p:tgtEl>
                                          <p:spTgt spid="777"/>
                                        </p:tgtEl>
                                      </p:cBhvr>
                                    </p:animEffect>
                                  </p:childTnLst>
                                </p:cTn>
                              </p:par>
                              <p:par>
                                <p:cTn id="17" presetID="10" presetClass="entr" presetSubtype="0" fill="hold" nodeType="withEffect">
                                  <p:stCondLst>
                                    <p:cond delay="800"/>
                                  </p:stCondLst>
                                  <p:childTnLst>
                                    <p:set>
                                      <p:cBhvr>
                                        <p:cTn id="18" dur="1" fill="hold">
                                          <p:stCondLst>
                                            <p:cond delay="0"/>
                                          </p:stCondLst>
                                        </p:cTn>
                                        <p:tgtEl>
                                          <p:spTgt spid="689"/>
                                        </p:tgtEl>
                                        <p:attrNameLst>
                                          <p:attrName>style.visibility</p:attrName>
                                        </p:attrNameLst>
                                      </p:cBhvr>
                                      <p:to>
                                        <p:strVal val="visible"/>
                                      </p:to>
                                    </p:set>
                                    <p:animEffect transition="in" filter="fade">
                                      <p:cBhvr>
                                        <p:cTn id="19" dur="200"/>
                                        <p:tgtEl>
                                          <p:spTgt spid="689"/>
                                        </p:tgtEl>
                                      </p:cBhvr>
                                    </p:animEffect>
                                  </p:childTnLst>
                                </p:cTn>
                              </p:par>
                              <p:par>
                                <p:cTn id="20" presetID="10" presetClass="entr" presetSubtype="0" fill="hold" nodeType="withEffect">
                                  <p:stCondLst>
                                    <p:cond delay="1000"/>
                                  </p:stCondLst>
                                  <p:childTnLst>
                                    <p:set>
                                      <p:cBhvr>
                                        <p:cTn id="21" dur="1" fill="hold">
                                          <p:stCondLst>
                                            <p:cond delay="0"/>
                                          </p:stCondLst>
                                        </p:cTn>
                                        <p:tgtEl>
                                          <p:spTgt spid="714"/>
                                        </p:tgtEl>
                                        <p:attrNameLst>
                                          <p:attrName>style.visibility</p:attrName>
                                        </p:attrNameLst>
                                      </p:cBhvr>
                                      <p:to>
                                        <p:strVal val="visible"/>
                                      </p:to>
                                    </p:set>
                                    <p:animEffect transition="in" filter="fade">
                                      <p:cBhvr>
                                        <p:cTn id="22" dur="200"/>
                                        <p:tgtEl>
                                          <p:spTgt spid="714"/>
                                        </p:tgtEl>
                                      </p:cBhvr>
                                    </p:animEffect>
                                  </p:childTnLst>
                                </p:cTn>
                              </p:par>
                              <p:par>
                                <p:cTn id="23" presetID="10" presetClass="entr" presetSubtype="0" fill="hold" nodeType="withEffect">
                                  <p:stCondLst>
                                    <p:cond delay="1200"/>
                                  </p:stCondLst>
                                  <p:childTnLst>
                                    <p:set>
                                      <p:cBhvr>
                                        <p:cTn id="24" dur="1" fill="hold">
                                          <p:stCondLst>
                                            <p:cond delay="0"/>
                                          </p:stCondLst>
                                        </p:cTn>
                                        <p:tgtEl>
                                          <p:spTgt spid="678"/>
                                        </p:tgtEl>
                                        <p:attrNameLst>
                                          <p:attrName>style.visibility</p:attrName>
                                        </p:attrNameLst>
                                      </p:cBhvr>
                                      <p:to>
                                        <p:strVal val="visible"/>
                                      </p:to>
                                    </p:set>
                                    <p:animEffect transition="in" filter="fade">
                                      <p:cBhvr>
                                        <p:cTn id="25" dur="200"/>
                                        <p:tgtEl>
                                          <p:spTgt spid="678"/>
                                        </p:tgtEl>
                                      </p:cBhvr>
                                    </p:animEffect>
                                  </p:childTnLst>
                                </p:cTn>
                              </p:par>
                              <p:par>
                                <p:cTn id="26" presetID="10" presetClass="entr" presetSubtype="0" fill="hold" nodeType="withEffect">
                                  <p:stCondLst>
                                    <p:cond delay="1400"/>
                                  </p:stCondLst>
                                  <p:childTnLst>
                                    <p:set>
                                      <p:cBhvr>
                                        <p:cTn id="27" dur="1" fill="hold">
                                          <p:stCondLst>
                                            <p:cond delay="0"/>
                                          </p:stCondLst>
                                        </p:cTn>
                                        <p:tgtEl>
                                          <p:spTgt spid="740"/>
                                        </p:tgtEl>
                                        <p:attrNameLst>
                                          <p:attrName>style.visibility</p:attrName>
                                        </p:attrNameLst>
                                      </p:cBhvr>
                                      <p:to>
                                        <p:strVal val="visible"/>
                                      </p:to>
                                    </p:set>
                                    <p:animEffect transition="in" filter="fade">
                                      <p:cBhvr>
                                        <p:cTn id="28" dur="200"/>
                                        <p:tgtEl>
                                          <p:spTgt spid="740"/>
                                        </p:tgtEl>
                                      </p:cBhvr>
                                    </p:animEffect>
                                  </p:childTnLst>
                                </p:cTn>
                              </p:par>
                              <p:par>
                                <p:cTn id="29" presetID="10" presetClass="entr" presetSubtype="0" fill="hold" nodeType="withEffect">
                                  <p:stCondLst>
                                    <p:cond delay="1600"/>
                                  </p:stCondLst>
                                  <p:childTnLst>
                                    <p:set>
                                      <p:cBhvr>
                                        <p:cTn id="30" dur="1" fill="hold">
                                          <p:stCondLst>
                                            <p:cond delay="0"/>
                                          </p:stCondLst>
                                        </p:cTn>
                                        <p:tgtEl>
                                          <p:spTgt spid="672"/>
                                        </p:tgtEl>
                                        <p:attrNameLst>
                                          <p:attrName>style.visibility</p:attrName>
                                        </p:attrNameLst>
                                      </p:cBhvr>
                                      <p:to>
                                        <p:strVal val="visible"/>
                                      </p:to>
                                    </p:set>
                                    <p:animEffect transition="in" filter="fade">
                                      <p:cBhvr>
                                        <p:cTn id="31" dur="200"/>
                                        <p:tgtEl>
                                          <p:spTgt spid="672"/>
                                        </p:tgtEl>
                                      </p:cBhvr>
                                    </p:animEffect>
                                  </p:childTnLst>
                                </p:cTn>
                              </p:par>
                              <p:par>
                                <p:cTn id="32" presetID="10" presetClass="entr" presetSubtype="0" fill="hold" nodeType="withEffect">
                                  <p:stCondLst>
                                    <p:cond delay="1800"/>
                                  </p:stCondLst>
                                  <p:childTnLst>
                                    <p:set>
                                      <p:cBhvr>
                                        <p:cTn id="33" dur="1" fill="hold">
                                          <p:stCondLst>
                                            <p:cond delay="0"/>
                                          </p:stCondLst>
                                        </p:cTn>
                                        <p:tgtEl>
                                          <p:spTgt spid="686"/>
                                        </p:tgtEl>
                                        <p:attrNameLst>
                                          <p:attrName>style.visibility</p:attrName>
                                        </p:attrNameLst>
                                      </p:cBhvr>
                                      <p:to>
                                        <p:strVal val="visible"/>
                                      </p:to>
                                    </p:set>
                                    <p:animEffect transition="in" filter="fade">
                                      <p:cBhvr>
                                        <p:cTn id="34" dur="200"/>
                                        <p:tgtEl>
                                          <p:spTgt spid="686"/>
                                        </p:tgtEl>
                                      </p:cBhvr>
                                    </p:animEffect>
                                  </p:childTnLst>
                                </p:cTn>
                              </p:par>
                              <p:par>
                                <p:cTn id="35" presetID="10" presetClass="entr" presetSubtype="0" fill="hold" nodeType="withEffect">
                                  <p:stCondLst>
                                    <p:cond delay="2000"/>
                                  </p:stCondLst>
                                  <p:childTnLst>
                                    <p:set>
                                      <p:cBhvr>
                                        <p:cTn id="36" dur="1" fill="hold">
                                          <p:stCondLst>
                                            <p:cond delay="0"/>
                                          </p:stCondLst>
                                        </p:cTn>
                                        <p:tgtEl>
                                          <p:spTgt spid="732"/>
                                        </p:tgtEl>
                                        <p:attrNameLst>
                                          <p:attrName>style.visibility</p:attrName>
                                        </p:attrNameLst>
                                      </p:cBhvr>
                                      <p:to>
                                        <p:strVal val="visible"/>
                                      </p:to>
                                    </p:set>
                                    <p:animEffect transition="in" filter="fade">
                                      <p:cBhvr>
                                        <p:cTn id="37" dur="200"/>
                                        <p:tgtEl>
                                          <p:spTgt spid="732"/>
                                        </p:tgtEl>
                                      </p:cBhvr>
                                    </p:animEffect>
                                  </p:childTnLst>
                                </p:cTn>
                              </p:par>
                              <p:par>
                                <p:cTn id="38" presetID="10" presetClass="entr" presetSubtype="0" fill="hold" nodeType="withEffect">
                                  <p:stCondLst>
                                    <p:cond delay="2200"/>
                                  </p:stCondLst>
                                  <p:childTnLst>
                                    <p:set>
                                      <p:cBhvr>
                                        <p:cTn id="39" dur="1" fill="hold">
                                          <p:stCondLst>
                                            <p:cond delay="0"/>
                                          </p:stCondLst>
                                        </p:cTn>
                                        <p:tgtEl>
                                          <p:spTgt spid="751"/>
                                        </p:tgtEl>
                                        <p:attrNameLst>
                                          <p:attrName>style.visibility</p:attrName>
                                        </p:attrNameLst>
                                      </p:cBhvr>
                                      <p:to>
                                        <p:strVal val="visible"/>
                                      </p:to>
                                    </p:set>
                                    <p:animEffect transition="in" filter="fade">
                                      <p:cBhvr>
                                        <p:cTn id="40" dur="200"/>
                                        <p:tgtEl>
                                          <p:spTgt spid="751"/>
                                        </p:tgtEl>
                                      </p:cBhvr>
                                    </p:animEffect>
                                  </p:childTnLst>
                                </p:cTn>
                              </p:par>
                              <p:par>
                                <p:cTn id="41" presetID="10" presetClass="entr" presetSubtype="0" fill="hold" nodeType="withEffect">
                                  <p:stCondLst>
                                    <p:cond delay="2400"/>
                                  </p:stCondLst>
                                  <p:childTnLst>
                                    <p:set>
                                      <p:cBhvr>
                                        <p:cTn id="42" dur="1" fill="hold">
                                          <p:stCondLst>
                                            <p:cond delay="0"/>
                                          </p:stCondLst>
                                        </p:cTn>
                                        <p:tgtEl>
                                          <p:spTgt spid="807"/>
                                        </p:tgtEl>
                                        <p:attrNameLst>
                                          <p:attrName>style.visibility</p:attrName>
                                        </p:attrNameLst>
                                      </p:cBhvr>
                                      <p:to>
                                        <p:strVal val="visible"/>
                                      </p:to>
                                    </p:set>
                                    <p:animEffect transition="in" filter="fade">
                                      <p:cBhvr>
                                        <p:cTn id="43" dur="200"/>
                                        <p:tgtEl>
                                          <p:spTgt spid="807"/>
                                        </p:tgtEl>
                                      </p:cBhvr>
                                    </p:animEffect>
                                  </p:childTnLst>
                                </p:cTn>
                              </p:par>
                              <p:par>
                                <p:cTn id="44" presetID="10" presetClass="entr" presetSubtype="0" fill="hold" nodeType="withEffect">
                                  <p:stCondLst>
                                    <p:cond delay="2600"/>
                                  </p:stCondLst>
                                  <p:childTnLst>
                                    <p:set>
                                      <p:cBhvr>
                                        <p:cTn id="45" dur="1" fill="hold">
                                          <p:stCondLst>
                                            <p:cond delay="0"/>
                                          </p:stCondLst>
                                        </p:cTn>
                                        <p:tgtEl>
                                          <p:spTgt spid="797"/>
                                        </p:tgtEl>
                                        <p:attrNameLst>
                                          <p:attrName>style.visibility</p:attrName>
                                        </p:attrNameLst>
                                      </p:cBhvr>
                                      <p:to>
                                        <p:strVal val="visible"/>
                                      </p:to>
                                    </p:set>
                                    <p:animEffect transition="in" filter="fade">
                                      <p:cBhvr>
                                        <p:cTn id="46" dur="200"/>
                                        <p:tgtEl>
                                          <p:spTgt spid="797"/>
                                        </p:tgtEl>
                                      </p:cBhvr>
                                    </p:animEffect>
                                  </p:childTnLst>
                                </p:cTn>
                              </p:par>
                              <p:par>
                                <p:cTn id="47" presetID="10" presetClass="entr" presetSubtype="0" fill="hold" nodeType="withEffect">
                                  <p:stCondLst>
                                    <p:cond delay="2800"/>
                                  </p:stCondLst>
                                  <p:childTnLst>
                                    <p:set>
                                      <p:cBhvr>
                                        <p:cTn id="48" dur="1" fill="hold">
                                          <p:stCondLst>
                                            <p:cond delay="0"/>
                                          </p:stCondLst>
                                        </p:cTn>
                                        <p:tgtEl>
                                          <p:spTgt spid="804"/>
                                        </p:tgtEl>
                                        <p:attrNameLst>
                                          <p:attrName>style.visibility</p:attrName>
                                        </p:attrNameLst>
                                      </p:cBhvr>
                                      <p:to>
                                        <p:strVal val="visible"/>
                                      </p:to>
                                    </p:set>
                                    <p:animEffect transition="in" filter="fade">
                                      <p:cBhvr>
                                        <p:cTn id="49" dur="200"/>
                                        <p:tgtEl>
                                          <p:spTgt spid="804"/>
                                        </p:tgtEl>
                                      </p:cBhvr>
                                    </p:animEffect>
                                  </p:childTnLst>
                                </p:cTn>
                              </p:par>
                              <p:par>
                                <p:cTn id="50" presetID="10" presetClass="entr" presetSubtype="0" fill="hold" nodeType="withEffect">
                                  <p:stCondLst>
                                    <p:cond delay="3000"/>
                                  </p:stCondLst>
                                  <p:childTnLst>
                                    <p:set>
                                      <p:cBhvr>
                                        <p:cTn id="51" dur="1" fill="hold">
                                          <p:stCondLst>
                                            <p:cond delay="0"/>
                                          </p:stCondLst>
                                        </p:cTn>
                                        <p:tgtEl>
                                          <p:spTgt spid="767"/>
                                        </p:tgtEl>
                                        <p:attrNameLst>
                                          <p:attrName>style.visibility</p:attrName>
                                        </p:attrNameLst>
                                      </p:cBhvr>
                                      <p:to>
                                        <p:strVal val="visible"/>
                                      </p:to>
                                    </p:set>
                                    <p:animEffect transition="in" filter="fade">
                                      <p:cBhvr>
                                        <p:cTn id="52" dur="200"/>
                                        <p:tgtEl>
                                          <p:spTgt spid="767"/>
                                        </p:tgtEl>
                                      </p:cBhvr>
                                    </p:animEffect>
                                  </p:childTnLst>
                                </p:cTn>
                              </p:par>
                              <p:par>
                                <p:cTn id="53" presetID="10" presetClass="entr" presetSubtype="0" fill="hold" nodeType="withEffect">
                                  <p:stCondLst>
                                    <p:cond delay="3200"/>
                                  </p:stCondLst>
                                  <p:childTnLst>
                                    <p:set>
                                      <p:cBhvr>
                                        <p:cTn id="54" dur="1" fill="hold">
                                          <p:stCondLst>
                                            <p:cond delay="0"/>
                                          </p:stCondLst>
                                        </p:cTn>
                                        <p:tgtEl>
                                          <p:spTgt spid="820"/>
                                        </p:tgtEl>
                                        <p:attrNameLst>
                                          <p:attrName>style.visibility</p:attrName>
                                        </p:attrNameLst>
                                      </p:cBhvr>
                                      <p:to>
                                        <p:strVal val="visible"/>
                                      </p:to>
                                    </p:set>
                                    <p:animEffect transition="in" filter="fade">
                                      <p:cBhvr>
                                        <p:cTn id="55" dur="200"/>
                                        <p:tgtEl>
                                          <p:spTgt spid="820"/>
                                        </p:tgtEl>
                                      </p:cBhvr>
                                    </p:animEffect>
                                  </p:childTnLst>
                                </p:cTn>
                              </p:par>
                              <p:par>
                                <p:cTn id="56" presetID="10" presetClass="entr" presetSubtype="0" fill="hold" nodeType="withEffect">
                                  <p:stCondLst>
                                    <p:cond delay="3400"/>
                                  </p:stCondLst>
                                  <p:childTnLst>
                                    <p:set>
                                      <p:cBhvr>
                                        <p:cTn id="57" dur="1" fill="hold">
                                          <p:stCondLst>
                                            <p:cond delay="0"/>
                                          </p:stCondLst>
                                        </p:cTn>
                                        <p:tgtEl>
                                          <p:spTgt spid="683"/>
                                        </p:tgtEl>
                                        <p:attrNameLst>
                                          <p:attrName>style.visibility</p:attrName>
                                        </p:attrNameLst>
                                      </p:cBhvr>
                                      <p:to>
                                        <p:strVal val="visible"/>
                                      </p:to>
                                    </p:set>
                                    <p:animEffect transition="in" filter="fade">
                                      <p:cBhvr>
                                        <p:cTn id="58" dur="200"/>
                                        <p:tgtEl>
                                          <p:spTgt spid="683"/>
                                        </p:tgtEl>
                                      </p:cBhvr>
                                    </p:animEffect>
                                  </p:childTnLst>
                                </p:cTn>
                              </p:par>
                              <p:par>
                                <p:cTn id="59" presetID="10" presetClass="entr" presetSubtype="0" fill="hold" nodeType="withEffect">
                                  <p:stCondLst>
                                    <p:cond delay="3600"/>
                                  </p:stCondLst>
                                  <p:childTnLst>
                                    <p:set>
                                      <p:cBhvr>
                                        <p:cTn id="60" dur="1" fill="hold">
                                          <p:stCondLst>
                                            <p:cond delay="0"/>
                                          </p:stCondLst>
                                        </p:cTn>
                                        <p:tgtEl>
                                          <p:spTgt spid="774"/>
                                        </p:tgtEl>
                                        <p:attrNameLst>
                                          <p:attrName>style.visibility</p:attrName>
                                        </p:attrNameLst>
                                      </p:cBhvr>
                                      <p:to>
                                        <p:strVal val="visible"/>
                                      </p:to>
                                    </p:set>
                                    <p:animEffect transition="in" filter="fade">
                                      <p:cBhvr>
                                        <p:cTn id="61" dur="200"/>
                                        <p:tgtEl>
                                          <p:spTgt spid="774"/>
                                        </p:tgtEl>
                                      </p:cBhvr>
                                    </p:animEffect>
                                  </p:childTnLst>
                                </p:cTn>
                              </p:par>
                              <p:par>
                                <p:cTn id="62" presetID="10" presetClass="entr" presetSubtype="0" fill="hold" nodeType="withEffect">
                                  <p:stCondLst>
                                    <p:cond delay="3800"/>
                                  </p:stCondLst>
                                  <p:childTnLst>
                                    <p:set>
                                      <p:cBhvr>
                                        <p:cTn id="63" dur="1" fill="hold">
                                          <p:stCondLst>
                                            <p:cond delay="0"/>
                                          </p:stCondLst>
                                        </p:cTn>
                                        <p:tgtEl>
                                          <p:spTgt spid="743"/>
                                        </p:tgtEl>
                                        <p:attrNameLst>
                                          <p:attrName>style.visibility</p:attrName>
                                        </p:attrNameLst>
                                      </p:cBhvr>
                                      <p:to>
                                        <p:strVal val="visible"/>
                                      </p:to>
                                    </p:set>
                                    <p:animEffect transition="in" filter="fade">
                                      <p:cBhvr>
                                        <p:cTn id="64" dur="200"/>
                                        <p:tgtEl>
                                          <p:spTgt spid="743"/>
                                        </p:tgtEl>
                                      </p:cBhvr>
                                    </p:animEffect>
                                  </p:childTnLst>
                                </p:cTn>
                              </p:par>
                              <p:par>
                                <p:cTn id="65" presetID="10" presetClass="entr" presetSubtype="0" fill="hold" nodeType="withEffect">
                                  <p:stCondLst>
                                    <p:cond delay="4000"/>
                                  </p:stCondLst>
                                  <p:childTnLst>
                                    <p:set>
                                      <p:cBhvr>
                                        <p:cTn id="66" dur="1" fill="hold">
                                          <p:stCondLst>
                                            <p:cond delay="0"/>
                                          </p:stCondLst>
                                        </p:cTn>
                                        <p:tgtEl>
                                          <p:spTgt spid="764"/>
                                        </p:tgtEl>
                                        <p:attrNameLst>
                                          <p:attrName>style.visibility</p:attrName>
                                        </p:attrNameLst>
                                      </p:cBhvr>
                                      <p:to>
                                        <p:strVal val="visible"/>
                                      </p:to>
                                    </p:set>
                                    <p:animEffect transition="in" filter="fade">
                                      <p:cBhvr>
                                        <p:cTn id="67" dur="200"/>
                                        <p:tgtEl>
                                          <p:spTgt spid="764"/>
                                        </p:tgtEl>
                                      </p:cBhvr>
                                    </p:animEffect>
                                  </p:childTnLst>
                                </p:cTn>
                              </p:par>
                              <p:par>
                                <p:cTn id="68" presetID="10" presetClass="entr" presetSubtype="0" fill="hold" nodeType="withEffect">
                                  <p:stCondLst>
                                    <p:cond delay="4200"/>
                                  </p:stCondLst>
                                  <p:childTnLst>
                                    <p:set>
                                      <p:cBhvr>
                                        <p:cTn id="69" dur="1" fill="hold">
                                          <p:stCondLst>
                                            <p:cond delay="0"/>
                                          </p:stCondLst>
                                        </p:cTn>
                                        <p:tgtEl>
                                          <p:spTgt spid="664"/>
                                        </p:tgtEl>
                                        <p:attrNameLst>
                                          <p:attrName>style.visibility</p:attrName>
                                        </p:attrNameLst>
                                      </p:cBhvr>
                                      <p:to>
                                        <p:strVal val="visible"/>
                                      </p:to>
                                    </p:set>
                                    <p:animEffect transition="in" filter="fade">
                                      <p:cBhvr>
                                        <p:cTn id="70" dur="200"/>
                                        <p:tgtEl>
                                          <p:spTgt spid="664"/>
                                        </p:tgtEl>
                                      </p:cBhvr>
                                    </p:animEffect>
                                  </p:childTnLst>
                                </p:cTn>
                              </p:par>
                              <p:par>
                                <p:cTn id="71" presetID="10" presetClass="entr" presetSubtype="0" fill="hold" nodeType="withEffect">
                                  <p:stCondLst>
                                    <p:cond delay="4400"/>
                                  </p:stCondLst>
                                  <p:childTnLst>
                                    <p:set>
                                      <p:cBhvr>
                                        <p:cTn id="72" dur="1" fill="hold">
                                          <p:stCondLst>
                                            <p:cond delay="0"/>
                                          </p:stCondLst>
                                        </p:cTn>
                                        <p:tgtEl>
                                          <p:spTgt spid="815"/>
                                        </p:tgtEl>
                                        <p:attrNameLst>
                                          <p:attrName>style.visibility</p:attrName>
                                        </p:attrNameLst>
                                      </p:cBhvr>
                                      <p:to>
                                        <p:strVal val="visible"/>
                                      </p:to>
                                    </p:set>
                                    <p:animEffect transition="in" filter="fade">
                                      <p:cBhvr>
                                        <p:cTn id="73" dur="200"/>
                                        <p:tgtEl>
                                          <p:spTgt spid="815"/>
                                        </p:tgtEl>
                                      </p:cBhvr>
                                    </p:animEffect>
                                  </p:childTnLst>
                                </p:cTn>
                              </p:par>
                              <p:par>
                                <p:cTn id="74" presetID="10" presetClass="entr" presetSubtype="0" fill="hold" nodeType="withEffect">
                                  <p:stCondLst>
                                    <p:cond delay="4600"/>
                                  </p:stCondLst>
                                  <p:childTnLst>
                                    <p:set>
                                      <p:cBhvr>
                                        <p:cTn id="75" dur="1" fill="hold">
                                          <p:stCondLst>
                                            <p:cond delay="0"/>
                                          </p:stCondLst>
                                        </p:cTn>
                                        <p:tgtEl>
                                          <p:spTgt spid="758"/>
                                        </p:tgtEl>
                                        <p:attrNameLst>
                                          <p:attrName>style.visibility</p:attrName>
                                        </p:attrNameLst>
                                      </p:cBhvr>
                                      <p:to>
                                        <p:strVal val="visible"/>
                                      </p:to>
                                    </p:set>
                                    <p:animEffect transition="in" filter="fade">
                                      <p:cBhvr>
                                        <p:cTn id="76" dur="200"/>
                                        <p:tgtEl>
                                          <p:spTgt spid="758"/>
                                        </p:tgtEl>
                                      </p:cBhvr>
                                    </p:animEffect>
                                  </p:childTnLst>
                                </p:cTn>
                              </p:par>
                              <p:par>
                                <p:cTn id="77" presetID="10" presetClass="entr" presetSubtype="0" fill="hold" nodeType="withEffect">
                                  <p:stCondLst>
                                    <p:cond delay="4800"/>
                                  </p:stCondLst>
                                  <p:childTnLst>
                                    <p:set>
                                      <p:cBhvr>
                                        <p:cTn id="78" dur="1" fill="hold">
                                          <p:stCondLst>
                                            <p:cond delay="0"/>
                                          </p:stCondLst>
                                        </p:cTn>
                                        <p:tgtEl>
                                          <p:spTgt spid="787"/>
                                        </p:tgtEl>
                                        <p:attrNameLst>
                                          <p:attrName>style.visibility</p:attrName>
                                        </p:attrNameLst>
                                      </p:cBhvr>
                                      <p:to>
                                        <p:strVal val="visible"/>
                                      </p:to>
                                    </p:set>
                                    <p:animEffect transition="in" filter="fade">
                                      <p:cBhvr>
                                        <p:cTn id="79" dur="200"/>
                                        <p:tgtEl>
                                          <p:spTgt spid="787"/>
                                        </p:tgtEl>
                                      </p:cBhvr>
                                    </p:animEffect>
                                  </p:childTnLst>
                                </p:cTn>
                              </p:par>
                              <p:par>
                                <p:cTn id="80" presetID="10" presetClass="entr" presetSubtype="0" fill="hold" nodeType="withEffect">
                                  <p:stCondLst>
                                    <p:cond delay="5000"/>
                                  </p:stCondLst>
                                  <p:childTnLst>
                                    <p:set>
                                      <p:cBhvr>
                                        <p:cTn id="81" dur="1" fill="hold">
                                          <p:stCondLst>
                                            <p:cond delay="0"/>
                                          </p:stCondLst>
                                        </p:cTn>
                                        <p:tgtEl>
                                          <p:spTgt spid="702"/>
                                        </p:tgtEl>
                                        <p:attrNameLst>
                                          <p:attrName>style.visibility</p:attrName>
                                        </p:attrNameLst>
                                      </p:cBhvr>
                                      <p:to>
                                        <p:strVal val="visible"/>
                                      </p:to>
                                    </p:set>
                                    <p:animEffect transition="in" filter="fade">
                                      <p:cBhvr>
                                        <p:cTn id="82" dur="200"/>
                                        <p:tgtEl>
                                          <p:spTgt spid="702"/>
                                        </p:tgtEl>
                                      </p:cBhvr>
                                    </p:animEffect>
                                  </p:childTnLst>
                                </p:cTn>
                              </p:par>
                              <p:par>
                                <p:cTn id="83" presetID="6" presetClass="entr" presetSubtype="16" fill="hold" nodeType="withEffect">
                                  <p:stCondLst>
                                    <p:cond delay="5200"/>
                                  </p:stCondLst>
                                  <p:childTnLst>
                                    <p:set>
                                      <p:cBhvr>
                                        <p:cTn id="84" dur="1" fill="hold">
                                          <p:stCondLst>
                                            <p:cond delay="0"/>
                                          </p:stCondLst>
                                        </p:cTn>
                                        <p:tgtEl>
                                          <p:spTgt spid="628"/>
                                        </p:tgtEl>
                                        <p:attrNameLst>
                                          <p:attrName>style.visibility</p:attrName>
                                        </p:attrNameLst>
                                      </p:cBhvr>
                                      <p:to>
                                        <p:strVal val="visible"/>
                                      </p:to>
                                    </p:set>
                                    <p:animEffect transition="in" filter="circle(in)">
                                      <p:cBhvr>
                                        <p:cTn id="85" dur="200"/>
                                        <p:tgtEl>
                                          <p:spTgt spid="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IoT Hub features</a:t>
            </a:r>
          </a:p>
        </p:txBody>
      </p:sp>
      <p:sp>
        <p:nvSpPr>
          <p:cNvPr id="4" name="Text Placeholder 3"/>
          <p:cNvSpPr>
            <a:spLocks noGrp="1"/>
          </p:cNvSpPr>
          <p:nvPr>
            <p:ph type="body" sz="quarter" idx="10"/>
          </p:nvPr>
        </p:nvSpPr>
        <p:spPr/>
        <p:txBody>
          <a:bodyPr/>
          <a:lstStyle/>
          <a:p>
            <a:r>
              <a:rPr lang="en-US" dirty="0"/>
              <a:t>Telemetry</a:t>
            </a:r>
          </a:p>
          <a:p>
            <a:pPr lvl="1"/>
            <a:r>
              <a:rPr lang="en-US" dirty="0"/>
              <a:t>Send high throughput telemetry data</a:t>
            </a:r>
          </a:p>
          <a:p>
            <a:r>
              <a:rPr lang="en-US" dirty="0"/>
              <a:t>Device Twin (coming soon)</a:t>
            </a:r>
          </a:p>
          <a:p>
            <a:pPr lvl="1"/>
            <a:r>
              <a:rPr lang="en-US" dirty="0"/>
              <a:t>Synchronize configuration properties between Cloud and device</a:t>
            </a:r>
          </a:p>
          <a:p>
            <a:r>
              <a:rPr lang="en-US" dirty="0"/>
              <a:t>Methods (coming soon)</a:t>
            </a:r>
          </a:p>
          <a:p>
            <a:pPr lvl="1"/>
            <a:r>
              <a:rPr lang="en-US" dirty="0"/>
              <a:t>Imagine calling a method on a device from the Cloud… and vice-versa</a:t>
            </a:r>
          </a:p>
          <a:p>
            <a:r>
              <a:rPr lang="en-US" dirty="0"/>
              <a:t>Device Management (Public Preview)</a:t>
            </a:r>
          </a:p>
          <a:p>
            <a:pPr lvl="1"/>
            <a:r>
              <a:rPr lang="en-US" dirty="0"/>
              <a:t>Enroll, organize, maintain, decommission devices</a:t>
            </a:r>
          </a:p>
        </p:txBody>
      </p:sp>
    </p:spTree>
    <p:extLst>
      <p:ext uri="{BB962C8B-B14F-4D97-AF65-F5344CB8AC3E}">
        <p14:creationId xmlns:p14="http://schemas.microsoft.com/office/powerpoint/2010/main" val="1042518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de-DE" sz="4800" spc="-102" dirty="0">
                <a:gradFill>
                  <a:gsLst>
                    <a:gs pos="1250">
                      <a:schemeClr val="tx1"/>
                    </a:gs>
                    <a:gs pos="100000">
                      <a:schemeClr val="tx1"/>
                    </a:gs>
                  </a:gsLst>
                  <a:lin ang="5400000" scaled="0"/>
                </a:gradFill>
              </a:rPr>
              <a:t>IoT Reference Architecture</a:t>
            </a:r>
          </a:p>
        </p:txBody>
      </p:sp>
      <p:pic>
        <p:nvPicPr>
          <p:cNvPr id="145" name="Picture 144"/>
          <p:cNvPicPr>
            <a:picLocks noChangeAspect="1"/>
          </p:cNvPicPr>
          <p:nvPr/>
        </p:nvPicPr>
        <p:blipFill>
          <a:blip r:embed="rId3"/>
          <a:stretch>
            <a:fillRect/>
          </a:stretch>
        </p:blipFill>
        <p:spPr>
          <a:xfrm>
            <a:off x="877064" y="1384232"/>
            <a:ext cx="11009743" cy="4533934"/>
          </a:xfrm>
          <a:prstGeom prst="rect">
            <a:avLst/>
          </a:prstGeom>
          <a:ln w="15875">
            <a:solidFill>
              <a:schemeClr val="tx1"/>
            </a:solidFill>
          </a:ln>
        </p:spPr>
      </p:pic>
      <p:sp>
        <p:nvSpPr>
          <p:cNvPr id="146" name="Rectangle 145"/>
          <p:cNvSpPr/>
          <p:nvPr/>
        </p:nvSpPr>
        <p:spPr>
          <a:xfrm>
            <a:off x="1249685" y="6089550"/>
            <a:ext cx="10264503" cy="369332"/>
          </a:xfrm>
          <a:prstGeom prst="rect">
            <a:avLst/>
          </a:prstGeom>
        </p:spPr>
        <p:txBody>
          <a:bodyPr wrap="square">
            <a:spAutoFit/>
          </a:bodyPr>
          <a:lstStyle/>
          <a:p>
            <a:r>
              <a:rPr lang="en-US" u="sng" dirty="0">
                <a:latin typeface="Calibri" panose="020F0502020204030204" pitchFamily="34" charset="0"/>
                <a:ea typeface="Calibri" panose="020F0502020204030204" pitchFamily="34" charset="0"/>
                <a:hlinkClick r:id="rId4"/>
              </a:rPr>
              <a:t>https://azure.microsoft.com/en-us/updates/microsoft-azure-iot-reference-architecture-available/</a:t>
            </a:r>
            <a:r>
              <a:rPr lang="en-US" u="sng"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 </a:t>
            </a:r>
            <a:endParaRPr lang="de-DE" dirty="0"/>
          </a:p>
        </p:txBody>
      </p:sp>
    </p:spTree>
    <p:extLst>
      <p:ext uri="{BB962C8B-B14F-4D97-AF65-F5344CB8AC3E}">
        <p14:creationId xmlns:p14="http://schemas.microsoft.com/office/powerpoint/2010/main" val="9871410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Azure IoT Starter Kits</a:t>
            </a:r>
          </a:p>
        </p:txBody>
      </p:sp>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659" b="99763" l="2452" r="88468">
                        <a14:foregroundMark x1="15849" y1="40211" x2="15849" y2="40211"/>
                        <a14:foregroundMark x1="17572" y1="53597" x2="17572" y2="53597"/>
                        <a14:foregroundMark x1="61694" y1="83294" x2="61694" y2="83294"/>
                        <a14:foregroundMark x1="62383" y1="70777" x2="62383" y2="70777"/>
                        <a14:foregroundMark x1="84353" y1="43768" x2="84353" y2="43768"/>
                        <a14:foregroundMark x1="83158" y1="54704" x2="83158" y2="54704"/>
                        <a14:foregroundMark x1="65626" y1="78814" x2="65626" y2="78814"/>
                        <a14:foregroundMark x1="65626" y1="68986" x2="65626" y2="68986"/>
                        <a14:foregroundMark x1="19274" y1="55599" x2="19274" y2="55599"/>
                        <a14:foregroundMark x1="23571" y1="59183" x2="23571" y2="59183"/>
                        <a14:foregroundMark x1="20653" y1="47115" x2="20653" y2="47115"/>
                        <a14:foregroundMark x1="55513" y1="71462" x2="55513" y2="71462"/>
                        <a14:foregroundMark x1="73531" y1="62740" x2="73531" y2="62740"/>
                        <a14:foregroundMark x1="78516" y1="57154" x2="78516" y2="57154"/>
                        <a14:foregroundMark x1="82631" y1="48696" x2="82631" y2="48696"/>
                        <a14:foregroundMark x1="85043" y1="42661" x2="85043" y2="42661"/>
                      </a14:backgroundRemoval>
                    </a14:imgEffect>
                  </a14:imgLayer>
                </a14:imgProps>
              </a:ext>
              <a:ext uri="{28A0092B-C50C-407E-A947-70E740481C1C}">
                <a14:useLocalDpi xmlns:a14="http://schemas.microsoft.com/office/drawing/2010/main" val="0"/>
              </a:ext>
            </a:extLst>
          </a:blip>
          <a:srcRect l="11542" r="11542"/>
          <a:stretch/>
        </p:blipFill>
        <p:spPr>
          <a:xfrm>
            <a:off x="552204" y="3210869"/>
            <a:ext cx="1492165" cy="1492165"/>
          </a:xfrm>
          <a:prstGeom prst="rect">
            <a:avLst/>
          </a:prstGeom>
        </p:spPr>
      </p:pic>
      <p:pic>
        <p:nvPicPr>
          <p:cNvPr id="6" name="Picture 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87" b="89987" l="0" r="99858">
                        <a14:foregroundMark x1="84759" y1="42635" x2="84759" y2="42635"/>
                        <a14:foregroundMark x1="84576" y1="45323" x2="84576" y2="45323"/>
                      </a14:backgroundRemoval>
                    </a14:imgEffect>
                  </a14:imgLayer>
                </a14:imgProps>
              </a:ext>
              <a:ext uri="{28A0092B-C50C-407E-A947-70E740481C1C}">
                <a14:useLocalDpi xmlns:a14="http://schemas.microsoft.com/office/drawing/2010/main" val="0"/>
              </a:ext>
            </a:extLst>
          </a:blip>
          <a:srcRect l="12285" r="10799"/>
          <a:stretch/>
        </p:blipFill>
        <p:spPr>
          <a:xfrm>
            <a:off x="552204" y="4873202"/>
            <a:ext cx="1492165" cy="1492165"/>
          </a:xfrm>
          <a:prstGeom prst="rect">
            <a:avLst/>
          </a:prstGeom>
        </p:spPr>
      </p:pic>
      <p:pic>
        <p:nvPicPr>
          <p:cNvPr id="7" name="Picture 6"/>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0" b="99368" l="11877" r="88306">
                        <a14:foregroundMark x1="84353" y1="43347" x2="84353" y2="43347"/>
                      </a14:backgroundRemoval>
                    </a14:imgEffect>
                  </a14:imgLayer>
                </a14:imgProps>
              </a:ext>
              <a:ext uri="{28A0092B-C50C-407E-A947-70E740481C1C}">
                <a14:useLocalDpi xmlns:a14="http://schemas.microsoft.com/office/drawing/2010/main" val="0"/>
              </a:ext>
            </a:extLst>
          </a:blip>
          <a:srcRect l="11542" r="11542"/>
          <a:stretch/>
        </p:blipFill>
        <p:spPr>
          <a:xfrm>
            <a:off x="552204" y="1548536"/>
            <a:ext cx="1492165" cy="1492165"/>
          </a:xfrm>
          <a:prstGeom prst="rect">
            <a:avLst/>
          </a:prstGeom>
        </p:spPr>
      </p:pic>
      <p:sp>
        <p:nvSpPr>
          <p:cNvPr id="8" name="TextBox 7"/>
          <p:cNvSpPr txBox="1"/>
          <p:nvPr/>
        </p:nvSpPr>
        <p:spPr>
          <a:xfrm>
            <a:off x="2033035" y="1439862"/>
            <a:ext cx="3613529" cy="1322711"/>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448" kern="0" dirty="0">
                <a:solidFill>
                  <a:srgbClr val="0078D7"/>
                </a:solidFill>
              </a:rPr>
              <a:t>Raspberry Pi 2 Kit</a:t>
            </a:r>
          </a:p>
          <a:p>
            <a:pPr defTabSz="932597">
              <a:lnSpc>
                <a:spcPct val="90000"/>
              </a:lnSpc>
              <a:spcAft>
                <a:spcPts val="612"/>
              </a:spcAft>
              <a:defRPr/>
            </a:pPr>
            <a:r>
              <a:rPr lang="en-US" sz="1836" kern="0" dirty="0"/>
              <a:t>Windows 10 and Raspbian</a:t>
            </a:r>
          </a:p>
          <a:p>
            <a:pPr defTabSz="932597">
              <a:lnSpc>
                <a:spcPct val="90000"/>
              </a:lnSpc>
              <a:spcAft>
                <a:spcPts val="612"/>
              </a:spcAft>
              <a:defRPr/>
            </a:pPr>
            <a:r>
              <a:rPr lang="en-US" sz="1836" kern="0" dirty="0"/>
              <a:t>Samples in C and C#</a:t>
            </a:r>
          </a:p>
        </p:txBody>
      </p:sp>
      <p:sp>
        <p:nvSpPr>
          <p:cNvPr id="9" name="TextBox 8"/>
          <p:cNvSpPr txBox="1"/>
          <p:nvPr/>
        </p:nvSpPr>
        <p:spPr>
          <a:xfrm>
            <a:off x="2004200" y="3056569"/>
            <a:ext cx="3613529" cy="1322711"/>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448" kern="0" dirty="0">
                <a:solidFill>
                  <a:srgbClr val="0078D7"/>
                </a:solidFill>
              </a:rPr>
              <a:t>Feather M0 Wi-Fi Kit</a:t>
            </a:r>
          </a:p>
          <a:p>
            <a:pPr defTabSz="932597">
              <a:lnSpc>
                <a:spcPct val="90000"/>
              </a:lnSpc>
              <a:spcAft>
                <a:spcPts val="612"/>
              </a:spcAft>
              <a:defRPr/>
            </a:pPr>
            <a:r>
              <a:rPr lang="en-US" sz="1836" kern="0" dirty="0"/>
              <a:t>RTOS</a:t>
            </a:r>
          </a:p>
          <a:p>
            <a:pPr defTabSz="932597">
              <a:lnSpc>
                <a:spcPct val="90000"/>
              </a:lnSpc>
              <a:spcAft>
                <a:spcPts val="612"/>
              </a:spcAft>
              <a:defRPr/>
            </a:pPr>
            <a:r>
              <a:rPr lang="en-US" sz="1836" kern="0" dirty="0"/>
              <a:t>Samples in Arduino IDE and C </a:t>
            </a:r>
          </a:p>
        </p:txBody>
      </p:sp>
      <p:sp>
        <p:nvSpPr>
          <p:cNvPr id="10" name="TextBox 9"/>
          <p:cNvSpPr txBox="1"/>
          <p:nvPr/>
        </p:nvSpPr>
        <p:spPr>
          <a:xfrm>
            <a:off x="2002581" y="4766342"/>
            <a:ext cx="4291856" cy="1302776"/>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448" kern="0" dirty="0">
                <a:solidFill>
                  <a:srgbClr val="0078D7"/>
                </a:solidFill>
              </a:rPr>
              <a:t>Feather Huzzah ESP8266 Kit</a:t>
            </a:r>
          </a:p>
          <a:p>
            <a:pPr defTabSz="932597">
              <a:lnSpc>
                <a:spcPct val="90000"/>
              </a:lnSpc>
              <a:spcAft>
                <a:spcPts val="612"/>
              </a:spcAft>
              <a:defRPr/>
            </a:pPr>
            <a:r>
              <a:rPr lang="en-US" sz="1836" kern="0" dirty="0"/>
              <a:t>RTOS</a:t>
            </a:r>
          </a:p>
          <a:p>
            <a:pPr defTabSz="932597">
              <a:lnSpc>
                <a:spcPct val="90000"/>
              </a:lnSpc>
              <a:spcAft>
                <a:spcPts val="612"/>
              </a:spcAft>
              <a:defRPr/>
            </a:pPr>
            <a:r>
              <a:rPr lang="en-US" sz="1836" kern="0" dirty="0"/>
              <a:t>Samples in Arduino IDE and C </a:t>
            </a:r>
          </a:p>
        </p:txBody>
      </p:sp>
      <p:grpSp>
        <p:nvGrpSpPr>
          <p:cNvPr id="11" name="Group 10"/>
          <p:cNvGrpSpPr/>
          <p:nvPr/>
        </p:nvGrpSpPr>
        <p:grpSpPr>
          <a:xfrm>
            <a:off x="6890035" y="3438890"/>
            <a:ext cx="5105694" cy="1565371"/>
            <a:chOff x="6904037" y="2099287"/>
            <a:chExt cx="5006037" cy="1534817"/>
          </a:xfrm>
        </p:grpSpPr>
        <p:pic>
          <p:nvPicPr>
            <p:cNvPr id="12" name="Picture 11"/>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04037" y="2171064"/>
              <a:ext cx="1463040" cy="1463040"/>
            </a:xfrm>
            <a:prstGeom prst="rect">
              <a:avLst/>
            </a:prstGeom>
          </p:spPr>
        </p:pic>
        <p:sp>
          <p:nvSpPr>
            <p:cNvPr id="13" name="TextBox 12"/>
            <p:cNvSpPr txBox="1"/>
            <p:nvPr/>
          </p:nvSpPr>
          <p:spPr>
            <a:xfrm>
              <a:off x="8367077" y="2099287"/>
              <a:ext cx="3542997" cy="1296893"/>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448" kern="0" dirty="0">
                  <a:solidFill>
                    <a:srgbClr val="0078D7"/>
                  </a:solidFill>
                </a:rPr>
                <a:t>ThingDev Kit</a:t>
              </a:r>
            </a:p>
            <a:p>
              <a:pPr defTabSz="932597">
                <a:lnSpc>
                  <a:spcPct val="90000"/>
                </a:lnSpc>
                <a:spcAft>
                  <a:spcPts val="612"/>
                </a:spcAft>
                <a:defRPr/>
              </a:pPr>
              <a:r>
                <a:rPr lang="en-US" sz="1836" kern="0" dirty="0"/>
                <a:t>RTOS</a:t>
              </a:r>
            </a:p>
            <a:p>
              <a:pPr defTabSz="932597">
                <a:lnSpc>
                  <a:spcPct val="90000"/>
                </a:lnSpc>
                <a:spcAft>
                  <a:spcPts val="612"/>
                </a:spcAft>
                <a:defRPr/>
              </a:pPr>
              <a:r>
                <a:rPr lang="en-US" sz="1836" kern="0" dirty="0"/>
                <a:t>Samples in Arduino and C</a:t>
              </a:r>
            </a:p>
          </p:txBody>
        </p:sp>
      </p:grpSp>
      <p:grpSp>
        <p:nvGrpSpPr>
          <p:cNvPr id="14" name="Group 13"/>
          <p:cNvGrpSpPr/>
          <p:nvPr/>
        </p:nvGrpSpPr>
        <p:grpSpPr>
          <a:xfrm>
            <a:off x="6890035" y="1536177"/>
            <a:ext cx="5176286" cy="1450716"/>
            <a:chOff x="6858000" y="4206240"/>
            <a:chExt cx="5075251" cy="1422400"/>
          </a:xfrm>
        </p:grpSpPr>
        <p:sp>
          <p:nvSpPr>
            <p:cNvPr id="15" name="TextBox 14"/>
            <p:cNvSpPr txBox="1"/>
            <p:nvPr/>
          </p:nvSpPr>
          <p:spPr>
            <a:xfrm>
              <a:off x="8390254" y="4259262"/>
              <a:ext cx="3542997" cy="1296893"/>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448" kern="0" dirty="0">
                  <a:solidFill>
                    <a:srgbClr val="0078D7"/>
                  </a:solidFill>
                </a:rPr>
                <a:t>Intel Edison Kit</a:t>
              </a:r>
            </a:p>
            <a:p>
              <a:pPr defTabSz="932597">
                <a:lnSpc>
                  <a:spcPct val="90000"/>
                </a:lnSpc>
                <a:spcAft>
                  <a:spcPts val="612"/>
                </a:spcAft>
                <a:defRPr/>
              </a:pPr>
              <a:r>
                <a:rPr lang="en-US" sz="1836" kern="0" dirty="0"/>
                <a:t>Linux Yocto</a:t>
              </a:r>
            </a:p>
            <a:p>
              <a:pPr defTabSz="932597">
                <a:lnSpc>
                  <a:spcPct val="90000"/>
                </a:lnSpc>
                <a:spcAft>
                  <a:spcPts val="612"/>
                </a:spcAft>
                <a:defRPr/>
              </a:pPr>
              <a:r>
                <a:rPr lang="en-US" sz="1836" kern="0" dirty="0"/>
                <a:t>Samples in JavaScript (Node.js)</a:t>
              </a:r>
            </a:p>
          </p:txBody>
        </p:sp>
        <p:pic>
          <p:nvPicPr>
            <p:cNvPr id="16" name="Picture 15"/>
            <p:cNvPicPr>
              <a:picLocks noChangeAspect="1"/>
            </p:cNvPicPr>
            <p:nvPr/>
          </p:nvPicPr>
          <p:blipFill rotWithShape="1">
            <a:blip r:embed="rId9" cstate="print">
              <a:clrChange>
                <a:clrFrom>
                  <a:srgbClr val="E4E4E4"/>
                </a:clrFrom>
                <a:clrTo>
                  <a:srgbClr val="E4E4E4">
                    <a:alpha val="0"/>
                  </a:srgbClr>
                </a:clrTo>
              </a:clrChange>
              <a:extLst>
                <a:ext uri="{BEBA8EAE-BF5A-486C-A8C5-ECC9F3942E4B}">
                  <a14:imgProps xmlns:a14="http://schemas.microsoft.com/office/drawing/2010/main">
                    <a14:imgLayer r:embed="rId10">
                      <a14:imgEffect>
                        <a14:backgroundRemoval t="10819" b="94152" l="15595" r="82261">
                          <a14:foregroundMark x1="65692" y1="30409" x2="65692" y2="30409"/>
                        </a14:backgroundRemoval>
                      </a14:imgEffect>
                    </a14:imgLayer>
                  </a14:imgProps>
                </a:ext>
                <a:ext uri="{28A0092B-C50C-407E-A947-70E740481C1C}">
                  <a14:useLocalDpi xmlns:a14="http://schemas.microsoft.com/office/drawing/2010/main" val="0"/>
                </a:ext>
              </a:extLst>
            </a:blip>
            <a:srcRect l="13557" t="1266" r="13586" b="-1266"/>
            <a:stretch/>
          </p:blipFill>
          <p:spPr>
            <a:xfrm>
              <a:off x="6858000" y="4206240"/>
              <a:ext cx="1554480" cy="1422400"/>
            </a:xfrm>
            <a:prstGeom prst="rect">
              <a:avLst/>
            </a:prstGeom>
          </p:spPr>
        </p:pic>
      </p:grpSp>
      <p:sp>
        <p:nvSpPr>
          <p:cNvPr id="17" name="TextBox 16"/>
          <p:cNvSpPr txBox="1"/>
          <p:nvPr/>
        </p:nvSpPr>
        <p:spPr>
          <a:xfrm>
            <a:off x="8275637" y="5707062"/>
            <a:ext cx="4025738" cy="886830"/>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040" kern="0" dirty="0">
                <a:solidFill>
                  <a:schemeClr val="bg1"/>
                </a:solidFill>
                <a:hlinkClick r:id="rId11"/>
              </a:rPr>
              <a:t>http://azure.com/iotstarterkits</a:t>
            </a:r>
            <a:endParaRPr lang="en-US" sz="2040" kern="0" dirty="0">
              <a:solidFill>
                <a:schemeClr val="bg1"/>
              </a:solidFill>
            </a:endParaRPr>
          </a:p>
          <a:p>
            <a:pPr defTabSz="932597">
              <a:lnSpc>
                <a:spcPct val="90000"/>
              </a:lnSpc>
              <a:spcAft>
                <a:spcPts val="612"/>
              </a:spcAft>
              <a:defRPr/>
            </a:pPr>
            <a:endParaRPr lang="en-US" sz="1632" kern="0" dirty="0">
              <a:solidFill>
                <a:schemeClr val="bg1"/>
              </a:solidFill>
            </a:endParaRPr>
          </a:p>
        </p:txBody>
      </p:sp>
    </p:spTree>
    <p:extLst>
      <p:ext uri="{BB962C8B-B14F-4D97-AF65-F5344CB8AC3E}">
        <p14:creationId xmlns:p14="http://schemas.microsoft.com/office/powerpoint/2010/main" val="19769169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Azure </a:t>
            </a:r>
            <a:r>
              <a:rPr lang="en-US">
                <a:solidFill>
                  <a:schemeClr val="tx1"/>
                </a:solidFill>
              </a:rPr>
              <a:t>IoT SDKs</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907368" y="1005107"/>
            <a:ext cx="3939304" cy="5437060"/>
          </a:xfrm>
          <a:prstGeom prst="rect">
            <a:avLst/>
          </a:prstGeom>
        </p:spPr>
      </p:pic>
      <p:sp>
        <p:nvSpPr>
          <p:cNvPr id="9" name="Content Placeholder 2"/>
          <p:cNvSpPr txBox="1">
            <a:spLocks/>
          </p:cNvSpPr>
          <p:nvPr/>
        </p:nvSpPr>
        <p:spPr>
          <a:xfrm>
            <a:off x="274639" y="1135062"/>
            <a:ext cx="8229601" cy="558306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2"/>
                </a:solidFill>
              </a:rPr>
              <a:t>Open Source</a:t>
            </a:r>
          </a:p>
          <a:p>
            <a:pPr lvl="1"/>
            <a:r>
              <a:rPr lang="en-US" sz="1400" dirty="0">
                <a:solidFill>
                  <a:schemeClr val="tx1"/>
                </a:solidFill>
              </a:rPr>
              <a:t>Everything is on GitHub, open source under MIT license</a:t>
            </a:r>
          </a:p>
          <a:p>
            <a:r>
              <a:rPr lang="en-US" sz="2800" dirty="0">
                <a:solidFill>
                  <a:schemeClr val="tx2"/>
                </a:solidFill>
              </a:rPr>
              <a:t>Cross-Platform Support</a:t>
            </a:r>
          </a:p>
          <a:p>
            <a:pPr lvl="1"/>
            <a:r>
              <a:rPr lang="en-US" sz="1400" dirty="0">
                <a:solidFill>
                  <a:schemeClr val="tx1"/>
                </a:solidFill>
              </a:rPr>
              <a:t>Microcontrollers (ARM </a:t>
            </a:r>
            <a:r>
              <a:rPr lang="en-US" sz="1400" dirty="0" err="1">
                <a:solidFill>
                  <a:schemeClr val="tx1"/>
                </a:solidFill>
              </a:rPr>
              <a:t>Mbed</a:t>
            </a:r>
            <a:r>
              <a:rPr lang="en-US" sz="1400" dirty="0">
                <a:solidFill>
                  <a:schemeClr val="tx1"/>
                </a:solidFill>
              </a:rPr>
              <a:t>, Arduino, ESP8622, TI CC3200,…)</a:t>
            </a:r>
          </a:p>
          <a:p>
            <a:pPr lvl="1"/>
            <a:r>
              <a:rPr lang="en-US" sz="1400" dirty="0">
                <a:solidFill>
                  <a:schemeClr val="tx1"/>
                </a:solidFill>
              </a:rPr>
              <a:t>RTOS, Linux (Ubuntu, </a:t>
            </a:r>
            <a:r>
              <a:rPr lang="en-US" sz="1400" dirty="0" err="1">
                <a:solidFill>
                  <a:schemeClr val="tx1"/>
                </a:solidFill>
              </a:rPr>
              <a:t>Debian</a:t>
            </a:r>
            <a:r>
              <a:rPr lang="en-US" sz="1400" dirty="0">
                <a:solidFill>
                  <a:schemeClr val="tx1"/>
                </a:solidFill>
              </a:rPr>
              <a:t>, Fedora, </a:t>
            </a:r>
            <a:r>
              <a:rPr lang="en-US" sz="1400" dirty="0" err="1">
                <a:solidFill>
                  <a:schemeClr val="tx1"/>
                </a:solidFill>
              </a:rPr>
              <a:t>Raspbian</a:t>
            </a:r>
            <a:r>
              <a:rPr lang="en-US" sz="1400" dirty="0">
                <a:solidFill>
                  <a:schemeClr val="tx1"/>
                </a:solidFill>
              </a:rPr>
              <a:t>), Windows 7/8/10, Android, iOS (with </a:t>
            </a:r>
            <a:r>
              <a:rPr lang="en-US" sz="1400" dirty="0" err="1">
                <a:solidFill>
                  <a:schemeClr val="tx1"/>
                </a:solidFill>
              </a:rPr>
              <a:t>Xamarin</a:t>
            </a:r>
            <a:r>
              <a:rPr lang="en-US" sz="1400" dirty="0">
                <a:solidFill>
                  <a:schemeClr val="tx1"/>
                </a:solidFill>
              </a:rPr>
              <a:t>)</a:t>
            </a:r>
          </a:p>
          <a:p>
            <a:r>
              <a:rPr lang="en-US" sz="2800" dirty="0">
                <a:solidFill>
                  <a:schemeClr val="tx2"/>
                </a:solidFill>
              </a:rPr>
              <a:t>Multi-Language Support</a:t>
            </a:r>
          </a:p>
          <a:p>
            <a:pPr lvl="1"/>
            <a:r>
              <a:rPr lang="en-US" sz="1400" dirty="0">
                <a:solidFill>
                  <a:schemeClr val="tx1"/>
                </a:solidFill>
              </a:rPr>
              <a:t>Service Client SDK – C#, Java, JavaScript, Python (on its way)</a:t>
            </a:r>
          </a:p>
          <a:p>
            <a:pPr lvl="1"/>
            <a:r>
              <a:rPr lang="en-US" sz="1400" dirty="0">
                <a:solidFill>
                  <a:schemeClr val="tx1"/>
                </a:solidFill>
              </a:rPr>
              <a:t>Device Client SDK – C, JavaScript, Java, C# (including PCL), Python</a:t>
            </a:r>
          </a:p>
          <a:p>
            <a:r>
              <a:rPr lang="en-US" sz="2800" dirty="0" err="1">
                <a:solidFill>
                  <a:schemeClr val="tx2"/>
                </a:solidFill>
              </a:rPr>
              <a:t>Xamarin</a:t>
            </a:r>
            <a:r>
              <a:rPr lang="en-US" sz="2800" dirty="0">
                <a:solidFill>
                  <a:schemeClr val="tx2"/>
                </a:solidFill>
              </a:rPr>
              <a:t> Compatible</a:t>
            </a:r>
          </a:p>
          <a:p>
            <a:pPr lvl="1"/>
            <a:r>
              <a:rPr lang="en-US" sz="1400" dirty="0">
                <a:solidFill>
                  <a:schemeClr val="tx1"/>
                </a:solidFill>
              </a:rPr>
              <a:t>Includes </a:t>
            </a:r>
            <a:r>
              <a:rPr lang="en-US" sz="1400" dirty="0" err="1">
                <a:solidFill>
                  <a:schemeClr val="tx1"/>
                </a:solidFill>
              </a:rPr>
              <a:t>Xamarin</a:t>
            </a:r>
            <a:r>
              <a:rPr lang="en-US" sz="1400" dirty="0">
                <a:solidFill>
                  <a:schemeClr val="tx1"/>
                </a:solidFill>
              </a:rPr>
              <a:t> compatible libraries</a:t>
            </a:r>
          </a:p>
          <a:p>
            <a:r>
              <a:rPr lang="en-US" sz="2800" dirty="0">
                <a:solidFill>
                  <a:schemeClr val="tx2"/>
                </a:solidFill>
              </a:rPr>
              <a:t>Packages</a:t>
            </a:r>
          </a:p>
          <a:p>
            <a:pPr lvl="1"/>
            <a:r>
              <a:rPr lang="en-US" sz="1400" dirty="0" err="1">
                <a:solidFill>
                  <a:schemeClr val="tx1"/>
                </a:solidFill>
              </a:rPr>
              <a:t>NuGet</a:t>
            </a:r>
            <a:r>
              <a:rPr lang="en-US" sz="1400" dirty="0">
                <a:solidFill>
                  <a:schemeClr val="tx1"/>
                </a:solidFill>
              </a:rPr>
              <a:t>, </a:t>
            </a:r>
            <a:r>
              <a:rPr lang="en-US" sz="1400" dirty="0" err="1">
                <a:solidFill>
                  <a:schemeClr val="tx1"/>
                </a:solidFill>
              </a:rPr>
              <a:t>npm</a:t>
            </a:r>
            <a:r>
              <a:rPr lang="en-US" sz="1400" dirty="0">
                <a:solidFill>
                  <a:schemeClr val="tx1"/>
                </a:solidFill>
              </a:rPr>
              <a:t>, maven, apt-get</a:t>
            </a:r>
          </a:p>
          <a:p>
            <a:r>
              <a:rPr lang="en-US" sz="2800" dirty="0">
                <a:solidFill>
                  <a:schemeClr val="tx2"/>
                </a:solidFill>
              </a:rPr>
              <a:t>Tools</a:t>
            </a:r>
          </a:p>
          <a:p>
            <a:pPr lvl="1"/>
            <a:r>
              <a:rPr lang="en-US" sz="1400" dirty="0">
                <a:solidFill>
                  <a:schemeClr val="tx1"/>
                </a:solidFill>
              </a:rPr>
              <a:t>X-plat CLI (</a:t>
            </a:r>
            <a:r>
              <a:rPr lang="en-US" sz="1400" dirty="0" err="1">
                <a:solidFill>
                  <a:schemeClr val="tx1"/>
                </a:solidFill>
              </a:rPr>
              <a:t>iothub</a:t>
            </a:r>
            <a:r>
              <a:rPr lang="en-US" sz="1400" dirty="0">
                <a:solidFill>
                  <a:schemeClr val="tx1"/>
                </a:solidFill>
              </a:rPr>
              <a:t>-explorer) and for Windows (Device-Explorer)</a:t>
            </a:r>
          </a:p>
          <a:p>
            <a:r>
              <a:rPr lang="en-US" sz="2800" dirty="0">
                <a:solidFill>
                  <a:schemeClr val="tx2"/>
                </a:solidFill>
              </a:rPr>
              <a:t>Easy To Get Started</a:t>
            </a:r>
          </a:p>
          <a:p>
            <a:pPr lvl="1"/>
            <a:r>
              <a:rPr lang="en-US" sz="1400" dirty="0">
                <a:solidFill>
                  <a:schemeClr val="tx1"/>
                </a:solidFill>
              </a:rPr>
              <a:t>Samples, walkthroughs to get you started quickly</a:t>
            </a:r>
          </a:p>
        </p:txBody>
      </p:sp>
    </p:spTree>
    <p:extLst>
      <p:ext uri="{BB962C8B-B14F-4D97-AF65-F5344CB8AC3E}">
        <p14:creationId xmlns:p14="http://schemas.microsoft.com/office/powerpoint/2010/main" val="1560601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fade">
                                      <p:cBhvr>
                                        <p:cTn id="37" dur="500"/>
                                        <p:tgtEl>
                                          <p:spTgt spid="9">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fade">
                                      <p:cBhvr>
                                        <p:cTn id="40" dur="500"/>
                                        <p:tgtEl>
                                          <p:spTgt spid="9">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xEl>
                                              <p:pRg st="10" end="10"/>
                                            </p:txEl>
                                          </p:spTgt>
                                        </p:tgtEl>
                                        <p:attrNameLst>
                                          <p:attrName>style.visibility</p:attrName>
                                        </p:attrNameLst>
                                      </p:cBhvr>
                                      <p:to>
                                        <p:strVal val="visible"/>
                                      </p:to>
                                    </p:set>
                                    <p:animEffect transition="in" filter="fade">
                                      <p:cBhvr>
                                        <p:cTn id="45" dur="500"/>
                                        <p:tgtEl>
                                          <p:spTgt spid="9">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xEl>
                                              <p:pRg st="11" end="11"/>
                                            </p:txEl>
                                          </p:spTgt>
                                        </p:tgtEl>
                                        <p:attrNameLst>
                                          <p:attrName>style.visibility</p:attrName>
                                        </p:attrNameLst>
                                      </p:cBhvr>
                                      <p:to>
                                        <p:strVal val="visible"/>
                                      </p:to>
                                    </p:set>
                                    <p:animEffect transition="in" filter="fade">
                                      <p:cBhvr>
                                        <p:cTn id="48" dur="500"/>
                                        <p:tgtEl>
                                          <p:spTgt spid="9">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txEl>
                                              <p:pRg st="12" end="12"/>
                                            </p:txEl>
                                          </p:spTgt>
                                        </p:tgtEl>
                                        <p:attrNameLst>
                                          <p:attrName>style.visibility</p:attrName>
                                        </p:attrNameLst>
                                      </p:cBhvr>
                                      <p:to>
                                        <p:strVal val="visible"/>
                                      </p:to>
                                    </p:set>
                                    <p:animEffect transition="in" filter="fade">
                                      <p:cBhvr>
                                        <p:cTn id="53" dur="500"/>
                                        <p:tgtEl>
                                          <p:spTgt spid="9">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xEl>
                                              <p:pRg st="13" end="13"/>
                                            </p:txEl>
                                          </p:spTgt>
                                        </p:tgtEl>
                                        <p:attrNameLst>
                                          <p:attrName>style.visibility</p:attrName>
                                        </p:attrNameLst>
                                      </p:cBhvr>
                                      <p:to>
                                        <p:strVal val="visible"/>
                                      </p:to>
                                    </p:set>
                                    <p:animEffect transition="in" filter="fade">
                                      <p:cBhvr>
                                        <p:cTn id="56" dur="500"/>
                                        <p:tgtEl>
                                          <p:spTgt spid="9">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
                                            <p:txEl>
                                              <p:pRg st="14" end="14"/>
                                            </p:txEl>
                                          </p:spTgt>
                                        </p:tgtEl>
                                        <p:attrNameLst>
                                          <p:attrName>style.visibility</p:attrName>
                                        </p:attrNameLst>
                                      </p:cBhvr>
                                      <p:to>
                                        <p:strVal val="visible"/>
                                      </p:to>
                                    </p:set>
                                    <p:animEffect transition="in" filter="fade">
                                      <p:cBhvr>
                                        <p:cTn id="61" dur="500"/>
                                        <p:tgtEl>
                                          <p:spTgt spid="9">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
                                            <p:txEl>
                                              <p:pRg st="15" end="15"/>
                                            </p:txEl>
                                          </p:spTgt>
                                        </p:tgtEl>
                                        <p:attrNameLst>
                                          <p:attrName>style.visibility</p:attrName>
                                        </p:attrNameLst>
                                      </p:cBhvr>
                                      <p:to>
                                        <p:strVal val="visible"/>
                                      </p:to>
                                    </p:set>
                                    <p:animEffect transition="in" filter="fade">
                                      <p:cBhvr>
                                        <p:cTn id="64" dur="5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Device &amp; Service Client SDKs</a:t>
            </a:r>
          </a:p>
        </p:txBody>
      </p:sp>
      <p:graphicFrame>
        <p:nvGraphicFramePr>
          <p:cNvPr id="4" name="Table 3"/>
          <p:cNvGraphicFramePr>
            <a:graphicFrameLocks noGrp="1"/>
          </p:cNvGraphicFramePr>
          <p:nvPr>
            <p:extLst/>
          </p:nvPr>
        </p:nvGraphicFramePr>
        <p:xfrm>
          <a:off x="198437" y="1058862"/>
          <a:ext cx="11965766" cy="5374280"/>
        </p:xfrm>
        <a:graphic>
          <a:graphicData uri="http://schemas.openxmlformats.org/drawingml/2006/table">
            <a:tbl>
              <a:tblPr firstRow="1" firstCol="1">
                <a:tableStyleId>{9DCAF9ED-07DC-4A11-8D7F-57B35C25682E}</a:tableStyleId>
              </a:tblPr>
              <a:tblGrid>
                <a:gridCol w="1589375">
                  <a:extLst>
                    <a:ext uri="{9D8B030D-6E8A-4147-A177-3AD203B41FA5}">
                      <a16:colId xmlns:a16="http://schemas.microsoft.com/office/drawing/2014/main" val="1179719426"/>
                    </a:ext>
                  </a:extLst>
                </a:gridCol>
                <a:gridCol w="1763425">
                  <a:extLst>
                    <a:ext uri="{9D8B030D-6E8A-4147-A177-3AD203B41FA5}">
                      <a16:colId xmlns:a16="http://schemas.microsoft.com/office/drawing/2014/main" val="3385457458"/>
                    </a:ext>
                  </a:extLst>
                </a:gridCol>
                <a:gridCol w="838200">
                  <a:extLst>
                    <a:ext uri="{9D8B030D-6E8A-4147-A177-3AD203B41FA5}">
                      <a16:colId xmlns:a16="http://schemas.microsoft.com/office/drawing/2014/main" val="3381457757"/>
                    </a:ext>
                  </a:extLst>
                </a:gridCol>
                <a:gridCol w="3048000">
                  <a:extLst>
                    <a:ext uri="{9D8B030D-6E8A-4147-A177-3AD203B41FA5}">
                      <a16:colId xmlns:a16="http://schemas.microsoft.com/office/drawing/2014/main" val="2896105674"/>
                    </a:ext>
                  </a:extLst>
                </a:gridCol>
                <a:gridCol w="4726766">
                  <a:extLst>
                    <a:ext uri="{9D8B030D-6E8A-4147-A177-3AD203B41FA5}">
                      <a16:colId xmlns:a16="http://schemas.microsoft.com/office/drawing/2014/main" val="3420637612"/>
                    </a:ext>
                  </a:extLst>
                </a:gridCol>
              </a:tblGrid>
              <a:tr h="157895">
                <a:tc>
                  <a:txBody>
                    <a:bodyPr/>
                    <a:lstStyle/>
                    <a:p>
                      <a:pPr algn="l" fontAlgn="t"/>
                      <a:r>
                        <a:rPr lang="en-US" sz="1100" u="none" strike="noStrike" dirty="0">
                          <a:effectLst/>
                        </a:rPr>
                        <a:t>Client</a:t>
                      </a:r>
                      <a:endParaRPr lang="en-US" sz="1100" b="1" i="0" u="none" strike="noStrike" dirty="0">
                        <a:solidFill>
                          <a:srgbClr val="FFFFFF"/>
                        </a:solidFill>
                        <a:effectLst/>
                        <a:latin typeface="Calibri" panose="020F0502020204030204" pitchFamily="34" charset="0"/>
                      </a:endParaRPr>
                    </a:p>
                  </a:txBody>
                  <a:tcPr marL="2461" marR="2461" marT="2461" marB="0"/>
                </a:tc>
                <a:tc>
                  <a:txBody>
                    <a:bodyPr/>
                    <a:lstStyle/>
                    <a:p>
                      <a:pPr algn="l" fontAlgn="t"/>
                      <a:r>
                        <a:rPr lang="en-US" sz="1100" u="none" strike="noStrike">
                          <a:effectLst/>
                        </a:rPr>
                        <a:t>OS/Runtime</a:t>
                      </a:r>
                      <a:endParaRPr lang="en-US" sz="1100" b="1" i="0" u="none" strike="noStrike">
                        <a:solidFill>
                          <a:srgbClr val="FFFFFF"/>
                        </a:solidFill>
                        <a:effectLst/>
                        <a:latin typeface="Calibri" panose="020F0502020204030204" pitchFamily="34" charset="0"/>
                      </a:endParaRPr>
                    </a:p>
                  </a:txBody>
                  <a:tcPr marL="2461" marR="2461" marT="2461" marB="0"/>
                </a:tc>
                <a:tc>
                  <a:txBody>
                    <a:bodyPr/>
                    <a:lstStyle/>
                    <a:p>
                      <a:pPr algn="l" fontAlgn="t"/>
                      <a:r>
                        <a:rPr lang="en-US" sz="1100" u="none" strike="noStrike">
                          <a:effectLst/>
                        </a:rPr>
                        <a:t>Version</a:t>
                      </a:r>
                      <a:endParaRPr lang="en-US" sz="1100" b="1" i="0" u="none" strike="noStrike">
                        <a:solidFill>
                          <a:srgbClr val="FFFFFF"/>
                        </a:solidFill>
                        <a:effectLst/>
                        <a:latin typeface="Calibri" panose="020F0502020204030204" pitchFamily="34" charset="0"/>
                      </a:endParaRPr>
                    </a:p>
                  </a:txBody>
                  <a:tcPr marL="2461" marR="2461" marT="2461" marB="0"/>
                </a:tc>
                <a:tc>
                  <a:txBody>
                    <a:bodyPr/>
                    <a:lstStyle/>
                    <a:p>
                      <a:pPr algn="l" fontAlgn="t"/>
                      <a:r>
                        <a:rPr lang="en-US" sz="1100" u="none" strike="noStrike">
                          <a:effectLst/>
                        </a:rPr>
                        <a:t>Protocols</a:t>
                      </a:r>
                      <a:endParaRPr lang="en-US" sz="1100" b="1" i="0" u="none" strike="noStrike">
                        <a:solidFill>
                          <a:srgbClr val="FFFFFF"/>
                        </a:solidFill>
                        <a:effectLst/>
                        <a:latin typeface="Calibri" panose="020F0502020204030204" pitchFamily="34" charset="0"/>
                      </a:endParaRPr>
                    </a:p>
                  </a:txBody>
                  <a:tcPr marL="2461" marR="2461" marT="2461" marB="0"/>
                </a:tc>
                <a:tc>
                  <a:txBody>
                    <a:bodyPr/>
                    <a:lstStyle/>
                    <a:p>
                      <a:pPr algn="l" fontAlgn="t"/>
                      <a:r>
                        <a:rPr lang="en-US" sz="1100" u="none" strike="noStrike">
                          <a:effectLst/>
                        </a:rPr>
                        <a:t>Packages</a:t>
                      </a:r>
                      <a:endParaRPr lang="en-US" sz="1100" b="1" i="0" u="none" strike="noStrike">
                        <a:solidFill>
                          <a:srgbClr val="FFFFFF"/>
                        </a:solidFill>
                        <a:effectLst/>
                        <a:latin typeface="Calibri" panose="020F0502020204030204" pitchFamily="34" charset="0"/>
                      </a:endParaRPr>
                    </a:p>
                  </a:txBody>
                  <a:tcPr marL="2461" marR="2461" marT="2461" marB="0"/>
                </a:tc>
                <a:extLst>
                  <a:ext uri="{0D108BD9-81ED-4DB2-BD59-A6C34878D82A}">
                    <a16:rowId xmlns:a16="http://schemas.microsoft.com/office/drawing/2014/main" val="2876605132"/>
                  </a:ext>
                </a:extLst>
              </a:tr>
              <a:tr h="210899">
                <a:tc>
                  <a:txBody>
                    <a:bodyPr/>
                    <a:lstStyle/>
                    <a:p>
                      <a:pPr algn="l" fontAlgn="t"/>
                      <a:r>
                        <a:rPr lang="en-US" sz="1100" u="none" strike="noStrike">
                          <a:effectLst/>
                        </a:rPr>
                        <a:t>C device 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Debian Linux</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7.5</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HTTPS, AMQP, MQTT, AMQP over WebSockets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 None</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extLst>
                  <a:ext uri="{0D108BD9-81ED-4DB2-BD59-A6C34878D82A}">
                    <a16:rowId xmlns:a16="http://schemas.microsoft.com/office/drawing/2014/main" val="3828786259"/>
                  </a:ext>
                </a:extLst>
              </a:tr>
              <a:tr h="228600">
                <a:tc>
                  <a:txBody>
                    <a:bodyPr/>
                    <a:lstStyle/>
                    <a:p>
                      <a:pPr algn="l" fontAlgn="t"/>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Fedora Linux</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20</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HTTPS, AMQP, MQTT, AMQP over WebSockets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 None</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extLst>
                  <a:ext uri="{0D108BD9-81ED-4DB2-BD59-A6C34878D82A}">
                    <a16:rowId xmlns:a16="http://schemas.microsoft.com/office/drawing/2014/main" val="3945305268"/>
                  </a:ext>
                </a:extLst>
              </a:tr>
              <a:tr h="228600">
                <a:tc>
                  <a:txBody>
                    <a:bodyPr/>
                    <a:lstStyle/>
                    <a:p>
                      <a:pPr algn="l" fontAlgn="t"/>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mbed OS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2</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HTTPS, AMQP, MQTT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hlinkClick r:id="rId2"/>
                        </a:rPr>
                        <a:t>https://developer.mbed.org/users/AzureIoTClient/  </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extLst>
                  <a:ext uri="{0D108BD9-81ED-4DB2-BD59-A6C34878D82A}">
                    <a16:rowId xmlns:a16="http://schemas.microsoft.com/office/drawing/2014/main" val="3803219574"/>
                  </a:ext>
                </a:extLst>
              </a:tr>
              <a:tr h="254202">
                <a:tc>
                  <a:txBody>
                    <a:bodyPr/>
                    <a:lstStyle/>
                    <a:p>
                      <a:pPr algn="l" fontAlgn="t"/>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TI-RTOS</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2.x</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HTTPS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None</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extLst>
                  <a:ext uri="{0D108BD9-81ED-4DB2-BD59-A6C34878D82A}">
                    <a16:rowId xmlns:a16="http://schemas.microsoft.com/office/drawing/2014/main" val="3756509801"/>
                  </a:ext>
                </a:extLst>
              </a:tr>
              <a:tr h="236501">
                <a:tc>
                  <a:txBody>
                    <a:bodyPr/>
                    <a:lstStyle/>
                    <a:p>
                      <a:pPr algn="l" fontAlgn="t"/>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Ubuntu Linux</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14.04</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HTTPS, AMQP, MQTT, AMQP over WebSockets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hlinkClick r:id="rId3"/>
                        </a:rPr>
                        <a:t>https://launchpad.net/~aziotsdklinux/+archive/ubuntu/ppa-azureiot</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extLst>
                  <a:ext uri="{0D108BD9-81ED-4DB2-BD59-A6C34878D82A}">
                    <a16:rowId xmlns:a16="http://schemas.microsoft.com/office/drawing/2014/main" val="802048012"/>
                  </a:ext>
                </a:extLst>
              </a:tr>
              <a:tr h="228600">
                <a:tc>
                  <a:txBody>
                    <a:bodyPr/>
                    <a:lstStyle/>
                    <a:p>
                      <a:pPr algn="l" fontAlgn="t"/>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Windows desktop</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10</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HTTPS, AMQP, MQTT, AMQP over WebSockets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hlinkClick r:id="rId4"/>
                        </a:rPr>
                        <a:t>https://www.nuget.org/packages/Microsoft.Azure.IoTHub.IoTHubClient/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extLst>
                  <a:ext uri="{0D108BD9-81ED-4DB2-BD59-A6C34878D82A}">
                    <a16:rowId xmlns:a16="http://schemas.microsoft.com/office/drawing/2014/main" val="3714232751"/>
                  </a:ext>
                </a:extLst>
              </a:tr>
              <a:tr h="195097">
                <a:tc>
                  <a:txBody>
                    <a:bodyPr/>
                    <a:lstStyle/>
                    <a:p>
                      <a:pPr algn="l" fontAlgn="t"/>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Yocto Linux</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2.1</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HTTPS, AMQP</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None</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extLst>
                  <a:ext uri="{0D108BD9-81ED-4DB2-BD59-A6C34878D82A}">
                    <a16:rowId xmlns:a16="http://schemas.microsoft.com/office/drawing/2014/main" val="4024784116"/>
                  </a:ext>
                </a:extLst>
              </a:tr>
              <a:tr h="405997">
                <a:tc>
                  <a:txBody>
                    <a:bodyPr/>
                    <a:lstStyle/>
                    <a:p>
                      <a:pPr algn="l" fontAlgn="t"/>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Arduino (MKR1000, Zero, ESP8266, Feather M0)</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IDE 1.6.8</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rPr>
                        <a:t>HTTPS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tc>
                  <a:txBody>
                    <a:bodyPr/>
                    <a:lstStyle/>
                    <a:p>
                      <a:pPr algn="l" fontAlgn="t"/>
                      <a:r>
                        <a:rPr lang="en-US" sz="1100" u="none" strike="noStrike">
                          <a:effectLst/>
                          <a:hlinkClick r:id="rId5"/>
                        </a:rPr>
                        <a:t>https://github.com/arduino-libraries/AzureIoTHub</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2">
                        <a:lumMod val="20000"/>
                        <a:lumOff val="80000"/>
                      </a:schemeClr>
                    </a:solidFill>
                  </a:tcPr>
                </a:tc>
                <a:extLst>
                  <a:ext uri="{0D108BD9-81ED-4DB2-BD59-A6C34878D82A}">
                    <a16:rowId xmlns:a16="http://schemas.microsoft.com/office/drawing/2014/main" val="1593099581"/>
                  </a:ext>
                </a:extLst>
              </a:tr>
              <a:tr h="279803">
                <a:tc>
                  <a:txBody>
                    <a:bodyPr/>
                    <a:lstStyle/>
                    <a:p>
                      <a:pPr algn="l" fontAlgn="t"/>
                      <a:r>
                        <a:rPr lang="en-US" sz="1100" u="none" strike="noStrike">
                          <a:effectLst/>
                        </a:rPr>
                        <a:t>Node.js Device 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Node.js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0.10+</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HTTPS, AMQP, MQTT, AMQP over WebSockets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hlinkClick r:id="rId6"/>
                        </a:rPr>
                        <a:t>https://www.npmjs.com/package/azure-iot-device</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extLst>
                  <a:ext uri="{0D108BD9-81ED-4DB2-BD59-A6C34878D82A}">
                    <a16:rowId xmlns:a16="http://schemas.microsoft.com/office/drawing/2014/main" val="1263194023"/>
                  </a:ext>
                </a:extLst>
              </a:tr>
              <a:tr h="202998">
                <a:tc>
                  <a:txBody>
                    <a:bodyPr/>
                    <a:lstStyle/>
                    <a:p>
                      <a:pPr algn="l" fontAlgn="t"/>
                      <a:r>
                        <a:rPr lang="en-US" sz="1100" u="none" strike="noStrike">
                          <a:effectLst/>
                        </a:rPr>
                        <a:t>Node.js Service 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rPr>
                        <a:t>Node.js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rPr>
                        <a:t>0.10+</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rPr>
                        <a:t>N/A</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hlinkClick r:id="rId7"/>
                        </a:rPr>
                        <a:t>https://www.npmjs.com/package/azure-iothub</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extLst>
                  <a:ext uri="{0D108BD9-81ED-4DB2-BD59-A6C34878D82A}">
                    <a16:rowId xmlns:a16="http://schemas.microsoft.com/office/drawing/2014/main" val="1463058421"/>
                  </a:ext>
                </a:extLst>
              </a:tr>
              <a:tr h="405997">
                <a:tc>
                  <a:txBody>
                    <a:bodyPr/>
                    <a:lstStyle/>
                    <a:p>
                      <a:pPr algn="l" fontAlgn="t"/>
                      <a:r>
                        <a:rPr lang="en-US" sz="1100" u="none" strike="noStrike">
                          <a:effectLst/>
                        </a:rPr>
                        <a:t>Java Device 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Java SE (Windows)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1.7</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HTTPS, AMQP, MQTT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hlinkClick r:id="rId8"/>
                        </a:rPr>
                        <a:t>http://mvnrepository.com/artifact/com.microsoft.azure.iothub-java-client/iothub-java-device-client</a:t>
                      </a:r>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extLst>
                  <a:ext uri="{0D108BD9-81ED-4DB2-BD59-A6C34878D82A}">
                    <a16:rowId xmlns:a16="http://schemas.microsoft.com/office/drawing/2014/main" val="3371672036"/>
                  </a:ext>
                </a:extLst>
              </a:tr>
              <a:tr h="405997">
                <a:tc>
                  <a:txBody>
                    <a:bodyPr/>
                    <a:lstStyle/>
                    <a:p>
                      <a:pPr algn="l" fontAlgn="t"/>
                      <a:r>
                        <a:rPr lang="en-US" sz="1100" u="none" strike="noStrike">
                          <a:effectLst/>
                        </a:rPr>
                        <a:t> </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Java SE (Linux)</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1.7</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HTTPS, AMQP, MQTT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hlinkClick r:id="rId8"/>
                        </a:rPr>
                        <a:t>http://mvnrepository.com/artifact/com.microsoft.azure.iothub-java-client/iothub-java-device-client</a:t>
                      </a:r>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extLst>
                  <a:ext uri="{0D108BD9-81ED-4DB2-BD59-A6C34878D82A}">
                    <a16:rowId xmlns:a16="http://schemas.microsoft.com/office/drawing/2014/main" val="815156890"/>
                  </a:ext>
                </a:extLst>
              </a:tr>
              <a:tr h="204208">
                <a:tc>
                  <a:txBody>
                    <a:bodyPr/>
                    <a:lstStyle/>
                    <a:p>
                      <a:pPr algn="l" fontAlgn="t"/>
                      <a:r>
                        <a:rPr lang="en-US" sz="1100" u="none" strike="noStrike">
                          <a:effectLst/>
                        </a:rPr>
                        <a:t> </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Android</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API 15</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HTTPS, MQTT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extLst>
                  <a:ext uri="{0D108BD9-81ED-4DB2-BD59-A6C34878D82A}">
                    <a16:rowId xmlns:a16="http://schemas.microsoft.com/office/drawing/2014/main" val="2681493550"/>
                  </a:ext>
                </a:extLst>
              </a:tr>
              <a:tr h="405997">
                <a:tc>
                  <a:txBody>
                    <a:bodyPr/>
                    <a:lstStyle/>
                    <a:p>
                      <a:pPr algn="l" fontAlgn="t"/>
                      <a:r>
                        <a:rPr lang="en-US" sz="1100" u="none" strike="noStrike">
                          <a:effectLst/>
                        </a:rPr>
                        <a:t>Java Service 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rPr>
                        <a:t>Java SE</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rPr>
                        <a:t>1.8</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rPr>
                        <a:t>N/A</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hlinkClick r:id="rId9"/>
                        </a:rPr>
                        <a:t>http://mvnrepository.com/artifact/com.microsoft.azure.iothub-java-client/iothub-java-service-client</a:t>
                      </a:r>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extLst>
                  <a:ext uri="{0D108BD9-81ED-4DB2-BD59-A6C34878D82A}">
                    <a16:rowId xmlns:a16="http://schemas.microsoft.com/office/drawing/2014/main" val="1355941114"/>
                  </a:ext>
                </a:extLst>
              </a:tr>
              <a:tr h="237710">
                <a:tc>
                  <a:txBody>
                    <a:bodyPr/>
                    <a:lstStyle/>
                    <a:p>
                      <a:pPr algn="l" fontAlgn="t"/>
                      <a:r>
                        <a:rPr lang="en-US" sz="1100" u="none" strike="noStrike">
                          <a:effectLst/>
                        </a:rPr>
                        <a:t>C# Device 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.Net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4.5</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HTTPS, AMQP, MQTT, AMQP over WebSockets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hlinkClick r:id="rId10"/>
                        </a:rPr>
                        <a:t>https://www.nuget.org/packages/Microsoft.Azure.Devices.Client/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extLst>
                  <a:ext uri="{0D108BD9-81ED-4DB2-BD59-A6C34878D82A}">
                    <a16:rowId xmlns:a16="http://schemas.microsoft.com/office/drawing/2014/main" val="629864887"/>
                  </a:ext>
                </a:extLst>
              </a:tr>
              <a:tr h="194493">
                <a:tc>
                  <a:txBody>
                    <a:bodyPr/>
                    <a:lstStyle/>
                    <a:p>
                      <a:pPr algn="l" fontAlgn="t"/>
                      <a:r>
                        <a:rPr lang="en-US" sz="1100" u="none" strike="noStrike">
                          <a:effectLst/>
                        </a:rPr>
                        <a:t> </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UWP</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 10</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HTTPS, AMQP</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hlinkClick r:id="rId10"/>
                        </a:rPr>
                        <a:t>https://www.nuget.org/packages/Microsoft.Azure.Devices.Client/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extLst>
                  <a:ext uri="{0D108BD9-81ED-4DB2-BD59-A6C34878D82A}">
                    <a16:rowId xmlns:a16="http://schemas.microsoft.com/office/drawing/2014/main" val="221245899"/>
                  </a:ext>
                </a:extLst>
              </a:tr>
              <a:tr h="313329">
                <a:tc>
                  <a:txBody>
                    <a:bodyPr/>
                    <a:lstStyle/>
                    <a:p>
                      <a:pPr algn="l" fontAlgn="t"/>
                      <a:r>
                        <a:rPr lang="en-US" sz="1100" u="none" strike="noStrike">
                          <a:effectLst/>
                        </a:rPr>
                        <a:t> </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PCL (Xamarin, Mono, UWP, WP8.1, Win8.1)</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 </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HTTPS, AMQP, MQTT, AMQP over WebSockets</a:t>
                      </a:r>
                      <a:endParaRPr lang="en-US" sz="1100" b="0" i="0" u="none" strike="noStrike">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hlinkClick r:id="rId11"/>
                        </a:rPr>
                        <a:t>https://www.nuget.org/packages/Microsoft.Azure.Devices.Client.PCL/</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extLst>
                  <a:ext uri="{0D108BD9-81ED-4DB2-BD59-A6C34878D82A}">
                    <a16:rowId xmlns:a16="http://schemas.microsoft.com/office/drawing/2014/main" val="1024253221"/>
                  </a:ext>
                </a:extLst>
              </a:tr>
              <a:tr h="202998">
                <a:tc>
                  <a:txBody>
                    <a:bodyPr/>
                    <a:lstStyle/>
                    <a:p>
                      <a:pPr algn="l" fontAlgn="t"/>
                      <a:r>
                        <a:rPr lang="en-US" sz="1100" u="none" strike="noStrike">
                          <a:effectLst/>
                        </a:rPr>
                        <a:t>C# Service 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rPr>
                        <a:t>.Net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rPr>
                        <a:t>4.5</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rPr>
                        <a:t>N/A</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tc>
                  <a:txBody>
                    <a:bodyPr/>
                    <a:lstStyle/>
                    <a:p>
                      <a:pPr algn="l" fontAlgn="t"/>
                      <a:r>
                        <a:rPr lang="en-US" sz="1100" u="none" strike="noStrike">
                          <a:effectLst/>
                          <a:hlinkClick r:id="rId12"/>
                        </a:rPr>
                        <a:t>https://www.nuget.org/packages/Microsoft.Azure.Devices/</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accent2">
                        <a:lumMod val="20000"/>
                        <a:lumOff val="80000"/>
                      </a:schemeClr>
                    </a:solidFill>
                  </a:tcPr>
                </a:tc>
                <a:extLst>
                  <a:ext uri="{0D108BD9-81ED-4DB2-BD59-A6C34878D82A}">
                    <a16:rowId xmlns:a16="http://schemas.microsoft.com/office/drawing/2014/main" val="2351951751"/>
                  </a:ext>
                </a:extLst>
              </a:tr>
              <a:tr h="304672">
                <a:tc>
                  <a:txBody>
                    <a:bodyPr/>
                    <a:lstStyle/>
                    <a:p>
                      <a:pPr algn="l" fontAlgn="t"/>
                      <a:r>
                        <a:rPr lang="en-US" sz="1100" u="none" strike="noStrike">
                          <a:effectLst/>
                        </a:rPr>
                        <a:t>Python Device client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Python</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2.7.x, 3.4.x, 3.5.x</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HTTPS, AMQP, MQTT</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tc>
                  <a:txBody>
                    <a:bodyPr/>
                    <a:lstStyle/>
                    <a:p>
                      <a:pPr algn="l" fontAlgn="t"/>
                      <a:r>
                        <a:rPr lang="en-US" sz="1100" u="none" strike="noStrike">
                          <a:effectLst/>
                        </a:rPr>
                        <a:t>none</a:t>
                      </a:r>
                      <a:endParaRPr lang="en-US" sz="1100" b="0" i="0" u="none" strike="noStrike" dirty="0">
                        <a:solidFill>
                          <a:schemeClr val="bg2">
                            <a:lumMod val="10000"/>
                          </a:schemeClr>
                        </a:solidFill>
                        <a:effectLst/>
                        <a:latin typeface="Calibri" panose="020F0502020204030204" pitchFamily="34" charset="0"/>
                      </a:endParaRPr>
                    </a:p>
                  </a:txBody>
                  <a:tcPr marL="2461" marR="2461" marT="2461" marB="0">
                    <a:solidFill>
                      <a:schemeClr val="tx1">
                        <a:lumMod val="20000"/>
                        <a:lumOff val="80000"/>
                      </a:schemeClr>
                    </a:solidFill>
                  </a:tcPr>
                </a:tc>
                <a:extLst>
                  <a:ext uri="{0D108BD9-81ED-4DB2-BD59-A6C34878D82A}">
                    <a16:rowId xmlns:a16="http://schemas.microsoft.com/office/drawing/2014/main" val="1996705710"/>
                  </a:ext>
                </a:extLst>
              </a:tr>
            </a:tbl>
          </a:graphicData>
        </a:graphic>
      </p:graphicFrame>
    </p:spTree>
    <p:extLst>
      <p:ext uri="{BB962C8B-B14F-4D97-AF65-F5344CB8AC3E}">
        <p14:creationId xmlns:p14="http://schemas.microsoft.com/office/powerpoint/2010/main" val="73031061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498</TotalTime>
  <Words>1223</Words>
  <Application>Microsoft Office PowerPoint</Application>
  <PresentationFormat>Custom</PresentationFormat>
  <Paragraphs>305</Paragraphs>
  <Slides>33</Slides>
  <Notes>11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Consolas</vt:lpstr>
      <vt:lpstr>Segoe</vt:lpstr>
      <vt:lpstr>Segoe UI</vt:lpstr>
      <vt:lpstr>Segoe UI Light</vt:lpstr>
      <vt:lpstr>Segoe UI Semilight</vt:lpstr>
      <vt:lpstr>Wingdings</vt:lpstr>
      <vt:lpstr>WHITE TEMPLATE</vt:lpstr>
      <vt:lpstr>COLOR TEMPLATE</vt:lpstr>
      <vt:lpstr>Module 8: Azure Features and Other APIs</vt:lpstr>
      <vt:lpstr>Agenda</vt:lpstr>
      <vt:lpstr>Internet of Things (IoT)</vt:lpstr>
      <vt:lpstr>Real World IoT Use Cases</vt:lpstr>
      <vt:lpstr>Azure IoT Hub features</vt:lpstr>
      <vt:lpstr>IoT Reference Architecture</vt:lpstr>
      <vt:lpstr>Azure IoT Starter Kits</vt:lpstr>
      <vt:lpstr>Azure IoT SDKs</vt:lpstr>
      <vt:lpstr>Device &amp; Service Client SDKs</vt:lpstr>
      <vt:lpstr>Resources</vt:lpstr>
      <vt:lpstr>Cognitive</vt:lpstr>
      <vt:lpstr>Microsoft Cognitive Services Give your apps  a human side</vt:lpstr>
      <vt:lpstr>Vision</vt:lpstr>
      <vt:lpstr>Speech</vt:lpstr>
      <vt:lpstr>Language</vt:lpstr>
      <vt:lpstr>Knowledge</vt:lpstr>
      <vt:lpstr>Search</vt:lpstr>
      <vt:lpstr>How do I use it?</vt:lpstr>
      <vt:lpstr>Links</vt:lpstr>
      <vt:lpstr>Bot Framework</vt:lpstr>
      <vt:lpstr>What is it?</vt:lpstr>
      <vt:lpstr>How do I use it?</vt:lpstr>
      <vt:lpstr>Links</vt:lpstr>
      <vt:lpstr>Office APIs</vt:lpstr>
      <vt:lpstr>Skype for Business</vt:lpstr>
      <vt:lpstr>What is it?</vt:lpstr>
      <vt:lpstr>How do I use it?</vt:lpstr>
      <vt:lpstr>References</vt:lpstr>
      <vt:lpstr>OneNote API</vt:lpstr>
      <vt:lpstr>What is it?</vt:lpstr>
      <vt:lpstr>How do I use it?</vt:lpstr>
      <vt:lpstr>Links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Israel Vega</cp:lastModifiedBy>
  <cp:revision>30</cp:revision>
  <dcterms:created xsi:type="dcterms:W3CDTF">2016-10-04T22:06:48Z</dcterms:created>
  <dcterms:modified xsi:type="dcterms:W3CDTF">2016-10-07T02:58:51Z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