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70"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1A6CA0-143C-4295-A94A-8ECEC5F6DEAA}"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C5F5AB-9B81-4682-B122-A166ADE8A317}" type="slidenum">
              <a:rPr lang="en-IN" smtClean="0"/>
              <a:t>‹#›</a:t>
            </a:fld>
            <a:endParaRPr lang="en-IN"/>
          </a:p>
        </p:txBody>
      </p:sp>
    </p:spTree>
    <p:extLst>
      <p:ext uri="{BB962C8B-B14F-4D97-AF65-F5344CB8AC3E}">
        <p14:creationId xmlns:p14="http://schemas.microsoft.com/office/powerpoint/2010/main" val="1942751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1A6CA0-143C-4295-A94A-8ECEC5F6DEAA}" type="datetimeFigureOut">
              <a:rPr lang="en-IN" smtClean="0"/>
              <a:t>14-11-2024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C5F5AB-9B81-4682-B122-A166ADE8A317}" type="slidenum">
              <a:rPr lang="en-IN" smtClean="0"/>
              <a:t>‹#›</a:t>
            </a:fld>
            <a:endParaRPr lang="en-IN"/>
          </a:p>
        </p:txBody>
      </p:sp>
    </p:spTree>
    <p:extLst>
      <p:ext uri="{BB962C8B-B14F-4D97-AF65-F5344CB8AC3E}">
        <p14:creationId xmlns:p14="http://schemas.microsoft.com/office/powerpoint/2010/main" val="3137377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1A6CA0-143C-4295-A94A-8ECEC5F6DEAA}" type="datetimeFigureOut">
              <a:rPr lang="en-IN" smtClean="0"/>
              <a:t>14-11-2024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C5F5AB-9B81-4682-B122-A166ADE8A317}" type="slidenum">
              <a:rPr lang="en-IN" smtClean="0"/>
              <a:t>‹#›</a:t>
            </a:fld>
            <a:endParaRPr lang="en-IN"/>
          </a:p>
        </p:txBody>
      </p:sp>
    </p:spTree>
    <p:extLst>
      <p:ext uri="{BB962C8B-B14F-4D97-AF65-F5344CB8AC3E}">
        <p14:creationId xmlns:p14="http://schemas.microsoft.com/office/powerpoint/2010/main" val="492002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1A6CA0-143C-4295-A94A-8ECEC5F6DEAA}" type="datetimeFigureOut">
              <a:rPr lang="en-IN" smtClean="0"/>
              <a:t>14-11-2024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C5F5AB-9B81-4682-B122-A166ADE8A317}"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79032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1A6CA0-143C-4295-A94A-8ECEC5F6DEAA}" type="datetimeFigureOut">
              <a:rPr lang="en-IN" smtClean="0"/>
              <a:t>14-11-2024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C5F5AB-9B81-4682-B122-A166ADE8A317}" type="slidenum">
              <a:rPr lang="en-IN" smtClean="0"/>
              <a:t>‹#›</a:t>
            </a:fld>
            <a:endParaRPr lang="en-IN"/>
          </a:p>
        </p:txBody>
      </p:sp>
    </p:spTree>
    <p:extLst>
      <p:ext uri="{BB962C8B-B14F-4D97-AF65-F5344CB8AC3E}">
        <p14:creationId xmlns:p14="http://schemas.microsoft.com/office/powerpoint/2010/main" val="5563012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D1A6CA0-143C-4295-A94A-8ECEC5F6DEAA}" type="datetimeFigureOut">
              <a:rPr lang="en-IN" smtClean="0"/>
              <a:t>14-11-2024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C5F5AB-9B81-4682-B122-A166ADE8A317}" type="slidenum">
              <a:rPr lang="en-IN" smtClean="0"/>
              <a:t>‹#›</a:t>
            </a:fld>
            <a:endParaRPr lang="en-IN"/>
          </a:p>
        </p:txBody>
      </p:sp>
    </p:spTree>
    <p:extLst>
      <p:ext uri="{BB962C8B-B14F-4D97-AF65-F5344CB8AC3E}">
        <p14:creationId xmlns:p14="http://schemas.microsoft.com/office/powerpoint/2010/main" val="3745233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D1A6CA0-143C-4295-A94A-8ECEC5F6DEAA}" type="datetimeFigureOut">
              <a:rPr lang="en-IN" smtClean="0"/>
              <a:t>14-11-2024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C5F5AB-9B81-4682-B122-A166ADE8A317}" type="slidenum">
              <a:rPr lang="en-IN" smtClean="0"/>
              <a:t>‹#›</a:t>
            </a:fld>
            <a:endParaRPr lang="en-IN"/>
          </a:p>
        </p:txBody>
      </p:sp>
    </p:spTree>
    <p:extLst>
      <p:ext uri="{BB962C8B-B14F-4D97-AF65-F5344CB8AC3E}">
        <p14:creationId xmlns:p14="http://schemas.microsoft.com/office/powerpoint/2010/main" val="2123816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1A6CA0-143C-4295-A94A-8ECEC5F6DEAA}"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C5F5AB-9B81-4682-B122-A166ADE8A317}" type="slidenum">
              <a:rPr lang="en-IN" smtClean="0"/>
              <a:t>‹#›</a:t>
            </a:fld>
            <a:endParaRPr lang="en-IN"/>
          </a:p>
        </p:txBody>
      </p:sp>
    </p:spTree>
    <p:extLst>
      <p:ext uri="{BB962C8B-B14F-4D97-AF65-F5344CB8AC3E}">
        <p14:creationId xmlns:p14="http://schemas.microsoft.com/office/powerpoint/2010/main" val="18288927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1A6CA0-143C-4295-A94A-8ECEC5F6DEAA}"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C5F5AB-9B81-4682-B122-A166ADE8A317}" type="slidenum">
              <a:rPr lang="en-IN" smtClean="0"/>
              <a:t>‹#›</a:t>
            </a:fld>
            <a:endParaRPr lang="en-IN"/>
          </a:p>
        </p:txBody>
      </p:sp>
    </p:spTree>
    <p:extLst>
      <p:ext uri="{BB962C8B-B14F-4D97-AF65-F5344CB8AC3E}">
        <p14:creationId xmlns:p14="http://schemas.microsoft.com/office/powerpoint/2010/main" val="3735542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1A6CA0-143C-4295-A94A-8ECEC5F6DEAA}"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C5F5AB-9B81-4682-B122-A166ADE8A317}" type="slidenum">
              <a:rPr lang="en-IN" smtClean="0"/>
              <a:t>‹#›</a:t>
            </a:fld>
            <a:endParaRPr lang="en-IN"/>
          </a:p>
        </p:txBody>
      </p:sp>
    </p:spTree>
    <p:extLst>
      <p:ext uri="{BB962C8B-B14F-4D97-AF65-F5344CB8AC3E}">
        <p14:creationId xmlns:p14="http://schemas.microsoft.com/office/powerpoint/2010/main" val="711442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1A6CA0-143C-4295-A94A-8ECEC5F6DEAA}"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C5F5AB-9B81-4682-B122-A166ADE8A317}" type="slidenum">
              <a:rPr lang="en-IN" smtClean="0"/>
              <a:t>‹#›</a:t>
            </a:fld>
            <a:endParaRPr lang="en-IN"/>
          </a:p>
        </p:txBody>
      </p:sp>
    </p:spTree>
    <p:extLst>
      <p:ext uri="{BB962C8B-B14F-4D97-AF65-F5344CB8AC3E}">
        <p14:creationId xmlns:p14="http://schemas.microsoft.com/office/powerpoint/2010/main" val="44005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1A6CA0-143C-4295-A94A-8ECEC5F6DEAA}" type="datetimeFigureOut">
              <a:rPr lang="en-IN" smtClean="0"/>
              <a:t>14-11-2024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C5F5AB-9B81-4682-B122-A166ADE8A317}" type="slidenum">
              <a:rPr lang="en-IN" smtClean="0"/>
              <a:t>‹#›</a:t>
            </a:fld>
            <a:endParaRPr lang="en-IN"/>
          </a:p>
        </p:txBody>
      </p:sp>
    </p:spTree>
    <p:extLst>
      <p:ext uri="{BB962C8B-B14F-4D97-AF65-F5344CB8AC3E}">
        <p14:creationId xmlns:p14="http://schemas.microsoft.com/office/powerpoint/2010/main" val="1417992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1A6CA0-143C-4295-A94A-8ECEC5F6DEAA}" type="datetimeFigureOut">
              <a:rPr lang="en-IN" smtClean="0"/>
              <a:t>14-11-2024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1C5F5AB-9B81-4682-B122-A166ADE8A317}" type="slidenum">
              <a:rPr lang="en-IN" smtClean="0"/>
              <a:t>‹#›</a:t>
            </a:fld>
            <a:endParaRPr lang="en-IN"/>
          </a:p>
        </p:txBody>
      </p:sp>
    </p:spTree>
    <p:extLst>
      <p:ext uri="{BB962C8B-B14F-4D97-AF65-F5344CB8AC3E}">
        <p14:creationId xmlns:p14="http://schemas.microsoft.com/office/powerpoint/2010/main" val="2826401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1A6CA0-143C-4295-A94A-8ECEC5F6DEAA}" type="datetimeFigureOut">
              <a:rPr lang="en-IN" smtClean="0"/>
              <a:t>14-11-2024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C5F5AB-9B81-4682-B122-A166ADE8A317}" type="slidenum">
              <a:rPr lang="en-IN" smtClean="0"/>
              <a:t>‹#›</a:t>
            </a:fld>
            <a:endParaRPr lang="en-IN"/>
          </a:p>
        </p:txBody>
      </p:sp>
    </p:spTree>
    <p:extLst>
      <p:ext uri="{BB962C8B-B14F-4D97-AF65-F5344CB8AC3E}">
        <p14:creationId xmlns:p14="http://schemas.microsoft.com/office/powerpoint/2010/main" val="1550882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1A6CA0-143C-4295-A94A-8ECEC5F6DEAA}" type="datetimeFigureOut">
              <a:rPr lang="en-IN" smtClean="0"/>
              <a:t>14-11-2024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1C5F5AB-9B81-4682-B122-A166ADE8A317}" type="slidenum">
              <a:rPr lang="en-IN" smtClean="0"/>
              <a:t>‹#›</a:t>
            </a:fld>
            <a:endParaRPr lang="en-IN"/>
          </a:p>
        </p:txBody>
      </p:sp>
    </p:spTree>
    <p:extLst>
      <p:ext uri="{BB962C8B-B14F-4D97-AF65-F5344CB8AC3E}">
        <p14:creationId xmlns:p14="http://schemas.microsoft.com/office/powerpoint/2010/main" val="303455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1A6CA0-143C-4295-A94A-8ECEC5F6DEAA}" type="datetimeFigureOut">
              <a:rPr lang="en-IN" smtClean="0"/>
              <a:t>14-11-2024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C5F5AB-9B81-4682-B122-A166ADE8A317}" type="slidenum">
              <a:rPr lang="en-IN" smtClean="0"/>
              <a:t>‹#›</a:t>
            </a:fld>
            <a:endParaRPr lang="en-IN"/>
          </a:p>
        </p:txBody>
      </p:sp>
    </p:spTree>
    <p:extLst>
      <p:ext uri="{BB962C8B-B14F-4D97-AF65-F5344CB8AC3E}">
        <p14:creationId xmlns:p14="http://schemas.microsoft.com/office/powerpoint/2010/main" val="3254281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1A6CA0-143C-4295-A94A-8ECEC5F6DEAA}" type="datetimeFigureOut">
              <a:rPr lang="en-IN" smtClean="0"/>
              <a:t>14-11-2024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C5F5AB-9B81-4682-B122-A166ADE8A317}" type="slidenum">
              <a:rPr lang="en-IN" smtClean="0"/>
              <a:t>‹#›</a:t>
            </a:fld>
            <a:endParaRPr lang="en-IN"/>
          </a:p>
        </p:txBody>
      </p:sp>
    </p:spTree>
    <p:extLst>
      <p:ext uri="{BB962C8B-B14F-4D97-AF65-F5344CB8AC3E}">
        <p14:creationId xmlns:p14="http://schemas.microsoft.com/office/powerpoint/2010/main" val="3457776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D1A6CA0-143C-4295-A94A-8ECEC5F6DEAA}" type="datetimeFigureOut">
              <a:rPr lang="en-IN" smtClean="0"/>
              <a:t>14-11-2024</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1C5F5AB-9B81-4682-B122-A166ADE8A317}" type="slidenum">
              <a:rPr lang="en-IN" smtClean="0"/>
              <a:t>‹#›</a:t>
            </a:fld>
            <a:endParaRPr lang="en-IN"/>
          </a:p>
        </p:txBody>
      </p:sp>
    </p:spTree>
    <p:extLst>
      <p:ext uri="{BB962C8B-B14F-4D97-AF65-F5344CB8AC3E}">
        <p14:creationId xmlns:p14="http://schemas.microsoft.com/office/powerpoint/2010/main" val="33822332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15B04-2DD3-06BA-F921-768F1D53B5E7}"/>
              </a:ext>
            </a:extLst>
          </p:cNvPr>
          <p:cNvSpPr>
            <a:spLocks noGrp="1"/>
          </p:cNvSpPr>
          <p:nvPr>
            <p:ph type="ctrTitle"/>
          </p:nvPr>
        </p:nvSpPr>
        <p:spPr>
          <a:xfrm>
            <a:off x="1524000" y="1534262"/>
            <a:ext cx="9144000" cy="2387600"/>
          </a:xfrm>
        </p:spPr>
        <p:txBody>
          <a:bodyPr>
            <a:normAutofit/>
          </a:bodyPr>
          <a:lstStyle/>
          <a:p>
            <a:r>
              <a:rPr lang="en-IN" dirty="0">
                <a:latin typeface="Times New Roman" panose="02020603050405020304" pitchFamily="18" charset="0"/>
                <a:cs typeface="Times New Roman" panose="02020603050405020304" pitchFamily="18" charset="0"/>
              </a:rPr>
              <a:t>Multi Scale Thermal Problem</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BTP-1</a:t>
            </a:r>
          </a:p>
        </p:txBody>
      </p:sp>
      <p:sp>
        <p:nvSpPr>
          <p:cNvPr id="3" name="Subtitle 2">
            <a:extLst>
              <a:ext uri="{FF2B5EF4-FFF2-40B4-BE49-F238E27FC236}">
                <a16:creationId xmlns:a16="http://schemas.microsoft.com/office/drawing/2014/main" id="{55E74B89-81E9-ACD5-130C-E63A5027F34E}"/>
              </a:ext>
            </a:extLst>
          </p:cNvPr>
          <p:cNvSpPr>
            <a:spLocks noGrp="1"/>
          </p:cNvSpPr>
          <p:nvPr>
            <p:ph type="subTitle" idx="1"/>
          </p:nvPr>
        </p:nvSpPr>
        <p:spPr>
          <a:xfrm>
            <a:off x="1524000" y="4129938"/>
            <a:ext cx="9144000" cy="941683"/>
          </a:xfrm>
        </p:spPr>
        <p:txBody>
          <a:bodyPr>
            <a:normAutofit/>
          </a:bodyPr>
          <a:lstStyle/>
          <a:p>
            <a:r>
              <a:rPr lang="en-IN" dirty="0">
                <a:latin typeface="Times New Roman" panose="02020603050405020304" pitchFamily="18" charset="0"/>
                <a:cs typeface="Times New Roman" panose="02020603050405020304" pitchFamily="18" charset="0"/>
              </a:rPr>
              <a:t>Akella Kalyan Lakshmi Sriniwasa</a:t>
            </a:r>
          </a:p>
          <a:p>
            <a:r>
              <a:rPr lang="en-IN" dirty="0">
                <a:latin typeface="Times New Roman" panose="02020603050405020304" pitchFamily="18" charset="0"/>
                <a:cs typeface="Times New Roman" panose="02020603050405020304" pitchFamily="18" charset="0"/>
              </a:rPr>
              <a:t>21ME10010</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7753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F15D9C-80E4-D72C-86C4-47F94455ED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71FD38-9C12-208E-44CA-0571259756EA}"/>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RESULTS: ArtraCFD</a:t>
            </a:r>
          </a:p>
        </p:txBody>
      </p:sp>
      <p:sp>
        <p:nvSpPr>
          <p:cNvPr id="3" name="Content Placeholder 2">
            <a:extLst>
              <a:ext uri="{FF2B5EF4-FFF2-40B4-BE49-F238E27FC236}">
                <a16:creationId xmlns:a16="http://schemas.microsoft.com/office/drawing/2014/main" id="{4873C573-E913-345E-87B8-7D1E67C0CD51}"/>
              </a:ext>
            </a:extLst>
          </p:cNvPr>
          <p:cNvSpPr>
            <a:spLocks noGrp="1"/>
          </p:cNvSpPr>
          <p:nvPr>
            <p:ph idx="1"/>
          </p:nvPr>
        </p:nvSpPr>
        <p:spPr>
          <a:xfrm>
            <a:off x="254524" y="1825624"/>
            <a:ext cx="11755224" cy="4735431"/>
          </a:xfrm>
        </p:spPr>
        <p:txBody>
          <a:bodyPr>
            <a:normAutofit/>
          </a:bodyPr>
          <a:lstStyle/>
          <a:p>
            <a:r>
              <a:rPr lang="en-IN" sz="1600" dirty="0">
                <a:latin typeface="Times New Roman" panose="02020603050405020304" pitchFamily="18" charset="0"/>
                <a:cs typeface="Times New Roman" panose="02020603050405020304" pitchFamily="18" charset="0"/>
              </a:rPr>
              <a:t>The graphs in the following slides show the profiles of pressure and temperature as contour plots.</a:t>
            </a:r>
          </a:p>
          <a:p>
            <a:pPr marL="0" indent="0">
              <a:buNone/>
            </a:pPr>
            <a:endParaRPr lang="en-IN"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7180D22-68F3-FAF1-0382-0523EAF87A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268" y="2245360"/>
            <a:ext cx="5301450" cy="3095580"/>
          </a:xfrm>
          <a:prstGeom prst="rect">
            <a:avLst/>
          </a:prstGeom>
        </p:spPr>
      </p:pic>
      <p:pic>
        <p:nvPicPr>
          <p:cNvPr id="7" name="Picture 6">
            <a:extLst>
              <a:ext uri="{FF2B5EF4-FFF2-40B4-BE49-F238E27FC236}">
                <a16:creationId xmlns:a16="http://schemas.microsoft.com/office/drawing/2014/main" id="{2F57C4F2-9B49-1AAB-E434-7518B061C3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9284" y="2245360"/>
            <a:ext cx="5301015" cy="3095580"/>
          </a:xfrm>
          <a:prstGeom prst="rect">
            <a:avLst/>
          </a:prstGeom>
        </p:spPr>
      </p:pic>
    </p:spTree>
    <p:extLst>
      <p:ext uri="{BB962C8B-B14F-4D97-AF65-F5344CB8AC3E}">
        <p14:creationId xmlns:p14="http://schemas.microsoft.com/office/powerpoint/2010/main" val="3760676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A8663-535E-DB4B-D918-D3DD6EC9DA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8A8B61-2090-2F52-63BF-606CC8048571}"/>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RESULTS: ArtraCFD PROFILING</a:t>
            </a:r>
          </a:p>
        </p:txBody>
      </p:sp>
      <p:sp>
        <p:nvSpPr>
          <p:cNvPr id="3" name="Content Placeholder 2">
            <a:extLst>
              <a:ext uri="{FF2B5EF4-FFF2-40B4-BE49-F238E27FC236}">
                <a16:creationId xmlns:a16="http://schemas.microsoft.com/office/drawing/2014/main" id="{46C59B7A-B8E7-8BA7-69BD-FD286F16B4E0}"/>
              </a:ext>
            </a:extLst>
          </p:cNvPr>
          <p:cNvSpPr>
            <a:spLocks noGrp="1"/>
          </p:cNvSpPr>
          <p:nvPr>
            <p:ph idx="1"/>
          </p:nvPr>
        </p:nvSpPr>
        <p:spPr>
          <a:xfrm>
            <a:off x="254524" y="1825624"/>
            <a:ext cx="11755224" cy="4735431"/>
          </a:xfrm>
        </p:spPr>
        <p:txBody>
          <a:bodyPr>
            <a:normAutofit/>
          </a:bodyPr>
          <a:lstStyle/>
          <a:p>
            <a:pPr algn="just"/>
            <a:r>
              <a:rPr lang="en-IN" sz="2000" b="1" dirty="0">
                <a:latin typeface="Times New Roman" panose="02020603050405020304" pitchFamily="18" charset="0"/>
                <a:cs typeface="Times New Roman" panose="02020603050405020304" pitchFamily="18" charset="0"/>
              </a:rPr>
              <a:t>Profiling Results: </a:t>
            </a:r>
            <a:r>
              <a:rPr lang="en-IN" sz="2000" dirty="0">
                <a:effectLst/>
                <a:latin typeface="Times New Roman" panose="02020603050405020304" pitchFamily="18" charset="0"/>
                <a:ea typeface="Times New Roman" panose="02020603050405020304" pitchFamily="18" charset="0"/>
              </a:rPr>
              <a:t>The main function's most time-consuming operation was the </a:t>
            </a:r>
            <a:r>
              <a:rPr lang="en-IN" sz="2000" i="1" dirty="0">
                <a:effectLst/>
                <a:latin typeface="Times New Roman" panose="02020603050405020304" pitchFamily="18" charset="0"/>
                <a:ea typeface="Times New Roman" panose="02020603050405020304" pitchFamily="18" charset="0"/>
              </a:rPr>
              <a:t>Solve</a:t>
            </a:r>
            <a:r>
              <a:rPr lang="en-IN" sz="2000" dirty="0">
                <a:effectLst/>
                <a:latin typeface="Times New Roman" panose="02020603050405020304" pitchFamily="18" charset="0"/>
                <a:ea typeface="Times New Roman" panose="02020603050405020304" pitchFamily="18" charset="0"/>
              </a:rPr>
              <a:t> function, taking 77.338 seconds. Within the </a:t>
            </a:r>
            <a:r>
              <a:rPr lang="en-IN" sz="2000" i="1" dirty="0">
                <a:effectLst/>
                <a:latin typeface="Times New Roman" panose="02020603050405020304" pitchFamily="18" charset="0"/>
                <a:ea typeface="Times New Roman" panose="02020603050405020304" pitchFamily="18" charset="0"/>
              </a:rPr>
              <a:t>Solve</a:t>
            </a:r>
            <a:r>
              <a:rPr lang="en-IN" sz="2000" dirty="0">
                <a:effectLst/>
                <a:latin typeface="Times New Roman" panose="02020603050405020304" pitchFamily="18" charset="0"/>
                <a:ea typeface="Times New Roman" panose="02020603050405020304" pitchFamily="18" charset="0"/>
              </a:rPr>
              <a:t> function, the </a:t>
            </a:r>
            <a:r>
              <a:rPr lang="en-IN" sz="2000" i="1" dirty="0">
                <a:effectLst/>
                <a:latin typeface="Times New Roman" panose="02020603050405020304" pitchFamily="18" charset="0"/>
                <a:ea typeface="Times New Roman" panose="02020603050405020304" pitchFamily="18" charset="0"/>
              </a:rPr>
              <a:t>EvolveSolution</a:t>
            </a:r>
            <a:r>
              <a:rPr lang="en-IN" sz="2000" dirty="0">
                <a:effectLst/>
                <a:latin typeface="Times New Roman" panose="02020603050405020304" pitchFamily="18" charset="0"/>
                <a:ea typeface="Times New Roman" panose="02020603050405020304" pitchFamily="18" charset="0"/>
              </a:rPr>
              <a:t> function was the bottleneck, accounting for 76.527 seconds. Delving deeper into </a:t>
            </a:r>
            <a:r>
              <a:rPr lang="en-IN" sz="2000" i="1" dirty="0">
                <a:effectLst/>
                <a:latin typeface="Times New Roman" panose="02020603050405020304" pitchFamily="18" charset="0"/>
                <a:ea typeface="Times New Roman" panose="02020603050405020304" pitchFamily="18" charset="0"/>
              </a:rPr>
              <a:t>EvolveSolution</a:t>
            </a:r>
            <a:r>
              <a:rPr lang="en-IN" sz="2000" dirty="0">
                <a:effectLst/>
                <a:latin typeface="Times New Roman" panose="02020603050405020304" pitchFamily="18" charset="0"/>
                <a:ea typeface="Times New Roman" panose="02020603050405020304" pitchFamily="18" charset="0"/>
              </a:rPr>
              <a:t>, the </a:t>
            </a:r>
            <a:r>
              <a:rPr lang="en-IN" sz="2000" i="1" dirty="0">
                <a:effectLst/>
                <a:latin typeface="Times New Roman" panose="02020603050405020304" pitchFamily="18" charset="0"/>
                <a:ea typeface="Times New Roman" panose="02020603050405020304" pitchFamily="18" charset="0"/>
              </a:rPr>
              <a:t>EvolveFluidDynamics</a:t>
            </a:r>
            <a:r>
              <a:rPr lang="en-IN" sz="2000" dirty="0">
                <a:effectLst/>
                <a:latin typeface="Times New Roman" panose="02020603050405020304" pitchFamily="18" charset="0"/>
                <a:ea typeface="Times New Roman" panose="02020603050405020304" pitchFamily="18" charset="0"/>
              </a:rPr>
              <a:t> function was identified as the next performance hotspot, consuming 0.423 seconds. Within </a:t>
            </a:r>
            <a:r>
              <a:rPr lang="en-IN" sz="2000" i="1" dirty="0">
                <a:effectLst/>
                <a:latin typeface="Times New Roman" panose="02020603050405020304" pitchFamily="18" charset="0"/>
                <a:ea typeface="Times New Roman" panose="02020603050405020304" pitchFamily="18" charset="0"/>
              </a:rPr>
              <a:t>EvolveFluidDynamics</a:t>
            </a:r>
            <a:r>
              <a:rPr lang="en-IN" sz="2000" dirty="0">
                <a:effectLst/>
                <a:latin typeface="Times New Roman" panose="02020603050405020304" pitchFamily="18" charset="0"/>
                <a:ea typeface="Times New Roman" panose="02020603050405020304" pitchFamily="18" charset="0"/>
              </a:rPr>
              <a:t>, the </a:t>
            </a:r>
            <a:r>
              <a:rPr lang="en-IN" sz="2000" i="1" dirty="0">
                <a:effectLst/>
                <a:latin typeface="Times New Roman" panose="02020603050405020304" pitchFamily="18" charset="0"/>
                <a:ea typeface="Times New Roman" panose="02020603050405020304" pitchFamily="18" charset="0"/>
              </a:rPr>
              <a:t>DiscretizeTime</a:t>
            </a:r>
            <a:r>
              <a:rPr lang="en-IN" sz="2000" dirty="0">
                <a:effectLst/>
                <a:latin typeface="Times New Roman" panose="02020603050405020304" pitchFamily="18" charset="0"/>
                <a:ea typeface="Times New Roman" panose="02020603050405020304" pitchFamily="18" charset="0"/>
              </a:rPr>
              <a:t> function ran multiple times, with four instances in the sample test case, each averaging 0.96 seconds.</a:t>
            </a:r>
          </a:p>
          <a:p>
            <a:pPr algn="just"/>
            <a:r>
              <a:rPr lang="en-IN" sz="2000" i="1" dirty="0">
                <a:effectLst/>
                <a:latin typeface="Times New Roman" panose="02020603050405020304" pitchFamily="18" charset="0"/>
                <a:ea typeface="Times New Roman" panose="02020603050405020304" pitchFamily="18" charset="0"/>
              </a:rPr>
              <a:t>DiscretizeTime</a:t>
            </a:r>
            <a:r>
              <a:rPr lang="en-IN" sz="2000" dirty="0">
                <a:effectLst/>
                <a:latin typeface="Times New Roman" panose="02020603050405020304" pitchFamily="18" charset="0"/>
                <a:ea typeface="Times New Roman" panose="02020603050405020304" pitchFamily="18" charset="0"/>
              </a:rPr>
              <a:t> calls the </a:t>
            </a:r>
            <a:r>
              <a:rPr lang="en-IN" sz="2000" i="1" dirty="0">
                <a:effectLst/>
                <a:latin typeface="Times New Roman" panose="02020603050405020304" pitchFamily="18" charset="0"/>
                <a:ea typeface="Times New Roman" panose="02020603050405020304" pitchFamily="18" charset="0"/>
              </a:rPr>
              <a:t>IntegrateTime</a:t>
            </a:r>
            <a:r>
              <a:rPr lang="en-IN" sz="2000" dirty="0">
                <a:effectLst/>
                <a:latin typeface="Times New Roman" panose="02020603050405020304" pitchFamily="18" charset="0"/>
                <a:ea typeface="Times New Roman" panose="02020603050405020304" pitchFamily="18" charset="0"/>
              </a:rPr>
              <a:t> function, which in turn invokes </a:t>
            </a:r>
            <a:r>
              <a:rPr lang="en-IN" sz="2000" i="1" dirty="0">
                <a:effectLst/>
                <a:latin typeface="Times New Roman" panose="02020603050405020304" pitchFamily="18" charset="0"/>
                <a:ea typeface="Times New Roman" panose="02020603050405020304" pitchFamily="18" charset="0"/>
              </a:rPr>
              <a:t>RungeKutta3</a:t>
            </a:r>
            <a:r>
              <a:rPr lang="en-IN" sz="2000" dirty="0">
                <a:effectLst/>
                <a:latin typeface="Times New Roman" panose="02020603050405020304" pitchFamily="18" charset="0"/>
                <a:ea typeface="Times New Roman" panose="02020603050405020304" pitchFamily="18" charset="0"/>
              </a:rPr>
              <a:t>. While </a:t>
            </a:r>
            <a:r>
              <a:rPr lang="en-IN" sz="2000" i="1" dirty="0">
                <a:effectLst/>
                <a:latin typeface="Times New Roman" panose="02020603050405020304" pitchFamily="18" charset="0"/>
                <a:ea typeface="Times New Roman" panose="02020603050405020304" pitchFamily="18" charset="0"/>
              </a:rPr>
              <a:t>IntegrateTime</a:t>
            </a:r>
            <a:r>
              <a:rPr lang="en-IN" sz="2000" dirty="0">
                <a:effectLst/>
                <a:latin typeface="Times New Roman" panose="02020603050405020304" pitchFamily="18" charset="0"/>
                <a:ea typeface="Times New Roman" panose="02020603050405020304" pitchFamily="18" charset="0"/>
              </a:rPr>
              <a:t> and </a:t>
            </a:r>
            <a:r>
              <a:rPr lang="en-IN" sz="2000" i="1" dirty="0">
                <a:effectLst/>
                <a:latin typeface="Times New Roman" panose="02020603050405020304" pitchFamily="18" charset="0"/>
                <a:ea typeface="Times New Roman" panose="02020603050405020304" pitchFamily="18" charset="0"/>
              </a:rPr>
              <a:t>RungeKutta3</a:t>
            </a:r>
            <a:r>
              <a:rPr lang="en-IN" sz="2000" dirty="0">
                <a:effectLst/>
                <a:latin typeface="Times New Roman" panose="02020603050405020304" pitchFamily="18" charset="0"/>
                <a:ea typeface="Times New Roman" panose="02020603050405020304" pitchFamily="18" charset="0"/>
              </a:rPr>
              <a:t> ran for approximately 0.96 and 0.086 seconds, respectively, the longest runtime within </a:t>
            </a:r>
            <a:r>
              <a:rPr lang="en-IN" sz="2000" i="1" dirty="0">
                <a:effectLst/>
                <a:latin typeface="Times New Roman" panose="02020603050405020304" pitchFamily="18" charset="0"/>
                <a:ea typeface="Times New Roman" panose="02020603050405020304" pitchFamily="18" charset="0"/>
              </a:rPr>
              <a:t>RungeKutta3</a:t>
            </a:r>
            <a:r>
              <a:rPr lang="en-IN" sz="2000" dirty="0">
                <a:effectLst/>
                <a:latin typeface="Times New Roman" panose="02020603050405020304" pitchFamily="18" charset="0"/>
                <a:ea typeface="Times New Roman" panose="02020603050405020304" pitchFamily="18" charset="0"/>
              </a:rPr>
              <a:t> was taken by the </a:t>
            </a:r>
            <a:r>
              <a:rPr lang="en-IN" sz="2000" i="1" dirty="0">
                <a:effectLst/>
                <a:latin typeface="Times New Roman" panose="02020603050405020304" pitchFamily="18" charset="0"/>
                <a:ea typeface="Times New Roman" panose="02020603050405020304" pitchFamily="18" charset="0"/>
              </a:rPr>
              <a:t>LLLU</a:t>
            </a:r>
            <a:r>
              <a:rPr lang="en-IN" sz="2000" dirty="0">
                <a:effectLst/>
                <a:latin typeface="Times New Roman" panose="02020603050405020304" pitchFamily="18" charset="0"/>
                <a:ea typeface="Times New Roman" panose="02020603050405020304" pitchFamily="18" charset="0"/>
              </a:rPr>
              <a:t> function, consuming 0.034 seconds. Importantly, </a:t>
            </a:r>
            <a:r>
              <a:rPr lang="en-IN" sz="2000" i="1" dirty="0">
                <a:effectLst/>
                <a:latin typeface="Times New Roman" panose="02020603050405020304" pitchFamily="18" charset="0"/>
                <a:ea typeface="Times New Roman" panose="02020603050405020304" pitchFamily="18" charset="0"/>
              </a:rPr>
              <a:t>LLLU</a:t>
            </a:r>
            <a:r>
              <a:rPr lang="en-IN" sz="2000" dirty="0">
                <a:effectLst/>
                <a:latin typeface="Times New Roman" panose="02020603050405020304" pitchFamily="18" charset="0"/>
                <a:ea typeface="Times New Roman" panose="02020603050405020304" pitchFamily="18" charset="0"/>
              </a:rPr>
              <a:t> did not invoke </a:t>
            </a:r>
            <a:r>
              <a:rPr lang="en-IN" sz="2000">
                <a:effectLst/>
                <a:latin typeface="Times New Roman" panose="02020603050405020304" pitchFamily="18" charset="0"/>
                <a:ea typeface="Times New Roman" panose="02020603050405020304" pitchFamily="18" charset="0"/>
              </a:rPr>
              <a:t>additional functions, </a:t>
            </a:r>
            <a:r>
              <a:rPr lang="en-IN" sz="2000" dirty="0">
                <a:effectLst/>
                <a:latin typeface="Times New Roman" panose="02020603050405020304" pitchFamily="18" charset="0"/>
                <a:ea typeface="Times New Roman" panose="02020603050405020304" pitchFamily="18" charset="0"/>
              </a:rPr>
              <a:t>leading to the conclusion that profiling could go no further.</a:t>
            </a:r>
          </a:p>
          <a:p>
            <a:pPr marL="0" indent="0">
              <a:buNone/>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1787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67BD6-E098-29D2-9BDB-617164B8EC33}"/>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CONCLUSIONS</a:t>
            </a:r>
          </a:p>
        </p:txBody>
      </p:sp>
      <p:sp>
        <p:nvSpPr>
          <p:cNvPr id="3" name="Content Placeholder 2">
            <a:extLst>
              <a:ext uri="{FF2B5EF4-FFF2-40B4-BE49-F238E27FC236}">
                <a16:creationId xmlns:a16="http://schemas.microsoft.com/office/drawing/2014/main" id="{ED0598A1-1BEE-A311-FC60-D472D6C526E9}"/>
              </a:ext>
            </a:extLst>
          </p:cNvPr>
          <p:cNvSpPr>
            <a:spLocks noGrp="1"/>
          </p:cNvSpPr>
          <p:nvPr>
            <p:ph idx="1"/>
          </p:nvPr>
        </p:nvSpPr>
        <p:spPr/>
        <p:txBody>
          <a:bodyPr>
            <a:normAutofit fontScale="92500" lnSpcReduction="20000"/>
          </a:bodyPr>
          <a:lstStyle/>
          <a:p>
            <a:r>
              <a:rPr lang="en-US" sz="2400" dirty="0"/>
              <a:t>The initial 2D heat equation experiment achieved a 65% runtime reduction using OpenACC, validating the effectiveness of directive-based parallelization for accelerating simpler CFD models.</a:t>
            </a:r>
          </a:p>
          <a:p>
            <a:r>
              <a:rPr lang="en-US" sz="2400" dirty="0"/>
              <a:t>Profiling of ArtraCFD pinpointed key functions, especially </a:t>
            </a:r>
            <a:r>
              <a:rPr lang="en-US" sz="2400" i="1" dirty="0"/>
              <a:t>EvolveSolution</a:t>
            </a:r>
            <a:r>
              <a:rPr lang="en-US" sz="2400" dirty="0"/>
              <a:t> and </a:t>
            </a:r>
            <a:r>
              <a:rPr lang="en-US" sz="2400" i="1" dirty="0"/>
              <a:t>EvolveFluidDynamics</a:t>
            </a:r>
            <a:r>
              <a:rPr lang="en-US" sz="2400" dirty="0"/>
              <a:t>, as primary areas for optimization, which will be the focus for further parallelization efforts.</a:t>
            </a:r>
          </a:p>
          <a:p>
            <a:r>
              <a:rPr lang="en-US" sz="2400" dirty="0"/>
              <a:t>This phase provided valuable insights into OpenACC's capabilities, laying the groundwork for deeper optimization in ArtraCFD, particularly targeting high-computation functions to enhance simulation speed.</a:t>
            </a:r>
          </a:p>
          <a:p>
            <a:r>
              <a:rPr lang="en-US" sz="2400" dirty="0"/>
              <a:t>The next project phase (BTP 2) will focus on fully integrating OpenACC into ArtraCFD, aiming for greater speedup and efficiency in handling complex CFD applications, thereby expanding the solver’s utility for high-performance simulations.</a:t>
            </a:r>
            <a:endParaRPr lang="en-IN" sz="2400" dirty="0"/>
          </a:p>
        </p:txBody>
      </p:sp>
    </p:spTree>
    <p:extLst>
      <p:ext uri="{BB962C8B-B14F-4D97-AF65-F5344CB8AC3E}">
        <p14:creationId xmlns:p14="http://schemas.microsoft.com/office/powerpoint/2010/main" val="882594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AE379-559C-994B-CAAB-2046BFBF7FDB}"/>
              </a:ext>
            </a:extLst>
          </p:cNvPr>
          <p:cNvSpPr>
            <a:spLocks noGrp="1"/>
          </p:cNvSpPr>
          <p:nvPr>
            <p:ph type="title"/>
          </p:nvPr>
        </p:nvSpPr>
        <p:spPr>
          <a:xfrm>
            <a:off x="838200" y="2766218"/>
            <a:ext cx="10515600" cy="1325563"/>
          </a:xfrm>
        </p:spPr>
        <p:txBody>
          <a:bodyPr/>
          <a:lstStyle/>
          <a:p>
            <a:pPr algn="ctr"/>
            <a:r>
              <a:rPr lang="en-IN" dirty="0">
                <a:latin typeface="Times New Roman" panose="02020603050405020304" pitchFamily="18" charset="0"/>
                <a:cs typeface="Times New Roman" panose="02020603050405020304" pitchFamily="18" charset="0"/>
              </a:rPr>
              <a:t>Q&amp;A</a:t>
            </a:r>
          </a:p>
        </p:txBody>
      </p:sp>
    </p:spTree>
    <p:extLst>
      <p:ext uri="{BB962C8B-B14F-4D97-AF65-F5344CB8AC3E}">
        <p14:creationId xmlns:p14="http://schemas.microsoft.com/office/powerpoint/2010/main" val="637276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3D70A-8BC8-84DF-627D-77DFF8C7C7B0}"/>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7BE64833-2D45-F4A6-3555-0F87627BAC04}"/>
              </a:ext>
            </a:extLst>
          </p:cNvPr>
          <p:cNvSpPr>
            <a:spLocks noGrp="1"/>
          </p:cNvSpPr>
          <p:nvPr>
            <p:ph idx="1"/>
          </p:nvPr>
        </p:nvSpPr>
        <p:spPr>
          <a:xfrm>
            <a:off x="913795" y="1732449"/>
            <a:ext cx="10353762" cy="4394974"/>
          </a:xfrm>
        </p:spPr>
        <p:txBody>
          <a:bodyPr>
            <a:noAutofit/>
          </a:bodyPr>
          <a:lstStyle/>
          <a:p>
            <a:r>
              <a:rPr lang="en-US" dirty="0">
                <a:effectLst/>
                <a:latin typeface="Times New Roman" panose="02020603050405020304" pitchFamily="18" charset="0"/>
                <a:cs typeface="Times New Roman" panose="02020603050405020304" pitchFamily="18" charset="0"/>
              </a:rPr>
              <a:t>Computational Fluid Dynamics (CFD) is essential for simulating complex fluid flows, but these simulations are often resource-intensive and slow, limiting their practical use in real-time or large-scale applications.</a:t>
            </a:r>
          </a:p>
          <a:p>
            <a:r>
              <a:rPr lang="en-US" dirty="0">
                <a:effectLst/>
                <a:latin typeface="Times New Roman" panose="02020603050405020304" pitchFamily="18" charset="0"/>
                <a:cs typeface="Times New Roman" panose="02020603050405020304" pitchFamily="18" charset="0"/>
              </a:rPr>
              <a:t>The demand for faster and more efficient simulations is growing in all fields, making it crucial to develop methods that can reduce simulation time without compromising accuracy.</a:t>
            </a:r>
          </a:p>
          <a:p>
            <a:r>
              <a:rPr lang="en-US" dirty="0">
                <a:effectLst/>
                <a:latin typeface="Times New Roman" panose="02020603050405020304" pitchFamily="18" charset="0"/>
                <a:cs typeface="Times New Roman" panose="02020603050405020304" pitchFamily="18" charset="0"/>
              </a:rPr>
              <a:t>Parallelization distributes tasks across multiple processors, significantly reducing computation time. Directive-based frameworks like OpenACC enable parallel processing on GPUs, making them highly effective for speeding up CFD models.</a:t>
            </a:r>
          </a:p>
          <a:p>
            <a:r>
              <a:rPr lang="en-US" dirty="0">
                <a:effectLst/>
                <a:latin typeface="Times New Roman" panose="02020603050405020304" pitchFamily="18" charset="0"/>
                <a:cs typeface="Times New Roman" panose="02020603050405020304" pitchFamily="18" charset="0"/>
              </a:rPr>
              <a:t>This project aims to evaluate OpenACC’s potential to enhance CFD simulations by applying it to a simple 2D heat equation model and then utilize it to speed up a CFD solver, ArtraCFD. In this phase, only the profiling of the solver has been done, and the speeding up will be done in the next phase.</a:t>
            </a:r>
            <a:endParaRPr lang="en-IN"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3638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CDA32-4425-3DBF-49DE-6D8AD3C443B8}"/>
              </a:ext>
            </a:extLst>
          </p:cNvPr>
          <p:cNvSpPr>
            <a:spLocks noGrp="1"/>
          </p:cNvSpPr>
          <p:nvPr>
            <p:ph type="title"/>
          </p:nvPr>
        </p:nvSpPr>
        <p:spPr>
          <a:xfrm>
            <a:off x="913795" y="430491"/>
            <a:ext cx="10353762" cy="970450"/>
          </a:xfrm>
        </p:spPr>
        <p:txBody>
          <a:bodyPr/>
          <a:lstStyle/>
          <a:p>
            <a:pPr algn="ctr"/>
            <a:r>
              <a:rPr lang="en-IN" dirty="0">
                <a:latin typeface="Times New Roman" panose="02020603050405020304" pitchFamily="18" charset="0"/>
                <a:cs typeface="Times New Roman" panose="02020603050405020304" pitchFamily="18" charset="0"/>
              </a:rPr>
              <a:t>THEORY</a:t>
            </a:r>
          </a:p>
        </p:txBody>
      </p:sp>
      <p:sp>
        <p:nvSpPr>
          <p:cNvPr id="3" name="Content Placeholder 2">
            <a:extLst>
              <a:ext uri="{FF2B5EF4-FFF2-40B4-BE49-F238E27FC236}">
                <a16:creationId xmlns:a16="http://schemas.microsoft.com/office/drawing/2014/main" id="{63DBC3D0-BA73-53CA-4820-FAE4A1325356}"/>
              </a:ext>
            </a:extLst>
          </p:cNvPr>
          <p:cNvSpPr>
            <a:spLocks noGrp="1"/>
          </p:cNvSpPr>
          <p:nvPr>
            <p:ph idx="1"/>
          </p:nvPr>
        </p:nvSpPr>
        <p:spPr>
          <a:xfrm>
            <a:off x="913795" y="1400941"/>
            <a:ext cx="10353762" cy="5160115"/>
          </a:xfrm>
        </p:spPr>
        <p:txBody>
          <a:bodyPr>
            <a:noAutofit/>
          </a:bodyPr>
          <a:lstStyle/>
          <a:p>
            <a:r>
              <a:rPr lang="en-US" dirty="0">
                <a:effectLst/>
                <a:latin typeface="Times New Roman" panose="02020603050405020304" pitchFamily="18" charset="0"/>
                <a:cs typeface="Times New Roman" panose="02020603050405020304" pitchFamily="18" charset="0"/>
              </a:rPr>
              <a:t>Parallelization distributes computational tasks across processors, significantly speeding up time-intensive simulations, making it essential for handling complex CFD problems efficiently.</a:t>
            </a:r>
          </a:p>
          <a:p>
            <a:r>
              <a:rPr lang="en-US" dirty="0">
                <a:effectLst/>
                <a:latin typeface="Times New Roman" panose="02020603050405020304" pitchFamily="18" charset="0"/>
                <a:cs typeface="Times New Roman" panose="02020603050405020304" pitchFamily="18" charset="0"/>
              </a:rPr>
              <a:t>OpenACC, a directive-based framework, simplifies parallelization by allowing developers to offload code sections to GPUs with minimal changes, accelerating CFD models with less programming overhead.</a:t>
            </a:r>
          </a:p>
          <a:p>
            <a:r>
              <a:rPr lang="en-US" dirty="0">
                <a:effectLst/>
                <a:latin typeface="Times New Roman" panose="02020603050405020304" pitchFamily="18" charset="0"/>
                <a:cs typeface="Times New Roman" panose="02020603050405020304" pitchFamily="18" charset="0"/>
              </a:rPr>
              <a:t>The Immersed Boundary Method (IBM), allows for simulation around complex and moving boundaries by embedding boundary conditions into the fluid grid, eliminating the need for body-conforming grids and simplifying complex geometries.</a:t>
            </a:r>
          </a:p>
          <a:p>
            <a:r>
              <a:rPr lang="en-US" dirty="0">
                <a:effectLst/>
                <a:latin typeface="Times New Roman" panose="02020603050405020304" pitchFamily="18" charset="0"/>
                <a:cs typeface="Times New Roman" panose="02020603050405020304" pitchFamily="18" charset="0"/>
              </a:rPr>
              <a:t>IBM assigns flow properties to boundary points using weighted averages from nearby fluid points, enabling accurate boundary condition enforcement for irregular or moving geometries, such as solid-fluid interactions.</a:t>
            </a:r>
          </a:p>
          <a:p>
            <a:r>
              <a:rPr lang="en-US" dirty="0">
                <a:effectLst/>
                <a:latin typeface="Times New Roman" panose="02020603050405020304" pitchFamily="18" charset="0"/>
                <a:cs typeface="Times New Roman" panose="02020603050405020304" pitchFamily="18" charset="0"/>
              </a:rPr>
              <a:t>IBM’s structure makes it well-suited for parallelization, as its non-conforming grid allows fluid and boundary updates to be handled independently, maximizing efficiency in high-resolution and dynamic simulations.</a:t>
            </a:r>
            <a:endParaRPr lang="en-IN"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7101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EF61E-CCB6-3A18-5205-BE27D6CFC031}"/>
              </a:ext>
            </a:extLst>
          </p:cNvPr>
          <p:cNvSpPr>
            <a:spLocks noGrp="1"/>
          </p:cNvSpPr>
          <p:nvPr>
            <p:ph type="title"/>
          </p:nvPr>
        </p:nvSpPr>
        <p:spPr>
          <a:xfrm>
            <a:off x="913795" y="325225"/>
            <a:ext cx="10353762" cy="970450"/>
          </a:xfrm>
        </p:spPr>
        <p:txBody>
          <a:bodyPr/>
          <a:lstStyle/>
          <a:p>
            <a:pPr algn="ctr"/>
            <a:r>
              <a:rPr lang="en-IN"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0567FA11-0C13-4FA7-EA76-EDFE49425960}"/>
              </a:ext>
            </a:extLst>
          </p:cNvPr>
          <p:cNvSpPr>
            <a:spLocks noGrp="1"/>
          </p:cNvSpPr>
          <p:nvPr>
            <p:ph idx="1"/>
          </p:nvPr>
        </p:nvSpPr>
        <p:spPr>
          <a:xfrm>
            <a:off x="913795" y="1295675"/>
            <a:ext cx="10353762" cy="5331368"/>
          </a:xfrm>
        </p:spPr>
        <p:txBody>
          <a:bodyPr>
            <a:noAutofit/>
          </a:bodyPr>
          <a:lstStyle/>
          <a:p>
            <a:pPr marL="36900" indent="0">
              <a:buNone/>
            </a:pPr>
            <a:r>
              <a:rPr lang="en-US" b="1"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2D Heat Equation Simulation</a:t>
            </a:r>
          </a:p>
          <a:p>
            <a:r>
              <a:rPr lang="en-US" sz="1800" dirty="0">
                <a:latin typeface="Times New Roman" panose="02020603050405020304" pitchFamily="18" charset="0"/>
                <a:cs typeface="Times New Roman" panose="02020603050405020304" pitchFamily="18" charset="0"/>
              </a:rPr>
              <a:t> A 2-dimensional, steady state heat diffusion equation was simulated on a square plate of size 2, which was had smaller grids of size 0.01*0.01. The boundary conditions were T(</a:t>
            </a:r>
            <a:r>
              <a:rPr lang="en-US" sz="1800" dirty="0" err="1">
                <a:latin typeface="Times New Roman" panose="02020603050405020304" pitchFamily="18" charset="0"/>
                <a:cs typeface="Times New Roman" panose="02020603050405020304" pitchFamily="18" charset="0"/>
              </a:rPr>
              <a:t>x,y</a:t>
            </a:r>
            <a:r>
              <a:rPr lang="en-US" sz="1800" dirty="0">
                <a:latin typeface="Times New Roman" panose="02020603050405020304" pitchFamily="18" charset="0"/>
                <a:cs typeface="Times New Roman" panose="02020603050405020304" pitchFamily="18" charset="0"/>
              </a:rPr>
              <a:t>)=0 if x=0 or y=0 and T(</a:t>
            </a:r>
            <a:r>
              <a:rPr lang="en-US" sz="1800" dirty="0" err="1">
                <a:latin typeface="Times New Roman" panose="02020603050405020304" pitchFamily="18" charset="0"/>
                <a:cs typeface="Times New Roman" panose="02020603050405020304" pitchFamily="18" charset="0"/>
              </a:rPr>
              <a:t>x,y</a:t>
            </a:r>
            <a:r>
              <a:rPr lang="en-US" sz="1800" dirty="0">
                <a:latin typeface="Times New Roman" panose="02020603050405020304" pitchFamily="18" charset="0"/>
                <a:cs typeface="Times New Roman" panose="02020603050405020304" pitchFamily="18" charset="0"/>
              </a:rPr>
              <a:t>)=1 if x=2 or y=2. The experiment aimed to observe the runtime reduction by comparing CPU-only code to an OpenACC-parallelized version.</a:t>
            </a:r>
          </a:p>
          <a:p>
            <a:r>
              <a:rPr lang="en-US" sz="1800" dirty="0">
                <a:latin typeface="Times New Roman" panose="02020603050405020304" pitchFamily="18" charset="0"/>
                <a:cs typeface="Times New Roman" panose="02020603050405020304" pitchFamily="18" charset="0"/>
              </a:rPr>
              <a:t>Fixing the plate size at 2, tests varied from 100,000 to 1,000,000 steps. Subsequently, the grid size was varied from 0.2 to 2, while keeping the number of time steps fixed at 100000. The results obtained in both experiments were plotted, and the runtimes were recorded.</a:t>
            </a:r>
          </a:p>
          <a:p>
            <a:pPr marL="36900" indent="0">
              <a:buNone/>
            </a:pPr>
            <a:endParaRPr lang="en-US" b="1" dirty="0">
              <a:latin typeface="Times New Roman" panose="02020603050405020304" pitchFamily="18" charset="0"/>
              <a:cs typeface="Times New Roman" panose="02020603050405020304" pitchFamily="18" charset="0"/>
            </a:endParaRPr>
          </a:p>
          <a:p>
            <a:pPr marL="36900" indent="0">
              <a:buNone/>
            </a:pPr>
            <a:r>
              <a:rPr lang="en-US" b="1" dirty="0">
                <a:latin typeface="Times New Roman" panose="02020603050405020304" pitchFamily="18" charset="0"/>
                <a:cs typeface="Times New Roman" panose="02020603050405020304" pitchFamily="18" charset="0"/>
              </a:rPr>
              <a:t>2. Flow Simulation Around a Cylinder with ArtraCFD  </a:t>
            </a:r>
          </a:p>
          <a:p>
            <a:r>
              <a:rPr lang="en-US" sz="1800" dirty="0">
                <a:latin typeface="Times New Roman" panose="02020603050405020304" pitchFamily="18" charset="0"/>
                <a:cs typeface="Times New Roman" panose="02020603050405020304" pitchFamily="18" charset="0"/>
              </a:rPr>
              <a:t>ArtraCFD was used to simulate inviscid fluid flow around a stationary cylinder, with an initial flow velocity of 2.42 m/s and specified density ,temperature and pressure parameters. The primary focus was profiling to identify high-computation sections for optimization. These sections would be parallelized in the next phase(BTP 2).</a:t>
            </a:r>
          </a:p>
        </p:txBody>
      </p:sp>
    </p:spTree>
    <p:extLst>
      <p:ext uri="{BB962C8B-B14F-4D97-AF65-F5344CB8AC3E}">
        <p14:creationId xmlns:p14="http://schemas.microsoft.com/office/powerpoint/2010/main" val="123885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3A873-7FB3-5338-9DFE-6BD125B9A39E}"/>
              </a:ext>
            </a:extLst>
          </p:cNvPr>
          <p:cNvSpPr>
            <a:spLocks noGrp="1"/>
          </p:cNvSpPr>
          <p:nvPr>
            <p:ph type="title"/>
          </p:nvPr>
        </p:nvSpPr>
        <p:spPr>
          <a:xfrm>
            <a:off x="358219" y="609600"/>
            <a:ext cx="11189616" cy="970450"/>
          </a:xfrm>
        </p:spPr>
        <p:txBody>
          <a:bodyPr>
            <a:normAutofit fontScale="90000"/>
          </a:bodyPr>
          <a:lstStyle/>
          <a:p>
            <a:pPr algn="ctr"/>
            <a:r>
              <a:rPr lang="en-IN" dirty="0">
                <a:latin typeface="Times New Roman" panose="02020603050405020304" pitchFamily="18" charset="0"/>
                <a:cs typeface="Times New Roman" panose="02020603050405020304" pitchFamily="18" charset="0"/>
              </a:rPr>
              <a:t>BRIEF EXPLANATION OF COMPUTATIONAL TOOLS</a:t>
            </a:r>
          </a:p>
        </p:txBody>
      </p:sp>
      <p:sp>
        <p:nvSpPr>
          <p:cNvPr id="3" name="Content Placeholder 2">
            <a:extLst>
              <a:ext uri="{FF2B5EF4-FFF2-40B4-BE49-F238E27FC236}">
                <a16:creationId xmlns:a16="http://schemas.microsoft.com/office/drawing/2014/main" id="{872AF950-4F9A-63C9-E323-B48212F20343}"/>
              </a:ext>
            </a:extLst>
          </p:cNvPr>
          <p:cNvSpPr>
            <a:spLocks noGrp="1"/>
          </p:cNvSpPr>
          <p:nvPr>
            <p:ph idx="1"/>
          </p:nvPr>
        </p:nvSpPr>
        <p:spPr/>
        <p:txBody>
          <a:bodyPr>
            <a:normAutofit/>
          </a:bodyPr>
          <a:lstStyle/>
          <a:p>
            <a:r>
              <a:rPr lang="en-IN" sz="2400" b="1" dirty="0">
                <a:latin typeface="Times New Roman" panose="02020603050405020304" pitchFamily="18" charset="0"/>
                <a:cs typeface="Times New Roman" panose="02020603050405020304" pitchFamily="18" charset="0"/>
              </a:rPr>
              <a:t>OpenACC: </a:t>
            </a:r>
            <a:r>
              <a:rPr lang="en-US" sz="2400" dirty="0">
                <a:latin typeface="Times New Roman" panose="02020603050405020304" pitchFamily="18" charset="0"/>
                <a:cs typeface="Times New Roman" panose="02020603050405020304" pitchFamily="18" charset="0"/>
              </a:rPr>
              <a:t>OpenACC is a high-level parallel programming model that uses compiler directives to offload tasks from the CPU to the GPU, enhancing performance with minimal code restructuring. Designed for C/C++ and Fortran, it allows existing programs to run on GPUs with ease, supporting scalable computations in scientific applications through simple annotations.</a:t>
            </a:r>
          </a:p>
          <a:p>
            <a:r>
              <a:rPr lang="en-US" sz="2400" b="1" dirty="0">
                <a:latin typeface="Times New Roman" panose="02020603050405020304" pitchFamily="18" charset="0"/>
                <a:cs typeface="Times New Roman" panose="02020603050405020304" pitchFamily="18" charset="0"/>
              </a:rPr>
              <a:t>ArtraCFD: </a:t>
            </a:r>
            <a:r>
              <a:rPr lang="en-US" sz="2400" dirty="0">
                <a:latin typeface="Times New Roman" panose="02020603050405020304" pitchFamily="18" charset="0"/>
                <a:cs typeface="Times New Roman" panose="02020603050405020304" pitchFamily="18" charset="0"/>
              </a:rPr>
              <a:t>ArtraCFD is an advanced CFD solver that employs temporal (RK2 and RK3) and spatial (WENO3, WENO5) discretization techniques for accurate fluid dynamics simulations. It integrates the Immersed Boundary Method to handle complex geometries and solid-fluid interactions efficiently, making it highly adaptable for varied and intensive CFD simulations.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865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ED259-184F-223B-52DB-8004E9D7CED3}"/>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RESULTS: HEAT EQUATION</a:t>
            </a:r>
          </a:p>
        </p:txBody>
      </p:sp>
      <p:sp>
        <p:nvSpPr>
          <p:cNvPr id="3" name="Content Placeholder 2">
            <a:extLst>
              <a:ext uri="{FF2B5EF4-FFF2-40B4-BE49-F238E27FC236}">
                <a16:creationId xmlns:a16="http://schemas.microsoft.com/office/drawing/2014/main" id="{48E7FC49-B2C7-76DC-B0CE-115436816BC8}"/>
              </a:ext>
            </a:extLst>
          </p:cNvPr>
          <p:cNvSpPr>
            <a:spLocks noGrp="1"/>
          </p:cNvSpPr>
          <p:nvPr>
            <p:ph idx="1"/>
          </p:nvPr>
        </p:nvSpPr>
        <p:spPr>
          <a:xfrm>
            <a:off x="838200" y="1825624"/>
            <a:ext cx="10515600" cy="4735431"/>
          </a:xfrm>
        </p:spPr>
        <p:txBody>
          <a:bodyPr>
            <a:normAutofit/>
          </a:bodyPr>
          <a:lstStyle/>
          <a:p>
            <a:r>
              <a:rPr lang="en-IN" sz="1600" dirty="0">
                <a:latin typeface="Times New Roman" panose="02020603050405020304" pitchFamily="18" charset="0"/>
                <a:cs typeface="Times New Roman" panose="02020603050405020304" pitchFamily="18" charset="0"/>
              </a:rPr>
              <a:t>The plot on the left was obtained through CPU code and that on the right through OpenACC parallelized code</a:t>
            </a:r>
          </a:p>
        </p:txBody>
      </p:sp>
      <p:pic>
        <p:nvPicPr>
          <p:cNvPr id="5" name="Picture 4">
            <a:extLst>
              <a:ext uri="{FF2B5EF4-FFF2-40B4-BE49-F238E27FC236}">
                <a16:creationId xmlns:a16="http://schemas.microsoft.com/office/drawing/2014/main" id="{C68B161C-22B1-9922-EDFC-546993C960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2284292"/>
            <a:ext cx="5165889" cy="4095104"/>
          </a:xfrm>
          <a:prstGeom prst="rect">
            <a:avLst/>
          </a:prstGeom>
        </p:spPr>
      </p:pic>
      <p:pic>
        <p:nvPicPr>
          <p:cNvPr id="6" name="Picture 5">
            <a:extLst>
              <a:ext uri="{FF2B5EF4-FFF2-40B4-BE49-F238E27FC236}">
                <a16:creationId xmlns:a16="http://schemas.microsoft.com/office/drawing/2014/main" id="{3C745B7F-7FE0-42B7-C3BD-C1C3D31C6C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2202" y="2284292"/>
            <a:ext cx="5244385" cy="4157505"/>
          </a:xfrm>
          <a:prstGeom prst="rect">
            <a:avLst/>
          </a:prstGeom>
        </p:spPr>
      </p:pic>
    </p:spTree>
    <p:extLst>
      <p:ext uri="{BB962C8B-B14F-4D97-AF65-F5344CB8AC3E}">
        <p14:creationId xmlns:p14="http://schemas.microsoft.com/office/powerpoint/2010/main" val="394243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146BFE-0728-E191-00D0-1E8F487A6C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9C7AE7-1DC6-1FA6-C31A-B5450041D05B}"/>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RESULTS: HEAT EQUATION</a:t>
            </a:r>
          </a:p>
        </p:txBody>
      </p:sp>
      <p:sp>
        <p:nvSpPr>
          <p:cNvPr id="3" name="Content Placeholder 2">
            <a:extLst>
              <a:ext uri="{FF2B5EF4-FFF2-40B4-BE49-F238E27FC236}">
                <a16:creationId xmlns:a16="http://schemas.microsoft.com/office/drawing/2014/main" id="{827691BC-F640-4AC0-55DE-D731BAB1155C}"/>
              </a:ext>
            </a:extLst>
          </p:cNvPr>
          <p:cNvSpPr>
            <a:spLocks noGrp="1"/>
          </p:cNvSpPr>
          <p:nvPr>
            <p:ph idx="1"/>
          </p:nvPr>
        </p:nvSpPr>
        <p:spPr>
          <a:xfrm>
            <a:off x="838200" y="1825624"/>
            <a:ext cx="10515600" cy="4735431"/>
          </a:xfrm>
        </p:spPr>
        <p:txBody>
          <a:bodyPr>
            <a:normAutofit/>
          </a:bodyPr>
          <a:lstStyle/>
          <a:p>
            <a:r>
              <a:rPr lang="en-IN" sz="2000" dirty="0">
                <a:latin typeface="Times New Roman" panose="02020603050405020304" pitchFamily="18" charset="0"/>
                <a:cs typeface="Times New Roman" panose="02020603050405020304" pitchFamily="18" charset="0"/>
              </a:rPr>
              <a:t>The graph below is a graph showing the number of steps vs runtime for both CPU and GPU codes.</a:t>
            </a:r>
          </a:p>
          <a:p>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7EAE279-EE38-2CCB-1201-0DCB9BE4A5C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5214" y="2245519"/>
            <a:ext cx="7165663" cy="4433371"/>
          </a:xfrm>
          <a:prstGeom prst="rect">
            <a:avLst/>
          </a:prstGeom>
          <a:noFill/>
          <a:ln>
            <a:noFill/>
          </a:ln>
        </p:spPr>
      </p:pic>
    </p:spTree>
    <p:extLst>
      <p:ext uri="{BB962C8B-B14F-4D97-AF65-F5344CB8AC3E}">
        <p14:creationId xmlns:p14="http://schemas.microsoft.com/office/powerpoint/2010/main" val="565091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CDD188-1E9C-695C-0346-325F888A15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C0CD67-A392-7738-F484-AF8BE2E88D09}"/>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RESULTS: HEAT EQUATION</a:t>
            </a:r>
          </a:p>
        </p:txBody>
      </p:sp>
      <p:sp>
        <p:nvSpPr>
          <p:cNvPr id="3" name="Content Placeholder 2">
            <a:extLst>
              <a:ext uri="{FF2B5EF4-FFF2-40B4-BE49-F238E27FC236}">
                <a16:creationId xmlns:a16="http://schemas.microsoft.com/office/drawing/2014/main" id="{279CCB3D-10FA-532B-0B24-4A6FD94C170B}"/>
              </a:ext>
            </a:extLst>
          </p:cNvPr>
          <p:cNvSpPr>
            <a:spLocks noGrp="1"/>
          </p:cNvSpPr>
          <p:nvPr>
            <p:ph idx="1"/>
          </p:nvPr>
        </p:nvSpPr>
        <p:spPr>
          <a:xfrm>
            <a:off x="838200" y="1825624"/>
            <a:ext cx="10515600" cy="4735431"/>
          </a:xfrm>
        </p:spPr>
        <p:txBody>
          <a:bodyPr>
            <a:normAutofit/>
          </a:bodyPr>
          <a:lstStyle/>
          <a:p>
            <a:r>
              <a:rPr lang="en-IN" sz="2000" dirty="0">
                <a:latin typeface="Times New Roman" panose="02020603050405020304" pitchFamily="18" charset="0"/>
                <a:cs typeface="Times New Roman" panose="02020603050405020304" pitchFamily="18" charset="0"/>
              </a:rPr>
              <a:t>The graph below is a graph showing the number of grids per unit length vs runtime for both CPU and GPU codes.</a:t>
            </a:r>
          </a:p>
          <a:p>
            <a:endParaRPr lang="en-IN" sz="2000" dirty="0">
              <a:latin typeface="Times New Roman" panose="02020603050405020304" pitchFamily="18" charset="0"/>
              <a:cs typeface="Times New Roman" panose="02020603050405020304" pitchFamily="18" charset="0"/>
            </a:endParaRPr>
          </a:p>
        </p:txBody>
      </p:sp>
      <p:pic>
        <p:nvPicPr>
          <p:cNvPr id="23" name="Picture 22">
            <a:extLst>
              <a:ext uri="{FF2B5EF4-FFF2-40B4-BE49-F238E27FC236}">
                <a16:creationId xmlns:a16="http://schemas.microsoft.com/office/drawing/2014/main" id="{253D4548-F588-01D7-0B20-A3885ABF18B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18876" y="2354696"/>
            <a:ext cx="5943600" cy="3677285"/>
          </a:xfrm>
          <a:prstGeom prst="rect">
            <a:avLst/>
          </a:prstGeom>
          <a:noFill/>
          <a:ln>
            <a:noFill/>
          </a:ln>
        </p:spPr>
      </p:pic>
    </p:spTree>
    <p:extLst>
      <p:ext uri="{BB962C8B-B14F-4D97-AF65-F5344CB8AC3E}">
        <p14:creationId xmlns:p14="http://schemas.microsoft.com/office/powerpoint/2010/main" val="2209966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96C2BF-E340-5B1A-FFC9-F570B411FB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95DD4C-8FEF-F806-F48C-F3B6A532094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RESULTS: ArtraCFD</a:t>
            </a:r>
          </a:p>
        </p:txBody>
      </p:sp>
      <p:sp>
        <p:nvSpPr>
          <p:cNvPr id="3" name="Content Placeholder 2">
            <a:extLst>
              <a:ext uri="{FF2B5EF4-FFF2-40B4-BE49-F238E27FC236}">
                <a16:creationId xmlns:a16="http://schemas.microsoft.com/office/drawing/2014/main" id="{AA5CE276-0974-E5FD-F259-0B104AA17E0F}"/>
              </a:ext>
            </a:extLst>
          </p:cNvPr>
          <p:cNvSpPr>
            <a:spLocks noGrp="1"/>
          </p:cNvSpPr>
          <p:nvPr>
            <p:ph idx="1"/>
          </p:nvPr>
        </p:nvSpPr>
        <p:spPr>
          <a:xfrm>
            <a:off x="838200" y="1825624"/>
            <a:ext cx="10624794" cy="4735431"/>
          </a:xfrm>
        </p:spPr>
        <p:txBody>
          <a:bodyPr>
            <a:normAutofit/>
          </a:bodyPr>
          <a:lstStyle/>
          <a:p>
            <a:r>
              <a:rPr lang="en-IN" sz="1600" dirty="0">
                <a:latin typeface="Times New Roman" panose="02020603050405020304" pitchFamily="18" charset="0"/>
                <a:cs typeface="Times New Roman" panose="02020603050405020304" pitchFamily="18" charset="0"/>
              </a:rPr>
              <a:t>The graphs in the following slides show the profiles of density and velocity respectively as contour plots.</a:t>
            </a: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59EA115-81D7-D66F-B421-F4E458C1ED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1757" y="2375641"/>
            <a:ext cx="5134112" cy="2997635"/>
          </a:xfrm>
          <a:prstGeom prst="rect">
            <a:avLst/>
          </a:prstGeom>
        </p:spPr>
      </p:pic>
      <p:pic>
        <p:nvPicPr>
          <p:cNvPr id="6" name="Picture 5">
            <a:extLst>
              <a:ext uri="{FF2B5EF4-FFF2-40B4-BE49-F238E27FC236}">
                <a16:creationId xmlns:a16="http://schemas.microsoft.com/office/drawing/2014/main" id="{D36F7C3B-1C7A-E134-9E05-3C38494309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2244" y="2375641"/>
            <a:ext cx="5134375" cy="2997635"/>
          </a:xfrm>
          <a:prstGeom prst="rect">
            <a:avLst/>
          </a:prstGeom>
        </p:spPr>
      </p:pic>
    </p:spTree>
    <p:extLst>
      <p:ext uri="{BB962C8B-B14F-4D97-AF65-F5344CB8AC3E}">
        <p14:creationId xmlns:p14="http://schemas.microsoft.com/office/powerpoint/2010/main" val="32378939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759</TotalTime>
  <Words>1028</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Calisto MT</vt:lpstr>
      <vt:lpstr>Times New Roman</vt:lpstr>
      <vt:lpstr>Wingdings 2</vt:lpstr>
      <vt:lpstr>Slate</vt:lpstr>
      <vt:lpstr>Multi Scale Thermal Problem BTP-1</vt:lpstr>
      <vt:lpstr>INTRODUCTION</vt:lpstr>
      <vt:lpstr>THEORY</vt:lpstr>
      <vt:lpstr>METHODOLOGY</vt:lpstr>
      <vt:lpstr>BRIEF EXPLANATION OF COMPUTATIONAL TOOLS</vt:lpstr>
      <vt:lpstr>RESULTS: HEAT EQUATION</vt:lpstr>
      <vt:lpstr>RESULTS: HEAT EQUATION</vt:lpstr>
      <vt:lpstr>RESULTS: HEAT EQUATION</vt:lpstr>
      <vt:lpstr>RESULTS: ArtraCFD</vt:lpstr>
      <vt:lpstr>RESULTS: ArtraCFD</vt:lpstr>
      <vt:lpstr>RESULTS: ArtraCFD PROFILING</vt:lpstr>
      <vt:lpstr>CONCLUSIONS</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Srinivas Akella</dc:creator>
  <cp:lastModifiedBy>Srinivas Akella</cp:lastModifiedBy>
  <cp:revision>60</cp:revision>
  <dcterms:created xsi:type="dcterms:W3CDTF">2024-11-13T04:53:46Z</dcterms:created>
  <dcterms:modified xsi:type="dcterms:W3CDTF">2024-11-14T06:26:17Z</dcterms:modified>
</cp:coreProperties>
</file>