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DM Sans Bold" charset="1" panose="00000000000000000000"/>
      <p:regular r:id="rId17"/>
    </p:embeddedFont>
    <p:embeddedFont>
      <p:font typeface="DM Sans" charset="1" panose="0000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1028700" y="3136543"/>
            <a:ext cx="16230600" cy="3200970"/>
          </a:xfrm>
          <a:prstGeom prst="rect">
            <a:avLst/>
          </a:prstGeom>
        </p:spPr>
        <p:txBody>
          <a:bodyPr anchor="t" rtlCol="false" tIns="0" lIns="0" bIns="0" rIns="0">
            <a:spAutoFit/>
          </a:bodyPr>
          <a:lstStyle/>
          <a:p>
            <a:pPr algn="ctr">
              <a:lnSpc>
                <a:spcPts val="12218"/>
              </a:lnSpc>
            </a:pPr>
            <a:r>
              <a:rPr lang="en-US" b="true" sz="12998">
                <a:solidFill>
                  <a:srgbClr val="000000"/>
                </a:solidFill>
                <a:latin typeface="DM Sans Bold"/>
                <a:ea typeface="DM Sans Bold"/>
                <a:cs typeface="DM Sans Bold"/>
                <a:sym typeface="DM Sans Bold"/>
              </a:rPr>
              <a:t>Summer Intern Presentation</a:t>
            </a:r>
          </a:p>
        </p:txBody>
      </p:sp>
      <p:sp>
        <p:nvSpPr>
          <p:cNvPr name="TextBox 18" id="18"/>
          <p:cNvSpPr txBox="true"/>
          <p:nvPr/>
        </p:nvSpPr>
        <p:spPr>
          <a:xfrm rot="0">
            <a:off x="4914102" y="6808116"/>
            <a:ext cx="8459795" cy="1130476"/>
          </a:xfrm>
          <a:prstGeom prst="rect">
            <a:avLst/>
          </a:prstGeom>
        </p:spPr>
        <p:txBody>
          <a:bodyPr anchor="t" rtlCol="false" tIns="0" lIns="0" bIns="0" rIns="0">
            <a:spAutoFit/>
          </a:bodyPr>
          <a:lstStyle/>
          <a:p>
            <a:pPr algn="ctr">
              <a:lnSpc>
                <a:spcPts val="4381"/>
              </a:lnSpc>
            </a:pPr>
            <a:r>
              <a:rPr lang="en-US" b="true" sz="4381" spc="-87">
                <a:solidFill>
                  <a:srgbClr val="000000"/>
                </a:solidFill>
                <a:latin typeface="DM Sans Bold"/>
                <a:ea typeface="DM Sans Bold"/>
                <a:cs typeface="DM Sans Bold"/>
                <a:sym typeface="DM Sans Bold"/>
              </a:rPr>
              <a:t>A.K.L.Sriniwasa</a:t>
            </a:r>
          </a:p>
          <a:p>
            <a:pPr algn="ctr">
              <a:lnSpc>
                <a:spcPts val="4381"/>
              </a:lnSpc>
            </a:pPr>
          </a:p>
        </p:txBody>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0" id="20"/>
          <p:cNvSpPr txBox="true"/>
          <p:nvPr/>
        </p:nvSpPr>
        <p:spPr>
          <a:xfrm rot="0">
            <a:off x="4914102" y="7469475"/>
            <a:ext cx="8459795" cy="578026"/>
          </a:xfrm>
          <a:prstGeom prst="rect">
            <a:avLst/>
          </a:prstGeom>
        </p:spPr>
        <p:txBody>
          <a:bodyPr anchor="t" rtlCol="false" tIns="0" lIns="0" bIns="0" rIns="0">
            <a:spAutoFit/>
          </a:bodyPr>
          <a:lstStyle/>
          <a:p>
            <a:pPr algn="ctr">
              <a:lnSpc>
                <a:spcPts val="4381"/>
              </a:lnSpc>
            </a:pPr>
            <a:r>
              <a:rPr lang="en-US" b="true" sz="4381" spc="-87">
                <a:solidFill>
                  <a:srgbClr val="000000"/>
                </a:solidFill>
                <a:latin typeface="DM Sans Bold"/>
                <a:ea typeface="DM Sans Bold"/>
                <a:cs typeface="DM Sans Bold"/>
                <a:sym typeface="DM Sans Bold"/>
              </a:rPr>
              <a:t>21ME10010</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824729"/>
            <a:ext cx="10910396" cy="1754786"/>
          </a:xfrm>
          <a:prstGeom prst="rect">
            <a:avLst/>
          </a:prstGeom>
        </p:spPr>
        <p:txBody>
          <a:bodyPr anchor="t" rtlCol="false" tIns="0" lIns="0" bIns="0" rIns="0">
            <a:spAutoFit/>
          </a:bodyPr>
          <a:lstStyle/>
          <a:p>
            <a:pPr algn="ctr">
              <a:lnSpc>
                <a:spcPts val="12699"/>
              </a:lnSpc>
            </a:pPr>
            <a:r>
              <a:rPr lang="en-US" b="true" sz="14597">
                <a:solidFill>
                  <a:srgbClr val="000000"/>
                </a:solidFill>
                <a:latin typeface="DM Sans Bold"/>
                <a:ea typeface="DM Sans Bold"/>
                <a:cs typeface="DM Sans Bold"/>
                <a:sym typeface="DM Sans Bold"/>
              </a:rPr>
              <a:t>Questions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824729"/>
            <a:ext cx="10910396" cy="1754786"/>
          </a:xfrm>
          <a:prstGeom prst="rect">
            <a:avLst/>
          </a:prstGeom>
        </p:spPr>
        <p:txBody>
          <a:bodyPr anchor="t" rtlCol="false" tIns="0" lIns="0" bIns="0" rIns="0">
            <a:spAutoFit/>
          </a:bodyPr>
          <a:lstStyle/>
          <a:p>
            <a:pPr algn="ctr">
              <a:lnSpc>
                <a:spcPts val="12699"/>
              </a:lnSpc>
            </a:pPr>
            <a:r>
              <a:rPr lang="en-US" b="true" sz="14597">
                <a:solidFill>
                  <a:srgbClr val="000000"/>
                </a:solidFill>
                <a:latin typeface="DM Sans Bold"/>
                <a:ea typeface="DM Sans Bold"/>
                <a:cs typeface="DM Sans Bold"/>
                <a:sym typeface="DM Sans Bold"/>
              </a:rPr>
              <a:t>Thank you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341664" y="457415"/>
            <a:ext cx="14356855" cy="1177290"/>
          </a:xfrm>
          <a:prstGeom prst="rect">
            <a:avLst/>
          </a:prstGeom>
        </p:spPr>
        <p:txBody>
          <a:bodyPr anchor="t" rtlCol="false" tIns="0" lIns="0" bIns="0" rIns="0">
            <a:spAutoFit/>
          </a:bodyPr>
          <a:lstStyle/>
          <a:p>
            <a:pPr algn="ctr">
              <a:lnSpc>
                <a:spcPts val="8730"/>
              </a:lnSpc>
            </a:pPr>
            <a:r>
              <a:rPr lang="en-US" b="true" sz="9000">
                <a:solidFill>
                  <a:srgbClr val="000000"/>
                </a:solidFill>
                <a:latin typeface="DM Sans Bold"/>
                <a:ea typeface="DM Sans Bold"/>
                <a:cs typeface="DM Sans Bold"/>
                <a:sym typeface="DM Sans Bold"/>
              </a:rPr>
              <a:t>         Project Details</a:t>
            </a:r>
          </a:p>
        </p:txBody>
      </p:sp>
      <p:sp>
        <p:nvSpPr>
          <p:cNvPr name="TextBox 4" id="4"/>
          <p:cNvSpPr txBox="true"/>
          <p:nvPr/>
        </p:nvSpPr>
        <p:spPr>
          <a:xfrm rot="0">
            <a:off x="1341664" y="1938812"/>
            <a:ext cx="16100707" cy="7597140"/>
          </a:xfrm>
          <a:prstGeom prst="rect">
            <a:avLst/>
          </a:prstGeom>
        </p:spPr>
        <p:txBody>
          <a:bodyPr anchor="t" rtlCol="false" tIns="0" lIns="0" bIns="0" rIns="0">
            <a:spAutoFit/>
          </a:bodyPr>
          <a:lstStyle/>
          <a:p>
            <a:pPr algn="l" marL="690881" indent="-345440" lvl="1">
              <a:lnSpc>
                <a:spcPts val="4320"/>
              </a:lnSpc>
              <a:buFont typeface="Arial"/>
              <a:buChar char="•"/>
            </a:pPr>
            <a:r>
              <a:rPr lang="en-US" sz="3200" spc="192">
                <a:solidFill>
                  <a:srgbClr val="000000"/>
                </a:solidFill>
                <a:latin typeface="DM Sans"/>
                <a:ea typeface="DM Sans"/>
                <a:cs typeface="DM Sans"/>
                <a:sym typeface="DM Sans"/>
              </a:rPr>
              <a:t>Research Internship obtained from the FTP portal, IR cell and its duration was from April 1, 2024 to August 31, 2024. It was a remote internship.</a:t>
            </a:r>
          </a:p>
          <a:p>
            <a:pPr algn="l" marL="690881" indent="-345440" lvl="1">
              <a:lnSpc>
                <a:spcPts val="4320"/>
              </a:lnSpc>
              <a:buFont typeface="Arial"/>
              <a:buChar char="•"/>
            </a:pPr>
            <a:r>
              <a:rPr lang="en-US" sz="3200" spc="192">
                <a:solidFill>
                  <a:srgbClr val="000000"/>
                </a:solidFill>
                <a:latin typeface="DM Sans"/>
                <a:ea typeface="DM Sans"/>
                <a:cs typeface="DM Sans"/>
                <a:sym typeface="DM Sans"/>
              </a:rPr>
              <a:t>The internship was under Dr Ye Zhu of Deakin University, Australia.</a:t>
            </a:r>
          </a:p>
          <a:p>
            <a:pPr algn="l" marL="690881" indent="-345440" lvl="1">
              <a:lnSpc>
                <a:spcPts val="4320"/>
              </a:lnSpc>
              <a:buFont typeface="Arial"/>
              <a:buChar char="•"/>
            </a:pPr>
            <a:r>
              <a:rPr lang="en-US" sz="3200" spc="192">
                <a:solidFill>
                  <a:srgbClr val="000000"/>
                </a:solidFill>
                <a:latin typeface="DM Sans"/>
                <a:ea typeface="DM Sans"/>
                <a:cs typeface="DM Sans"/>
                <a:sym typeface="DM Sans"/>
              </a:rPr>
              <a:t>Project was titled Mining Massive Trajectory Data, and the 11 students doing the internship were divided into sub groups, each group doing one of three sub projects, namely Trajectory Anomaly Detection, Trajectory Clustering, and Trajectory Forecasting.</a:t>
            </a:r>
          </a:p>
          <a:p>
            <a:pPr algn="l" marL="690881" indent="-345440" lvl="1">
              <a:lnSpc>
                <a:spcPts val="4320"/>
              </a:lnSpc>
              <a:buFont typeface="Arial"/>
              <a:buChar char="•"/>
            </a:pPr>
            <a:r>
              <a:rPr lang="en-US" sz="3200" spc="192">
                <a:solidFill>
                  <a:srgbClr val="000000"/>
                </a:solidFill>
                <a:latin typeface="DM Sans"/>
                <a:ea typeface="DM Sans"/>
                <a:cs typeface="DM Sans"/>
                <a:sym typeface="DM Sans"/>
              </a:rPr>
              <a:t>Students could choose a sub project of their own, and could either form a group of atmost 4 students, or could do their project individually.</a:t>
            </a:r>
          </a:p>
          <a:p>
            <a:pPr algn="l" marL="690881" indent="-345440" lvl="1">
              <a:lnSpc>
                <a:spcPts val="4320"/>
              </a:lnSpc>
              <a:buFont typeface="Arial"/>
              <a:buChar char="•"/>
            </a:pPr>
            <a:r>
              <a:rPr lang="en-US" sz="3200" spc="192">
                <a:solidFill>
                  <a:srgbClr val="000000"/>
                </a:solidFill>
                <a:latin typeface="DM Sans"/>
                <a:ea typeface="DM Sans"/>
                <a:cs typeface="DM Sans"/>
                <a:sym typeface="DM Sans"/>
              </a:rPr>
              <a:t>Students were required to conduct a review of literature among their chosen area and submit a review of literature, select papers from the past 5 years, and replicate the results obtained in these papers. They were then required to submit a report of their findings at the end of their intenship.</a:t>
            </a:r>
          </a:p>
        </p:txBody>
      </p:sp>
      <p:sp>
        <p:nvSpPr>
          <p:cNvPr name="Freeform 5" id="5"/>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851807" y="1102025"/>
            <a:ext cx="16407493" cy="1177290"/>
          </a:xfrm>
          <a:prstGeom prst="rect">
            <a:avLst/>
          </a:prstGeom>
        </p:spPr>
        <p:txBody>
          <a:bodyPr anchor="t" rtlCol="false" tIns="0" lIns="0" bIns="0" rIns="0">
            <a:spAutoFit/>
          </a:bodyPr>
          <a:lstStyle/>
          <a:p>
            <a:pPr algn="ctr">
              <a:lnSpc>
                <a:spcPts val="8730"/>
              </a:lnSpc>
            </a:pPr>
            <a:r>
              <a:rPr lang="en-US" b="true" sz="9000">
                <a:solidFill>
                  <a:srgbClr val="000000"/>
                </a:solidFill>
                <a:latin typeface="DM Sans Bold"/>
                <a:ea typeface="DM Sans Bold"/>
                <a:cs typeface="DM Sans Bold"/>
                <a:sym typeface="DM Sans Bold"/>
              </a:rPr>
              <a:t>My Role in the Project</a:t>
            </a:r>
          </a:p>
        </p:txBody>
      </p:sp>
      <p:sp>
        <p:nvSpPr>
          <p:cNvPr name="TextBox 4" id="4"/>
          <p:cNvSpPr txBox="true"/>
          <p:nvPr/>
        </p:nvSpPr>
        <p:spPr>
          <a:xfrm rot="0">
            <a:off x="851807" y="2609615"/>
            <a:ext cx="16968204" cy="4339590"/>
          </a:xfrm>
          <a:prstGeom prst="rect">
            <a:avLst/>
          </a:prstGeom>
        </p:spPr>
        <p:txBody>
          <a:bodyPr anchor="t" rtlCol="false" tIns="0" lIns="0" bIns="0" rIns="0">
            <a:spAutoFit/>
          </a:bodyPr>
          <a:lstStyle/>
          <a:p>
            <a:pPr algn="just" marL="690881" indent="-345440" lvl="1">
              <a:lnSpc>
                <a:spcPts val="4320"/>
              </a:lnSpc>
              <a:buFont typeface="Arial"/>
              <a:buChar char="•"/>
            </a:pPr>
            <a:r>
              <a:rPr lang="en-US" sz="3200" spc="192">
                <a:solidFill>
                  <a:srgbClr val="000000"/>
                </a:solidFill>
                <a:latin typeface="DM Sans"/>
                <a:ea typeface="DM Sans"/>
                <a:cs typeface="DM Sans"/>
                <a:sym typeface="DM Sans"/>
              </a:rPr>
              <a:t>I choose the Trajectory Anomaly Detection task.</a:t>
            </a:r>
          </a:p>
          <a:p>
            <a:pPr algn="just" marL="690881" indent="-345440" lvl="1">
              <a:lnSpc>
                <a:spcPts val="4320"/>
              </a:lnSpc>
              <a:buFont typeface="Arial"/>
              <a:buChar char="•"/>
            </a:pPr>
            <a:r>
              <a:rPr lang="en-US" sz="3200" spc="192">
                <a:solidFill>
                  <a:srgbClr val="000000"/>
                </a:solidFill>
                <a:latin typeface="DM Sans"/>
                <a:ea typeface="DM Sans"/>
                <a:cs typeface="DM Sans"/>
                <a:sym typeface="DM Sans"/>
              </a:rPr>
              <a:t>Two research papers were chosen by me to work on, Deep Isolation Forests and Optimal Isolation Forests. The results from both models were replicated, and matched with the results shown in the paper pretty well.</a:t>
            </a:r>
          </a:p>
          <a:p>
            <a:pPr algn="just" marL="690881" indent="-345440" lvl="1">
              <a:lnSpc>
                <a:spcPts val="4320"/>
              </a:lnSpc>
              <a:buFont typeface="Arial"/>
              <a:buChar char="•"/>
            </a:pPr>
            <a:r>
              <a:rPr lang="en-US" sz="3200" spc="192">
                <a:solidFill>
                  <a:srgbClr val="000000"/>
                </a:solidFill>
                <a:latin typeface="DM Sans"/>
                <a:ea typeface="DM Sans"/>
                <a:cs typeface="DM Sans"/>
                <a:sym typeface="DM Sans"/>
              </a:rPr>
              <a:t>Both models are built upon of a popular unsupervised learning algorithm called Isolation Forests.</a:t>
            </a:r>
          </a:p>
          <a:p>
            <a:pPr algn="just" marL="690881" indent="-345440" lvl="1">
              <a:lnSpc>
                <a:spcPts val="4320"/>
              </a:lnSpc>
              <a:buFont typeface="Arial"/>
              <a:buChar char="•"/>
            </a:pPr>
            <a:r>
              <a:rPr lang="en-US" sz="3200" spc="192">
                <a:solidFill>
                  <a:srgbClr val="000000"/>
                </a:solidFill>
                <a:latin typeface="DM Sans"/>
                <a:ea typeface="DM Sans"/>
                <a:cs typeface="DM Sans"/>
                <a:sym typeface="DM Sans"/>
              </a:rPr>
              <a:t>The model descriptions and the experiments will be shared in further details in the following slides.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851807" y="1165711"/>
            <a:ext cx="16407493" cy="1030867"/>
          </a:xfrm>
          <a:prstGeom prst="rect">
            <a:avLst/>
          </a:prstGeom>
        </p:spPr>
        <p:txBody>
          <a:bodyPr anchor="t" rtlCol="false" tIns="0" lIns="0" bIns="0" rIns="0">
            <a:spAutoFit/>
          </a:bodyPr>
          <a:lstStyle/>
          <a:p>
            <a:pPr algn="ctr">
              <a:lnSpc>
                <a:spcPts val="7663"/>
              </a:lnSpc>
            </a:pPr>
            <a:r>
              <a:rPr lang="en-US" b="true" sz="7900">
                <a:solidFill>
                  <a:srgbClr val="000000"/>
                </a:solidFill>
                <a:latin typeface="DM Sans Bold"/>
                <a:ea typeface="DM Sans Bold"/>
                <a:cs typeface="DM Sans Bold"/>
                <a:sym typeface="DM Sans Bold"/>
              </a:rPr>
              <a:t>Model 1: Optimal Isolation Forests</a:t>
            </a:r>
          </a:p>
        </p:txBody>
      </p:sp>
      <p:sp>
        <p:nvSpPr>
          <p:cNvPr name="TextBox 4" id="4"/>
          <p:cNvSpPr txBox="true"/>
          <p:nvPr/>
        </p:nvSpPr>
        <p:spPr>
          <a:xfrm rot="0">
            <a:off x="851807" y="2619140"/>
            <a:ext cx="16968204" cy="6926580"/>
          </a:xfrm>
          <a:prstGeom prst="rect">
            <a:avLst/>
          </a:prstGeom>
        </p:spPr>
        <p:txBody>
          <a:bodyPr anchor="t" rtlCol="false" tIns="0" lIns="0" bIns="0" rIns="0">
            <a:spAutoFit/>
          </a:bodyPr>
          <a:lstStyle/>
          <a:p>
            <a:pPr algn="just" marL="626112" indent="-313056" lvl="1">
              <a:lnSpc>
                <a:spcPts val="3915"/>
              </a:lnSpc>
              <a:buFont typeface="Arial"/>
              <a:buChar char="•"/>
            </a:pPr>
            <a:r>
              <a:rPr lang="en-US" b="true" sz="2900" spc="174">
                <a:solidFill>
                  <a:srgbClr val="000000"/>
                </a:solidFill>
                <a:latin typeface="DM Sans Bold"/>
                <a:ea typeface="DM Sans Bold"/>
                <a:cs typeface="DM Sans Bold"/>
                <a:sym typeface="DM Sans Bold"/>
              </a:rPr>
              <a:t>Working:</a:t>
            </a:r>
            <a:r>
              <a:rPr lang="en-US" sz="2900" spc="174">
                <a:solidFill>
                  <a:srgbClr val="000000"/>
                </a:solidFill>
                <a:latin typeface="DM Sans"/>
                <a:ea typeface="DM Sans"/>
                <a:cs typeface="DM Sans"/>
                <a:sym typeface="DM Sans"/>
              </a:rPr>
              <a:t> A practical isolation tree in this approach is composed of two parts: upper layers formed by agglomerative hierarchical clustering and lower layers generated by LSHiForest. The upper layers focus on arranging clusters into a natural hierarchy, with clustering quality being more sensitive to anomaly detection. For the lower layers, an isolation tree from LSHiForest is used to initialize larger clusters, enhancing the efficiency of the clustering process by starting with bigger clusters instead of individual data points. An LSHiForest is similar to an Isolation Forest except that it uses a hash function to determine the branching when isolating data in the recursive tree construction process, i.e., data instances with the same hash value go into the same branch.</a:t>
            </a:r>
          </a:p>
          <a:p>
            <a:pPr algn="just" marL="626112" indent="-313056" lvl="1">
              <a:lnSpc>
                <a:spcPts val="3915"/>
              </a:lnSpc>
              <a:buFont typeface="Arial"/>
              <a:buChar char="•"/>
            </a:pPr>
            <a:r>
              <a:rPr lang="en-US" b="true" sz="2900" spc="174">
                <a:solidFill>
                  <a:srgbClr val="000000"/>
                </a:solidFill>
                <a:latin typeface="DM Sans Bold"/>
                <a:ea typeface="DM Sans Bold"/>
                <a:cs typeface="DM Sans Bold"/>
                <a:sym typeface="DM Sans Bold"/>
              </a:rPr>
              <a:t>Experiments: </a:t>
            </a:r>
            <a:r>
              <a:rPr lang="en-US" sz="2900" spc="174">
                <a:solidFill>
                  <a:srgbClr val="000000"/>
                </a:solidFill>
                <a:latin typeface="DM Sans"/>
                <a:ea typeface="DM Sans"/>
                <a:cs typeface="DM Sans"/>
                <a:sym typeface="DM Sans"/>
              </a:rPr>
              <a:t>Two experiments were conducted. The first experiment was to prove that the cutoff for the branching factor was e. It also designed a practical optimal isolation forest OptIForest incorporating clustering based learning to hash which enables more information to be learned from data for better isolation quality.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851807" y="1165711"/>
            <a:ext cx="16407493" cy="1030867"/>
          </a:xfrm>
          <a:prstGeom prst="rect">
            <a:avLst/>
          </a:prstGeom>
        </p:spPr>
        <p:txBody>
          <a:bodyPr anchor="t" rtlCol="false" tIns="0" lIns="0" bIns="0" rIns="0">
            <a:spAutoFit/>
          </a:bodyPr>
          <a:lstStyle/>
          <a:p>
            <a:pPr algn="ctr">
              <a:lnSpc>
                <a:spcPts val="7663"/>
              </a:lnSpc>
            </a:pPr>
            <a:r>
              <a:rPr lang="en-US" b="true" sz="7900">
                <a:solidFill>
                  <a:srgbClr val="000000"/>
                </a:solidFill>
                <a:latin typeface="DM Sans Bold"/>
                <a:ea typeface="DM Sans Bold"/>
                <a:cs typeface="DM Sans Bold"/>
                <a:sym typeface="DM Sans Bold"/>
              </a:rPr>
              <a:t>OPTiForests Continued...</a:t>
            </a:r>
          </a:p>
        </p:txBody>
      </p:sp>
      <p:sp>
        <p:nvSpPr>
          <p:cNvPr name="TextBox 4" id="4"/>
          <p:cNvSpPr txBox="true"/>
          <p:nvPr/>
        </p:nvSpPr>
        <p:spPr>
          <a:xfrm rot="0">
            <a:off x="851807" y="2619140"/>
            <a:ext cx="16968204" cy="5440680"/>
          </a:xfrm>
          <a:prstGeom prst="rect">
            <a:avLst/>
          </a:prstGeom>
        </p:spPr>
        <p:txBody>
          <a:bodyPr anchor="t" rtlCol="false" tIns="0" lIns="0" bIns="0" rIns="0">
            <a:spAutoFit/>
          </a:bodyPr>
          <a:lstStyle/>
          <a:p>
            <a:pPr algn="just" marL="626112" indent="-313056" lvl="1">
              <a:lnSpc>
                <a:spcPts val="3915"/>
              </a:lnSpc>
              <a:buFont typeface="Arial"/>
              <a:buChar char="•"/>
            </a:pPr>
            <a:r>
              <a:rPr lang="en-US" b="true" sz="2900" spc="174">
                <a:solidFill>
                  <a:srgbClr val="000000"/>
                </a:solidFill>
                <a:latin typeface="DM Sans Bold"/>
                <a:ea typeface="DM Sans Bold"/>
                <a:cs typeface="DM Sans Bold"/>
                <a:sym typeface="DM Sans Bold"/>
              </a:rPr>
              <a:t>Experiment 2: </a:t>
            </a:r>
            <a:r>
              <a:rPr lang="en-US" sz="2900" spc="174">
                <a:solidFill>
                  <a:srgbClr val="000000"/>
                </a:solidFill>
                <a:latin typeface="DM Sans"/>
                <a:ea typeface="DM Sans"/>
                <a:cs typeface="DM Sans"/>
                <a:sym typeface="DM Sans"/>
              </a:rPr>
              <a:t>The second experiment was the testing of model on actual datasets, using baseline models. In particular, the baseline model used is the Isolation Forests model. Five datasets were used, namely ad, Shuttle, Cardio, Ionosphere and Pageblocks_16. The metrics used for comparison were the AUC_ROC and AUC_PR scores.</a:t>
            </a:r>
          </a:p>
          <a:p>
            <a:pPr algn="just" marL="626112" indent="-313056" lvl="1">
              <a:lnSpc>
                <a:spcPts val="3915"/>
              </a:lnSpc>
              <a:buFont typeface="Arial"/>
              <a:buChar char="•"/>
            </a:pPr>
            <a:r>
              <a:rPr lang="en-US" b="true" sz="2900" spc="174">
                <a:solidFill>
                  <a:srgbClr val="000000"/>
                </a:solidFill>
                <a:latin typeface="DM Sans Bold"/>
                <a:ea typeface="DM Sans Bold"/>
                <a:cs typeface="DM Sans Bold"/>
                <a:sym typeface="DM Sans Bold"/>
              </a:rPr>
              <a:t>Results: </a:t>
            </a:r>
            <a:r>
              <a:rPr lang="en-US" sz="2900" spc="174">
                <a:solidFill>
                  <a:srgbClr val="000000"/>
                </a:solidFill>
                <a:latin typeface="DM Sans"/>
                <a:ea typeface="DM Sans"/>
                <a:cs typeface="DM Sans"/>
                <a:sym typeface="DM Sans"/>
              </a:rPr>
              <a:t>Of the 5 datasets used, ad, Pageblocks_16 and Ionosphere showed a significant increase of about 7-10% in their performance with the OPTiF model. Shuttle and Cardio however had significantly worse performance with OPTiF.</a:t>
            </a:r>
            <a:r>
              <a:rPr lang="en-US" b="true" sz="2900" spc="174">
                <a:solidFill>
                  <a:srgbClr val="000000"/>
                </a:solidFill>
                <a:latin typeface="DM Sans Bold"/>
                <a:ea typeface="DM Sans Bold"/>
                <a:cs typeface="DM Sans Bold"/>
                <a:sym typeface="DM Sans Bold"/>
              </a:rPr>
              <a:t> </a:t>
            </a:r>
          </a:p>
          <a:p>
            <a:pPr algn="just" marL="626112" indent="-313056" lvl="1">
              <a:lnSpc>
                <a:spcPts val="3915"/>
              </a:lnSpc>
              <a:buFont typeface="Arial"/>
              <a:buChar char="•"/>
            </a:pPr>
            <a:r>
              <a:rPr lang="en-US" sz="2900" spc="174">
                <a:solidFill>
                  <a:srgbClr val="000000"/>
                </a:solidFill>
                <a:latin typeface="DM Sans"/>
                <a:ea typeface="DM Sans"/>
                <a:cs typeface="DM Sans"/>
                <a:sym typeface="DM Sans"/>
              </a:rPr>
              <a:t>However, for all 5 datasets, the time taken for OPTiF to run was significantly longer, with Ionosphere and Cardio taking almost 10,000 times longer to run as compared to Isolation Forests, and the other 3 taking between 100000 times as long to run.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851807" y="1165711"/>
            <a:ext cx="16407493" cy="1030867"/>
          </a:xfrm>
          <a:prstGeom prst="rect">
            <a:avLst/>
          </a:prstGeom>
        </p:spPr>
        <p:txBody>
          <a:bodyPr anchor="t" rtlCol="false" tIns="0" lIns="0" bIns="0" rIns="0">
            <a:spAutoFit/>
          </a:bodyPr>
          <a:lstStyle/>
          <a:p>
            <a:pPr algn="ctr">
              <a:lnSpc>
                <a:spcPts val="7663"/>
              </a:lnSpc>
            </a:pPr>
            <a:r>
              <a:rPr lang="en-US" b="true" sz="7900">
                <a:solidFill>
                  <a:srgbClr val="000000"/>
                </a:solidFill>
                <a:latin typeface="DM Sans Bold"/>
                <a:ea typeface="DM Sans Bold"/>
                <a:cs typeface="DM Sans Bold"/>
                <a:sym typeface="DM Sans Bold"/>
              </a:rPr>
              <a:t>Model 2: Deep Isolation Forests</a:t>
            </a:r>
          </a:p>
        </p:txBody>
      </p:sp>
      <p:sp>
        <p:nvSpPr>
          <p:cNvPr name="TextBox 4" id="4"/>
          <p:cNvSpPr txBox="true"/>
          <p:nvPr/>
        </p:nvSpPr>
        <p:spPr>
          <a:xfrm rot="0">
            <a:off x="851807" y="2619140"/>
            <a:ext cx="16968204" cy="6926580"/>
          </a:xfrm>
          <a:prstGeom prst="rect">
            <a:avLst/>
          </a:prstGeom>
        </p:spPr>
        <p:txBody>
          <a:bodyPr anchor="t" rtlCol="false" tIns="0" lIns="0" bIns="0" rIns="0">
            <a:spAutoFit/>
          </a:bodyPr>
          <a:lstStyle/>
          <a:p>
            <a:pPr algn="just" marL="626112" indent="-313056" lvl="1">
              <a:lnSpc>
                <a:spcPts val="3915"/>
              </a:lnSpc>
              <a:buFont typeface="Arial"/>
              <a:buChar char="•"/>
            </a:pPr>
            <a:r>
              <a:rPr lang="en-US" b="true" sz="2900" spc="174">
                <a:solidFill>
                  <a:srgbClr val="000000"/>
                </a:solidFill>
                <a:latin typeface="DM Sans Bold"/>
                <a:ea typeface="DM Sans Bold"/>
                <a:cs typeface="DM Sans Bold"/>
                <a:sym typeface="DM Sans Bold"/>
              </a:rPr>
              <a:t>Working:</a:t>
            </a:r>
            <a:r>
              <a:rPr lang="en-US" sz="2900" spc="174">
                <a:solidFill>
                  <a:srgbClr val="000000"/>
                </a:solidFill>
                <a:latin typeface="DM Sans"/>
                <a:ea typeface="DM Sans"/>
                <a:cs typeface="DM Sans"/>
                <a:sym typeface="DM Sans"/>
              </a:rPr>
              <a:t> The DIF model enhances anomaly detection by combining isolation forests with deep learning to capture complex, non-linear patterns. It uses a method called Computation Efficiency Representation Ensemble (CERE) to efficiently create multiple iTrees and evaluates anomaly scores using the Deviation Enhanced Anomaly Scoring (DEAS) function. This approach improves accuracy by assessing how difficult it is to isolate data points within the trees. </a:t>
            </a:r>
          </a:p>
          <a:p>
            <a:pPr algn="just" marL="626112" indent="-313056" lvl="1">
              <a:lnSpc>
                <a:spcPts val="3915"/>
              </a:lnSpc>
              <a:buFont typeface="Arial"/>
              <a:buChar char="•"/>
            </a:pPr>
            <a:r>
              <a:rPr lang="en-US" b="true" sz="2900" spc="174">
                <a:solidFill>
                  <a:srgbClr val="000000"/>
                </a:solidFill>
                <a:latin typeface="DM Sans Bold"/>
                <a:ea typeface="DM Sans Bold"/>
                <a:cs typeface="DM Sans Bold"/>
                <a:sym typeface="DM Sans Bold"/>
              </a:rPr>
              <a:t>Experiments: </a:t>
            </a:r>
            <a:r>
              <a:rPr lang="en-US" sz="2900" spc="174">
                <a:solidFill>
                  <a:srgbClr val="000000"/>
                </a:solidFill>
                <a:latin typeface="DM Sans"/>
                <a:ea typeface="DM Sans"/>
                <a:cs typeface="DM Sans"/>
                <a:sym typeface="DM Sans"/>
              </a:rPr>
              <a:t>Two experiments were conducted. The first experiment was to compute the time complexity of the DIF model and prove that it is linear. 18 synthetic datasets were used for this task. Of these 18 datasets, the first 9 datasets varied in the number of their dimensions from 16 to 4096, in multiples of 2, and had a fixed size of 5000. The other 9 had 32 features, with sizes varying from 1000 to 256000. All datasets had a linear time complexity. Two baseline models, Isolation Forests and Extended Isolation Forests were used, and the speed of the models was in the order of IF&gt;DIF&gt;EIF.</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851807" y="1189142"/>
            <a:ext cx="16407493" cy="984006"/>
          </a:xfrm>
          <a:prstGeom prst="rect">
            <a:avLst/>
          </a:prstGeom>
        </p:spPr>
        <p:txBody>
          <a:bodyPr anchor="t" rtlCol="false" tIns="0" lIns="0" bIns="0" rIns="0">
            <a:spAutoFit/>
          </a:bodyPr>
          <a:lstStyle/>
          <a:p>
            <a:pPr algn="ctr">
              <a:lnSpc>
                <a:spcPts val="7372"/>
              </a:lnSpc>
            </a:pPr>
            <a:r>
              <a:rPr lang="en-US" b="true" sz="7600">
                <a:solidFill>
                  <a:srgbClr val="000000"/>
                </a:solidFill>
                <a:latin typeface="DM Sans Bold"/>
                <a:ea typeface="DM Sans Bold"/>
                <a:cs typeface="DM Sans Bold"/>
                <a:sym typeface="DM Sans Bold"/>
              </a:rPr>
              <a:t>Deep Isolation Forests Continued...</a:t>
            </a:r>
          </a:p>
        </p:txBody>
      </p:sp>
      <p:sp>
        <p:nvSpPr>
          <p:cNvPr name="TextBox 4" id="4"/>
          <p:cNvSpPr txBox="true"/>
          <p:nvPr/>
        </p:nvSpPr>
        <p:spPr>
          <a:xfrm rot="0">
            <a:off x="851807" y="2619140"/>
            <a:ext cx="16968204" cy="6431280"/>
          </a:xfrm>
          <a:prstGeom prst="rect">
            <a:avLst/>
          </a:prstGeom>
        </p:spPr>
        <p:txBody>
          <a:bodyPr anchor="t" rtlCol="false" tIns="0" lIns="0" bIns="0" rIns="0">
            <a:spAutoFit/>
          </a:bodyPr>
          <a:lstStyle/>
          <a:p>
            <a:pPr algn="just" marL="626112" indent="-313056" lvl="1">
              <a:lnSpc>
                <a:spcPts val="3915"/>
              </a:lnSpc>
              <a:buFont typeface="Arial"/>
              <a:buChar char="•"/>
            </a:pPr>
            <a:r>
              <a:rPr lang="en-US" b="true" sz="2900" spc="174">
                <a:solidFill>
                  <a:srgbClr val="000000"/>
                </a:solidFill>
                <a:latin typeface="DM Sans Bold"/>
                <a:ea typeface="DM Sans Bold"/>
                <a:cs typeface="DM Sans Bold"/>
                <a:sym typeface="DM Sans Bold"/>
              </a:rPr>
              <a:t>Experiment 2: </a:t>
            </a:r>
            <a:r>
              <a:rPr lang="en-US" sz="2900" spc="174">
                <a:solidFill>
                  <a:srgbClr val="000000"/>
                </a:solidFill>
                <a:latin typeface="DM Sans"/>
                <a:ea typeface="DM Sans"/>
                <a:cs typeface="DM Sans"/>
                <a:sym typeface="DM Sans"/>
              </a:rPr>
              <a:t>The second experiment was the testing of model on actual datasets, using baseline models. In particular, the baseline model used is the Isolation Forests model. 3 datasets were used, namely Fraud, Shuttle, and Pageblocks_16. The metrics used for comparison were the AUC_ROC and AUC_PR scores. The baseline models were Isolation Forests and Extended Isolation Forests.</a:t>
            </a:r>
          </a:p>
          <a:p>
            <a:pPr algn="just" marL="626112" indent="-313056" lvl="1">
              <a:lnSpc>
                <a:spcPts val="3915"/>
              </a:lnSpc>
              <a:buFont typeface="Arial"/>
              <a:buChar char="•"/>
            </a:pPr>
            <a:r>
              <a:rPr lang="en-US" b="true" sz="2900" spc="174">
                <a:solidFill>
                  <a:srgbClr val="000000"/>
                </a:solidFill>
                <a:latin typeface="DM Sans Bold"/>
                <a:ea typeface="DM Sans Bold"/>
                <a:cs typeface="DM Sans Bold"/>
                <a:sym typeface="DM Sans Bold"/>
              </a:rPr>
              <a:t>Results: </a:t>
            </a:r>
            <a:r>
              <a:rPr lang="en-US" sz="2900" spc="174">
                <a:solidFill>
                  <a:srgbClr val="000000"/>
                </a:solidFill>
                <a:latin typeface="DM Sans"/>
                <a:ea typeface="DM Sans"/>
                <a:cs typeface="DM Sans"/>
                <a:sym typeface="DM Sans"/>
              </a:rPr>
              <a:t>DIF applied on Shuttle showed a 10% increase in both the metrics when compared against EIF, and an increase of nearly 8% when compared to the IF model on both metrics. DIF model applied on both Fraud and Pageblocks had no significant difference in the AUC-ROC score(less than 0.5%), but a significant increase was noticed in the AUC-PR scores. More specifically for the AUC-PR scores, Fraud showed a 1% improvement compared to EIF and a 20% improvement from IF, and Pageblocks showed a 1% increase compared to EIF and a 7.1% increase when compared to the IF models.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875134" y="1007482"/>
            <a:ext cx="16962103" cy="2175259"/>
          </a:xfrm>
          <a:prstGeom prst="rect">
            <a:avLst/>
          </a:prstGeom>
        </p:spPr>
        <p:txBody>
          <a:bodyPr anchor="t" rtlCol="false" tIns="0" lIns="0" bIns="0" rIns="0">
            <a:spAutoFit/>
          </a:bodyPr>
          <a:lstStyle/>
          <a:p>
            <a:pPr algn="l">
              <a:lnSpc>
                <a:spcPts val="8342"/>
              </a:lnSpc>
            </a:pPr>
            <a:r>
              <a:rPr lang="en-US" sz="8600" b="true">
                <a:solidFill>
                  <a:srgbClr val="000000"/>
                </a:solidFill>
                <a:latin typeface="DM Sans Bold"/>
                <a:ea typeface="DM Sans Bold"/>
                <a:cs typeface="DM Sans Bold"/>
                <a:sym typeface="DM Sans Bold"/>
              </a:rPr>
              <a:t>Summary of final steps and issues faced during the project</a:t>
            </a:r>
          </a:p>
        </p:txBody>
      </p:sp>
      <p:sp>
        <p:nvSpPr>
          <p:cNvPr name="TextBox 4" id="4"/>
          <p:cNvSpPr txBox="true"/>
          <p:nvPr/>
        </p:nvSpPr>
        <p:spPr>
          <a:xfrm rot="0">
            <a:off x="875134" y="3350312"/>
            <a:ext cx="16671325" cy="6553200"/>
          </a:xfrm>
          <a:prstGeom prst="rect">
            <a:avLst/>
          </a:prstGeom>
        </p:spPr>
        <p:txBody>
          <a:bodyPr anchor="t" rtlCol="false" tIns="0" lIns="0" bIns="0" rIns="0">
            <a:spAutoFit/>
          </a:bodyPr>
          <a:lstStyle/>
          <a:p>
            <a:pPr algn="l" marL="647698" indent="-323849" lvl="1">
              <a:lnSpc>
                <a:spcPts val="4049"/>
              </a:lnSpc>
              <a:buFont typeface="Arial"/>
              <a:buChar char="•"/>
            </a:pPr>
            <a:r>
              <a:rPr lang="en-US" sz="2999" spc="179">
                <a:solidFill>
                  <a:srgbClr val="000000"/>
                </a:solidFill>
                <a:latin typeface="DM Sans"/>
                <a:ea typeface="DM Sans"/>
                <a:cs typeface="DM Sans"/>
                <a:sym typeface="DM Sans"/>
              </a:rPr>
              <a:t>The results obtained were made into a report and submitted in a Google drive link.</a:t>
            </a:r>
          </a:p>
          <a:p>
            <a:pPr algn="l" marL="647698" indent="-323849" lvl="1">
              <a:lnSpc>
                <a:spcPts val="4049"/>
              </a:lnSpc>
              <a:buFont typeface="Arial"/>
              <a:buChar char="•"/>
            </a:pPr>
            <a:r>
              <a:rPr lang="en-US" sz="2999" spc="179">
                <a:solidFill>
                  <a:srgbClr val="000000"/>
                </a:solidFill>
                <a:latin typeface="DM Sans"/>
                <a:ea typeface="DM Sans"/>
                <a:cs typeface="DM Sans"/>
                <a:sym typeface="DM Sans"/>
              </a:rPr>
              <a:t>The certificate was also issued in the same link.</a:t>
            </a:r>
          </a:p>
          <a:p>
            <a:pPr algn="l" marL="647698" indent="-323849" lvl="1">
              <a:lnSpc>
                <a:spcPts val="4049"/>
              </a:lnSpc>
              <a:buFont typeface="Arial"/>
              <a:buChar char="•"/>
            </a:pPr>
            <a:r>
              <a:rPr lang="en-US" sz="2999" spc="179">
                <a:solidFill>
                  <a:srgbClr val="000000"/>
                </a:solidFill>
                <a:latin typeface="DM Sans"/>
                <a:ea typeface="DM Sans"/>
                <a:cs typeface="DM Sans"/>
                <a:sym typeface="DM Sans"/>
              </a:rPr>
              <a:t>A major issues during the project was that we were asked to search for the research papers and run only those papers which had a GitHub repository attached to them. We were told to ignore any papers that either did not have a repository, or had a repository, but the code was not working properly. As such, despite the original papers for both models using almost 20 baseline models, I was forced to use only 1 or 2 models. </a:t>
            </a:r>
          </a:p>
          <a:p>
            <a:pPr algn="l" marL="647698" indent="-323849" lvl="1">
              <a:lnSpc>
                <a:spcPts val="4049"/>
              </a:lnSpc>
              <a:buFont typeface="Arial"/>
              <a:buChar char="•"/>
            </a:pPr>
            <a:r>
              <a:rPr lang="en-US" sz="2999" spc="179">
                <a:solidFill>
                  <a:srgbClr val="000000"/>
                </a:solidFill>
                <a:latin typeface="DM Sans"/>
                <a:ea typeface="DM Sans"/>
                <a:cs typeface="DM Sans"/>
                <a:sym typeface="DM Sans"/>
              </a:rPr>
              <a:t>Similarly, I only worked with the tabular datasets for the DIF model, despite the paper introducing DIF for even time series data and graphical datasets.</a:t>
            </a:r>
          </a:p>
          <a:p>
            <a:pPr algn="l" marL="647698" indent="-323849" lvl="1">
              <a:lnSpc>
                <a:spcPts val="4049"/>
              </a:lnSpc>
              <a:buFont typeface="Arial"/>
              <a:buChar char="•"/>
            </a:pPr>
            <a:r>
              <a:rPr lang="en-US" sz="2999" spc="179">
                <a:solidFill>
                  <a:srgbClr val="000000"/>
                </a:solidFill>
                <a:latin typeface="DM Sans"/>
                <a:ea typeface="DM Sans"/>
                <a:cs typeface="DM Sans"/>
                <a:sym typeface="DM Sans"/>
              </a:rPr>
              <a:t>Also, many of the models with good, functioning GitHub code were published before 2019, and thus couldn’t be used in our project.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5873892" y="505652"/>
            <a:ext cx="6540215"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References</a:t>
            </a:r>
          </a:p>
        </p:txBody>
      </p:sp>
      <p:sp>
        <p:nvSpPr>
          <p:cNvPr name="TextBox 4" id="4"/>
          <p:cNvSpPr txBox="true"/>
          <p:nvPr/>
        </p:nvSpPr>
        <p:spPr>
          <a:xfrm rot="0">
            <a:off x="808337" y="1644842"/>
            <a:ext cx="16671325" cy="8216265"/>
          </a:xfrm>
          <a:prstGeom prst="rect">
            <a:avLst/>
          </a:prstGeom>
        </p:spPr>
        <p:txBody>
          <a:bodyPr anchor="t" rtlCol="false" tIns="0" lIns="0" bIns="0" rIns="0">
            <a:spAutoFit/>
          </a:bodyPr>
          <a:lstStyle/>
          <a:p>
            <a:pPr algn="l" marL="582930" indent="-291465" lvl="1">
              <a:lnSpc>
                <a:spcPts val="3645"/>
              </a:lnSpc>
              <a:buFont typeface="Arial"/>
              <a:buChar char="•"/>
            </a:pPr>
            <a:r>
              <a:rPr lang="en-US" sz="2700" spc="162">
                <a:solidFill>
                  <a:srgbClr val="000000"/>
                </a:solidFill>
                <a:latin typeface="DM Sans"/>
                <a:ea typeface="DM Sans"/>
                <a:cs typeface="DM Sans"/>
                <a:sym typeface="DM Sans"/>
              </a:rPr>
              <a:t>https://arxiv.org/abs/2306.12703</a:t>
            </a:r>
          </a:p>
          <a:p>
            <a:pPr algn="l" marL="582930" indent="-291465" lvl="1">
              <a:lnSpc>
                <a:spcPts val="3645"/>
              </a:lnSpc>
              <a:buFont typeface="Arial"/>
              <a:buChar char="•"/>
            </a:pPr>
            <a:r>
              <a:rPr lang="en-US" sz="2700" spc="162">
                <a:solidFill>
                  <a:srgbClr val="000000"/>
                </a:solidFill>
                <a:latin typeface="DM Sans"/>
                <a:ea typeface="DM Sans"/>
                <a:cs typeface="DM Sans"/>
                <a:sym typeface="DM Sans"/>
              </a:rPr>
              <a:t>X. Zhang et al., "LSHiForest: A Generic Framework for Fast Tree Isolation Based Ensemble Anomaly Analysis," 2017 IEEE 33rd International Conference on Data Engineering (ICDE), San Diego, CA, USA, 2017, pp. 983-994, doi: 10.1109/ICDE.2017.145. keywords: {Vegetation;Current measurement;Big Data;Algorithm design and analysis;Data mining;Benchmark testing;Feature extraction},</a:t>
            </a:r>
          </a:p>
          <a:p>
            <a:pPr algn="l" marL="582930" indent="-291465" lvl="1">
              <a:lnSpc>
                <a:spcPts val="3645"/>
              </a:lnSpc>
              <a:buFont typeface="Arial"/>
              <a:buChar char="•"/>
            </a:pPr>
            <a:r>
              <a:rPr lang="en-US" sz="2700" spc="162">
                <a:solidFill>
                  <a:srgbClr val="000000"/>
                </a:solidFill>
                <a:latin typeface="DM Sans"/>
                <a:ea typeface="DM Sans"/>
                <a:cs typeface="DM Sans"/>
                <a:sym typeface="DM Sans"/>
              </a:rPr>
              <a:t>F. T. Liu, K. M. Ting and Z. -H. Zhou, "Isolation Forest," 2008 Eighth IEEE International Conference on Data Mining, Pisa, Italy, 2008, pp. 413-422, doi: 10.1109/ICDM.2008.17. keywords: {Application software;Credit cards;Detectors;Constraint optimization;Data mining;Information technology;Laboratories;Isolation technology;Performance evaluation;Astronomy;anomaly detection;outlier detection;novelty detection;isolation forest;binary trees;model based},</a:t>
            </a:r>
          </a:p>
          <a:p>
            <a:pPr algn="l" marL="582930" indent="-291465" lvl="1">
              <a:lnSpc>
                <a:spcPts val="3645"/>
              </a:lnSpc>
              <a:buFont typeface="Arial"/>
              <a:buChar char="•"/>
            </a:pPr>
            <a:r>
              <a:rPr lang="en-US" sz="2700" spc="162">
                <a:solidFill>
                  <a:srgbClr val="000000"/>
                </a:solidFill>
                <a:latin typeface="DM Sans"/>
                <a:ea typeface="DM Sans"/>
                <a:cs typeface="DM Sans"/>
                <a:sym typeface="DM Sans"/>
              </a:rPr>
              <a:t>https://arxiv.org/pdf/2206.06602</a:t>
            </a:r>
          </a:p>
          <a:p>
            <a:pPr algn="l" marL="582930" indent="-291465" lvl="1">
              <a:lnSpc>
                <a:spcPts val="3645"/>
              </a:lnSpc>
              <a:buFont typeface="Arial"/>
              <a:buChar char="•"/>
            </a:pPr>
            <a:r>
              <a:rPr lang="en-US" sz="2700" spc="162">
                <a:solidFill>
                  <a:srgbClr val="000000"/>
                </a:solidFill>
                <a:latin typeface="DM Sans"/>
                <a:ea typeface="DM Sans"/>
                <a:cs typeface="DM Sans"/>
                <a:sym typeface="DM Sans"/>
              </a:rPr>
              <a:t>S. Hariri, M. C. Kind and R. J. Brunner, "Extended Isolation Forest," in IEEE Transactions on Knowledge and Data Engineering, vol. 33, no. 4, pp. 1479-1489, 1 April 2021, doi: 10.1109/TKDE.2019.2947676. keywords: {Forestry;Vegetation;Distributed databases;Anomaly detection;Standards;Clustering algorithms;Heating systems;Anomaly detection;isolation forest},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DAGOTa3xn4Y</dc:identifier>
  <dcterms:modified xsi:type="dcterms:W3CDTF">2011-08-01T06:04:30Z</dcterms:modified>
  <cp:revision>1</cp:revision>
  <dc:title>Summer Intern Presentation</dc:title>
</cp:coreProperties>
</file>