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7" r:id="rId12"/>
    <p:sldId id="268" r:id="rId13"/>
    <p:sldId id="265" r:id="rId14"/>
    <p:sldId id="269" r:id="rId15"/>
    <p:sldId id="270"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706"/>
  </p:normalViewPr>
  <p:slideViewPr>
    <p:cSldViewPr snapToGrid="0" snapToObjects="1">
      <p:cViewPr varScale="1">
        <p:scale>
          <a:sx n="82" d="100"/>
          <a:sy n="82" d="100"/>
        </p:scale>
        <p:origin x="103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0E2-6D58-8F40-82CA-8464413E7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0191E-FFDD-E54F-A4DC-B5216B0FD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5DC52C-2CC3-C246-9B67-6E749ED0E9D6}"/>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5" name="Footer Placeholder 4">
            <a:extLst>
              <a:ext uri="{FF2B5EF4-FFF2-40B4-BE49-F238E27FC236}">
                <a16:creationId xmlns:a16="http://schemas.microsoft.com/office/drawing/2014/main" id="{57B18067-E928-2A4B-ADA8-C0CF62B32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F6EC8-F260-0B43-B93A-F0380AE7331C}"/>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151706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5BDF-6EEB-8F43-B260-6796903632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B4DCF-90B6-4E40-88F0-EE12849395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86B97-DB53-2F44-9448-49FA9E81BF36}"/>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5" name="Footer Placeholder 4">
            <a:extLst>
              <a:ext uri="{FF2B5EF4-FFF2-40B4-BE49-F238E27FC236}">
                <a16:creationId xmlns:a16="http://schemas.microsoft.com/office/drawing/2014/main" id="{1201A180-DFBE-CE40-B783-F833C2E00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BE53E-5DB0-A543-ADC6-EAE1775BEBF5}"/>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252106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74496-772D-3B43-A986-72E3081A8F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39762-4CFF-E244-BD1A-14AE46C05B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43704-7A16-5843-91A5-429EC581B95D}"/>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5" name="Footer Placeholder 4">
            <a:extLst>
              <a:ext uri="{FF2B5EF4-FFF2-40B4-BE49-F238E27FC236}">
                <a16:creationId xmlns:a16="http://schemas.microsoft.com/office/drawing/2014/main" id="{175BAA01-632B-B34F-8E98-918A6A2B2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70B73-2753-244F-94C4-C301DA904676}"/>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118946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6D94-C0C0-A24B-A8A5-A3785CD22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C57EB-288E-F64E-B013-1D8EFA36478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A8801-5CB5-434E-ACA1-8423F80A11BB}"/>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5" name="Footer Placeholder 4">
            <a:extLst>
              <a:ext uri="{FF2B5EF4-FFF2-40B4-BE49-F238E27FC236}">
                <a16:creationId xmlns:a16="http://schemas.microsoft.com/office/drawing/2014/main" id="{530EA760-2179-F949-B9B3-9C9B423F9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E22EE-B2C6-CF4F-BD17-11D47A2F33D3}"/>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361081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EBCB-6B7A-5043-B370-591D54707F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A93F9C-BAA3-AA41-9956-72A3779E9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1E7295-BE32-1C46-974A-D5B6FE34873C}"/>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5" name="Footer Placeholder 4">
            <a:extLst>
              <a:ext uri="{FF2B5EF4-FFF2-40B4-BE49-F238E27FC236}">
                <a16:creationId xmlns:a16="http://schemas.microsoft.com/office/drawing/2014/main" id="{C0D641B9-C439-7F43-A2DE-59930CD59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08C25-DF25-1F4C-9465-CEEC80E1277B}"/>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1578359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E36E-9D41-E245-98F0-33FB55AE5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4F37E-F880-2B48-AEB7-137E65BF2C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37DA4A-2D3C-3D49-8127-165B5A1E4F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625C8E-026A-F247-8C35-480A6455372E}"/>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6" name="Footer Placeholder 5">
            <a:extLst>
              <a:ext uri="{FF2B5EF4-FFF2-40B4-BE49-F238E27FC236}">
                <a16:creationId xmlns:a16="http://schemas.microsoft.com/office/drawing/2014/main" id="{D30E76C8-3A72-7143-82C1-0AACB3333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DFE4C-3806-3145-85C8-816A6270D4B4}"/>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37671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9690-3DD7-2844-BB7D-D9984FE712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EF0C77-E59C-4A49-B1A0-B016CFB6A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3E67B0-D95B-D94C-9055-A76EDEB3B7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1BA3-2118-3740-9BC2-18DCD1764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B5F85E-E0F8-3F47-A92B-9B813DD58A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D81D23-CE83-CD4B-BA3A-B52638C1123F}"/>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8" name="Footer Placeholder 7">
            <a:extLst>
              <a:ext uri="{FF2B5EF4-FFF2-40B4-BE49-F238E27FC236}">
                <a16:creationId xmlns:a16="http://schemas.microsoft.com/office/drawing/2014/main" id="{11460E1A-4D9B-D943-9BB8-B1667E0DDE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40A459-55E9-8743-8640-DD9380AC1395}"/>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207885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035A-343B-E540-B13C-3286288A24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CA9923-2CB9-B74A-9648-026D38AFB313}"/>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4" name="Footer Placeholder 3">
            <a:extLst>
              <a:ext uri="{FF2B5EF4-FFF2-40B4-BE49-F238E27FC236}">
                <a16:creationId xmlns:a16="http://schemas.microsoft.com/office/drawing/2014/main" id="{B4D2C599-D975-1F41-AB26-B039EADC19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1B81B5-D61C-DC49-B54E-CD61DAFFB44B}"/>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2666381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CDB89-8D63-C546-A515-68E00EB00775}"/>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3" name="Footer Placeholder 2">
            <a:extLst>
              <a:ext uri="{FF2B5EF4-FFF2-40B4-BE49-F238E27FC236}">
                <a16:creationId xmlns:a16="http://schemas.microsoft.com/office/drawing/2014/main" id="{A3B7E724-93C3-844D-B6C0-05E3B7B708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F2E00-4489-B340-96FA-A2A39B3760B4}"/>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282787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4CB3-5A47-564C-BC39-FBA540A546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51F67-3BDF-F54B-B5DD-C919C032E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7EB0E4-037F-B347-89D6-213852023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11C7BE-F555-614F-B3E3-E139FA2CED2A}"/>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6" name="Footer Placeholder 5">
            <a:extLst>
              <a:ext uri="{FF2B5EF4-FFF2-40B4-BE49-F238E27FC236}">
                <a16:creationId xmlns:a16="http://schemas.microsoft.com/office/drawing/2014/main" id="{650A969B-0A20-B245-AF2F-922A1A09B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EF9DC-E96B-0043-B812-5589E3037E0E}"/>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218861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5F85-458A-8F4F-8BFB-F56CA8CE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83BECF-5B00-8545-A359-8C2AB6512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B2B0F1-BF8D-1340-A01C-0AA4BB2EA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F63EF2-71AC-CE4A-A89C-11F0B004835E}"/>
              </a:ext>
            </a:extLst>
          </p:cNvPr>
          <p:cNvSpPr>
            <a:spLocks noGrp="1"/>
          </p:cNvSpPr>
          <p:nvPr>
            <p:ph type="dt" sz="half" idx="10"/>
          </p:nvPr>
        </p:nvSpPr>
        <p:spPr/>
        <p:txBody>
          <a:bodyPr/>
          <a:lstStyle/>
          <a:p>
            <a:fld id="{16CA5616-45C0-7448-B387-E25DD713C928}" type="datetimeFigureOut">
              <a:rPr lang="en-US" smtClean="0"/>
              <a:t>4/20/23</a:t>
            </a:fld>
            <a:endParaRPr lang="en-US"/>
          </a:p>
        </p:txBody>
      </p:sp>
      <p:sp>
        <p:nvSpPr>
          <p:cNvPr id="6" name="Footer Placeholder 5">
            <a:extLst>
              <a:ext uri="{FF2B5EF4-FFF2-40B4-BE49-F238E27FC236}">
                <a16:creationId xmlns:a16="http://schemas.microsoft.com/office/drawing/2014/main" id="{EDF2C3EA-4A94-884A-802D-F7721F8F71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E28A8-8E66-0F49-9E89-EC81E32D2D2F}"/>
              </a:ext>
            </a:extLst>
          </p:cNvPr>
          <p:cNvSpPr>
            <a:spLocks noGrp="1"/>
          </p:cNvSpPr>
          <p:nvPr>
            <p:ph type="sldNum" sz="quarter" idx="12"/>
          </p:nvPr>
        </p:nvSpPr>
        <p:spPr/>
        <p:txBody>
          <a:bodyPr/>
          <a:lstStyle/>
          <a:p>
            <a:fld id="{F020D88A-E391-A44D-803F-4D1A420FB983}" type="slidenum">
              <a:rPr lang="en-US" smtClean="0"/>
              <a:t>‹#›</a:t>
            </a:fld>
            <a:endParaRPr lang="en-US"/>
          </a:p>
        </p:txBody>
      </p:sp>
    </p:spTree>
    <p:extLst>
      <p:ext uri="{BB962C8B-B14F-4D97-AF65-F5344CB8AC3E}">
        <p14:creationId xmlns:p14="http://schemas.microsoft.com/office/powerpoint/2010/main" val="174631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DE24E-6462-524C-B952-E63B794FDC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9A5B1-F946-334B-8C11-34C5DD389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8ABB6-E7B7-9943-A239-EEABD5344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A5616-45C0-7448-B387-E25DD713C928}" type="datetimeFigureOut">
              <a:rPr lang="en-US" smtClean="0"/>
              <a:t>4/20/23</a:t>
            </a:fld>
            <a:endParaRPr lang="en-US"/>
          </a:p>
        </p:txBody>
      </p:sp>
      <p:sp>
        <p:nvSpPr>
          <p:cNvPr id="5" name="Footer Placeholder 4">
            <a:extLst>
              <a:ext uri="{FF2B5EF4-FFF2-40B4-BE49-F238E27FC236}">
                <a16:creationId xmlns:a16="http://schemas.microsoft.com/office/drawing/2014/main" id="{552919B6-8A77-7C4F-B342-1D541C1A0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D761E7-4013-804E-9DF9-28DE98FDDA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0D88A-E391-A44D-803F-4D1A420FB983}" type="slidenum">
              <a:rPr lang="en-US" smtClean="0"/>
              <a:t>‹#›</a:t>
            </a:fld>
            <a:endParaRPr lang="en-US"/>
          </a:p>
        </p:txBody>
      </p:sp>
    </p:spTree>
    <p:extLst>
      <p:ext uri="{BB962C8B-B14F-4D97-AF65-F5344CB8AC3E}">
        <p14:creationId xmlns:p14="http://schemas.microsoft.com/office/powerpoint/2010/main" val="2322270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38D9-BD44-B24B-BF0B-65AB937D196D}"/>
              </a:ext>
            </a:extLst>
          </p:cNvPr>
          <p:cNvSpPr>
            <a:spLocks noGrp="1"/>
          </p:cNvSpPr>
          <p:nvPr>
            <p:ph type="ctrTitle"/>
          </p:nvPr>
        </p:nvSpPr>
        <p:spPr>
          <a:xfrm>
            <a:off x="1524000" y="433953"/>
            <a:ext cx="9144000" cy="2557220"/>
          </a:xfrm>
        </p:spPr>
        <p:txBody>
          <a:bodyPr>
            <a:normAutofit fontScale="90000"/>
          </a:bodyPr>
          <a:lstStyle/>
          <a:p>
            <a:r>
              <a:rPr lang="en-US" sz="3600" b="1" dirty="0"/>
              <a:t>MICROSOFT MOVIE DATA ANALYSIS</a:t>
            </a:r>
            <a:br>
              <a:rPr lang="en-US" sz="3600" b="1" dirty="0"/>
            </a:br>
            <a:r>
              <a:rPr lang="en-US" sz="3600" b="1" dirty="0"/>
              <a:t>PRESENTATION</a:t>
            </a:r>
            <a:br>
              <a:rPr lang="en-US" sz="3600" b="1" dirty="0"/>
            </a:br>
            <a:br>
              <a:rPr lang="en-US" sz="3600" b="1" dirty="0"/>
            </a:br>
            <a:br>
              <a:rPr lang="en-US" sz="3600" dirty="0"/>
            </a:br>
            <a:endParaRPr lang="en-US" sz="3600" dirty="0"/>
          </a:p>
        </p:txBody>
      </p:sp>
      <p:sp>
        <p:nvSpPr>
          <p:cNvPr id="3" name="Subtitle 2">
            <a:extLst>
              <a:ext uri="{FF2B5EF4-FFF2-40B4-BE49-F238E27FC236}">
                <a16:creationId xmlns:a16="http://schemas.microsoft.com/office/drawing/2014/main" id="{DCC8C99B-1A65-9B41-B05F-B56904D03C40}"/>
              </a:ext>
            </a:extLst>
          </p:cNvPr>
          <p:cNvSpPr>
            <a:spLocks noGrp="1"/>
          </p:cNvSpPr>
          <p:nvPr>
            <p:ph type="subTitle" idx="1"/>
          </p:nvPr>
        </p:nvSpPr>
        <p:spPr>
          <a:xfrm>
            <a:off x="1524000" y="2991173"/>
            <a:ext cx="9144000" cy="2266627"/>
          </a:xfrm>
        </p:spPr>
        <p:txBody>
          <a:bodyPr>
            <a:normAutofit fontScale="92500" lnSpcReduction="10000"/>
          </a:bodyPr>
          <a:lstStyle/>
          <a:p>
            <a:endParaRPr lang="en-US" dirty="0"/>
          </a:p>
          <a:p>
            <a:r>
              <a:rPr lang="en-US" dirty="0"/>
              <a:t>Presentation by: </a:t>
            </a:r>
          </a:p>
          <a:p>
            <a:endParaRPr lang="en-US" dirty="0"/>
          </a:p>
          <a:p>
            <a:r>
              <a:rPr lang="en-US" dirty="0"/>
              <a:t>AKELLE WAGUMA</a:t>
            </a:r>
          </a:p>
          <a:p>
            <a:r>
              <a:rPr lang="en-US" dirty="0"/>
              <a:t>MEDIA AND COMMUNICATION SPECIALIST</a:t>
            </a:r>
            <a:br>
              <a:rPr lang="en-US" dirty="0"/>
            </a:br>
            <a:r>
              <a:rPr lang="en-US" dirty="0"/>
              <a:t>Email: </a:t>
            </a:r>
            <a:r>
              <a:rPr lang="en-US" dirty="0" err="1"/>
              <a:t>akellewaguma@gmail.com</a:t>
            </a:r>
            <a:endParaRPr lang="en-US" dirty="0"/>
          </a:p>
        </p:txBody>
      </p:sp>
      <p:pic>
        <p:nvPicPr>
          <p:cNvPr id="5" name="Picture 4">
            <a:extLst>
              <a:ext uri="{FF2B5EF4-FFF2-40B4-BE49-F238E27FC236}">
                <a16:creationId xmlns:a16="http://schemas.microsoft.com/office/drawing/2014/main" id="{D42E4124-3512-FE48-8797-E1E0FCA6420C}"/>
              </a:ext>
            </a:extLst>
          </p:cNvPr>
          <p:cNvPicPr>
            <a:picLocks noChangeAspect="1"/>
          </p:cNvPicPr>
          <p:nvPr/>
        </p:nvPicPr>
        <p:blipFill>
          <a:blip r:embed="rId2"/>
          <a:stretch>
            <a:fillRect/>
          </a:stretch>
        </p:blipFill>
        <p:spPr>
          <a:xfrm>
            <a:off x="5359830" y="1712563"/>
            <a:ext cx="1472340" cy="1442466"/>
          </a:xfrm>
          <a:prstGeom prst="rect">
            <a:avLst/>
          </a:prstGeom>
        </p:spPr>
      </p:pic>
    </p:spTree>
    <p:extLst>
      <p:ext uri="{BB962C8B-B14F-4D97-AF65-F5344CB8AC3E}">
        <p14:creationId xmlns:p14="http://schemas.microsoft.com/office/powerpoint/2010/main" val="1444720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6CA1-98CC-074F-B4F9-F344577E63B1}"/>
              </a:ext>
            </a:extLst>
          </p:cNvPr>
          <p:cNvSpPr>
            <a:spLocks noGrp="1"/>
          </p:cNvSpPr>
          <p:nvPr>
            <p:ph type="title"/>
          </p:nvPr>
        </p:nvSpPr>
        <p:spPr/>
        <p:txBody>
          <a:bodyPr>
            <a:normAutofit/>
          </a:bodyPr>
          <a:lstStyle/>
          <a:p>
            <a:pPr algn="ctr"/>
            <a:r>
              <a:rPr lang="en-US" sz="5400" b="1" dirty="0"/>
              <a:t>RESULTS</a:t>
            </a:r>
          </a:p>
        </p:txBody>
      </p:sp>
      <p:sp>
        <p:nvSpPr>
          <p:cNvPr id="3" name="Content Placeholder 2">
            <a:extLst>
              <a:ext uri="{FF2B5EF4-FFF2-40B4-BE49-F238E27FC236}">
                <a16:creationId xmlns:a16="http://schemas.microsoft.com/office/drawing/2014/main" id="{25535240-F2A5-3447-A5B3-E340AB239657}"/>
              </a:ext>
            </a:extLst>
          </p:cNvPr>
          <p:cNvSpPr>
            <a:spLocks noGrp="1"/>
          </p:cNvSpPr>
          <p:nvPr>
            <p:ph idx="1"/>
          </p:nvPr>
        </p:nvSpPr>
        <p:spPr/>
        <p:txBody>
          <a:bodyPr>
            <a:normAutofit/>
          </a:bodyPr>
          <a:lstStyle/>
          <a:p>
            <a:endParaRPr lang="en-US" dirty="0"/>
          </a:p>
          <a:p>
            <a:r>
              <a:rPr lang="en-US" dirty="0"/>
              <a:t>The most popular months for releasing a top 50 film are November, December, June, and July. </a:t>
            </a:r>
          </a:p>
          <a:p>
            <a:r>
              <a:rPr lang="en-US" dirty="0"/>
              <a:t>The median runtime for these films is 114 minutes with a maximum runtime of 180 minutes. </a:t>
            </a:r>
          </a:p>
          <a:p>
            <a:r>
              <a:rPr lang="en-US" dirty="0"/>
              <a:t>Action, adventure, and western films are common in the top 50. There is not much difference in ratings between top 50 films and the overall dataset.</a:t>
            </a:r>
          </a:p>
          <a:p>
            <a:endParaRPr lang="en-US" dirty="0"/>
          </a:p>
        </p:txBody>
      </p:sp>
    </p:spTree>
    <p:extLst>
      <p:ext uri="{BB962C8B-B14F-4D97-AF65-F5344CB8AC3E}">
        <p14:creationId xmlns:p14="http://schemas.microsoft.com/office/powerpoint/2010/main" val="9808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FBF5-8548-5940-A4A6-997E889086F9}"/>
              </a:ext>
            </a:extLst>
          </p:cNvPr>
          <p:cNvSpPr>
            <a:spLocks noGrp="1"/>
          </p:cNvSpPr>
          <p:nvPr>
            <p:ph type="title"/>
          </p:nvPr>
        </p:nvSpPr>
        <p:spPr/>
        <p:txBody>
          <a:bodyPr>
            <a:normAutofit/>
          </a:bodyPr>
          <a:lstStyle/>
          <a:p>
            <a:pPr algn="ctr"/>
            <a:r>
              <a:rPr lang="en-US" sz="5400" b="1" dirty="0"/>
              <a:t>PRODUCTION BUDGET</a:t>
            </a:r>
          </a:p>
        </p:txBody>
      </p:sp>
      <p:pic>
        <p:nvPicPr>
          <p:cNvPr id="5" name="Content Placeholder 4">
            <a:extLst>
              <a:ext uri="{FF2B5EF4-FFF2-40B4-BE49-F238E27FC236}">
                <a16:creationId xmlns:a16="http://schemas.microsoft.com/office/drawing/2014/main" id="{4C7E5210-8F0E-F949-8FC0-1E6A12EFF446}"/>
              </a:ext>
            </a:extLst>
          </p:cNvPr>
          <p:cNvPicPr>
            <a:picLocks noGrp="1" noChangeAspect="1"/>
          </p:cNvPicPr>
          <p:nvPr>
            <p:ph idx="1"/>
          </p:nvPr>
        </p:nvPicPr>
        <p:blipFill>
          <a:blip r:embed="rId2"/>
          <a:stretch>
            <a:fillRect/>
          </a:stretch>
        </p:blipFill>
        <p:spPr>
          <a:xfrm>
            <a:off x="1549831" y="2026443"/>
            <a:ext cx="9298983" cy="4606831"/>
          </a:xfrm>
        </p:spPr>
      </p:pic>
    </p:spTree>
    <p:extLst>
      <p:ext uri="{BB962C8B-B14F-4D97-AF65-F5344CB8AC3E}">
        <p14:creationId xmlns:p14="http://schemas.microsoft.com/office/powerpoint/2010/main" val="375796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2376-AD65-C845-94B1-1F151F53EE15}"/>
              </a:ext>
            </a:extLst>
          </p:cNvPr>
          <p:cNvSpPr>
            <a:spLocks noGrp="1"/>
          </p:cNvSpPr>
          <p:nvPr>
            <p:ph type="title"/>
          </p:nvPr>
        </p:nvSpPr>
        <p:spPr/>
        <p:txBody>
          <a:bodyPr>
            <a:normAutofit/>
          </a:bodyPr>
          <a:lstStyle/>
          <a:p>
            <a:pPr algn="ctr"/>
            <a:r>
              <a:rPr lang="en-US" sz="5400" b="1" dirty="0"/>
              <a:t>WORLDWIDE GROSS</a:t>
            </a:r>
          </a:p>
        </p:txBody>
      </p:sp>
      <p:pic>
        <p:nvPicPr>
          <p:cNvPr id="5" name="Content Placeholder 4">
            <a:extLst>
              <a:ext uri="{FF2B5EF4-FFF2-40B4-BE49-F238E27FC236}">
                <a16:creationId xmlns:a16="http://schemas.microsoft.com/office/drawing/2014/main" id="{EC7363C5-E760-334B-A3B9-3DF33EFA43F0}"/>
              </a:ext>
            </a:extLst>
          </p:cNvPr>
          <p:cNvPicPr>
            <a:picLocks noGrp="1" noChangeAspect="1"/>
          </p:cNvPicPr>
          <p:nvPr>
            <p:ph idx="1"/>
          </p:nvPr>
        </p:nvPicPr>
        <p:blipFill>
          <a:blip r:embed="rId2"/>
          <a:stretch>
            <a:fillRect/>
          </a:stretch>
        </p:blipFill>
        <p:spPr>
          <a:xfrm>
            <a:off x="2355743" y="2026443"/>
            <a:ext cx="7671660" cy="4591333"/>
          </a:xfrm>
        </p:spPr>
      </p:pic>
    </p:spTree>
    <p:extLst>
      <p:ext uri="{BB962C8B-B14F-4D97-AF65-F5344CB8AC3E}">
        <p14:creationId xmlns:p14="http://schemas.microsoft.com/office/powerpoint/2010/main" val="16459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75E6-8AE5-6543-A726-D42525A0FA6C}"/>
              </a:ext>
            </a:extLst>
          </p:cNvPr>
          <p:cNvSpPr>
            <a:spLocks noGrp="1"/>
          </p:cNvSpPr>
          <p:nvPr>
            <p:ph type="title"/>
          </p:nvPr>
        </p:nvSpPr>
        <p:spPr/>
        <p:txBody>
          <a:bodyPr>
            <a:normAutofit/>
          </a:bodyPr>
          <a:lstStyle/>
          <a:p>
            <a:pPr algn="ctr"/>
            <a:r>
              <a:rPr lang="en-US" sz="5400" b="1" dirty="0"/>
              <a:t>RESULTS</a:t>
            </a:r>
          </a:p>
        </p:txBody>
      </p:sp>
      <p:sp>
        <p:nvSpPr>
          <p:cNvPr id="3" name="Content Placeholder 2">
            <a:extLst>
              <a:ext uri="{FF2B5EF4-FFF2-40B4-BE49-F238E27FC236}">
                <a16:creationId xmlns:a16="http://schemas.microsoft.com/office/drawing/2014/main" id="{BD41F0A1-6C4A-984D-8D39-F9A0F834A3E0}"/>
              </a:ext>
            </a:extLst>
          </p:cNvPr>
          <p:cNvSpPr>
            <a:spLocks noGrp="1"/>
          </p:cNvSpPr>
          <p:nvPr>
            <p:ph idx="1"/>
          </p:nvPr>
        </p:nvSpPr>
        <p:spPr/>
        <p:txBody>
          <a:bodyPr>
            <a:normAutofit/>
          </a:bodyPr>
          <a:lstStyle/>
          <a:p>
            <a:pPr algn="just"/>
            <a:endParaRPr lang="en-US" dirty="0"/>
          </a:p>
          <a:p>
            <a:pPr algn="just"/>
            <a:r>
              <a:rPr lang="en-US" dirty="0"/>
              <a:t>The new </a:t>
            </a:r>
            <a:r>
              <a:rPr lang="en-US" dirty="0" err="1"/>
              <a:t>dataframe</a:t>
            </a:r>
            <a:r>
              <a:rPr lang="en-US" dirty="0"/>
              <a:t>, which includes the top 50 films of each year, shows that the median cost for these films is USD 75 million, which is significantly higher than the original </a:t>
            </a:r>
            <a:r>
              <a:rPr lang="en-US" dirty="0" err="1"/>
              <a:t>dataframe's</a:t>
            </a:r>
            <a:r>
              <a:rPr lang="en-US" dirty="0"/>
              <a:t> median cost of USD 35 million. </a:t>
            </a:r>
          </a:p>
          <a:p>
            <a:pPr algn="just"/>
            <a:r>
              <a:rPr lang="en-US" dirty="0"/>
              <a:t>Additionally, the worldwide revenue median for the top 50 films is USD 240 million compared to all films at under USD 90 million. The median payment for a top 50 film is 26% of gross revenue, but the range can be as high as 17-39%. </a:t>
            </a:r>
          </a:p>
          <a:p>
            <a:endParaRPr lang="en-US" dirty="0"/>
          </a:p>
        </p:txBody>
      </p:sp>
    </p:spTree>
    <p:extLst>
      <p:ext uri="{BB962C8B-B14F-4D97-AF65-F5344CB8AC3E}">
        <p14:creationId xmlns:p14="http://schemas.microsoft.com/office/powerpoint/2010/main" val="128632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D26E-B7BC-404B-BA5F-60365CCD7CB0}"/>
              </a:ext>
            </a:extLst>
          </p:cNvPr>
          <p:cNvSpPr>
            <a:spLocks noGrp="1"/>
          </p:cNvSpPr>
          <p:nvPr>
            <p:ph type="title"/>
          </p:nvPr>
        </p:nvSpPr>
        <p:spPr/>
        <p:txBody>
          <a:bodyPr>
            <a:normAutofit/>
          </a:bodyPr>
          <a:lstStyle/>
          <a:p>
            <a:pPr algn="ctr"/>
            <a:r>
              <a:rPr lang="en-US" sz="5400" b="1" dirty="0"/>
              <a:t>GROSS REVENUE</a:t>
            </a:r>
          </a:p>
        </p:txBody>
      </p:sp>
      <p:pic>
        <p:nvPicPr>
          <p:cNvPr id="5" name="Content Placeholder 4">
            <a:extLst>
              <a:ext uri="{FF2B5EF4-FFF2-40B4-BE49-F238E27FC236}">
                <a16:creationId xmlns:a16="http://schemas.microsoft.com/office/drawing/2014/main" id="{8493C762-FF0D-4C44-8676-66A71608B956}"/>
              </a:ext>
            </a:extLst>
          </p:cNvPr>
          <p:cNvPicPr>
            <a:picLocks noGrp="1" noChangeAspect="1"/>
          </p:cNvPicPr>
          <p:nvPr>
            <p:ph idx="1"/>
          </p:nvPr>
        </p:nvPicPr>
        <p:blipFill>
          <a:blip r:embed="rId2"/>
          <a:stretch>
            <a:fillRect/>
          </a:stretch>
        </p:blipFill>
        <p:spPr>
          <a:xfrm>
            <a:off x="3219450" y="1854994"/>
            <a:ext cx="5753100" cy="4292600"/>
          </a:xfrm>
        </p:spPr>
      </p:pic>
    </p:spTree>
    <p:extLst>
      <p:ext uri="{BB962C8B-B14F-4D97-AF65-F5344CB8AC3E}">
        <p14:creationId xmlns:p14="http://schemas.microsoft.com/office/powerpoint/2010/main" val="3378161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E305-54F3-404F-B88E-27E9274A02FC}"/>
              </a:ext>
            </a:extLst>
          </p:cNvPr>
          <p:cNvSpPr>
            <a:spLocks noGrp="1"/>
          </p:cNvSpPr>
          <p:nvPr>
            <p:ph type="title"/>
          </p:nvPr>
        </p:nvSpPr>
        <p:spPr/>
        <p:txBody>
          <a:bodyPr>
            <a:normAutofit/>
          </a:bodyPr>
          <a:lstStyle/>
          <a:p>
            <a:pPr algn="ctr"/>
            <a:r>
              <a:rPr lang="en-US" sz="5400" b="1" dirty="0"/>
              <a:t>DISTRIBUTION OF MOVIES </a:t>
            </a:r>
          </a:p>
        </p:txBody>
      </p:sp>
      <p:pic>
        <p:nvPicPr>
          <p:cNvPr id="5" name="Content Placeholder 4">
            <a:extLst>
              <a:ext uri="{FF2B5EF4-FFF2-40B4-BE49-F238E27FC236}">
                <a16:creationId xmlns:a16="http://schemas.microsoft.com/office/drawing/2014/main" id="{3F5723D7-3AAB-2D4F-9E2F-9EFE079DF282}"/>
              </a:ext>
            </a:extLst>
          </p:cNvPr>
          <p:cNvPicPr>
            <a:picLocks noGrp="1" noChangeAspect="1"/>
          </p:cNvPicPr>
          <p:nvPr>
            <p:ph idx="1"/>
          </p:nvPr>
        </p:nvPicPr>
        <p:blipFill>
          <a:blip r:embed="rId2"/>
          <a:stretch>
            <a:fillRect/>
          </a:stretch>
        </p:blipFill>
        <p:spPr>
          <a:xfrm>
            <a:off x="2921000" y="1829594"/>
            <a:ext cx="6350000" cy="4343400"/>
          </a:xfrm>
        </p:spPr>
      </p:pic>
    </p:spTree>
    <p:extLst>
      <p:ext uri="{BB962C8B-B14F-4D97-AF65-F5344CB8AC3E}">
        <p14:creationId xmlns:p14="http://schemas.microsoft.com/office/powerpoint/2010/main" val="3614617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571B-75DE-5047-B495-5B64302D0F6D}"/>
              </a:ext>
            </a:extLst>
          </p:cNvPr>
          <p:cNvSpPr>
            <a:spLocks noGrp="1"/>
          </p:cNvSpPr>
          <p:nvPr>
            <p:ph type="title"/>
          </p:nvPr>
        </p:nvSpPr>
        <p:spPr/>
        <p:txBody>
          <a:bodyPr>
            <a:normAutofit/>
          </a:bodyPr>
          <a:lstStyle/>
          <a:p>
            <a:pPr algn="ctr"/>
            <a:r>
              <a:rPr lang="en-US" sz="5400" dirty="0"/>
              <a:t>RECOMMENDATIONS</a:t>
            </a:r>
          </a:p>
        </p:txBody>
      </p:sp>
      <p:sp>
        <p:nvSpPr>
          <p:cNvPr id="3" name="Content Placeholder 2">
            <a:extLst>
              <a:ext uri="{FF2B5EF4-FFF2-40B4-BE49-F238E27FC236}">
                <a16:creationId xmlns:a16="http://schemas.microsoft.com/office/drawing/2014/main" id="{93B903C4-B321-CB43-9BBD-5375021F101D}"/>
              </a:ext>
            </a:extLst>
          </p:cNvPr>
          <p:cNvSpPr>
            <a:spLocks noGrp="1"/>
          </p:cNvSpPr>
          <p:nvPr>
            <p:ph idx="1"/>
          </p:nvPr>
        </p:nvSpPr>
        <p:spPr/>
        <p:txBody>
          <a:bodyPr/>
          <a:lstStyle/>
          <a:p>
            <a:r>
              <a:rPr lang="en-US" dirty="0"/>
              <a:t>The majority of top 50 films range between 99-127 minutes and are often action and adventure films. The cost of a film does not necessarily affect the ratings.</a:t>
            </a:r>
          </a:p>
          <a:p>
            <a:pPr marL="0" indent="0">
              <a:buNone/>
            </a:pPr>
            <a:endParaRPr lang="en-US" dirty="0"/>
          </a:p>
          <a:p>
            <a:r>
              <a:rPr lang="en-US" dirty="0"/>
              <a:t>However, the dataset only considered films from 2010 to 2018 and does not account for any changes experienced in the movie industry.</a:t>
            </a:r>
          </a:p>
          <a:p>
            <a:endParaRPr lang="en-US" dirty="0"/>
          </a:p>
          <a:p>
            <a:r>
              <a:rPr lang="en-US" dirty="0"/>
              <a:t>Therefore, future analyses may need to consider a more comprehensive understanding of movie attributes and revenue.</a:t>
            </a:r>
          </a:p>
        </p:txBody>
      </p:sp>
    </p:spTree>
    <p:extLst>
      <p:ext uri="{BB962C8B-B14F-4D97-AF65-F5344CB8AC3E}">
        <p14:creationId xmlns:p14="http://schemas.microsoft.com/office/powerpoint/2010/main" val="234470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DD28-0648-684E-B69C-0855FAE82196}"/>
              </a:ext>
            </a:extLst>
          </p:cNvPr>
          <p:cNvSpPr>
            <a:spLocks noGrp="1"/>
          </p:cNvSpPr>
          <p:nvPr>
            <p:ph type="title"/>
          </p:nvPr>
        </p:nvSpPr>
        <p:spPr/>
        <p:txBody>
          <a:bodyPr/>
          <a:lstStyle/>
          <a:p>
            <a:pPr algn="ctr"/>
            <a:r>
              <a:rPr lang="en-US" b="1" dirty="0"/>
              <a:t>THANK YOU</a:t>
            </a:r>
          </a:p>
        </p:txBody>
      </p:sp>
      <p:pic>
        <p:nvPicPr>
          <p:cNvPr id="5" name="Content Placeholder 4">
            <a:extLst>
              <a:ext uri="{FF2B5EF4-FFF2-40B4-BE49-F238E27FC236}">
                <a16:creationId xmlns:a16="http://schemas.microsoft.com/office/drawing/2014/main" id="{9584B230-68A3-FF44-9E0B-FFFD31FA3FD3}"/>
              </a:ext>
            </a:extLst>
          </p:cNvPr>
          <p:cNvPicPr>
            <a:picLocks noGrp="1" noChangeAspect="1"/>
          </p:cNvPicPr>
          <p:nvPr>
            <p:ph idx="1"/>
          </p:nvPr>
        </p:nvPicPr>
        <p:blipFill>
          <a:blip r:embed="rId2"/>
          <a:stretch>
            <a:fillRect/>
          </a:stretch>
        </p:blipFill>
        <p:spPr>
          <a:xfrm>
            <a:off x="3161655" y="1816355"/>
            <a:ext cx="5765370" cy="3313584"/>
          </a:xfrm>
        </p:spPr>
      </p:pic>
      <p:sp>
        <p:nvSpPr>
          <p:cNvPr id="6" name="TextBox 5">
            <a:extLst>
              <a:ext uri="{FF2B5EF4-FFF2-40B4-BE49-F238E27FC236}">
                <a16:creationId xmlns:a16="http://schemas.microsoft.com/office/drawing/2014/main" id="{5F236A3A-E1A7-C149-ABB6-0F529150A7F3}"/>
              </a:ext>
            </a:extLst>
          </p:cNvPr>
          <p:cNvSpPr txBox="1"/>
          <p:nvPr/>
        </p:nvSpPr>
        <p:spPr>
          <a:xfrm>
            <a:off x="4572000" y="5346915"/>
            <a:ext cx="3331105" cy="646331"/>
          </a:xfrm>
          <a:prstGeom prst="rect">
            <a:avLst/>
          </a:prstGeom>
          <a:noFill/>
        </p:spPr>
        <p:txBody>
          <a:bodyPr wrap="none" rtlCol="0">
            <a:spAutoFit/>
          </a:bodyPr>
          <a:lstStyle/>
          <a:p>
            <a:pPr algn="ctr"/>
            <a:r>
              <a:rPr lang="en-US" dirty="0"/>
              <a:t>Email: </a:t>
            </a:r>
            <a:r>
              <a:rPr lang="en-US" dirty="0" err="1"/>
              <a:t>akellewaguma@gmail.com</a:t>
            </a:r>
            <a:endParaRPr lang="en-US" dirty="0"/>
          </a:p>
          <a:p>
            <a:r>
              <a:rPr lang="en-US" dirty="0"/>
              <a:t>LinkedIn: </a:t>
            </a:r>
            <a:r>
              <a:rPr lang="en-US" dirty="0" err="1"/>
              <a:t>AkelleWaguma</a:t>
            </a:r>
            <a:endParaRPr lang="en-US" dirty="0"/>
          </a:p>
        </p:txBody>
      </p:sp>
    </p:spTree>
    <p:extLst>
      <p:ext uri="{BB962C8B-B14F-4D97-AF65-F5344CB8AC3E}">
        <p14:creationId xmlns:p14="http://schemas.microsoft.com/office/powerpoint/2010/main" val="278900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27F0-A44A-E24F-B8B9-1C15A3030AAF}"/>
              </a:ext>
            </a:extLst>
          </p:cNvPr>
          <p:cNvSpPr>
            <a:spLocks noGrp="1"/>
          </p:cNvSpPr>
          <p:nvPr>
            <p:ph type="title"/>
          </p:nvPr>
        </p:nvSpPr>
        <p:spPr/>
        <p:txBody>
          <a:bodyPr>
            <a:normAutofit fontScale="90000"/>
          </a:bodyPr>
          <a:lstStyle/>
          <a:p>
            <a:pPr algn="ctr"/>
            <a:r>
              <a:rPr lang="en-US" sz="6000" b="1" dirty="0"/>
              <a:t>INTRODUCTION</a:t>
            </a:r>
            <a:br>
              <a:rPr lang="en-US" b="1" dirty="0"/>
            </a:br>
            <a:endParaRPr lang="en-US" dirty="0"/>
          </a:p>
        </p:txBody>
      </p:sp>
      <p:sp>
        <p:nvSpPr>
          <p:cNvPr id="3" name="Content Placeholder 2">
            <a:extLst>
              <a:ext uri="{FF2B5EF4-FFF2-40B4-BE49-F238E27FC236}">
                <a16:creationId xmlns:a16="http://schemas.microsoft.com/office/drawing/2014/main" id="{6BE6D0F8-04EC-B74D-ABE1-C2615614F5FB}"/>
              </a:ext>
            </a:extLst>
          </p:cNvPr>
          <p:cNvSpPr>
            <a:spLocks noGrp="1"/>
          </p:cNvSpPr>
          <p:nvPr>
            <p:ph idx="1"/>
          </p:nvPr>
        </p:nvSpPr>
        <p:spPr/>
        <p:txBody>
          <a:bodyPr/>
          <a:lstStyle/>
          <a:p>
            <a:r>
              <a:rPr lang="en-US" dirty="0"/>
              <a:t>Microsoft is interested in venturing into the world of original movie content and has recently set up a new movie studio. However, as they don't have any prior experience in this field, they require guidance in selecting the right types of films to produce.</a:t>
            </a:r>
          </a:p>
          <a:p>
            <a:endParaRPr lang="en-US" dirty="0"/>
          </a:p>
          <a:p>
            <a:r>
              <a:rPr lang="en-US" dirty="0"/>
              <a:t>To address this issue, I will analyze data on the current box office trends and interpret the insights to advise Microsoft on the types of movies that are performing well and why. This will enable them to make informed decisions on what movies to create in their new studio.</a:t>
            </a:r>
          </a:p>
        </p:txBody>
      </p:sp>
    </p:spTree>
    <p:extLst>
      <p:ext uri="{BB962C8B-B14F-4D97-AF65-F5344CB8AC3E}">
        <p14:creationId xmlns:p14="http://schemas.microsoft.com/office/powerpoint/2010/main" val="238320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4CB4-9872-C146-8C62-4334CC5DD621}"/>
              </a:ext>
            </a:extLst>
          </p:cNvPr>
          <p:cNvSpPr>
            <a:spLocks noGrp="1"/>
          </p:cNvSpPr>
          <p:nvPr>
            <p:ph type="title"/>
          </p:nvPr>
        </p:nvSpPr>
        <p:spPr/>
        <p:txBody>
          <a:bodyPr>
            <a:normAutofit fontScale="90000"/>
          </a:bodyPr>
          <a:lstStyle/>
          <a:p>
            <a:pPr algn="ctr"/>
            <a:r>
              <a:rPr lang="en-US" sz="6000" b="1" dirty="0"/>
              <a:t>OBJECTIVE</a:t>
            </a:r>
            <a:br>
              <a:rPr lang="en-US" dirty="0"/>
            </a:br>
            <a:endParaRPr lang="en-US" dirty="0"/>
          </a:p>
        </p:txBody>
      </p:sp>
      <p:sp>
        <p:nvSpPr>
          <p:cNvPr id="3" name="Content Placeholder 2">
            <a:extLst>
              <a:ext uri="{FF2B5EF4-FFF2-40B4-BE49-F238E27FC236}">
                <a16:creationId xmlns:a16="http://schemas.microsoft.com/office/drawing/2014/main" id="{D20BD3A5-979C-154B-8907-C33CE197BDBF}"/>
              </a:ext>
            </a:extLst>
          </p:cNvPr>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r>
              <a:rPr lang="en-US" dirty="0"/>
              <a:t>To identify the types of films that are currently performing best at the box office and provide actionable insights for Microsoft to make informed decisions about the types of films they should create.</a:t>
            </a:r>
          </a:p>
          <a:p>
            <a:endParaRPr lang="en-US" dirty="0"/>
          </a:p>
        </p:txBody>
      </p:sp>
      <p:pic>
        <p:nvPicPr>
          <p:cNvPr id="5" name="Picture 4">
            <a:extLst>
              <a:ext uri="{FF2B5EF4-FFF2-40B4-BE49-F238E27FC236}">
                <a16:creationId xmlns:a16="http://schemas.microsoft.com/office/drawing/2014/main" id="{D00418E4-5B90-4F44-BE10-0B4036ABD12C}"/>
              </a:ext>
            </a:extLst>
          </p:cNvPr>
          <p:cNvPicPr>
            <a:picLocks noChangeAspect="1"/>
          </p:cNvPicPr>
          <p:nvPr/>
        </p:nvPicPr>
        <p:blipFill>
          <a:blip r:embed="rId2"/>
          <a:stretch>
            <a:fillRect/>
          </a:stretch>
        </p:blipFill>
        <p:spPr>
          <a:xfrm>
            <a:off x="3006670" y="1690688"/>
            <a:ext cx="5920352" cy="2898183"/>
          </a:xfrm>
          <a:prstGeom prst="rect">
            <a:avLst/>
          </a:prstGeom>
        </p:spPr>
      </p:pic>
    </p:spTree>
    <p:extLst>
      <p:ext uri="{BB962C8B-B14F-4D97-AF65-F5344CB8AC3E}">
        <p14:creationId xmlns:p14="http://schemas.microsoft.com/office/powerpoint/2010/main" val="296855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9102-14CC-DA45-A5E7-ABA7AAC610EC}"/>
              </a:ext>
            </a:extLst>
          </p:cNvPr>
          <p:cNvSpPr>
            <a:spLocks noGrp="1"/>
          </p:cNvSpPr>
          <p:nvPr>
            <p:ph type="title"/>
          </p:nvPr>
        </p:nvSpPr>
        <p:spPr/>
        <p:txBody>
          <a:bodyPr>
            <a:normAutofit/>
          </a:bodyPr>
          <a:lstStyle/>
          <a:p>
            <a:pPr algn="ctr"/>
            <a:r>
              <a:rPr lang="en-US" sz="5400" dirty="0"/>
              <a:t>STEPS UNDERTAKEN</a:t>
            </a:r>
          </a:p>
        </p:txBody>
      </p:sp>
      <p:sp>
        <p:nvSpPr>
          <p:cNvPr id="3" name="Content Placeholder 2">
            <a:extLst>
              <a:ext uri="{FF2B5EF4-FFF2-40B4-BE49-F238E27FC236}">
                <a16:creationId xmlns:a16="http://schemas.microsoft.com/office/drawing/2014/main" id="{49B9C817-8A60-AB4D-A09D-A739DC5436B3}"/>
              </a:ext>
            </a:extLst>
          </p:cNvPr>
          <p:cNvSpPr>
            <a:spLocks noGrp="1"/>
          </p:cNvSpPr>
          <p:nvPr>
            <p:ph idx="1"/>
          </p:nvPr>
        </p:nvSpPr>
        <p:spPr/>
        <p:txBody>
          <a:bodyPr>
            <a:normAutofit fontScale="25000" lnSpcReduction="20000"/>
          </a:bodyPr>
          <a:lstStyle/>
          <a:p>
            <a:pPr marL="0" indent="0">
              <a:buNone/>
            </a:pPr>
            <a:endParaRPr lang="en-US" dirty="0"/>
          </a:p>
          <a:p>
            <a:r>
              <a:rPr lang="en-US" sz="5500" dirty="0"/>
              <a:t>Loaded all relevant data sets.</a:t>
            </a:r>
          </a:p>
          <a:p>
            <a:endParaRPr lang="en-US" sz="5500" dirty="0"/>
          </a:p>
          <a:p>
            <a:r>
              <a:rPr lang="en-US" sz="5500" dirty="0"/>
              <a:t>Examined the data to ensure it has been loaded correctly, checking the size, data types, and any missing values.   </a:t>
            </a:r>
          </a:p>
          <a:p>
            <a:endParaRPr lang="en-US" sz="5500" dirty="0"/>
          </a:p>
          <a:p>
            <a:r>
              <a:rPr lang="en-US" sz="5500" dirty="0"/>
              <a:t>Cleaned  the data by removing irrelevant columns or rows, renaming columns, handling missing values, and correcting any errors.</a:t>
            </a:r>
          </a:p>
          <a:p>
            <a:endParaRPr lang="en-US" sz="5500" dirty="0"/>
          </a:p>
          <a:p>
            <a:r>
              <a:rPr lang="en-US" sz="5500" dirty="0"/>
              <a:t>Merged  the relevant data sets to create a master data set.</a:t>
            </a:r>
          </a:p>
          <a:p>
            <a:pPr marL="0" indent="0">
              <a:buNone/>
            </a:pPr>
            <a:r>
              <a:rPr lang="en-US" sz="5500" dirty="0"/>
              <a:t>   </a:t>
            </a:r>
          </a:p>
          <a:p>
            <a:r>
              <a:rPr lang="en-US" sz="5500" dirty="0"/>
              <a:t>Used data analysis to explore the data, looking for trends, patterns, and relationships between variables.</a:t>
            </a:r>
          </a:p>
          <a:p>
            <a:pPr marL="0" indent="0">
              <a:buNone/>
            </a:pPr>
            <a:r>
              <a:rPr lang="en-US" sz="5500" dirty="0"/>
              <a:t>   </a:t>
            </a:r>
          </a:p>
          <a:p>
            <a:r>
              <a:rPr lang="en-US" sz="5500" dirty="0"/>
              <a:t>Used data visualization to present the data in a clear and meaningful way.</a:t>
            </a:r>
          </a:p>
          <a:p>
            <a:pPr marL="0" indent="0">
              <a:buNone/>
            </a:pPr>
            <a:r>
              <a:rPr lang="en-US" sz="5500" dirty="0"/>
              <a:t>   </a:t>
            </a:r>
          </a:p>
          <a:p>
            <a:r>
              <a:rPr lang="en-US" sz="5500" dirty="0"/>
              <a:t>Drew up conclusions from the analysis and provided recommendations based on findings.</a:t>
            </a:r>
          </a:p>
          <a:p>
            <a:pPr marL="0" indent="0">
              <a:buNone/>
            </a:pPr>
            <a:r>
              <a:rPr lang="en-US" sz="5500" dirty="0"/>
              <a:t>   </a:t>
            </a:r>
          </a:p>
          <a:p>
            <a:r>
              <a:rPr lang="en-US" sz="5500" dirty="0"/>
              <a:t> Communicate the findings and recommendations to the Microsoft team.</a:t>
            </a:r>
          </a:p>
          <a:p>
            <a:pPr marL="0" indent="0">
              <a:buNone/>
            </a:pPr>
            <a:endParaRPr lang="en-US" dirty="0"/>
          </a:p>
        </p:txBody>
      </p:sp>
    </p:spTree>
    <p:extLst>
      <p:ext uri="{BB962C8B-B14F-4D97-AF65-F5344CB8AC3E}">
        <p14:creationId xmlns:p14="http://schemas.microsoft.com/office/powerpoint/2010/main" val="272309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097F-8FC4-534A-8306-85EE20D51734}"/>
              </a:ext>
            </a:extLst>
          </p:cNvPr>
          <p:cNvSpPr>
            <a:spLocks noGrp="1"/>
          </p:cNvSpPr>
          <p:nvPr>
            <p:ph type="title"/>
          </p:nvPr>
        </p:nvSpPr>
        <p:spPr/>
        <p:txBody>
          <a:bodyPr/>
          <a:lstStyle/>
          <a:p>
            <a:pPr algn="ctr"/>
            <a:r>
              <a:rPr lang="en-US" dirty="0"/>
              <a:t>OUTLINE </a:t>
            </a:r>
          </a:p>
        </p:txBody>
      </p:sp>
      <p:sp>
        <p:nvSpPr>
          <p:cNvPr id="3" name="Content Placeholder 2">
            <a:extLst>
              <a:ext uri="{FF2B5EF4-FFF2-40B4-BE49-F238E27FC236}">
                <a16:creationId xmlns:a16="http://schemas.microsoft.com/office/drawing/2014/main" id="{9C948B47-2368-5849-8A65-0B7C56CBC6C0}"/>
              </a:ext>
            </a:extLst>
          </p:cNvPr>
          <p:cNvSpPr>
            <a:spLocks noGrp="1"/>
          </p:cNvSpPr>
          <p:nvPr>
            <p:ph idx="1"/>
          </p:nvPr>
        </p:nvSpPr>
        <p:spPr/>
        <p:txBody>
          <a:bodyPr/>
          <a:lstStyle/>
          <a:p>
            <a:endParaRPr lang="en-US" dirty="0"/>
          </a:p>
          <a:p>
            <a:r>
              <a:rPr lang="en-US" dirty="0"/>
              <a:t>Business Problem </a:t>
            </a:r>
          </a:p>
          <a:p>
            <a:r>
              <a:rPr lang="en-US" dirty="0"/>
              <a:t>Data </a:t>
            </a:r>
          </a:p>
          <a:p>
            <a:r>
              <a:rPr lang="en-US" dirty="0"/>
              <a:t>Methods </a:t>
            </a:r>
          </a:p>
          <a:p>
            <a:r>
              <a:rPr lang="en-US" dirty="0"/>
              <a:t> Results </a:t>
            </a:r>
          </a:p>
          <a:p>
            <a:r>
              <a:rPr lang="en-US" dirty="0"/>
              <a:t>Conclusions </a:t>
            </a:r>
          </a:p>
          <a:p>
            <a:r>
              <a:rPr lang="en-US" dirty="0"/>
              <a:t>Recommendations </a:t>
            </a:r>
          </a:p>
        </p:txBody>
      </p:sp>
    </p:spTree>
    <p:extLst>
      <p:ext uri="{BB962C8B-B14F-4D97-AF65-F5344CB8AC3E}">
        <p14:creationId xmlns:p14="http://schemas.microsoft.com/office/powerpoint/2010/main" val="20260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1C90-77DC-804E-85AD-DFE9091A2E0B}"/>
              </a:ext>
            </a:extLst>
          </p:cNvPr>
          <p:cNvSpPr>
            <a:spLocks noGrp="1"/>
          </p:cNvSpPr>
          <p:nvPr>
            <p:ph type="title"/>
          </p:nvPr>
        </p:nvSpPr>
        <p:spPr/>
        <p:txBody>
          <a:bodyPr>
            <a:normAutofit/>
          </a:bodyPr>
          <a:lstStyle/>
          <a:p>
            <a:pPr algn="ctr"/>
            <a:r>
              <a:rPr lang="en-US" sz="5400" b="1" dirty="0"/>
              <a:t>Business Problem</a:t>
            </a:r>
          </a:p>
        </p:txBody>
      </p:sp>
      <p:sp>
        <p:nvSpPr>
          <p:cNvPr id="3" name="Content Placeholder 2">
            <a:extLst>
              <a:ext uri="{FF2B5EF4-FFF2-40B4-BE49-F238E27FC236}">
                <a16:creationId xmlns:a16="http://schemas.microsoft.com/office/drawing/2014/main" id="{540A5F2B-E6B6-A54B-A1AC-63D9BC6BF7A5}"/>
              </a:ext>
            </a:extLst>
          </p:cNvPr>
          <p:cNvSpPr>
            <a:spLocks noGrp="1"/>
          </p:cNvSpPr>
          <p:nvPr>
            <p:ph idx="1"/>
          </p:nvPr>
        </p:nvSpPr>
        <p:spPr/>
        <p:txBody>
          <a:bodyPr/>
          <a:lstStyle/>
          <a:p>
            <a:endParaRPr lang="en-US" dirty="0"/>
          </a:p>
          <a:p>
            <a:endParaRPr lang="en-US" dirty="0"/>
          </a:p>
          <a:p>
            <a:r>
              <a:rPr lang="en-US" dirty="0"/>
              <a:t>Genres of movies to be made </a:t>
            </a:r>
          </a:p>
          <a:p>
            <a:r>
              <a:rPr lang="en-US" dirty="0"/>
              <a:t>Budget Allocation</a:t>
            </a:r>
          </a:p>
          <a:p>
            <a:r>
              <a:rPr lang="en-US" dirty="0"/>
              <a:t>Time for Movie release</a:t>
            </a:r>
          </a:p>
        </p:txBody>
      </p:sp>
    </p:spTree>
    <p:extLst>
      <p:ext uri="{BB962C8B-B14F-4D97-AF65-F5344CB8AC3E}">
        <p14:creationId xmlns:p14="http://schemas.microsoft.com/office/powerpoint/2010/main" val="360229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A363-6FC8-CB4F-8344-2906DA6AB1CF}"/>
              </a:ext>
            </a:extLst>
          </p:cNvPr>
          <p:cNvSpPr>
            <a:spLocks noGrp="1"/>
          </p:cNvSpPr>
          <p:nvPr>
            <p:ph type="title"/>
          </p:nvPr>
        </p:nvSpPr>
        <p:spPr/>
        <p:txBody>
          <a:bodyPr>
            <a:normAutofit/>
          </a:bodyPr>
          <a:lstStyle/>
          <a:p>
            <a:pPr algn="ctr"/>
            <a:r>
              <a:rPr lang="en-US" sz="5400" b="1" dirty="0"/>
              <a:t>DATA</a:t>
            </a:r>
          </a:p>
        </p:txBody>
      </p:sp>
      <p:sp>
        <p:nvSpPr>
          <p:cNvPr id="3" name="Content Placeholder 2">
            <a:extLst>
              <a:ext uri="{FF2B5EF4-FFF2-40B4-BE49-F238E27FC236}">
                <a16:creationId xmlns:a16="http://schemas.microsoft.com/office/drawing/2014/main" id="{B86E9FD2-6430-264E-B068-FC199A96CC8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IMDb containing movie ratings and genre including ratings and number of votes per movie </a:t>
            </a:r>
          </a:p>
          <a:p>
            <a:pPr marL="0" indent="0">
              <a:buNone/>
            </a:pPr>
            <a:endParaRPr lang="en-US" dirty="0"/>
          </a:p>
          <a:p>
            <a:pPr marL="0" indent="0">
              <a:buNone/>
            </a:pPr>
            <a:r>
              <a:rPr lang="en-US" dirty="0"/>
              <a:t>The Box Office Mojo that tells us the domestic and foreign gross</a:t>
            </a:r>
          </a:p>
        </p:txBody>
      </p:sp>
    </p:spTree>
    <p:extLst>
      <p:ext uri="{BB962C8B-B14F-4D97-AF65-F5344CB8AC3E}">
        <p14:creationId xmlns:p14="http://schemas.microsoft.com/office/powerpoint/2010/main" val="125024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9415-D01D-9F4E-A91A-8F96F57D127F}"/>
              </a:ext>
            </a:extLst>
          </p:cNvPr>
          <p:cNvSpPr>
            <a:spLocks noGrp="1"/>
          </p:cNvSpPr>
          <p:nvPr>
            <p:ph type="title"/>
          </p:nvPr>
        </p:nvSpPr>
        <p:spPr/>
        <p:txBody>
          <a:bodyPr>
            <a:normAutofit/>
          </a:bodyPr>
          <a:lstStyle/>
          <a:p>
            <a:pPr algn="ctr"/>
            <a:r>
              <a:rPr lang="en-US" sz="5400" b="1" dirty="0"/>
              <a:t>METHOD</a:t>
            </a:r>
          </a:p>
        </p:txBody>
      </p:sp>
      <p:sp>
        <p:nvSpPr>
          <p:cNvPr id="3" name="Content Placeholder 2">
            <a:extLst>
              <a:ext uri="{FF2B5EF4-FFF2-40B4-BE49-F238E27FC236}">
                <a16:creationId xmlns:a16="http://schemas.microsoft.com/office/drawing/2014/main" id="{40B55B44-9D10-B94B-BD66-13A08B4DA890}"/>
              </a:ext>
            </a:extLst>
          </p:cNvPr>
          <p:cNvSpPr>
            <a:spLocks noGrp="1"/>
          </p:cNvSpPr>
          <p:nvPr>
            <p:ph idx="1"/>
          </p:nvPr>
        </p:nvSpPr>
        <p:spPr/>
        <p:txBody>
          <a:bodyPr>
            <a:normAutofit fontScale="85000" lnSpcReduction="10000"/>
          </a:bodyPr>
          <a:lstStyle/>
          <a:p>
            <a:pPr marL="0" indent="0">
              <a:buNone/>
            </a:pPr>
            <a:r>
              <a:rPr lang="en-US" dirty="0"/>
              <a:t>Python imports several libraries used for data analysis and visualization:</a:t>
            </a:r>
          </a:p>
          <a:p>
            <a:r>
              <a:rPr lang="en-US" dirty="0"/>
              <a:t>pandas (imported as </a:t>
            </a:r>
            <a:r>
              <a:rPr lang="en-US" dirty="0" err="1"/>
              <a:t>pd</a:t>
            </a:r>
            <a:r>
              <a:rPr lang="en-US" dirty="0"/>
              <a:t>): a library for data manipulation and analysis.</a:t>
            </a:r>
          </a:p>
          <a:p>
            <a:r>
              <a:rPr lang="en-US" dirty="0" err="1"/>
              <a:t>numpy</a:t>
            </a:r>
            <a:r>
              <a:rPr lang="en-US" dirty="0"/>
              <a:t> (imported as np): a library for mathematical operations and array manipulation.</a:t>
            </a:r>
          </a:p>
          <a:p>
            <a:r>
              <a:rPr lang="en-US" dirty="0"/>
              <a:t>seaborn (imported as </a:t>
            </a:r>
            <a:r>
              <a:rPr lang="en-US" dirty="0" err="1"/>
              <a:t>sns</a:t>
            </a:r>
            <a:r>
              <a:rPr lang="en-US" dirty="0"/>
              <a:t>): a library for data visualization based on matplotlib.</a:t>
            </a:r>
          </a:p>
          <a:p>
            <a:r>
              <a:rPr lang="en-US" dirty="0"/>
              <a:t>sqlite3: a library for working with SQLite databases.</a:t>
            </a:r>
          </a:p>
          <a:p>
            <a:r>
              <a:rPr lang="en-US" dirty="0" err="1"/>
              <a:t>matplotlib.pyplot</a:t>
            </a:r>
            <a:r>
              <a:rPr lang="en-US" dirty="0"/>
              <a:t> (imported as </a:t>
            </a:r>
            <a:r>
              <a:rPr lang="en-US" dirty="0" err="1"/>
              <a:t>plt</a:t>
            </a:r>
            <a:r>
              <a:rPr lang="en-US" dirty="0"/>
              <a:t>): a plotting library for creating visualizations.</a:t>
            </a:r>
          </a:p>
          <a:p>
            <a:r>
              <a:rPr lang="en-US" dirty="0"/>
              <a:t>%matplotlib inline: a magic command used in </a:t>
            </a:r>
            <a:r>
              <a:rPr lang="en-US" dirty="0" err="1"/>
              <a:t>Jupyter</a:t>
            </a:r>
            <a:r>
              <a:rPr lang="en-US" dirty="0"/>
              <a:t> notebooks to display plots inline.</a:t>
            </a:r>
          </a:p>
          <a:p>
            <a:r>
              <a:rPr lang="en-US" dirty="0"/>
              <a:t>warnings: a library for handling warnings used to ignore warning messages that may appear during the execution of the code.</a:t>
            </a:r>
          </a:p>
          <a:p>
            <a:endParaRPr lang="en-US" dirty="0"/>
          </a:p>
        </p:txBody>
      </p:sp>
    </p:spTree>
    <p:extLst>
      <p:ext uri="{BB962C8B-B14F-4D97-AF65-F5344CB8AC3E}">
        <p14:creationId xmlns:p14="http://schemas.microsoft.com/office/powerpoint/2010/main" val="377192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E18A-089E-144A-9D3D-6C8F9F0C303F}"/>
              </a:ext>
            </a:extLst>
          </p:cNvPr>
          <p:cNvSpPr>
            <a:spLocks noGrp="1"/>
          </p:cNvSpPr>
          <p:nvPr>
            <p:ph type="title"/>
          </p:nvPr>
        </p:nvSpPr>
        <p:spPr/>
        <p:txBody>
          <a:bodyPr>
            <a:normAutofit/>
          </a:bodyPr>
          <a:lstStyle/>
          <a:p>
            <a:pPr algn="ctr"/>
            <a:r>
              <a:rPr lang="en-US" sz="5400" b="1" dirty="0"/>
              <a:t>MOVIE RUNTIME</a:t>
            </a:r>
          </a:p>
        </p:txBody>
      </p:sp>
      <p:pic>
        <p:nvPicPr>
          <p:cNvPr id="5" name="Content Placeholder 4">
            <a:extLst>
              <a:ext uri="{FF2B5EF4-FFF2-40B4-BE49-F238E27FC236}">
                <a16:creationId xmlns:a16="http://schemas.microsoft.com/office/drawing/2014/main" id="{D86A754F-7B88-4B4C-A9E0-3DB47C2DEF6A}"/>
              </a:ext>
            </a:extLst>
          </p:cNvPr>
          <p:cNvPicPr>
            <a:picLocks noGrp="1" noChangeAspect="1"/>
          </p:cNvPicPr>
          <p:nvPr>
            <p:ph idx="1"/>
          </p:nvPr>
        </p:nvPicPr>
        <p:blipFill>
          <a:blip r:embed="rId2"/>
          <a:stretch>
            <a:fillRect/>
          </a:stretch>
        </p:blipFill>
        <p:spPr>
          <a:xfrm>
            <a:off x="2442518" y="1825625"/>
            <a:ext cx="7306963" cy="4351338"/>
          </a:xfrm>
        </p:spPr>
      </p:pic>
    </p:spTree>
    <p:extLst>
      <p:ext uri="{BB962C8B-B14F-4D97-AF65-F5344CB8AC3E}">
        <p14:creationId xmlns:p14="http://schemas.microsoft.com/office/powerpoint/2010/main" val="200423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716</Words>
  <Application>Microsoft Macintosh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MICROSOFT MOVIE DATA ANALYSIS PRESENTATION   </vt:lpstr>
      <vt:lpstr>INTRODUCTION </vt:lpstr>
      <vt:lpstr>OBJECTIVE </vt:lpstr>
      <vt:lpstr>STEPS UNDERTAKEN</vt:lpstr>
      <vt:lpstr>OUTLINE </vt:lpstr>
      <vt:lpstr>Business Problem</vt:lpstr>
      <vt:lpstr>DATA</vt:lpstr>
      <vt:lpstr>METHOD</vt:lpstr>
      <vt:lpstr>MOVIE RUNTIME</vt:lpstr>
      <vt:lpstr>RESULTS</vt:lpstr>
      <vt:lpstr>PRODUCTION BUDGET</vt:lpstr>
      <vt:lpstr>WORLDWIDE GROSS</vt:lpstr>
      <vt:lpstr>RESULTS</vt:lpstr>
      <vt:lpstr>GROSS REVENUE</vt:lpstr>
      <vt:lpstr>DISTRIBUTION OF MOVIES </vt:lpstr>
      <vt:lpstr>RECOMMENDATIONS</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AKELLE WAGUMA  MICROSOFT MOVIE DATA ANALYSIS PRESENTATION </dc:title>
  <dc:creator>Microsoft Office User</dc:creator>
  <cp:lastModifiedBy>Microsoft Office User</cp:lastModifiedBy>
  <cp:revision>4</cp:revision>
  <dcterms:created xsi:type="dcterms:W3CDTF">2023-04-20T10:29:07Z</dcterms:created>
  <dcterms:modified xsi:type="dcterms:W3CDTF">2023-04-20T11:06:43Z</dcterms:modified>
</cp:coreProperties>
</file>