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6"/>
  </p:notesMasterIdLst>
  <p:sldIdLst>
    <p:sldId id="256" r:id="rId2"/>
    <p:sldId id="258" r:id="rId3"/>
    <p:sldId id="259" r:id="rId4"/>
    <p:sldId id="260" r:id="rId5"/>
    <p:sldId id="262" r:id="rId6"/>
    <p:sldId id="266" r:id="rId7"/>
    <p:sldId id="263" r:id="rId8"/>
    <p:sldId id="261" r:id="rId9"/>
    <p:sldId id="264" r:id="rId10"/>
    <p:sldId id="265" r:id="rId11"/>
    <p:sldId id="267" r:id="rId12"/>
    <p:sldId id="268" r:id="rId13"/>
    <p:sldId id="269" r:id="rId14"/>
    <p:sldId id="270" r:id="rId15"/>
  </p:sldIdLst>
  <p:sldSz cx="14630400" cy="8229600"/>
  <p:notesSz cx="8229600" cy="14630400"/>
  <p:embeddedFontLst>
    <p:embeddedFont>
      <p:font typeface="Heebo" panose="020B0604020202020204" charset="-79"/>
      <p:regular r:id="rId17"/>
    </p:embeddedFont>
    <p:embeddedFont>
      <p:font typeface="Calibri" panose="020F0502020204030204" pitchFamily="34" charset="0"/>
      <p:regular r:id="rId18"/>
      <p:bold r:id="rId19"/>
      <p:italic r:id="rId20"/>
      <p:boldItalic r:id="rId21"/>
    </p:embeddedFont>
    <p:embeddedFont>
      <p:font typeface="Crimson Pro Semi Bold" panose="020B0604020202020204" charset="0"/>
      <p:regular r:id="rId22"/>
    </p:embeddedFont>
    <p:embeddedFont>
      <p:font typeface="Calibri Light" panose="020F0302020204030204" pitchFamily="34" charset="0"/>
      <p:regular r:id="rId23"/>
      <p:italic r:id="rId24"/>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2" d="100"/>
          <a:sy n="62" d="100"/>
        </p:scale>
        <p:origin x="5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06/02/2025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557242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596315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4056025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3520430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713075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609494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865110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95844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287567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198292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p:spPr>
      </p:sp>
      <p:sp>
        <p:nvSpPr>
          <p:cNvPr id="3" name="Shape 1"/>
          <p:cNvSpPr/>
          <p:nvPr/>
        </p:nvSpPr>
        <p:spPr>
          <a:xfrm>
            <a:off x="0" y="0"/>
            <a:ext cx="14630400" cy="8229600"/>
          </a:xfrm>
          <a:prstGeom prst="rect">
            <a:avLst/>
          </a:prstGeom>
          <a:solidFill>
            <a:srgbClr val="FFFF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p:spPr>
      </p:sp>
      <p:sp>
        <p:nvSpPr>
          <p:cNvPr id="3" name="Shape 1"/>
          <p:cNvSpPr/>
          <p:nvPr/>
        </p:nvSpPr>
        <p:spPr>
          <a:xfrm>
            <a:off x="0" y="0"/>
            <a:ext cx="14630400" cy="8229600"/>
          </a:xfrm>
          <a:prstGeom prst="rect">
            <a:avLst/>
          </a:prstGeom>
          <a:solidFill>
            <a:srgbClr val="FFFF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6"/>
            <a:ext cx="13167360"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731520" y="1920240"/>
            <a:ext cx="13167360" cy="54311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31520" y="7627620"/>
            <a:ext cx="3413760" cy="438150"/>
          </a:xfrm>
        </p:spPr>
        <p:txBody>
          <a:bodyPr/>
          <a:lstStyle/>
          <a:p>
            <a:fld id="{5BCAD085-E8A6-8845-BD4E-CB4CCA059FC4}" type="datetimeFigureOut">
              <a:rPr lang="en-US" smtClean="0"/>
              <a:t>06/02/2025</a:t>
            </a:fld>
            <a:endParaRPr lang="en-US"/>
          </a:p>
        </p:txBody>
      </p:sp>
      <p:sp>
        <p:nvSpPr>
          <p:cNvPr id="5" name="Footer Placeholder 4"/>
          <p:cNvSpPr>
            <a:spLocks noGrp="1"/>
          </p:cNvSpPr>
          <p:nvPr>
            <p:ph type="ftr" sz="quarter" idx="11"/>
          </p:nvPr>
        </p:nvSpPr>
        <p:spPr>
          <a:xfrm>
            <a:off x="4998720" y="7627620"/>
            <a:ext cx="4632960" cy="438150"/>
          </a:xfrm>
        </p:spPr>
        <p:txBody>
          <a:bodyPr/>
          <a:lstStyle/>
          <a:p>
            <a:endParaRPr lang="en-US"/>
          </a:p>
        </p:txBody>
      </p:sp>
      <p:sp>
        <p:nvSpPr>
          <p:cNvPr id="6" name="Slide Number Placeholder 5"/>
          <p:cNvSpPr>
            <a:spLocks noGrp="1"/>
          </p:cNvSpPr>
          <p:nvPr>
            <p:ph type="sldNum" sz="quarter" idx="12"/>
          </p:nvPr>
        </p:nvSpPr>
        <p:spPr>
          <a:xfrm>
            <a:off x="10485120" y="7627620"/>
            <a:ext cx="3413760" cy="438150"/>
          </a:xfrm>
        </p:spPr>
        <p:txBody>
          <a:bodyPr/>
          <a:lstStyle/>
          <a:p>
            <a:fld id="{C1FF6DA9-008F-8B48-92A6-B652298478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p:spPr>
      </p:sp>
      <p:sp>
        <p:nvSpPr>
          <p:cNvPr id="3" name="Shape 1"/>
          <p:cNvSpPr/>
          <p:nvPr/>
        </p:nvSpPr>
        <p:spPr>
          <a:xfrm>
            <a:off x="0" y="0"/>
            <a:ext cx="14630400" cy="8229600"/>
          </a:xfrm>
          <a:prstGeom prst="rect">
            <a:avLst/>
          </a:prstGeom>
          <a:solidFill>
            <a:srgbClr val="FFFF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p:spPr>
      </p:sp>
      <p:sp>
        <p:nvSpPr>
          <p:cNvPr id="3" name="Shape 1"/>
          <p:cNvSpPr/>
          <p:nvPr/>
        </p:nvSpPr>
        <p:spPr>
          <a:xfrm>
            <a:off x="0" y="0"/>
            <a:ext cx="14630400" cy="8229600"/>
          </a:xfrm>
          <a:prstGeom prst="rect">
            <a:avLst/>
          </a:prstGeom>
          <a:solidFill>
            <a:srgbClr val="FFFF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p:spPr>
      </p:sp>
      <p:sp>
        <p:nvSpPr>
          <p:cNvPr id="3" name="Shape 1"/>
          <p:cNvSpPr/>
          <p:nvPr/>
        </p:nvSpPr>
        <p:spPr>
          <a:xfrm>
            <a:off x="0" y="0"/>
            <a:ext cx="14630400" cy="8229600"/>
          </a:xfrm>
          <a:prstGeom prst="rect">
            <a:avLst/>
          </a:prstGeom>
          <a:solidFill>
            <a:srgbClr val="FFFF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p:spPr>
      </p:sp>
      <p:sp>
        <p:nvSpPr>
          <p:cNvPr id="3" name="Shape 1"/>
          <p:cNvSpPr/>
          <p:nvPr/>
        </p:nvSpPr>
        <p:spPr>
          <a:xfrm>
            <a:off x="0" y="0"/>
            <a:ext cx="14630400" cy="8229600"/>
          </a:xfrm>
          <a:prstGeom prst="rect">
            <a:avLst/>
          </a:prstGeom>
          <a:solidFill>
            <a:srgbClr val="FFFF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p:spPr>
      </p:sp>
      <p:sp>
        <p:nvSpPr>
          <p:cNvPr id="3" name="Shape 1"/>
          <p:cNvSpPr/>
          <p:nvPr/>
        </p:nvSpPr>
        <p:spPr>
          <a:xfrm>
            <a:off x="0" y="0"/>
            <a:ext cx="14630400" cy="8229600"/>
          </a:xfrm>
          <a:prstGeom prst="rect">
            <a:avLst/>
          </a:prstGeom>
          <a:solidFill>
            <a:srgbClr val="FFFF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p:spPr>
      </p:sp>
      <p:sp>
        <p:nvSpPr>
          <p:cNvPr id="3" name="Shape 1"/>
          <p:cNvSpPr/>
          <p:nvPr/>
        </p:nvSpPr>
        <p:spPr>
          <a:xfrm>
            <a:off x="0" y="0"/>
            <a:ext cx="14630400" cy="8229600"/>
          </a:xfrm>
          <a:prstGeom prst="rect">
            <a:avLst/>
          </a:prstGeom>
          <a:solidFill>
            <a:srgbClr val="FFFF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p:spPr>
      </p:sp>
      <p:sp>
        <p:nvSpPr>
          <p:cNvPr id="3" name="Shape 1"/>
          <p:cNvSpPr/>
          <p:nvPr/>
        </p:nvSpPr>
        <p:spPr>
          <a:xfrm>
            <a:off x="0" y="0"/>
            <a:ext cx="14630400" cy="8229600"/>
          </a:xfrm>
          <a:prstGeom prst="rect">
            <a:avLst/>
          </a:prstGeom>
          <a:solidFill>
            <a:srgbClr val="FFFF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p:spPr>
      </p:sp>
      <p:sp>
        <p:nvSpPr>
          <p:cNvPr id="3" name="Shape 1"/>
          <p:cNvSpPr/>
          <p:nvPr/>
        </p:nvSpPr>
        <p:spPr>
          <a:xfrm>
            <a:off x="0" y="0"/>
            <a:ext cx="14630400" cy="8229600"/>
          </a:xfrm>
          <a:prstGeom prst="rect">
            <a:avLst/>
          </a:prstGeom>
          <a:solidFill>
            <a:srgbClr val="FFFFFF"/>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745462"/>
            <a:ext cx="7556421" cy="1417558"/>
          </a:xfrm>
          <a:prstGeom prst="rect">
            <a:avLst/>
          </a:prstGeom>
          <a:noFill/>
        </p:spPr>
        <p:txBody>
          <a:bodyPr wrap="square" lIns="0" tIns="0" rIns="0" bIns="0" rtlCol="0" anchor="t"/>
          <a:lstStyle/>
          <a:p>
            <a:pPr marL="0" indent="0" algn="l">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GeoFace – UI &amp; Front-End Implementation</a:t>
            </a:r>
            <a:endParaRPr lang="en-US" sz="4450" dirty="0"/>
          </a:p>
        </p:txBody>
      </p:sp>
      <p:sp>
        <p:nvSpPr>
          <p:cNvPr id="4" name="Text 1"/>
          <p:cNvSpPr/>
          <p:nvPr/>
        </p:nvSpPr>
        <p:spPr>
          <a:xfrm>
            <a:off x="793790" y="4503182"/>
            <a:ext cx="7556421" cy="362903"/>
          </a:xfrm>
          <a:prstGeom prst="rect">
            <a:avLst/>
          </a:prstGeom>
          <a:noFill/>
        </p:spPr>
        <p:txBody>
          <a:bodyPr wrap="non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Mobile Attendance Management System</a:t>
            </a:r>
            <a:endParaRPr lang="en-US" sz="1750" dirty="0"/>
          </a:p>
        </p:txBody>
      </p:sp>
      <p:sp>
        <p:nvSpPr>
          <p:cNvPr id="5" name="Text 2"/>
          <p:cNvSpPr/>
          <p:nvPr/>
        </p:nvSpPr>
        <p:spPr>
          <a:xfrm>
            <a:off x="793790" y="5121235"/>
            <a:ext cx="7556421" cy="362903"/>
          </a:xfrm>
          <a:prstGeom prst="rect">
            <a:avLst/>
          </a:prstGeom>
          <a:noFill/>
        </p:spPr>
        <p:txBody>
          <a:bodyPr wrap="non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Group 17 | CEF 440 | Dr. Nkemeni Valery – May 2025</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574238" y="452795"/>
            <a:ext cx="2666643" cy="333375"/>
          </a:xfrm>
          <a:prstGeom prst="rect">
            <a:avLst/>
          </a:prstGeom>
          <a:noFill/>
        </p:spPr>
        <p:txBody>
          <a:bodyPr wrap="none" lIns="0" tIns="0" rIns="0" bIns="0" rtlCol="0" anchor="t"/>
          <a:lstStyle/>
          <a:p>
            <a:pPr marL="0" indent="0" algn="l">
              <a:lnSpc>
                <a:spcPts val="2600"/>
              </a:lnSpc>
              <a:buNone/>
            </a:pPr>
            <a:r>
              <a:rPr lang="en-US" sz="2050" dirty="0">
                <a:solidFill>
                  <a:srgbClr val="152D47"/>
                </a:solidFill>
                <a:latin typeface="Crimson Pro Semi Bold" pitchFamily="34" charset="0"/>
                <a:ea typeface="Crimson Pro Semi Bold" pitchFamily="34" charset="-122"/>
                <a:cs typeface="Crimson Pro Semi Bold" pitchFamily="34" charset="-120"/>
              </a:rPr>
              <a:t>Lecturer Dashboard</a:t>
            </a:r>
            <a:endParaRPr lang="en-US" sz="2050" dirty="0"/>
          </a:p>
        </p:txBody>
      </p:sp>
      <p:pic>
        <p:nvPicPr>
          <p:cNvPr id="4" name="Image 1" descr="preencoded.png"/>
          <p:cNvPicPr>
            <a:picLocks noChangeAspect="1"/>
          </p:cNvPicPr>
          <p:nvPr/>
        </p:nvPicPr>
        <p:blipFill>
          <a:blip r:embed="rId3"/>
          <a:stretch>
            <a:fillRect/>
          </a:stretch>
        </p:blipFill>
        <p:spPr>
          <a:xfrm>
            <a:off x="3279972" y="87352"/>
            <a:ext cx="2930525" cy="5922327"/>
          </a:xfrm>
          <a:prstGeom prst="rect">
            <a:avLst/>
          </a:prstGeom>
        </p:spPr>
      </p:pic>
      <p:sp>
        <p:nvSpPr>
          <p:cNvPr id="14" name="Text 10"/>
          <p:cNvSpPr/>
          <p:nvPr/>
        </p:nvSpPr>
        <p:spPr>
          <a:xfrm>
            <a:off x="574238" y="6194703"/>
            <a:ext cx="2666643" cy="333375"/>
          </a:xfrm>
          <a:prstGeom prst="rect">
            <a:avLst/>
          </a:prstGeom>
          <a:noFill/>
        </p:spPr>
        <p:txBody>
          <a:bodyPr wrap="none" lIns="0" tIns="0" rIns="0" bIns="0" rtlCol="0" anchor="t"/>
          <a:lstStyle/>
          <a:p>
            <a:pPr marL="0" indent="0" algn="l">
              <a:lnSpc>
                <a:spcPts val="2600"/>
              </a:lnSpc>
              <a:buNone/>
            </a:pPr>
            <a:r>
              <a:rPr lang="en-US" sz="2800" dirty="0">
                <a:solidFill>
                  <a:srgbClr val="152D47"/>
                </a:solidFill>
                <a:latin typeface="Crimson Pro Semi Bold" pitchFamily="34" charset="0"/>
                <a:ea typeface="Crimson Pro Semi Bold" pitchFamily="34" charset="-122"/>
                <a:cs typeface="Crimson Pro Semi Bold" pitchFamily="34" charset="-120"/>
              </a:rPr>
              <a:t>Admin Section</a:t>
            </a:r>
          </a:p>
        </p:txBody>
      </p:sp>
      <p:sp>
        <p:nvSpPr>
          <p:cNvPr id="15" name="Shape 11"/>
          <p:cNvSpPr/>
          <p:nvPr/>
        </p:nvSpPr>
        <p:spPr>
          <a:xfrm>
            <a:off x="574238" y="6687979"/>
            <a:ext cx="239911" cy="239911"/>
          </a:xfrm>
          <a:prstGeom prst="roundRect">
            <a:avLst>
              <a:gd name="adj" fmla="val 6669"/>
            </a:avLst>
          </a:prstGeom>
          <a:solidFill>
            <a:srgbClr val="F2EEEE"/>
          </a:solidFill>
        </p:spPr>
      </p:sp>
      <p:sp>
        <p:nvSpPr>
          <p:cNvPr id="16" name="Text 12"/>
          <p:cNvSpPr/>
          <p:nvPr/>
        </p:nvSpPr>
        <p:spPr>
          <a:xfrm>
            <a:off x="920710" y="6724531"/>
            <a:ext cx="1333262" cy="166688"/>
          </a:xfrm>
          <a:prstGeom prst="rect">
            <a:avLst/>
          </a:prstGeom>
          <a:noFill/>
        </p:spPr>
        <p:txBody>
          <a:bodyPr wrap="none" lIns="0" tIns="0" rIns="0" bIns="0" rtlCol="0" anchor="t"/>
          <a:lstStyle/>
          <a:p>
            <a:pPr marL="0" indent="0" algn="l">
              <a:lnSpc>
                <a:spcPts val="1300"/>
              </a:lnSpc>
              <a:buNone/>
            </a:pPr>
            <a:r>
              <a:rPr lang="en-US" sz="1400" dirty="0">
                <a:solidFill>
                  <a:srgbClr val="4C4C4D"/>
                </a:solidFill>
                <a:latin typeface="Crimson Pro Semi Bold" pitchFamily="34" charset="0"/>
                <a:ea typeface="Crimson Pro Semi Bold" pitchFamily="34" charset="-122"/>
                <a:cs typeface="Crimson Pro Semi Bold" pitchFamily="34" charset="-120"/>
              </a:rPr>
              <a:t>User Management</a:t>
            </a:r>
          </a:p>
        </p:txBody>
      </p:sp>
      <p:sp>
        <p:nvSpPr>
          <p:cNvPr id="17" name="Text 13"/>
          <p:cNvSpPr/>
          <p:nvPr/>
        </p:nvSpPr>
        <p:spPr>
          <a:xfrm>
            <a:off x="920710" y="6955155"/>
            <a:ext cx="3584734" cy="170617"/>
          </a:xfrm>
          <a:prstGeom prst="rect">
            <a:avLst/>
          </a:prstGeom>
          <a:noFill/>
        </p:spPr>
        <p:txBody>
          <a:bodyPr wrap="none" lIns="0" tIns="0" rIns="0" bIns="0" rtlCol="0" anchor="t"/>
          <a:lstStyle/>
          <a:p>
            <a:pPr marL="0" indent="0" algn="l">
              <a:lnSpc>
                <a:spcPts val="1300"/>
              </a:lnSpc>
              <a:buNone/>
            </a:pPr>
            <a:r>
              <a:rPr lang="en-US" sz="1000" dirty="0">
                <a:solidFill>
                  <a:srgbClr val="4C4C4D"/>
                </a:solidFill>
                <a:latin typeface="Heebo" pitchFamily="34" charset="0"/>
                <a:ea typeface="Heebo" pitchFamily="34" charset="-122"/>
                <a:cs typeface="Heebo" pitchFamily="34" charset="-120"/>
              </a:rPr>
              <a:t>Add/remove lecturers and students.</a:t>
            </a:r>
          </a:p>
        </p:txBody>
      </p:sp>
      <p:sp>
        <p:nvSpPr>
          <p:cNvPr id="18" name="Shape 14"/>
          <p:cNvSpPr/>
          <p:nvPr/>
        </p:nvSpPr>
        <p:spPr>
          <a:xfrm>
            <a:off x="4638675" y="6687979"/>
            <a:ext cx="239911" cy="239911"/>
          </a:xfrm>
          <a:prstGeom prst="roundRect">
            <a:avLst>
              <a:gd name="adj" fmla="val 6669"/>
            </a:avLst>
          </a:prstGeom>
          <a:solidFill>
            <a:srgbClr val="F2EEEE"/>
          </a:solidFill>
        </p:spPr>
      </p:sp>
      <p:sp>
        <p:nvSpPr>
          <p:cNvPr id="19" name="Text 15"/>
          <p:cNvSpPr/>
          <p:nvPr/>
        </p:nvSpPr>
        <p:spPr>
          <a:xfrm>
            <a:off x="4985147" y="6724531"/>
            <a:ext cx="1333262" cy="166688"/>
          </a:xfrm>
          <a:prstGeom prst="rect">
            <a:avLst/>
          </a:prstGeom>
          <a:noFill/>
        </p:spPr>
        <p:txBody>
          <a:bodyPr wrap="none" lIns="0" tIns="0" rIns="0" bIns="0" rtlCol="0" anchor="t"/>
          <a:lstStyle/>
          <a:p>
            <a:pPr marL="0" indent="0" algn="l">
              <a:lnSpc>
                <a:spcPts val="1300"/>
              </a:lnSpc>
              <a:buNone/>
            </a:pPr>
            <a:r>
              <a:rPr lang="en-US" sz="1400" dirty="0">
                <a:solidFill>
                  <a:srgbClr val="4C4C4D"/>
                </a:solidFill>
                <a:latin typeface="Crimson Pro Semi Bold" pitchFamily="34" charset="0"/>
                <a:ea typeface="Crimson Pro Semi Bold" pitchFamily="34" charset="-122"/>
                <a:cs typeface="Crimson Pro Semi Bold" pitchFamily="34" charset="-120"/>
              </a:rPr>
              <a:t>Course Administration</a:t>
            </a:r>
          </a:p>
        </p:txBody>
      </p:sp>
      <p:sp>
        <p:nvSpPr>
          <p:cNvPr id="20" name="Text 16"/>
          <p:cNvSpPr/>
          <p:nvPr/>
        </p:nvSpPr>
        <p:spPr>
          <a:xfrm>
            <a:off x="4985147" y="6955155"/>
            <a:ext cx="3584734" cy="170617"/>
          </a:xfrm>
          <a:prstGeom prst="rect">
            <a:avLst/>
          </a:prstGeom>
          <a:noFill/>
        </p:spPr>
        <p:txBody>
          <a:bodyPr wrap="none" lIns="0" tIns="0" rIns="0" bIns="0" rtlCol="0" anchor="t"/>
          <a:lstStyle/>
          <a:p>
            <a:pPr marL="0" indent="0" algn="l">
              <a:lnSpc>
                <a:spcPts val="1300"/>
              </a:lnSpc>
              <a:buNone/>
            </a:pPr>
            <a:r>
              <a:rPr lang="en-US" sz="800" dirty="0">
                <a:solidFill>
                  <a:srgbClr val="4C4C4D"/>
                </a:solidFill>
                <a:latin typeface="Heebo" pitchFamily="34" charset="0"/>
                <a:ea typeface="Heebo" pitchFamily="34" charset="-122"/>
                <a:cs typeface="Heebo" pitchFamily="34" charset="-120"/>
              </a:rPr>
              <a:t>Create and assign courses.</a:t>
            </a:r>
            <a:endParaRPr lang="en-US" sz="800" dirty="0"/>
          </a:p>
        </p:txBody>
      </p:sp>
      <p:sp>
        <p:nvSpPr>
          <p:cNvPr id="21" name="Shape 17"/>
          <p:cNvSpPr/>
          <p:nvPr/>
        </p:nvSpPr>
        <p:spPr>
          <a:xfrm>
            <a:off x="574238" y="7339013"/>
            <a:ext cx="239911" cy="239911"/>
          </a:xfrm>
          <a:prstGeom prst="roundRect">
            <a:avLst>
              <a:gd name="adj" fmla="val 6669"/>
            </a:avLst>
          </a:prstGeom>
          <a:solidFill>
            <a:srgbClr val="F2EEEE"/>
          </a:solidFill>
        </p:spPr>
      </p:sp>
      <p:sp>
        <p:nvSpPr>
          <p:cNvPr id="22" name="Text 18"/>
          <p:cNvSpPr/>
          <p:nvPr/>
        </p:nvSpPr>
        <p:spPr>
          <a:xfrm>
            <a:off x="920710" y="7375565"/>
            <a:ext cx="1333262" cy="166688"/>
          </a:xfrm>
          <a:prstGeom prst="rect">
            <a:avLst/>
          </a:prstGeom>
          <a:noFill/>
        </p:spPr>
        <p:txBody>
          <a:bodyPr wrap="none" lIns="0" tIns="0" rIns="0" bIns="0" rtlCol="0" anchor="t"/>
          <a:lstStyle/>
          <a:p>
            <a:pPr marL="0" indent="0" algn="l">
              <a:lnSpc>
                <a:spcPts val="1300"/>
              </a:lnSpc>
              <a:buNone/>
            </a:pPr>
            <a:r>
              <a:rPr lang="en-US" sz="1400" dirty="0">
                <a:solidFill>
                  <a:srgbClr val="4C4C4D"/>
                </a:solidFill>
                <a:latin typeface="Crimson Pro Semi Bold" pitchFamily="34" charset="0"/>
                <a:ea typeface="Crimson Pro Semi Bold" pitchFamily="34" charset="-122"/>
                <a:cs typeface="Crimson Pro Semi Bold" pitchFamily="34" charset="-120"/>
              </a:rPr>
              <a:t>System Settings</a:t>
            </a:r>
          </a:p>
        </p:txBody>
      </p:sp>
      <p:sp>
        <p:nvSpPr>
          <p:cNvPr id="23" name="Text 19"/>
          <p:cNvSpPr/>
          <p:nvPr/>
        </p:nvSpPr>
        <p:spPr>
          <a:xfrm>
            <a:off x="920710" y="7606189"/>
            <a:ext cx="7649051" cy="170617"/>
          </a:xfrm>
          <a:prstGeom prst="rect">
            <a:avLst/>
          </a:prstGeom>
          <a:noFill/>
        </p:spPr>
        <p:txBody>
          <a:bodyPr wrap="none" lIns="0" tIns="0" rIns="0" bIns="0" rtlCol="0" anchor="t"/>
          <a:lstStyle/>
          <a:p>
            <a:pPr marL="0" indent="0" algn="l">
              <a:lnSpc>
                <a:spcPts val="1300"/>
              </a:lnSpc>
              <a:buNone/>
            </a:pPr>
            <a:r>
              <a:rPr lang="en-US" sz="800" dirty="0">
                <a:solidFill>
                  <a:srgbClr val="4C4C4D"/>
                </a:solidFill>
                <a:latin typeface="Heebo" pitchFamily="34" charset="0"/>
                <a:ea typeface="Heebo" pitchFamily="34" charset="-122"/>
                <a:cs typeface="Heebo" pitchFamily="34" charset="-120"/>
              </a:rPr>
              <a:t>Configure geofence boundaries.</a:t>
            </a:r>
            <a:endParaRPr lang="en-US" sz="800" dirty="0"/>
          </a:p>
        </p:txBody>
      </p:sp>
      <p:pic>
        <p:nvPicPr>
          <p:cNvPr id="24" name="Picture 11" descr="C:\Users\USE\Downloads\Admin Dashboar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9923780" y="915670"/>
            <a:ext cx="3204845" cy="642366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5" name="Text 0"/>
          <p:cNvSpPr/>
          <p:nvPr/>
        </p:nvSpPr>
        <p:spPr>
          <a:xfrm>
            <a:off x="9334063" y="246420"/>
            <a:ext cx="2666643" cy="333375"/>
          </a:xfrm>
          <a:prstGeom prst="rect">
            <a:avLst/>
          </a:prstGeom>
          <a:noFill/>
        </p:spPr>
        <p:txBody>
          <a:bodyPr wrap="none" lIns="0" tIns="0" rIns="0" bIns="0" rtlCol="0" anchor="t"/>
          <a:lstStyle/>
          <a:p>
            <a:pPr marL="0" indent="0" algn="l">
              <a:lnSpc>
                <a:spcPts val="2600"/>
              </a:lnSpc>
              <a:buNone/>
            </a:pPr>
            <a:r>
              <a:rPr lang="en-US" sz="2050" dirty="0">
                <a:solidFill>
                  <a:srgbClr val="152D47"/>
                </a:solidFill>
                <a:latin typeface="Crimson Pro Semi Bold" pitchFamily="34" charset="0"/>
                <a:ea typeface="Crimson Pro Semi Bold" pitchFamily="34" charset="-122"/>
                <a:cs typeface="Crimson Pro Semi Bold" pitchFamily="34" charset="-120"/>
              </a:rPr>
              <a:t>Admin Dashboard</a:t>
            </a:r>
            <a:endParaRPr lang="en-US" sz="20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a:t>Frontend Tech Stack &amp; Architecture</a:t>
            </a:r>
          </a:p>
        </p:txBody>
      </p:sp>
      <p:sp>
        <p:nvSpPr>
          <p:cNvPr id="3" name="Content Placeholder 2"/>
          <p:cNvSpPr>
            <a:spLocks noGrp="1"/>
          </p:cNvSpPr>
          <p:nvPr>
            <p:ph idx="1"/>
          </p:nvPr>
        </p:nvSpPr>
        <p:spPr>
          <a:xfrm>
            <a:off x="731520" y="1920240"/>
            <a:ext cx="13167360" cy="5074920"/>
          </a:xfrm>
        </p:spPr>
        <p:txBody>
          <a:bodyPr/>
          <a:lstStyle/>
          <a:p>
            <a:r>
              <a:rPr dirty="0"/>
              <a:t>Framework: Flutter for cross-platform UI</a:t>
            </a:r>
          </a:p>
          <a:p>
            <a:endParaRPr dirty="0"/>
          </a:p>
          <a:p>
            <a:endParaRPr dirty="0"/>
          </a:p>
          <a:p>
            <a:r>
              <a:rPr dirty="0"/>
              <a:t> </a:t>
            </a:r>
            <a:r>
              <a:rPr lang="en-US" dirty="0" smtClean="0"/>
              <a:t>Technology stack decision</a:t>
            </a:r>
            <a:endParaRPr dirty="0"/>
          </a:p>
          <a:p>
            <a:endParaRPr dirty="0"/>
          </a:p>
          <a:p>
            <a:pPr marL="0" indent="0">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UI </a:t>
            </a:r>
            <a:r>
              <a:rPr dirty="0" smtClean="0"/>
              <a:t>Implementation</a:t>
            </a:r>
            <a:r>
              <a:rPr lang="en-US" dirty="0" smtClean="0"/>
              <a:t> (Core Functionality)</a:t>
            </a:r>
            <a:r>
              <a:rPr dirty="0" smtClean="0"/>
              <a:t> </a:t>
            </a:r>
            <a:endParaRPr dirty="0"/>
          </a:p>
        </p:txBody>
      </p:sp>
      <p:sp>
        <p:nvSpPr>
          <p:cNvPr id="3" name="Content Placeholder 2"/>
          <p:cNvSpPr>
            <a:spLocks noGrp="1"/>
          </p:cNvSpPr>
          <p:nvPr>
            <p:ph idx="1"/>
          </p:nvPr>
        </p:nvSpPr>
        <p:spPr/>
        <p:txBody>
          <a:bodyPr/>
          <a:lstStyle/>
          <a:p>
            <a:r>
              <a:t>Core UI: Auth, Check-In, Dashboard, Profile, Notifications</a:t>
            </a:r>
          </a:p>
          <a:p>
            <a:endParaRPr/>
          </a:p>
          <a:p>
            <a:endParaRPr/>
          </a:p>
          <a:p>
            <a:r>
              <a:t>Responsive design with role-based UI logic</a:t>
            </a:r>
          </a:p>
          <a:p>
            <a:endParaRPr/>
          </a:p>
          <a:p>
            <a:endParaRPr/>
          </a:p>
          <a:p>
            <a:r>
              <a:t> Visual consistency and task focus per screen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Core Functionality Continuation</a:t>
            </a:r>
            <a:endParaRPr dirty="0"/>
          </a:p>
        </p:txBody>
      </p:sp>
      <p:sp>
        <p:nvSpPr>
          <p:cNvPr id="3" name="Content Placeholder 2"/>
          <p:cNvSpPr>
            <a:spLocks noGrp="1"/>
          </p:cNvSpPr>
          <p:nvPr>
            <p:ph idx="1"/>
          </p:nvPr>
        </p:nvSpPr>
        <p:spPr>
          <a:xfrm>
            <a:off x="731520" y="1586865"/>
            <a:ext cx="13167360" cy="5431156"/>
          </a:xfrm>
        </p:spPr>
        <p:txBody>
          <a:bodyPr/>
          <a:lstStyle/>
          <a:p>
            <a:pPr>
              <a:lnSpc>
                <a:spcPct val="200000"/>
              </a:lnSpc>
            </a:pPr>
            <a:r>
              <a:rPr dirty="0" smtClean="0"/>
              <a:t>FR2/3/10</a:t>
            </a:r>
            <a:r>
              <a:rPr dirty="0"/>
              <a:t>: </a:t>
            </a:r>
            <a:r>
              <a:rPr/>
              <a:t>Face </a:t>
            </a:r>
            <a:r>
              <a:rPr smtClean="0"/>
              <a:t>Recognition</a:t>
            </a:r>
            <a:endParaRPr dirty="0"/>
          </a:p>
          <a:p>
            <a:pPr>
              <a:lnSpc>
                <a:spcPct val="200000"/>
              </a:lnSpc>
            </a:pPr>
            <a:r>
              <a:rPr dirty="0"/>
              <a:t> FR4/12: Geofencing – Google Maps</a:t>
            </a:r>
          </a:p>
          <a:p>
            <a:pPr>
              <a:lnSpc>
                <a:spcPct val="200000"/>
              </a:lnSpc>
            </a:pPr>
            <a:r>
              <a:rPr dirty="0"/>
              <a:t> FR5/6/11: Auto Attendance Logging &amp; Sync</a:t>
            </a:r>
          </a:p>
          <a:p>
            <a:pPr>
              <a:lnSpc>
                <a:spcPct val="200000"/>
              </a:lnSpc>
            </a:pPr>
            <a:r>
              <a:rPr dirty="0"/>
              <a:t> FR9: Analytics – Exportable Charts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pPr marL="0" indent="0" algn="just">
              <a:lnSpc>
                <a:spcPct val="200000"/>
              </a:lnSpc>
              <a:buNone/>
            </a:pPr>
            <a:r>
              <a:rPr lang="en-US" altLang="en-GB" sz="2400"/>
              <a:t>Task 5 successfully delivered a secure and intuitive front-end for the GeoFace attendance system by integrating facial recognition and geofencing. The app identity, visual design, and UI implementation were thoughtfully crafted to ensure usability, accessibility, and performance. As we move forward, we will focus on enhancing the user interface further and begin the implementation of the backend to support full system functionality. This marks a strong foundation for a complete and scalable attendance management solution.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2721412"/>
            <a:ext cx="7359610" cy="708779"/>
          </a:xfrm>
          <a:prstGeom prst="rect">
            <a:avLst/>
          </a:prstGeom>
          <a:noFill/>
        </p:spPr>
        <p:txBody>
          <a:bodyPr wrap="none" lIns="0" tIns="0" rIns="0" bIns="0" rtlCol="0" anchor="t"/>
          <a:lstStyle/>
          <a:p>
            <a:pPr marL="0" indent="0" algn="l">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App Identity – Naming &amp; Brand</a:t>
            </a:r>
            <a:endParaRPr lang="en-US" sz="4450" dirty="0"/>
          </a:p>
        </p:txBody>
      </p:sp>
      <p:sp>
        <p:nvSpPr>
          <p:cNvPr id="3" name="Text 1"/>
          <p:cNvSpPr/>
          <p:nvPr/>
        </p:nvSpPr>
        <p:spPr>
          <a:xfrm>
            <a:off x="4473595" y="3997166"/>
            <a:ext cx="2835235" cy="354330"/>
          </a:xfrm>
          <a:prstGeom prst="rect">
            <a:avLst/>
          </a:prstGeom>
          <a:noFill/>
        </p:spPr>
        <p:txBody>
          <a:bodyPr wrap="none" lIns="0" tIns="0" rIns="0" bIns="0" rtlCol="0" anchor="t"/>
          <a:lstStyle/>
          <a:p>
            <a:pPr marL="0" indent="0" algn="l">
              <a:lnSpc>
                <a:spcPts val="2750"/>
              </a:lnSpc>
              <a:buNone/>
            </a:pPr>
            <a:r>
              <a:rPr lang="en-US" sz="2200" dirty="0">
                <a:solidFill>
                  <a:srgbClr val="152D47"/>
                </a:solidFill>
                <a:latin typeface="Crimson Pro Semi Bold" pitchFamily="34" charset="0"/>
                <a:ea typeface="Crimson Pro Semi Bold" pitchFamily="34" charset="-122"/>
                <a:cs typeface="Crimson Pro Semi Bold" pitchFamily="34" charset="-120"/>
              </a:rPr>
              <a:t>App Name</a:t>
            </a:r>
            <a:endParaRPr lang="en-US" sz="2200" dirty="0"/>
          </a:p>
        </p:txBody>
      </p:sp>
      <p:sp>
        <p:nvSpPr>
          <p:cNvPr id="4" name="Text 2"/>
          <p:cNvSpPr/>
          <p:nvPr/>
        </p:nvSpPr>
        <p:spPr>
          <a:xfrm>
            <a:off x="3902750" y="4700595"/>
            <a:ext cx="4616410" cy="725805"/>
          </a:xfrm>
          <a:prstGeom prst="rect">
            <a:avLst/>
          </a:prstGeom>
          <a:noFill/>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GeoFace (Geo = Location, Face = Biometrics)</a:t>
            </a:r>
            <a:endParaRPr lang="en-US" sz="1750" dirty="0"/>
          </a:p>
        </p:txBody>
      </p:sp>
      <p:sp>
        <p:nvSpPr>
          <p:cNvPr id="7" name="Text 5"/>
          <p:cNvSpPr/>
          <p:nvPr/>
        </p:nvSpPr>
        <p:spPr>
          <a:xfrm>
            <a:off x="9872067" y="3997166"/>
            <a:ext cx="2835235" cy="354330"/>
          </a:xfrm>
          <a:prstGeom prst="rect">
            <a:avLst/>
          </a:prstGeom>
          <a:noFill/>
        </p:spPr>
        <p:txBody>
          <a:bodyPr wrap="none" lIns="0" tIns="0" rIns="0" bIns="0" rtlCol="0" anchor="t"/>
          <a:lstStyle/>
          <a:p>
            <a:pPr marL="0" indent="0" algn="l">
              <a:lnSpc>
                <a:spcPts val="2750"/>
              </a:lnSpc>
              <a:buNone/>
            </a:pPr>
            <a:r>
              <a:rPr lang="en-US" sz="2200" dirty="0">
                <a:solidFill>
                  <a:srgbClr val="152D47"/>
                </a:solidFill>
                <a:latin typeface="Crimson Pro Semi Bold" pitchFamily="34" charset="0"/>
                <a:ea typeface="Crimson Pro Semi Bold" pitchFamily="34" charset="-122"/>
                <a:cs typeface="Crimson Pro Semi Bold" pitchFamily="34" charset="-120"/>
              </a:rPr>
              <a:t>Positioning</a:t>
            </a:r>
            <a:endParaRPr lang="en-US" sz="2200" dirty="0"/>
          </a:p>
        </p:txBody>
      </p:sp>
      <p:sp>
        <p:nvSpPr>
          <p:cNvPr id="8" name="Text 6"/>
          <p:cNvSpPr/>
          <p:nvPr/>
        </p:nvSpPr>
        <p:spPr>
          <a:xfrm>
            <a:off x="9872067" y="4578310"/>
            <a:ext cx="3978116" cy="362903"/>
          </a:xfrm>
          <a:prstGeom prst="rect">
            <a:avLst/>
          </a:prstGeom>
          <a:noFill/>
        </p:spPr>
        <p:txBody>
          <a:bodyPr wrap="non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Secure, modern, academic-focused</a:t>
            </a:r>
            <a:endParaRPr lang="en-US" sz="175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2750" y="5063497"/>
            <a:ext cx="4703237" cy="220764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268260"/>
          </a:xfrm>
          <a:prstGeom prst="rect">
            <a:avLst/>
          </a:prstGeom>
        </p:spPr>
      </p:pic>
      <p:sp>
        <p:nvSpPr>
          <p:cNvPr id="3" name="Text 0"/>
          <p:cNvSpPr/>
          <p:nvPr/>
        </p:nvSpPr>
        <p:spPr>
          <a:xfrm>
            <a:off x="793790" y="2976443"/>
            <a:ext cx="8266390" cy="566976"/>
          </a:xfrm>
          <a:prstGeom prst="rect">
            <a:avLst/>
          </a:prstGeom>
          <a:noFill/>
        </p:spPr>
        <p:txBody>
          <a:bodyPr wrap="none" lIns="0" tIns="0" rIns="0" bIns="0" rtlCol="0" anchor="t"/>
          <a:lstStyle/>
          <a:p>
            <a:pPr marL="0" indent="0" algn="l">
              <a:lnSpc>
                <a:spcPts val="4450"/>
              </a:lnSpc>
              <a:buNone/>
            </a:pPr>
            <a:r>
              <a:rPr lang="en-US" sz="3550" dirty="0">
                <a:solidFill>
                  <a:srgbClr val="152D47"/>
                </a:solidFill>
                <a:latin typeface="Crimson Pro Semi Bold" pitchFamily="34" charset="0"/>
                <a:ea typeface="Crimson Pro Semi Bold" pitchFamily="34" charset="-122"/>
                <a:cs typeface="Crimson Pro Semi Bold" pitchFamily="34" charset="-120"/>
              </a:rPr>
              <a:t>Visual Identity – Logo, Colors &amp; Typography</a:t>
            </a:r>
            <a:endParaRPr lang="en-US" sz="3550" dirty="0"/>
          </a:p>
        </p:txBody>
      </p:sp>
      <p:pic>
        <p:nvPicPr>
          <p:cNvPr id="4" name="Image 1" descr="preencoded.png"/>
          <p:cNvPicPr>
            <a:picLocks noChangeAspect="1"/>
          </p:cNvPicPr>
          <p:nvPr/>
        </p:nvPicPr>
        <p:blipFill>
          <a:blip r:embed="rId4"/>
          <a:stretch>
            <a:fillRect/>
          </a:stretch>
        </p:blipFill>
        <p:spPr>
          <a:xfrm>
            <a:off x="975360" y="3839845"/>
            <a:ext cx="5261610" cy="2810510"/>
          </a:xfrm>
          <a:prstGeom prst="rect">
            <a:avLst/>
          </a:prstGeom>
        </p:spPr>
      </p:pic>
      <p:pic>
        <p:nvPicPr>
          <p:cNvPr id="5" name="Image 2" descr="preencoded.png"/>
          <p:cNvPicPr>
            <a:picLocks noChangeAspect="1"/>
          </p:cNvPicPr>
          <p:nvPr/>
        </p:nvPicPr>
        <p:blipFill>
          <a:blip r:embed="rId5"/>
          <a:stretch>
            <a:fillRect/>
          </a:stretch>
        </p:blipFill>
        <p:spPr>
          <a:xfrm>
            <a:off x="8333105" y="3384550"/>
            <a:ext cx="5185410" cy="2433955"/>
          </a:xfrm>
          <a:prstGeom prst="rect">
            <a:avLst/>
          </a:prstGeom>
        </p:spPr>
      </p:pic>
      <p:sp>
        <p:nvSpPr>
          <p:cNvPr id="6" name="Text 1"/>
          <p:cNvSpPr/>
          <p:nvPr/>
        </p:nvSpPr>
        <p:spPr>
          <a:xfrm>
            <a:off x="4307562" y="5527953"/>
            <a:ext cx="9536549" cy="290274"/>
          </a:xfrm>
          <a:prstGeom prst="rect">
            <a:avLst/>
          </a:prstGeom>
          <a:noFill/>
        </p:spPr>
        <p:txBody>
          <a:bodyPr wrap="none" lIns="0" tIns="0" rIns="0" bIns="0" rtlCol="0" anchor="t"/>
          <a:lstStyle/>
          <a:p>
            <a:pPr marL="0" indent="0" algn="l">
              <a:lnSpc>
                <a:spcPts val="2250"/>
              </a:lnSpc>
              <a:buNone/>
            </a:pPr>
            <a:endParaRPr lang="en-US" sz="1400" dirty="0"/>
          </a:p>
        </p:txBody>
      </p:sp>
      <p:sp>
        <p:nvSpPr>
          <p:cNvPr id="7" name="Shape 2"/>
          <p:cNvSpPr/>
          <p:nvPr/>
        </p:nvSpPr>
        <p:spPr>
          <a:xfrm>
            <a:off x="793790" y="6185535"/>
            <a:ext cx="4226600" cy="1335762"/>
          </a:xfrm>
          <a:prstGeom prst="roundRect">
            <a:avLst>
              <a:gd name="adj" fmla="val 2038"/>
            </a:avLst>
          </a:prstGeom>
          <a:solidFill>
            <a:srgbClr val="F2EEEE"/>
          </a:solidFill>
        </p:spPr>
      </p:sp>
      <p:sp>
        <p:nvSpPr>
          <p:cNvPr id="8" name="Text 3"/>
          <p:cNvSpPr/>
          <p:nvPr/>
        </p:nvSpPr>
        <p:spPr>
          <a:xfrm>
            <a:off x="975241" y="6366986"/>
            <a:ext cx="2268260" cy="283488"/>
          </a:xfrm>
          <a:prstGeom prst="rect">
            <a:avLst/>
          </a:prstGeom>
          <a:noFill/>
        </p:spPr>
        <p:txBody>
          <a:bodyPr wrap="none" lIns="0" tIns="0" rIns="0" bIns="0" rtlCol="0" anchor="t"/>
          <a:lstStyle/>
          <a:p>
            <a:pPr marL="0" indent="0" algn="l">
              <a:lnSpc>
                <a:spcPts val="2200"/>
              </a:lnSpc>
              <a:buNone/>
            </a:pPr>
            <a:r>
              <a:rPr lang="en-US" sz="1750" dirty="0">
                <a:solidFill>
                  <a:srgbClr val="4C4C4D"/>
                </a:solidFill>
                <a:latin typeface="Crimson Pro Semi Bold" pitchFamily="34" charset="0"/>
                <a:ea typeface="Crimson Pro Semi Bold" pitchFamily="34" charset="-122"/>
                <a:cs typeface="Crimson Pro Semi Bold" pitchFamily="34" charset="-120"/>
              </a:rPr>
              <a:t>Logo</a:t>
            </a:r>
            <a:endParaRPr lang="en-US" sz="1750" dirty="0"/>
          </a:p>
        </p:txBody>
      </p:sp>
      <p:sp>
        <p:nvSpPr>
          <p:cNvPr id="9" name="Text 4"/>
          <p:cNvSpPr/>
          <p:nvPr/>
        </p:nvSpPr>
        <p:spPr>
          <a:xfrm>
            <a:off x="975241" y="6759297"/>
            <a:ext cx="3863697" cy="580549"/>
          </a:xfrm>
          <a:prstGeom prst="rect">
            <a:avLst/>
          </a:prstGeom>
          <a:noFill/>
        </p:spPr>
        <p:txBody>
          <a:bodyPr wrap="square" lIns="0" tIns="0" rIns="0" bIns="0" rtlCol="0" anchor="t"/>
          <a:lstStyle/>
          <a:p>
            <a:pPr marL="0" indent="0" algn="l">
              <a:lnSpc>
                <a:spcPts val="2250"/>
              </a:lnSpc>
              <a:buNone/>
            </a:pPr>
            <a:r>
              <a:rPr lang="en-US" sz="1400" dirty="0">
                <a:solidFill>
                  <a:srgbClr val="4C4C4D"/>
                </a:solidFill>
                <a:latin typeface="Heebo" pitchFamily="34" charset="0"/>
                <a:ea typeface="Heebo" pitchFamily="34" charset="-122"/>
                <a:cs typeface="Heebo" pitchFamily="34" charset="-120"/>
              </a:rPr>
              <a:t>Checkmark + academic silhouette within a circular badge.</a:t>
            </a:r>
            <a:endParaRPr lang="en-US" sz="1400" dirty="0"/>
          </a:p>
        </p:txBody>
      </p:sp>
      <p:sp>
        <p:nvSpPr>
          <p:cNvPr id="10" name="Shape 5"/>
          <p:cNvSpPr/>
          <p:nvPr/>
        </p:nvSpPr>
        <p:spPr>
          <a:xfrm>
            <a:off x="5201841" y="6185535"/>
            <a:ext cx="4226600" cy="1335762"/>
          </a:xfrm>
          <a:prstGeom prst="roundRect">
            <a:avLst>
              <a:gd name="adj" fmla="val 2038"/>
            </a:avLst>
          </a:prstGeom>
          <a:solidFill>
            <a:srgbClr val="F2EEEE"/>
          </a:solidFill>
        </p:spPr>
      </p:sp>
      <p:sp>
        <p:nvSpPr>
          <p:cNvPr id="11" name="Text 6"/>
          <p:cNvSpPr/>
          <p:nvPr/>
        </p:nvSpPr>
        <p:spPr>
          <a:xfrm>
            <a:off x="5383292" y="6366986"/>
            <a:ext cx="2268260" cy="283488"/>
          </a:xfrm>
          <a:prstGeom prst="rect">
            <a:avLst/>
          </a:prstGeom>
          <a:noFill/>
        </p:spPr>
        <p:txBody>
          <a:bodyPr wrap="none" lIns="0" tIns="0" rIns="0" bIns="0" rtlCol="0" anchor="t"/>
          <a:lstStyle/>
          <a:p>
            <a:pPr marL="0" indent="0" algn="l">
              <a:lnSpc>
                <a:spcPts val="2200"/>
              </a:lnSpc>
              <a:buNone/>
            </a:pPr>
            <a:r>
              <a:rPr lang="en-US" sz="1750" dirty="0">
                <a:solidFill>
                  <a:srgbClr val="4C4C4D"/>
                </a:solidFill>
                <a:latin typeface="Crimson Pro Semi Bold" pitchFamily="34" charset="0"/>
                <a:ea typeface="Crimson Pro Semi Bold" pitchFamily="34" charset="-122"/>
                <a:cs typeface="Crimson Pro Semi Bold" pitchFamily="34" charset="-120"/>
              </a:rPr>
              <a:t>Colors</a:t>
            </a:r>
            <a:endParaRPr lang="en-US" sz="1750" dirty="0"/>
          </a:p>
        </p:txBody>
      </p:sp>
      <p:sp>
        <p:nvSpPr>
          <p:cNvPr id="12" name="Text 7"/>
          <p:cNvSpPr/>
          <p:nvPr/>
        </p:nvSpPr>
        <p:spPr>
          <a:xfrm>
            <a:off x="5383292" y="6759297"/>
            <a:ext cx="3863697" cy="580549"/>
          </a:xfrm>
          <a:prstGeom prst="rect">
            <a:avLst/>
          </a:prstGeom>
          <a:noFill/>
        </p:spPr>
        <p:txBody>
          <a:bodyPr wrap="square" lIns="0" tIns="0" rIns="0" bIns="0" rtlCol="0" anchor="t"/>
          <a:lstStyle/>
          <a:p>
            <a:pPr marL="0" indent="0" algn="l">
              <a:lnSpc>
                <a:spcPts val="2250"/>
              </a:lnSpc>
              <a:buNone/>
            </a:pPr>
            <a:r>
              <a:rPr lang="en-US" sz="1400" dirty="0">
                <a:solidFill>
                  <a:srgbClr val="4C4C4D"/>
                </a:solidFill>
                <a:latin typeface="Heebo" pitchFamily="34" charset="0"/>
                <a:ea typeface="Heebo" pitchFamily="34" charset="-122"/>
                <a:cs typeface="Heebo" pitchFamily="34" charset="-120"/>
              </a:rPr>
              <a:t>Blue (trust), Green (success), Orange (alerts), Red (errors).</a:t>
            </a:r>
            <a:endParaRPr lang="en-US" sz="1400" dirty="0"/>
          </a:p>
        </p:txBody>
      </p:sp>
      <p:sp>
        <p:nvSpPr>
          <p:cNvPr id="13" name="Shape 8"/>
          <p:cNvSpPr/>
          <p:nvPr/>
        </p:nvSpPr>
        <p:spPr>
          <a:xfrm>
            <a:off x="9609892" y="6185535"/>
            <a:ext cx="4226600" cy="1335762"/>
          </a:xfrm>
          <a:prstGeom prst="roundRect">
            <a:avLst>
              <a:gd name="adj" fmla="val 2038"/>
            </a:avLst>
          </a:prstGeom>
          <a:solidFill>
            <a:srgbClr val="F2EEEE"/>
          </a:solidFill>
        </p:spPr>
      </p:sp>
      <p:sp>
        <p:nvSpPr>
          <p:cNvPr id="14" name="Text 9"/>
          <p:cNvSpPr/>
          <p:nvPr/>
        </p:nvSpPr>
        <p:spPr>
          <a:xfrm>
            <a:off x="9791343" y="6366986"/>
            <a:ext cx="2268260" cy="283488"/>
          </a:xfrm>
          <a:prstGeom prst="rect">
            <a:avLst/>
          </a:prstGeom>
          <a:noFill/>
        </p:spPr>
        <p:txBody>
          <a:bodyPr wrap="none" lIns="0" tIns="0" rIns="0" bIns="0" rtlCol="0" anchor="t"/>
          <a:lstStyle/>
          <a:p>
            <a:pPr marL="0" indent="0" algn="l">
              <a:lnSpc>
                <a:spcPts val="2200"/>
              </a:lnSpc>
              <a:buNone/>
            </a:pPr>
            <a:r>
              <a:rPr lang="en-US" sz="1750" dirty="0">
                <a:solidFill>
                  <a:srgbClr val="4C4C4D"/>
                </a:solidFill>
                <a:latin typeface="Crimson Pro Semi Bold" pitchFamily="34" charset="0"/>
                <a:ea typeface="Crimson Pro Semi Bold" pitchFamily="34" charset="-122"/>
                <a:cs typeface="Crimson Pro Semi Bold" pitchFamily="34" charset="-120"/>
              </a:rPr>
              <a:t>Font</a:t>
            </a:r>
            <a:endParaRPr lang="en-US" sz="1750" dirty="0"/>
          </a:p>
        </p:txBody>
      </p:sp>
      <p:sp>
        <p:nvSpPr>
          <p:cNvPr id="15" name="Text 10"/>
          <p:cNvSpPr/>
          <p:nvPr/>
        </p:nvSpPr>
        <p:spPr>
          <a:xfrm>
            <a:off x="9791343" y="6759297"/>
            <a:ext cx="3863697" cy="290274"/>
          </a:xfrm>
          <a:prstGeom prst="rect">
            <a:avLst/>
          </a:prstGeom>
          <a:noFill/>
        </p:spPr>
        <p:txBody>
          <a:bodyPr wrap="none" lIns="0" tIns="0" rIns="0" bIns="0" rtlCol="0" anchor="t"/>
          <a:lstStyle/>
          <a:p>
            <a:pPr marL="0" indent="0" algn="l">
              <a:lnSpc>
                <a:spcPts val="2250"/>
              </a:lnSpc>
              <a:buNone/>
            </a:pPr>
            <a:r>
              <a:rPr lang="en-US" sz="1400" dirty="0">
                <a:solidFill>
                  <a:srgbClr val="4C4C4D"/>
                </a:solidFill>
                <a:latin typeface="Heebo" pitchFamily="34" charset="0"/>
                <a:ea typeface="Heebo" pitchFamily="34" charset="-122"/>
                <a:cs typeface="Heebo" pitchFamily="34" charset="-120"/>
              </a:rPr>
              <a:t>Poppins – clean, accessible, screen-optimized.</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3812619" y="2671286"/>
            <a:ext cx="6838593" cy="708779"/>
          </a:xfrm>
          <a:prstGeom prst="rect">
            <a:avLst/>
          </a:prstGeom>
          <a:noFill/>
        </p:spPr>
        <p:txBody>
          <a:bodyPr wrap="none" lIns="0" tIns="0" rIns="0" bIns="0" rtlCol="0" anchor="t"/>
          <a:lstStyle/>
          <a:p>
            <a:pPr marL="0" indent="0" algn="l">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Visual Design – UX Principles</a:t>
            </a:r>
            <a:endParaRPr lang="en-US" sz="4450" dirty="0"/>
          </a:p>
        </p:txBody>
      </p:sp>
      <p:pic>
        <p:nvPicPr>
          <p:cNvPr id="4" name="Image 1" descr="preencoded.png"/>
          <p:cNvPicPr>
            <a:picLocks noChangeAspect="1"/>
          </p:cNvPicPr>
          <p:nvPr/>
        </p:nvPicPr>
        <p:blipFill>
          <a:blip r:embed="rId3"/>
          <a:stretch>
            <a:fillRect/>
          </a:stretch>
        </p:blipFill>
        <p:spPr>
          <a:xfrm>
            <a:off x="793790" y="5421035"/>
            <a:ext cx="566976" cy="566976"/>
          </a:xfrm>
          <a:prstGeom prst="rect">
            <a:avLst/>
          </a:prstGeom>
        </p:spPr>
      </p:pic>
      <p:sp>
        <p:nvSpPr>
          <p:cNvPr id="5" name="Text 1"/>
          <p:cNvSpPr/>
          <p:nvPr/>
        </p:nvSpPr>
        <p:spPr>
          <a:xfrm>
            <a:off x="1587579" y="5516047"/>
            <a:ext cx="2254210" cy="354330"/>
          </a:xfrm>
          <a:prstGeom prst="rect">
            <a:avLst/>
          </a:prstGeom>
          <a:noFill/>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Simplicity</a:t>
            </a:r>
            <a:endParaRPr lang="en-US" sz="2200" dirty="0"/>
          </a:p>
        </p:txBody>
      </p:sp>
      <p:sp>
        <p:nvSpPr>
          <p:cNvPr id="6" name="Text 2"/>
          <p:cNvSpPr/>
          <p:nvPr/>
        </p:nvSpPr>
        <p:spPr>
          <a:xfrm>
            <a:off x="1587579" y="6006465"/>
            <a:ext cx="2254210" cy="725805"/>
          </a:xfrm>
          <a:prstGeom prst="rect">
            <a:avLst/>
          </a:prstGeom>
          <a:noFill/>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Progressive disclosure of data.</a:t>
            </a:r>
            <a:endParaRPr lang="en-US" sz="1750" dirty="0"/>
          </a:p>
        </p:txBody>
      </p:sp>
      <p:pic>
        <p:nvPicPr>
          <p:cNvPr id="7" name="Image 2" descr="preencoded.png"/>
          <p:cNvPicPr>
            <a:picLocks noChangeAspect="1"/>
          </p:cNvPicPr>
          <p:nvPr/>
        </p:nvPicPr>
        <p:blipFill>
          <a:blip r:embed="rId4"/>
          <a:stretch>
            <a:fillRect/>
          </a:stretch>
        </p:blipFill>
        <p:spPr>
          <a:xfrm>
            <a:off x="4125278" y="5421035"/>
            <a:ext cx="566976" cy="566976"/>
          </a:xfrm>
          <a:prstGeom prst="rect">
            <a:avLst/>
          </a:prstGeom>
        </p:spPr>
      </p:pic>
      <p:sp>
        <p:nvSpPr>
          <p:cNvPr id="8" name="Text 3"/>
          <p:cNvSpPr/>
          <p:nvPr/>
        </p:nvSpPr>
        <p:spPr>
          <a:xfrm>
            <a:off x="4919067" y="5516047"/>
            <a:ext cx="2254329" cy="354330"/>
          </a:xfrm>
          <a:prstGeom prst="rect">
            <a:avLst/>
          </a:prstGeom>
          <a:noFill/>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Transparency</a:t>
            </a:r>
            <a:endParaRPr lang="en-US" sz="2200" dirty="0"/>
          </a:p>
        </p:txBody>
      </p:sp>
      <p:sp>
        <p:nvSpPr>
          <p:cNvPr id="9" name="Text 4"/>
          <p:cNvSpPr/>
          <p:nvPr/>
        </p:nvSpPr>
        <p:spPr>
          <a:xfrm>
            <a:off x="4919067" y="6006465"/>
            <a:ext cx="2254329" cy="725805"/>
          </a:xfrm>
          <a:prstGeom prst="rect">
            <a:avLst/>
          </a:prstGeom>
          <a:noFill/>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Clear biometric usage info.</a:t>
            </a:r>
            <a:endParaRPr lang="en-US" sz="1750" dirty="0"/>
          </a:p>
        </p:txBody>
      </p:sp>
      <p:pic>
        <p:nvPicPr>
          <p:cNvPr id="10" name="Image 3" descr="preencoded.png"/>
          <p:cNvPicPr>
            <a:picLocks noChangeAspect="1"/>
          </p:cNvPicPr>
          <p:nvPr/>
        </p:nvPicPr>
        <p:blipFill>
          <a:blip r:embed="rId5"/>
          <a:stretch>
            <a:fillRect/>
          </a:stretch>
        </p:blipFill>
        <p:spPr>
          <a:xfrm>
            <a:off x="7456884" y="5421035"/>
            <a:ext cx="566976" cy="566976"/>
          </a:xfrm>
          <a:prstGeom prst="rect">
            <a:avLst/>
          </a:prstGeom>
        </p:spPr>
      </p:pic>
      <p:sp>
        <p:nvSpPr>
          <p:cNvPr id="11" name="Text 5"/>
          <p:cNvSpPr/>
          <p:nvPr/>
        </p:nvSpPr>
        <p:spPr>
          <a:xfrm>
            <a:off x="8250674" y="5516047"/>
            <a:ext cx="2254329" cy="354330"/>
          </a:xfrm>
          <a:prstGeom prst="rect">
            <a:avLst/>
          </a:prstGeom>
          <a:noFill/>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Feedback</a:t>
            </a:r>
            <a:endParaRPr lang="en-US" sz="2200" dirty="0"/>
          </a:p>
        </p:txBody>
      </p:sp>
      <p:sp>
        <p:nvSpPr>
          <p:cNvPr id="12" name="Text 6"/>
          <p:cNvSpPr/>
          <p:nvPr/>
        </p:nvSpPr>
        <p:spPr>
          <a:xfrm>
            <a:off x="8250674" y="6006465"/>
            <a:ext cx="2254329" cy="725805"/>
          </a:xfrm>
          <a:prstGeom prst="rect">
            <a:avLst/>
          </a:prstGeom>
          <a:noFill/>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Real-time response to actions.</a:t>
            </a:r>
            <a:endParaRPr lang="en-US" sz="1750" dirty="0"/>
          </a:p>
        </p:txBody>
      </p:sp>
      <p:pic>
        <p:nvPicPr>
          <p:cNvPr id="13" name="Image 4" descr="preencoded.png"/>
          <p:cNvPicPr>
            <a:picLocks noChangeAspect="1"/>
          </p:cNvPicPr>
          <p:nvPr/>
        </p:nvPicPr>
        <p:blipFill>
          <a:blip r:embed="rId6"/>
          <a:stretch>
            <a:fillRect/>
          </a:stretch>
        </p:blipFill>
        <p:spPr>
          <a:xfrm>
            <a:off x="10788491" y="5421035"/>
            <a:ext cx="566976" cy="566976"/>
          </a:xfrm>
          <a:prstGeom prst="rect">
            <a:avLst/>
          </a:prstGeom>
        </p:spPr>
      </p:pic>
      <p:sp>
        <p:nvSpPr>
          <p:cNvPr id="14" name="Text 7"/>
          <p:cNvSpPr/>
          <p:nvPr/>
        </p:nvSpPr>
        <p:spPr>
          <a:xfrm>
            <a:off x="11582281" y="5516047"/>
            <a:ext cx="2254329" cy="354330"/>
          </a:xfrm>
          <a:prstGeom prst="rect">
            <a:avLst/>
          </a:prstGeom>
          <a:noFill/>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Accessibility</a:t>
            </a:r>
            <a:endParaRPr lang="en-US" sz="2200" dirty="0"/>
          </a:p>
        </p:txBody>
      </p:sp>
      <p:sp>
        <p:nvSpPr>
          <p:cNvPr id="15" name="Text 8"/>
          <p:cNvSpPr/>
          <p:nvPr/>
        </p:nvSpPr>
        <p:spPr>
          <a:xfrm>
            <a:off x="11582281" y="6006465"/>
            <a:ext cx="2254329" cy="725805"/>
          </a:xfrm>
          <a:prstGeom prst="rect">
            <a:avLst/>
          </a:prstGeom>
          <a:noFill/>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Inclusive and adaptive design.</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060043" y="450652"/>
            <a:ext cx="3304699" cy="332899"/>
          </a:xfrm>
          <a:prstGeom prst="rect">
            <a:avLst/>
          </a:prstGeom>
          <a:noFill/>
        </p:spPr>
        <p:txBody>
          <a:bodyPr wrap="none" lIns="0" tIns="0" rIns="0" bIns="0" rtlCol="0" anchor="t"/>
          <a:lstStyle/>
          <a:p>
            <a:pPr marL="0" indent="0" algn="l">
              <a:lnSpc>
                <a:spcPts val="2600"/>
              </a:lnSpc>
              <a:buNone/>
            </a:pPr>
            <a:r>
              <a:rPr lang="en-US" sz="2050" dirty="0">
                <a:solidFill>
                  <a:srgbClr val="152D47"/>
                </a:solidFill>
                <a:latin typeface="Crimson Pro Semi Bold" pitchFamily="34" charset="0"/>
                <a:ea typeface="Crimson Pro Semi Bold" pitchFamily="34" charset="-122"/>
                <a:cs typeface="Crimson Pro Semi Bold" pitchFamily="34" charset="-120"/>
              </a:rPr>
              <a:t>Authentication &amp; Onboarding</a:t>
            </a:r>
            <a:endParaRPr lang="en-US" sz="2050" dirty="0"/>
          </a:p>
        </p:txBody>
      </p:sp>
      <p:pic>
        <p:nvPicPr>
          <p:cNvPr id="4" name="Image 1" descr="preencoded.png"/>
          <p:cNvPicPr>
            <a:picLocks noChangeAspect="1"/>
          </p:cNvPicPr>
          <p:nvPr/>
        </p:nvPicPr>
        <p:blipFill>
          <a:blip r:embed="rId3"/>
          <a:stretch>
            <a:fillRect/>
          </a:stretch>
        </p:blipFill>
        <p:spPr>
          <a:xfrm>
            <a:off x="4695825" y="865505"/>
            <a:ext cx="5842635" cy="4450715"/>
          </a:xfrm>
          <a:prstGeom prst="rect">
            <a:avLst/>
          </a:prstGeom>
        </p:spPr>
      </p:pic>
      <p:pic>
        <p:nvPicPr>
          <p:cNvPr id="5" name="Image 2" descr="preencoded.png"/>
          <p:cNvPicPr>
            <a:picLocks noChangeAspect="1"/>
          </p:cNvPicPr>
          <p:nvPr/>
        </p:nvPicPr>
        <p:blipFill>
          <a:blip r:embed="rId4"/>
          <a:stretch>
            <a:fillRect/>
          </a:stretch>
        </p:blipFill>
        <p:spPr>
          <a:xfrm>
            <a:off x="10676255" y="1094105"/>
            <a:ext cx="3712845" cy="3755390"/>
          </a:xfrm>
          <a:prstGeom prst="rect">
            <a:avLst/>
          </a:prstGeom>
        </p:spPr>
      </p:pic>
      <p:pic>
        <p:nvPicPr>
          <p:cNvPr id="6" name="Image 3" descr="preencoded.png"/>
          <p:cNvPicPr>
            <a:picLocks noChangeAspect="1"/>
          </p:cNvPicPr>
          <p:nvPr/>
        </p:nvPicPr>
        <p:blipFill>
          <a:blip r:embed="rId5"/>
          <a:stretch>
            <a:fillRect/>
          </a:stretch>
        </p:blipFill>
        <p:spPr>
          <a:xfrm>
            <a:off x="6060043" y="5862161"/>
            <a:ext cx="532686" cy="639127"/>
          </a:xfrm>
          <a:prstGeom prst="rect">
            <a:avLst/>
          </a:prstGeom>
        </p:spPr>
      </p:pic>
      <p:sp>
        <p:nvSpPr>
          <p:cNvPr id="7" name="Text 1"/>
          <p:cNvSpPr/>
          <p:nvPr/>
        </p:nvSpPr>
        <p:spPr>
          <a:xfrm>
            <a:off x="6752511" y="5968603"/>
            <a:ext cx="1331714" cy="166449"/>
          </a:xfrm>
          <a:prstGeom prst="rect">
            <a:avLst/>
          </a:prstGeom>
          <a:noFill/>
        </p:spPr>
        <p:txBody>
          <a:bodyPr wrap="none" lIns="0" tIns="0" rIns="0" bIns="0" rtlCol="0" anchor="t"/>
          <a:lstStyle/>
          <a:p>
            <a:pPr marL="0" indent="0" algn="l">
              <a:lnSpc>
                <a:spcPts val="1300"/>
              </a:lnSpc>
              <a:buNone/>
            </a:pPr>
            <a:r>
              <a:rPr lang="en-US" sz="2000" dirty="0">
                <a:solidFill>
                  <a:srgbClr val="4C4C4D"/>
                </a:solidFill>
                <a:latin typeface="Crimson Pro Semi Bold" pitchFamily="34" charset="0"/>
                <a:ea typeface="Crimson Pro Semi Bold" pitchFamily="34" charset="-122"/>
                <a:cs typeface="Crimson Pro Semi Bold" pitchFamily="34" charset="-120"/>
              </a:rPr>
              <a:t>Secure Login</a:t>
            </a:r>
          </a:p>
        </p:txBody>
      </p:sp>
      <p:sp>
        <p:nvSpPr>
          <p:cNvPr id="8" name="Text 2"/>
          <p:cNvSpPr/>
          <p:nvPr/>
        </p:nvSpPr>
        <p:spPr>
          <a:xfrm>
            <a:off x="6833156" y="6199505"/>
            <a:ext cx="7304246" cy="170497"/>
          </a:xfrm>
          <a:prstGeom prst="rect">
            <a:avLst/>
          </a:prstGeom>
          <a:noFill/>
        </p:spPr>
        <p:txBody>
          <a:bodyPr wrap="none" lIns="0" tIns="0" rIns="0" bIns="0" rtlCol="0" anchor="t"/>
          <a:lstStyle/>
          <a:p>
            <a:pPr marL="0" indent="0" algn="l">
              <a:lnSpc>
                <a:spcPts val="1300"/>
              </a:lnSpc>
              <a:buNone/>
            </a:pPr>
            <a:r>
              <a:rPr lang="en-US" sz="800" dirty="0">
                <a:solidFill>
                  <a:srgbClr val="4C4C4D"/>
                </a:solidFill>
                <a:latin typeface="Heebo" pitchFamily="34" charset="0"/>
                <a:ea typeface="Heebo" pitchFamily="34" charset="-122"/>
                <a:cs typeface="Heebo" pitchFamily="34" charset="-120"/>
              </a:rPr>
              <a:t>Role-based (Firebase).</a:t>
            </a:r>
            <a:endParaRPr lang="en-US" sz="800" dirty="0"/>
          </a:p>
        </p:txBody>
      </p:sp>
      <p:pic>
        <p:nvPicPr>
          <p:cNvPr id="9" name="Image 4" descr="preencoded.png"/>
          <p:cNvPicPr>
            <a:picLocks noChangeAspect="1"/>
          </p:cNvPicPr>
          <p:nvPr/>
        </p:nvPicPr>
        <p:blipFill>
          <a:blip r:embed="rId6"/>
          <a:stretch>
            <a:fillRect/>
          </a:stretch>
        </p:blipFill>
        <p:spPr>
          <a:xfrm>
            <a:off x="6060043" y="6501289"/>
            <a:ext cx="532686" cy="639127"/>
          </a:xfrm>
          <a:prstGeom prst="rect">
            <a:avLst/>
          </a:prstGeom>
        </p:spPr>
      </p:pic>
      <p:sp>
        <p:nvSpPr>
          <p:cNvPr id="10" name="Text 3"/>
          <p:cNvSpPr/>
          <p:nvPr/>
        </p:nvSpPr>
        <p:spPr>
          <a:xfrm>
            <a:off x="6752511" y="6607731"/>
            <a:ext cx="1331714" cy="166449"/>
          </a:xfrm>
          <a:prstGeom prst="rect">
            <a:avLst/>
          </a:prstGeom>
          <a:noFill/>
        </p:spPr>
        <p:txBody>
          <a:bodyPr wrap="none" lIns="0" tIns="0" rIns="0" bIns="0" rtlCol="0" anchor="t"/>
          <a:lstStyle/>
          <a:p>
            <a:pPr marL="0" indent="0" algn="l">
              <a:lnSpc>
                <a:spcPts val="1300"/>
              </a:lnSpc>
              <a:buNone/>
            </a:pPr>
            <a:r>
              <a:rPr lang="en-US" sz="2000" dirty="0">
                <a:solidFill>
                  <a:srgbClr val="4C4C4D"/>
                </a:solidFill>
                <a:latin typeface="Crimson Pro Semi Bold" pitchFamily="34" charset="0"/>
                <a:ea typeface="Crimson Pro Semi Bold" pitchFamily="34" charset="-122"/>
                <a:cs typeface="Crimson Pro Semi Bold" pitchFamily="34" charset="-120"/>
              </a:rPr>
              <a:t>Onboarding Flow</a:t>
            </a:r>
          </a:p>
        </p:txBody>
      </p:sp>
      <p:sp>
        <p:nvSpPr>
          <p:cNvPr id="11" name="Text 4"/>
          <p:cNvSpPr/>
          <p:nvPr/>
        </p:nvSpPr>
        <p:spPr>
          <a:xfrm>
            <a:off x="6752511" y="6837998"/>
            <a:ext cx="7304246" cy="170497"/>
          </a:xfrm>
          <a:prstGeom prst="rect">
            <a:avLst/>
          </a:prstGeom>
          <a:noFill/>
        </p:spPr>
        <p:txBody>
          <a:bodyPr wrap="none" lIns="0" tIns="0" rIns="0" bIns="0" rtlCol="0" anchor="t"/>
          <a:lstStyle/>
          <a:p>
            <a:pPr marL="0" indent="0" algn="l">
              <a:lnSpc>
                <a:spcPts val="1300"/>
              </a:lnSpc>
              <a:buNone/>
            </a:pPr>
            <a:r>
              <a:rPr lang="en-US" sz="800" dirty="0">
                <a:solidFill>
                  <a:srgbClr val="4C4C4D"/>
                </a:solidFill>
                <a:latin typeface="Heebo" pitchFamily="34" charset="0"/>
                <a:ea typeface="Heebo" pitchFamily="34" charset="-122"/>
                <a:cs typeface="Heebo" pitchFamily="34" charset="-120"/>
              </a:rPr>
              <a:t>Welcome → Setup → Permissions.</a:t>
            </a:r>
            <a:endParaRPr lang="en-US" sz="800" dirty="0"/>
          </a:p>
        </p:txBody>
      </p:sp>
      <p:pic>
        <p:nvPicPr>
          <p:cNvPr id="12" name="Image 5" descr="preencoded.png"/>
          <p:cNvPicPr>
            <a:picLocks noChangeAspect="1"/>
          </p:cNvPicPr>
          <p:nvPr/>
        </p:nvPicPr>
        <p:blipFill>
          <a:blip r:embed="rId7"/>
          <a:stretch>
            <a:fillRect/>
          </a:stretch>
        </p:blipFill>
        <p:spPr>
          <a:xfrm>
            <a:off x="6060043" y="7140416"/>
            <a:ext cx="532686" cy="639127"/>
          </a:xfrm>
          <a:prstGeom prst="rect">
            <a:avLst/>
          </a:prstGeom>
        </p:spPr>
      </p:pic>
      <p:sp>
        <p:nvSpPr>
          <p:cNvPr id="13" name="Text 5"/>
          <p:cNvSpPr/>
          <p:nvPr/>
        </p:nvSpPr>
        <p:spPr>
          <a:xfrm>
            <a:off x="6752511" y="7246858"/>
            <a:ext cx="1331714" cy="166449"/>
          </a:xfrm>
          <a:prstGeom prst="rect">
            <a:avLst/>
          </a:prstGeom>
          <a:noFill/>
        </p:spPr>
        <p:txBody>
          <a:bodyPr wrap="none" lIns="0" tIns="0" rIns="0" bIns="0" rtlCol="0" anchor="t"/>
          <a:lstStyle/>
          <a:p>
            <a:pPr marL="0" indent="0" algn="l">
              <a:lnSpc>
                <a:spcPts val="1300"/>
              </a:lnSpc>
              <a:buNone/>
            </a:pPr>
            <a:r>
              <a:rPr lang="en-US" sz="2000" dirty="0">
                <a:solidFill>
                  <a:srgbClr val="4C4C4D"/>
                </a:solidFill>
                <a:latin typeface="Crimson Pro Semi Bold" pitchFamily="34" charset="0"/>
                <a:ea typeface="Crimson Pro Semi Bold" pitchFamily="34" charset="-122"/>
                <a:cs typeface="Crimson Pro Semi Bold" pitchFamily="34" charset="-120"/>
              </a:rPr>
              <a:t>User Feedback</a:t>
            </a:r>
          </a:p>
        </p:txBody>
      </p:sp>
      <p:sp>
        <p:nvSpPr>
          <p:cNvPr id="14" name="Text 6"/>
          <p:cNvSpPr/>
          <p:nvPr/>
        </p:nvSpPr>
        <p:spPr>
          <a:xfrm>
            <a:off x="6752511" y="7477125"/>
            <a:ext cx="7304246" cy="170497"/>
          </a:xfrm>
          <a:prstGeom prst="rect">
            <a:avLst/>
          </a:prstGeom>
          <a:noFill/>
        </p:spPr>
        <p:txBody>
          <a:bodyPr wrap="none" lIns="0" tIns="0" rIns="0" bIns="0" rtlCol="0" anchor="t"/>
          <a:lstStyle/>
          <a:p>
            <a:pPr marL="0" indent="0" algn="l">
              <a:lnSpc>
                <a:spcPts val="1300"/>
              </a:lnSpc>
              <a:buNone/>
            </a:pPr>
            <a:r>
              <a:rPr lang="en-US" sz="800" dirty="0">
                <a:solidFill>
                  <a:srgbClr val="4C4C4D"/>
                </a:solidFill>
                <a:latin typeface="Heebo" pitchFamily="34" charset="0"/>
                <a:ea typeface="Heebo" pitchFamily="34" charset="-122"/>
                <a:cs typeface="Heebo" pitchFamily="34" charset="-120"/>
              </a:rPr>
              <a:t>Clear progress and navigation.</a:t>
            </a:r>
            <a:endParaRPr lang="en-US" sz="800" dirty="0"/>
          </a:p>
        </p:txBody>
      </p:sp>
      <p:pic>
        <p:nvPicPr>
          <p:cNvPr id="15" name="Picture 5" descr="C:\Users\USE\Downloads\Welcome scree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a:xfrm>
            <a:off x="697865" y="852805"/>
            <a:ext cx="3831590" cy="702564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636776" y="194183"/>
            <a:ext cx="4653534" cy="423545"/>
          </a:xfrm>
          <a:prstGeom prst="rect">
            <a:avLst/>
          </a:prstGeom>
          <a:noFill/>
        </p:spPr>
        <p:txBody>
          <a:bodyPr wrap="square" rtlCol="0">
            <a:spAutoFit/>
          </a:bodyPr>
          <a:lstStyle/>
          <a:p>
            <a:r>
              <a:rPr lang="en-US" altLang="en-GB" sz="2160"/>
              <a:t>About Geoface</a:t>
            </a:r>
          </a:p>
        </p:txBody>
      </p:sp>
      <p:pic>
        <p:nvPicPr>
          <p:cNvPr id="12" name="Picture 12" descr="C:\Users\USE\Downloads\About GeoFace.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636776" y="776478"/>
            <a:ext cx="10997946" cy="724966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72465" y="528280"/>
            <a:ext cx="3362325" cy="420291"/>
          </a:xfrm>
          <a:prstGeom prst="rect">
            <a:avLst/>
          </a:prstGeom>
          <a:noFill/>
        </p:spPr>
        <p:txBody>
          <a:bodyPr wrap="none" lIns="0" tIns="0" rIns="0" bIns="0" rtlCol="0" anchor="t"/>
          <a:lstStyle/>
          <a:p>
            <a:pPr marL="0" indent="0" algn="l">
              <a:lnSpc>
                <a:spcPts val="3300"/>
              </a:lnSpc>
              <a:buNone/>
            </a:pPr>
            <a:r>
              <a:rPr lang="en-US" sz="2600" dirty="0">
                <a:solidFill>
                  <a:srgbClr val="152D47"/>
                </a:solidFill>
                <a:latin typeface="Crimson Pro Semi Bold" pitchFamily="34" charset="0"/>
                <a:ea typeface="Crimson Pro Semi Bold" pitchFamily="34" charset="-122"/>
                <a:cs typeface="Crimson Pro Semi Bold" pitchFamily="34" charset="-120"/>
              </a:rPr>
              <a:t>Dashboards Overview</a:t>
            </a:r>
            <a:endParaRPr lang="en-US" sz="2600" dirty="0"/>
          </a:p>
        </p:txBody>
      </p:sp>
      <p:sp>
        <p:nvSpPr>
          <p:cNvPr id="3" name="Text 1"/>
          <p:cNvSpPr/>
          <p:nvPr/>
        </p:nvSpPr>
        <p:spPr>
          <a:xfrm>
            <a:off x="672465" y="1271230"/>
            <a:ext cx="6479977" cy="215265"/>
          </a:xfrm>
          <a:prstGeom prst="rect">
            <a:avLst/>
          </a:prstGeom>
          <a:noFill/>
        </p:spPr>
        <p:txBody>
          <a:bodyPr wrap="none" lIns="0" tIns="0" rIns="0" bIns="0" rtlCol="0" anchor="t"/>
          <a:lstStyle/>
          <a:p>
            <a:pPr marL="0" indent="0" algn="l">
              <a:lnSpc>
                <a:spcPts val="1650"/>
              </a:lnSpc>
              <a:buNone/>
            </a:pPr>
            <a:endParaRPr lang="en-US" sz="1400" dirty="0"/>
          </a:p>
        </p:txBody>
      </p:sp>
      <p:sp>
        <p:nvSpPr>
          <p:cNvPr id="4" name="Text 2"/>
          <p:cNvSpPr/>
          <p:nvPr/>
        </p:nvSpPr>
        <p:spPr>
          <a:xfrm>
            <a:off x="672465" y="1607463"/>
            <a:ext cx="6479977" cy="215265"/>
          </a:xfrm>
          <a:prstGeom prst="rect">
            <a:avLst/>
          </a:prstGeom>
          <a:noFill/>
        </p:spPr>
        <p:txBody>
          <a:bodyPr wrap="none" lIns="0" tIns="0" rIns="0" bIns="0" rtlCol="0" anchor="t"/>
          <a:lstStyle/>
          <a:p>
            <a:pPr marL="0" indent="0" algn="l">
              <a:lnSpc>
                <a:spcPts val="1650"/>
              </a:lnSpc>
              <a:buNone/>
            </a:pPr>
            <a:endParaRPr lang="en-US" sz="1400" dirty="0"/>
          </a:p>
        </p:txBody>
      </p:sp>
      <p:sp>
        <p:nvSpPr>
          <p:cNvPr id="5" name="Text 3"/>
          <p:cNvSpPr/>
          <p:nvPr/>
        </p:nvSpPr>
        <p:spPr>
          <a:xfrm>
            <a:off x="672465" y="1943695"/>
            <a:ext cx="6479977" cy="215265"/>
          </a:xfrm>
          <a:prstGeom prst="rect">
            <a:avLst/>
          </a:prstGeom>
          <a:noFill/>
        </p:spPr>
        <p:txBody>
          <a:bodyPr wrap="none" lIns="0" tIns="0" rIns="0" bIns="0" rtlCol="0" anchor="t"/>
          <a:lstStyle/>
          <a:p>
            <a:pPr marL="0" indent="0" algn="l">
              <a:lnSpc>
                <a:spcPts val="1650"/>
              </a:lnSpc>
              <a:buNone/>
            </a:pPr>
            <a:endParaRPr lang="en-US" sz="1400" dirty="0"/>
          </a:p>
        </p:txBody>
      </p:sp>
      <p:sp>
        <p:nvSpPr>
          <p:cNvPr id="6" name="Text 4"/>
          <p:cNvSpPr/>
          <p:nvPr/>
        </p:nvSpPr>
        <p:spPr>
          <a:xfrm>
            <a:off x="672465" y="2279928"/>
            <a:ext cx="6479977" cy="215265"/>
          </a:xfrm>
          <a:prstGeom prst="rect">
            <a:avLst/>
          </a:prstGeom>
          <a:noFill/>
        </p:spPr>
        <p:txBody>
          <a:bodyPr wrap="none" lIns="0" tIns="0" rIns="0" bIns="0" rtlCol="0" anchor="t"/>
          <a:lstStyle/>
          <a:p>
            <a:pPr marL="0" indent="0" algn="l">
              <a:lnSpc>
                <a:spcPts val="1650"/>
              </a:lnSpc>
              <a:buNone/>
            </a:pPr>
            <a:endParaRPr lang="en-US" sz="1400" dirty="0"/>
          </a:p>
        </p:txBody>
      </p:sp>
      <p:sp>
        <p:nvSpPr>
          <p:cNvPr id="7" name="Text 5"/>
          <p:cNvSpPr/>
          <p:nvPr/>
        </p:nvSpPr>
        <p:spPr>
          <a:xfrm>
            <a:off x="672465" y="2616160"/>
            <a:ext cx="6479977" cy="215265"/>
          </a:xfrm>
          <a:prstGeom prst="rect">
            <a:avLst/>
          </a:prstGeom>
          <a:noFill/>
        </p:spPr>
        <p:txBody>
          <a:bodyPr wrap="none" lIns="0" tIns="0" rIns="0" bIns="0" rtlCol="0" anchor="t"/>
          <a:lstStyle/>
          <a:p>
            <a:pPr marL="0" indent="0" algn="l">
              <a:lnSpc>
                <a:spcPts val="1650"/>
              </a:lnSpc>
              <a:buNone/>
            </a:pPr>
            <a:endParaRPr lang="en-US" sz="1400" dirty="0"/>
          </a:p>
        </p:txBody>
      </p:sp>
      <p:sp>
        <p:nvSpPr>
          <p:cNvPr id="8" name="Text 6"/>
          <p:cNvSpPr/>
          <p:nvPr/>
        </p:nvSpPr>
        <p:spPr>
          <a:xfrm>
            <a:off x="1007745" y="2894608"/>
            <a:ext cx="6479977" cy="215265"/>
          </a:xfrm>
          <a:prstGeom prst="rect">
            <a:avLst/>
          </a:prstGeom>
          <a:noFill/>
        </p:spPr>
        <p:txBody>
          <a:bodyPr wrap="none" lIns="0" tIns="0" rIns="0" bIns="0" rtlCol="0" anchor="t"/>
          <a:lstStyle/>
          <a:p>
            <a:pPr marL="0" indent="0" algn="l">
              <a:lnSpc>
                <a:spcPts val="1650"/>
              </a:lnSpc>
              <a:buNone/>
            </a:pPr>
            <a:endParaRPr lang="en-US" sz="1050" dirty="0"/>
          </a:p>
        </p:txBody>
      </p:sp>
      <p:pic>
        <p:nvPicPr>
          <p:cNvPr id="9" name="Image 0" descr="preencoded.png"/>
          <p:cNvPicPr>
            <a:picLocks noChangeAspect="1"/>
          </p:cNvPicPr>
          <p:nvPr/>
        </p:nvPicPr>
        <p:blipFill>
          <a:blip r:embed="rId3"/>
          <a:stretch>
            <a:fillRect/>
          </a:stretch>
        </p:blipFill>
        <p:spPr>
          <a:xfrm>
            <a:off x="2225873" y="3318867"/>
            <a:ext cx="3373041" cy="828675"/>
          </a:xfrm>
          <a:prstGeom prst="rect">
            <a:avLst/>
          </a:prstGeom>
        </p:spPr>
      </p:pic>
      <p:sp>
        <p:nvSpPr>
          <p:cNvPr id="10" name="Text 7"/>
          <p:cNvSpPr/>
          <p:nvPr/>
        </p:nvSpPr>
        <p:spPr>
          <a:xfrm>
            <a:off x="3071693" y="3453289"/>
            <a:ext cx="1681162" cy="210145"/>
          </a:xfrm>
          <a:prstGeom prst="rect">
            <a:avLst/>
          </a:prstGeom>
          <a:noFill/>
        </p:spPr>
        <p:txBody>
          <a:bodyPr wrap="none" lIns="0" tIns="0" rIns="0" bIns="0" rtlCol="0" anchor="t"/>
          <a:lstStyle/>
          <a:p>
            <a:pPr marL="0" indent="0" algn="ctr">
              <a:lnSpc>
                <a:spcPts val="1650"/>
              </a:lnSpc>
              <a:buNone/>
            </a:pPr>
            <a:r>
              <a:rPr lang="en-US" sz="1600" dirty="0">
                <a:solidFill>
                  <a:srgbClr val="4C4C4D"/>
                </a:solidFill>
                <a:latin typeface="Crimson Pro Semi Bold" pitchFamily="34" charset="0"/>
                <a:ea typeface="Crimson Pro Semi Bold" pitchFamily="34" charset="-122"/>
                <a:cs typeface="Crimson Pro Semi Bold" pitchFamily="34" charset="-120"/>
              </a:rPr>
              <a:t>Admin</a:t>
            </a:r>
          </a:p>
        </p:txBody>
      </p:sp>
      <p:sp>
        <p:nvSpPr>
          <p:cNvPr id="11" name="Text 8"/>
          <p:cNvSpPr/>
          <p:nvPr/>
        </p:nvSpPr>
        <p:spPr>
          <a:xfrm>
            <a:off x="2598301" y="3797856"/>
            <a:ext cx="2628067" cy="215265"/>
          </a:xfrm>
          <a:prstGeom prst="rect">
            <a:avLst/>
          </a:prstGeom>
          <a:noFill/>
        </p:spPr>
        <p:txBody>
          <a:bodyPr wrap="none" lIns="0" tIns="0" rIns="0" bIns="0" rtlCol="0" anchor="t"/>
          <a:lstStyle/>
          <a:p>
            <a:pPr marL="0" indent="0" algn="ctr">
              <a:lnSpc>
                <a:spcPts val="1650"/>
              </a:lnSpc>
              <a:buNone/>
            </a:pPr>
            <a:r>
              <a:rPr lang="en-US" sz="1400" dirty="0">
                <a:solidFill>
                  <a:srgbClr val="4C4C4D"/>
                </a:solidFill>
                <a:latin typeface="Heebo" pitchFamily="34" charset="0"/>
                <a:ea typeface="Heebo" pitchFamily="34" charset="-122"/>
                <a:cs typeface="Heebo" pitchFamily="34" charset="-120"/>
              </a:rPr>
              <a:t>Assign lecturers, manage courses.</a:t>
            </a:r>
          </a:p>
        </p:txBody>
      </p:sp>
      <p:pic>
        <p:nvPicPr>
          <p:cNvPr id="12" name="Image 1" descr="preencoded.png"/>
          <p:cNvPicPr>
            <a:picLocks noChangeAspect="1"/>
          </p:cNvPicPr>
          <p:nvPr/>
        </p:nvPicPr>
        <p:blipFill>
          <a:blip r:embed="rId4"/>
          <a:stretch>
            <a:fillRect/>
          </a:stretch>
        </p:blipFill>
        <p:spPr>
          <a:xfrm>
            <a:off x="1737717" y="4181118"/>
            <a:ext cx="4349472" cy="828675"/>
          </a:xfrm>
          <a:prstGeom prst="rect">
            <a:avLst/>
          </a:prstGeom>
        </p:spPr>
      </p:pic>
      <p:sp>
        <p:nvSpPr>
          <p:cNvPr id="13" name="Text 9"/>
          <p:cNvSpPr/>
          <p:nvPr/>
        </p:nvSpPr>
        <p:spPr>
          <a:xfrm>
            <a:off x="3071813" y="4315539"/>
            <a:ext cx="1681162" cy="210145"/>
          </a:xfrm>
          <a:prstGeom prst="rect">
            <a:avLst/>
          </a:prstGeom>
          <a:noFill/>
        </p:spPr>
        <p:txBody>
          <a:bodyPr wrap="none" lIns="0" tIns="0" rIns="0" bIns="0" rtlCol="0" anchor="t"/>
          <a:lstStyle/>
          <a:p>
            <a:pPr marL="0" indent="0" algn="ctr">
              <a:lnSpc>
                <a:spcPts val="1650"/>
              </a:lnSpc>
              <a:buNone/>
            </a:pPr>
            <a:r>
              <a:rPr lang="en-US" sz="1600" dirty="0">
                <a:solidFill>
                  <a:srgbClr val="4C4C4D"/>
                </a:solidFill>
                <a:latin typeface="Crimson Pro Semi Bold" pitchFamily="34" charset="0"/>
                <a:ea typeface="Crimson Pro Semi Bold" pitchFamily="34" charset="-122"/>
                <a:cs typeface="Crimson Pro Semi Bold" pitchFamily="34" charset="-120"/>
              </a:rPr>
              <a:t>Lecturer</a:t>
            </a:r>
          </a:p>
        </p:txBody>
      </p:sp>
      <p:sp>
        <p:nvSpPr>
          <p:cNvPr id="14" name="Text 10"/>
          <p:cNvSpPr/>
          <p:nvPr/>
        </p:nvSpPr>
        <p:spPr>
          <a:xfrm>
            <a:off x="2107763" y="4660106"/>
            <a:ext cx="3609380" cy="215265"/>
          </a:xfrm>
          <a:prstGeom prst="rect">
            <a:avLst/>
          </a:prstGeom>
          <a:noFill/>
        </p:spPr>
        <p:txBody>
          <a:bodyPr wrap="none" lIns="0" tIns="0" rIns="0" bIns="0" rtlCol="0" anchor="t"/>
          <a:lstStyle/>
          <a:p>
            <a:pPr marL="0" indent="0" algn="ctr">
              <a:lnSpc>
                <a:spcPts val="1650"/>
              </a:lnSpc>
              <a:buNone/>
            </a:pPr>
            <a:r>
              <a:rPr lang="en-US" sz="1400" dirty="0">
                <a:solidFill>
                  <a:srgbClr val="4C4C4D"/>
                </a:solidFill>
                <a:latin typeface="Heebo" pitchFamily="34" charset="0"/>
                <a:ea typeface="Heebo" pitchFamily="34" charset="-122"/>
                <a:cs typeface="Heebo" pitchFamily="34" charset="-120"/>
              </a:rPr>
              <a:t>Live attendance grid, alerts, manual override.</a:t>
            </a:r>
          </a:p>
        </p:txBody>
      </p:sp>
      <p:pic>
        <p:nvPicPr>
          <p:cNvPr id="15" name="Image 2" descr="preencoded.png"/>
          <p:cNvPicPr>
            <a:picLocks noChangeAspect="1"/>
          </p:cNvPicPr>
          <p:nvPr/>
        </p:nvPicPr>
        <p:blipFill>
          <a:blip r:embed="rId5"/>
          <a:stretch>
            <a:fillRect/>
          </a:stretch>
        </p:blipFill>
        <p:spPr>
          <a:xfrm>
            <a:off x="1249442" y="5043368"/>
            <a:ext cx="5326023" cy="828675"/>
          </a:xfrm>
          <a:prstGeom prst="rect">
            <a:avLst/>
          </a:prstGeom>
        </p:spPr>
      </p:pic>
      <p:sp>
        <p:nvSpPr>
          <p:cNvPr id="16" name="Text 11"/>
          <p:cNvSpPr/>
          <p:nvPr/>
        </p:nvSpPr>
        <p:spPr>
          <a:xfrm>
            <a:off x="3071813" y="5177790"/>
            <a:ext cx="1681162" cy="210145"/>
          </a:xfrm>
          <a:prstGeom prst="rect">
            <a:avLst/>
          </a:prstGeom>
          <a:noFill/>
        </p:spPr>
        <p:txBody>
          <a:bodyPr wrap="none" lIns="0" tIns="0" rIns="0" bIns="0" rtlCol="0" anchor="t"/>
          <a:lstStyle/>
          <a:p>
            <a:pPr marL="0" indent="0" algn="ctr">
              <a:lnSpc>
                <a:spcPts val="1650"/>
              </a:lnSpc>
              <a:buNone/>
            </a:pPr>
            <a:r>
              <a:rPr lang="en-US" sz="1600" dirty="0">
                <a:solidFill>
                  <a:srgbClr val="4C4C4D"/>
                </a:solidFill>
                <a:latin typeface="Crimson Pro Semi Bold" pitchFamily="34" charset="0"/>
                <a:ea typeface="Crimson Pro Semi Bold" pitchFamily="34" charset="-122"/>
                <a:cs typeface="Crimson Pro Semi Bold" pitchFamily="34" charset="-120"/>
              </a:rPr>
              <a:t>Student</a:t>
            </a:r>
          </a:p>
        </p:txBody>
      </p:sp>
      <p:sp>
        <p:nvSpPr>
          <p:cNvPr id="17" name="Text 12"/>
          <p:cNvSpPr/>
          <p:nvPr/>
        </p:nvSpPr>
        <p:spPr>
          <a:xfrm>
            <a:off x="1616988" y="5522357"/>
            <a:ext cx="4590812" cy="215265"/>
          </a:xfrm>
          <a:prstGeom prst="rect">
            <a:avLst/>
          </a:prstGeom>
          <a:noFill/>
        </p:spPr>
        <p:txBody>
          <a:bodyPr wrap="none" lIns="0" tIns="0" rIns="0" bIns="0" rtlCol="0" anchor="t"/>
          <a:lstStyle/>
          <a:p>
            <a:pPr marL="0" indent="0" algn="ctr">
              <a:lnSpc>
                <a:spcPts val="1650"/>
              </a:lnSpc>
              <a:buNone/>
            </a:pPr>
            <a:r>
              <a:rPr lang="en-US" sz="1400" dirty="0">
                <a:solidFill>
                  <a:srgbClr val="4C4C4D"/>
                </a:solidFill>
                <a:latin typeface="Heebo" pitchFamily="34" charset="0"/>
                <a:ea typeface="Heebo" pitchFamily="34" charset="-122"/>
                <a:cs typeface="Heebo" pitchFamily="34" charset="-120"/>
              </a:rPr>
              <a:t>Class info, streaks, check-in.</a:t>
            </a:r>
          </a:p>
        </p:txBody>
      </p:sp>
      <p:sp>
        <p:nvSpPr>
          <p:cNvPr id="18" name="Text 13"/>
          <p:cNvSpPr/>
          <p:nvPr/>
        </p:nvSpPr>
        <p:spPr>
          <a:xfrm>
            <a:off x="672465" y="6023253"/>
            <a:ext cx="6479977" cy="215265"/>
          </a:xfrm>
          <a:prstGeom prst="rect">
            <a:avLst/>
          </a:prstGeom>
          <a:noFill/>
        </p:spPr>
        <p:txBody>
          <a:bodyPr wrap="none" lIns="0" tIns="0" rIns="0" bIns="0" rtlCol="0" anchor="t"/>
          <a:lstStyle/>
          <a:p>
            <a:pPr marL="0" indent="0" algn="l">
              <a:lnSpc>
                <a:spcPts val="1650"/>
              </a:lnSpc>
              <a:buNone/>
            </a:pPr>
            <a:endParaRPr lang="en-US" sz="1400" dirty="0"/>
          </a:p>
        </p:txBody>
      </p:sp>
      <p:sp>
        <p:nvSpPr>
          <p:cNvPr id="19" name="Text 14"/>
          <p:cNvSpPr/>
          <p:nvPr/>
        </p:nvSpPr>
        <p:spPr>
          <a:xfrm>
            <a:off x="7488198" y="1271230"/>
            <a:ext cx="6477238" cy="215265"/>
          </a:xfrm>
          <a:prstGeom prst="rect">
            <a:avLst/>
          </a:prstGeom>
          <a:noFill/>
        </p:spPr>
        <p:txBody>
          <a:bodyPr wrap="none" lIns="0" tIns="0" rIns="0" bIns="0" rtlCol="0" anchor="t"/>
          <a:lstStyle/>
          <a:p>
            <a:pPr marL="0" indent="0" algn="l">
              <a:lnSpc>
                <a:spcPts val="1650"/>
              </a:lnSpc>
              <a:buNone/>
            </a:pPr>
            <a:endParaRPr lang="en-US" sz="1050" dirty="0"/>
          </a:p>
        </p:txBody>
      </p:sp>
      <p:pic>
        <p:nvPicPr>
          <p:cNvPr id="20" name="Image 3" descr="preencoded.png"/>
          <p:cNvPicPr>
            <a:picLocks noChangeAspect="1"/>
          </p:cNvPicPr>
          <p:nvPr/>
        </p:nvPicPr>
        <p:blipFill>
          <a:blip r:embed="rId6"/>
          <a:stretch>
            <a:fillRect/>
          </a:stretch>
        </p:blipFill>
        <p:spPr>
          <a:xfrm>
            <a:off x="8674100" y="346075"/>
            <a:ext cx="3596005" cy="78835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700445"/>
            <a:ext cx="4536519" cy="566976"/>
          </a:xfrm>
          <a:prstGeom prst="rect">
            <a:avLst/>
          </a:prstGeom>
          <a:noFill/>
        </p:spPr>
        <p:txBody>
          <a:bodyPr wrap="none" lIns="0" tIns="0" rIns="0" bIns="0" rtlCol="0" anchor="t"/>
          <a:lstStyle/>
          <a:p>
            <a:pPr marL="0" indent="0" algn="l">
              <a:lnSpc>
                <a:spcPts val="4450"/>
              </a:lnSpc>
              <a:buNone/>
            </a:pPr>
            <a:r>
              <a:rPr lang="en-US" sz="3550" dirty="0" smtClean="0">
                <a:solidFill>
                  <a:srgbClr val="152D47"/>
                </a:solidFill>
                <a:latin typeface="Crimson Pro Semi Bold" pitchFamily="34" charset="0"/>
                <a:ea typeface="Crimson Pro Semi Bold" pitchFamily="34" charset="-122"/>
                <a:cs typeface="Crimson Pro Semi Bold" pitchFamily="34" charset="-120"/>
              </a:rPr>
              <a:t>Navigation</a:t>
            </a:r>
            <a:endParaRPr lang="en-US" sz="3550" dirty="0"/>
          </a:p>
        </p:txBody>
      </p:sp>
      <p:sp>
        <p:nvSpPr>
          <p:cNvPr id="3" name="Text 1"/>
          <p:cNvSpPr/>
          <p:nvPr/>
        </p:nvSpPr>
        <p:spPr>
          <a:xfrm>
            <a:off x="793790" y="1702832"/>
            <a:ext cx="5153739" cy="290274"/>
          </a:xfrm>
          <a:prstGeom prst="rect">
            <a:avLst/>
          </a:prstGeom>
          <a:noFill/>
        </p:spPr>
        <p:txBody>
          <a:bodyPr wrap="none" lIns="0" tIns="0" rIns="0" bIns="0" rtlCol="0" anchor="t"/>
          <a:lstStyle/>
          <a:p>
            <a:pPr marL="0" indent="0" algn="l">
              <a:lnSpc>
                <a:spcPts val="2250"/>
              </a:lnSpc>
              <a:buNone/>
            </a:pPr>
            <a:endParaRPr lang="en-US" sz="1400" dirty="0"/>
          </a:p>
        </p:txBody>
      </p:sp>
      <p:pic>
        <p:nvPicPr>
          <p:cNvPr id="4" name="Image 0" descr="preencoded.png"/>
          <p:cNvPicPr>
            <a:picLocks noChangeAspect="1"/>
          </p:cNvPicPr>
          <p:nvPr/>
        </p:nvPicPr>
        <p:blipFill>
          <a:blip r:embed="rId3"/>
          <a:stretch>
            <a:fillRect/>
          </a:stretch>
        </p:blipFill>
        <p:spPr>
          <a:xfrm>
            <a:off x="5802630" y="1141730"/>
            <a:ext cx="2757170" cy="2571750"/>
          </a:xfrm>
          <a:prstGeom prst="rect">
            <a:avLst/>
          </a:prstGeom>
        </p:spPr>
      </p:pic>
      <p:sp>
        <p:nvSpPr>
          <p:cNvPr id="5" name="Text 2"/>
          <p:cNvSpPr/>
          <p:nvPr/>
        </p:nvSpPr>
        <p:spPr>
          <a:xfrm>
            <a:off x="8697873" y="1702832"/>
            <a:ext cx="5153739" cy="290274"/>
          </a:xfrm>
          <a:prstGeom prst="rect">
            <a:avLst/>
          </a:prstGeom>
          <a:noFill/>
        </p:spPr>
        <p:txBody>
          <a:bodyPr wrap="none" lIns="0" tIns="0" rIns="0" bIns="0" rtlCol="0" anchor="t"/>
          <a:lstStyle/>
          <a:p>
            <a:pPr marL="0" indent="0" algn="l">
              <a:lnSpc>
                <a:spcPts val="2250"/>
              </a:lnSpc>
              <a:buNone/>
            </a:pPr>
            <a:endParaRPr lang="en-US" sz="1400" dirty="0"/>
          </a:p>
        </p:txBody>
      </p:sp>
      <p:sp>
        <p:nvSpPr>
          <p:cNvPr id="6" name="Text 3"/>
          <p:cNvSpPr/>
          <p:nvPr/>
        </p:nvSpPr>
        <p:spPr>
          <a:xfrm>
            <a:off x="2599015" y="5361742"/>
            <a:ext cx="2268260" cy="283488"/>
          </a:xfrm>
          <a:prstGeom prst="rect">
            <a:avLst/>
          </a:prstGeom>
          <a:noFill/>
        </p:spPr>
        <p:txBody>
          <a:bodyPr wrap="none" lIns="0" tIns="0" rIns="0" bIns="0" rtlCol="0" anchor="t"/>
          <a:lstStyle/>
          <a:p>
            <a:pPr marL="0" indent="0" algn="r">
              <a:lnSpc>
                <a:spcPts val="2200"/>
              </a:lnSpc>
              <a:buNone/>
            </a:pPr>
            <a:r>
              <a:rPr lang="en-US" sz="1750" dirty="0">
                <a:solidFill>
                  <a:srgbClr val="4C4C4D"/>
                </a:solidFill>
                <a:latin typeface="Crimson Pro Semi Bold" pitchFamily="34" charset="0"/>
                <a:ea typeface="Crimson Pro Semi Bold" pitchFamily="34" charset="-122"/>
                <a:cs typeface="Crimson Pro Semi Bold" pitchFamily="34" charset="-120"/>
              </a:rPr>
              <a:t>Primary Navigation</a:t>
            </a:r>
            <a:endParaRPr lang="en-US" sz="1750" dirty="0"/>
          </a:p>
        </p:txBody>
      </p:sp>
      <p:sp>
        <p:nvSpPr>
          <p:cNvPr id="7" name="Text 4"/>
          <p:cNvSpPr/>
          <p:nvPr/>
        </p:nvSpPr>
        <p:spPr>
          <a:xfrm>
            <a:off x="793790" y="5754053"/>
            <a:ext cx="4332565" cy="290274"/>
          </a:xfrm>
          <a:prstGeom prst="rect">
            <a:avLst/>
          </a:prstGeom>
          <a:noFill/>
        </p:spPr>
        <p:txBody>
          <a:bodyPr wrap="none" lIns="0" tIns="0" rIns="0" bIns="0" rtlCol="0" anchor="t"/>
          <a:lstStyle/>
          <a:p>
            <a:pPr marL="0" indent="0" algn="r">
              <a:lnSpc>
                <a:spcPts val="2250"/>
              </a:lnSpc>
              <a:buNone/>
            </a:pPr>
            <a:r>
              <a:rPr lang="en-US" sz="1400" dirty="0">
                <a:solidFill>
                  <a:srgbClr val="4C4C4D"/>
                </a:solidFill>
                <a:latin typeface="Heebo" pitchFamily="34" charset="0"/>
                <a:ea typeface="Heebo" pitchFamily="34" charset="-122"/>
                <a:cs typeface="Heebo" pitchFamily="34" charset="-120"/>
              </a:rPr>
              <a:t>Bottom tab bar (role-adaptive).</a:t>
            </a:r>
            <a:endParaRPr lang="en-US" sz="1400" dirty="0"/>
          </a:p>
        </p:txBody>
      </p:sp>
      <p:sp>
        <p:nvSpPr>
          <p:cNvPr id="10" name="Text 6"/>
          <p:cNvSpPr/>
          <p:nvPr/>
        </p:nvSpPr>
        <p:spPr>
          <a:xfrm>
            <a:off x="7145059" y="5063371"/>
            <a:ext cx="2268260" cy="283488"/>
          </a:xfrm>
          <a:prstGeom prst="rect">
            <a:avLst/>
          </a:prstGeom>
          <a:noFill/>
        </p:spPr>
        <p:txBody>
          <a:bodyPr wrap="none" lIns="0" tIns="0" rIns="0" bIns="0" rtlCol="0" anchor="t"/>
          <a:lstStyle/>
          <a:p>
            <a:pPr marL="0" indent="0" algn="l">
              <a:lnSpc>
                <a:spcPts val="2200"/>
              </a:lnSpc>
              <a:buNone/>
            </a:pPr>
            <a:r>
              <a:rPr lang="en-US" sz="1750" dirty="0">
                <a:solidFill>
                  <a:srgbClr val="4C4C4D"/>
                </a:solidFill>
                <a:latin typeface="Crimson Pro Semi Bold" pitchFamily="34" charset="0"/>
                <a:ea typeface="Crimson Pro Semi Bold" pitchFamily="34" charset="-122"/>
                <a:cs typeface="Crimson Pro Semi Bold" pitchFamily="34" charset="-120"/>
              </a:rPr>
              <a:t>Students</a:t>
            </a:r>
            <a:endParaRPr lang="en-US" sz="1750" dirty="0"/>
          </a:p>
        </p:txBody>
      </p:sp>
      <p:sp>
        <p:nvSpPr>
          <p:cNvPr id="11" name="Text 7"/>
          <p:cNvSpPr/>
          <p:nvPr/>
        </p:nvSpPr>
        <p:spPr>
          <a:xfrm>
            <a:off x="7094338" y="5717918"/>
            <a:ext cx="4423291" cy="290274"/>
          </a:xfrm>
          <a:prstGeom prst="rect">
            <a:avLst/>
          </a:prstGeom>
          <a:noFill/>
        </p:spPr>
        <p:txBody>
          <a:bodyPr wrap="none" lIns="0" tIns="0" rIns="0" bIns="0" rtlCol="0" anchor="t"/>
          <a:lstStyle/>
          <a:p>
            <a:pPr marL="0" indent="0" algn="l">
              <a:lnSpc>
                <a:spcPts val="2250"/>
              </a:lnSpc>
              <a:buNone/>
            </a:pPr>
            <a:r>
              <a:rPr lang="en-US" sz="1400" dirty="0">
                <a:solidFill>
                  <a:srgbClr val="4C4C4D"/>
                </a:solidFill>
                <a:latin typeface="Heebo" pitchFamily="34" charset="0"/>
                <a:ea typeface="Heebo" pitchFamily="34" charset="-122"/>
                <a:cs typeface="Heebo" pitchFamily="34" charset="-120"/>
              </a:rPr>
              <a:t>Home, Attendance, Profile.</a:t>
            </a:r>
            <a:endParaRPr lang="en-US" sz="1400" dirty="0"/>
          </a:p>
        </p:txBody>
      </p:sp>
      <p:sp>
        <p:nvSpPr>
          <p:cNvPr id="13" name="Text 8"/>
          <p:cNvSpPr/>
          <p:nvPr/>
        </p:nvSpPr>
        <p:spPr>
          <a:xfrm>
            <a:off x="7999333" y="4552831"/>
            <a:ext cx="271463" cy="339328"/>
          </a:xfrm>
          <a:prstGeom prst="rect">
            <a:avLst/>
          </a:prstGeom>
          <a:noFill/>
        </p:spPr>
        <p:txBody>
          <a:bodyPr wrap="none" lIns="0" tIns="0" rIns="0" bIns="0" rtlCol="0" anchor="t"/>
          <a:lstStyle/>
          <a:p>
            <a:pPr marL="0" indent="0" algn="l">
              <a:lnSpc>
                <a:spcPts val="3400"/>
              </a:lnSpc>
              <a:buNone/>
            </a:pPr>
            <a:endParaRPr lang="en-US" sz="2100" dirty="0"/>
          </a:p>
        </p:txBody>
      </p:sp>
      <p:sp>
        <p:nvSpPr>
          <p:cNvPr id="14" name="Text 9"/>
          <p:cNvSpPr/>
          <p:nvPr/>
        </p:nvSpPr>
        <p:spPr>
          <a:xfrm>
            <a:off x="10022919" y="4990983"/>
            <a:ext cx="2268260" cy="283488"/>
          </a:xfrm>
          <a:prstGeom prst="rect">
            <a:avLst/>
          </a:prstGeom>
          <a:noFill/>
        </p:spPr>
        <p:txBody>
          <a:bodyPr wrap="none" lIns="0" tIns="0" rIns="0" bIns="0" rtlCol="0" anchor="t"/>
          <a:lstStyle/>
          <a:p>
            <a:pPr marL="0" indent="0" algn="l">
              <a:lnSpc>
                <a:spcPts val="2200"/>
              </a:lnSpc>
              <a:buNone/>
            </a:pPr>
            <a:r>
              <a:rPr lang="en-US" sz="1750" dirty="0">
                <a:solidFill>
                  <a:srgbClr val="4C4C4D"/>
                </a:solidFill>
                <a:latin typeface="Crimson Pro Semi Bold" pitchFamily="34" charset="0"/>
                <a:ea typeface="Crimson Pro Semi Bold" pitchFamily="34" charset="-122"/>
                <a:cs typeface="Crimson Pro Semi Bold" pitchFamily="34" charset="-120"/>
              </a:rPr>
              <a:t>Lecturers/Admins</a:t>
            </a:r>
            <a:endParaRPr lang="en-US" sz="1750" dirty="0"/>
          </a:p>
        </p:txBody>
      </p:sp>
      <p:sp>
        <p:nvSpPr>
          <p:cNvPr id="15" name="Text 10"/>
          <p:cNvSpPr/>
          <p:nvPr/>
        </p:nvSpPr>
        <p:spPr>
          <a:xfrm>
            <a:off x="10207109" y="5671245"/>
            <a:ext cx="4423291" cy="290274"/>
          </a:xfrm>
          <a:prstGeom prst="rect">
            <a:avLst/>
          </a:prstGeom>
          <a:noFill/>
        </p:spPr>
        <p:txBody>
          <a:bodyPr wrap="none" lIns="0" tIns="0" rIns="0" bIns="0" rtlCol="0" anchor="t"/>
          <a:lstStyle/>
          <a:p>
            <a:pPr marL="0" indent="0" algn="l">
              <a:lnSpc>
                <a:spcPts val="2250"/>
              </a:lnSpc>
              <a:buNone/>
            </a:pPr>
            <a:r>
              <a:rPr lang="en-US" sz="1400" dirty="0">
                <a:solidFill>
                  <a:srgbClr val="4C4C4D"/>
                </a:solidFill>
                <a:latin typeface="Heebo" pitchFamily="34" charset="0"/>
                <a:ea typeface="Heebo" pitchFamily="34" charset="-122"/>
                <a:cs typeface="Heebo" pitchFamily="34" charset="-120"/>
              </a:rPr>
              <a:t>Live Grid, Reports, Exports.</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10076" y="353616"/>
            <a:ext cx="2832854" cy="353973"/>
          </a:xfrm>
          <a:prstGeom prst="rect">
            <a:avLst/>
          </a:prstGeom>
          <a:noFill/>
        </p:spPr>
        <p:txBody>
          <a:bodyPr wrap="none" lIns="0" tIns="0" rIns="0" bIns="0" rtlCol="0" anchor="t"/>
          <a:lstStyle/>
          <a:p>
            <a:pPr marL="0" indent="0" algn="l">
              <a:lnSpc>
                <a:spcPts val="2750"/>
              </a:lnSpc>
              <a:buNone/>
            </a:pPr>
            <a:r>
              <a:rPr lang="en-US" sz="2200" dirty="0">
                <a:solidFill>
                  <a:srgbClr val="152D47"/>
                </a:solidFill>
                <a:latin typeface="Crimson Pro Semi Bold" pitchFamily="34" charset="0"/>
                <a:ea typeface="Crimson Pro Semi Bold" pitchFamily="34" charset="-122"/>
                <a:cs typeface="Crimson Pro Semi Bold" pitchFamily="34" charset="-120"/>
              </a:rPr>
              <a:t>Student's Section</a:t>
            </a:r>
            <a:endParaRPr lang="en-US" sz="2200" dirty="0"/>
          </a:p>
        </p:txBody>
      </p:sp>
      <p:pic>
        <p:nvPicPr>
          <p:cNvPr id="3" name="Image 0" descr="preencoded.png"/>
          <p:cNvPicPr>
            <a:picLocks noChangeAspect="1"/>
          </p:cNvPicPr>
          <p:nvPr/>
        </p:nvPicPr>
        <p:blipFill>
          <a:blip r:embed="rId3"/>
          <a:stretch>
            <a:fillRect/>
          </a:stretch>
        </p:blipFill>
        <p:spPr>
          <a:xfrm>
            <a:off x="1368425" y="697865"/>
            <a:ext cx="12169775" cy="4171315"/>
          </a:xfrm>
          <a:prstGeom prst="rect">
            <a:avLst/>
          </a:prstGeom>
        </p:spPr>
      </p:pic>
      <p:sp>
        <p:nvSpPr>
          <p:cNvPr id="4" name="Shape 1"/>
          <p:cNvSpPr/>
          <p:nvPr/>
        </p:nvSpPr>
        <p:spPr>
          <a:xfrm>
            <a:off x="610076" y="4972407"/>
            <a:ext cx="1676281" cy="652820"/>
          </a:xfrm>
          <a:prstGeom prst="roundRect">
            <a:avLst>
              <a:gd name="adj" fmla="val 2604"/>
            </a:avLst>
          </a:prstGeom>
          <a:solidFill>
            <a:srgbClr val="F2EEEE"/>
          </a:solidFill>
        </p:spPr>
      </p:sp>
      <p:sp>
        <p:nvSpPr>
          <p:cNvPr id="5" name="Text 2"/>
          <p:cNvSpPr/>
          <p:nvPr/>
        </p:nvSpPr>
        <p:spPr>
          <a:xfrm>
            <a:off x="1368504" y="5199221"/>
            <a:ext cx="159306" cy="199073"/>
          </a:xfrm>
          <a:prstGeom prst="rect">
            <a:avLst/>
          </a:prstGeom>
          <a:noFill/>
        </p:spPr>
        <p:txBody>
          <a:bodyPr wrap="none" lIns="0" tIns="0" rIns="0" bIns="0" rtlCol="0" anchor="t"/>
          <a:lstStyle/>
          <a:p>
            <a:pPr marL="0" indent="0" algn="ctr">
              <a:lnSpc>
                <a:spcPts val="2000"/>
              </a:lnSpc>
              <a:buNone/>
            </a:pPr>
            <a:r>
              <a:rPr lang="en-US" dirty="0">
                <a:solidFill>
                  <a:srgbClr val="4C4C4D"/>
                </a:solidFill>
                <a:latin typeface="Crimson Pro Semi Bold" pitchFamily="34" charset="0"/>
                <a:ea typeface="Crimson Pro Semi Bold" pitchFamily="34" charset="-122"/>
                <a:cs typeface="Crimson Pro Semi Bold" pitchFamily="34" charset="-120"/>
              </a:rPr>
              <a:t>1</a:t>
            </a:r>
          </a:p>
        </p:txBody>
      </p:sp>
      <p:sp>
        <p:nvSpPr>
          <p:cNvPr id="6" name="Text 3"/>
          <p:cNvSpPr/>
          <p:nvPr/>
        </p:nvSpPr>
        <p:spPr>
          <a:xfrm>
            <a:off x="2399586" y="5085636"/>
            <a:ext cx="1416368" cy="177046"/>
          </a:xfrm>
          <a:prstGeom prst="rect">
            <a:avLst/>
          </a:prstGeom>
          <a:noFill/>
        </p:spPr>
        <p:txBody>
          <a:bodyPr wrap="none" lIns="0" tIns="0" rIns="0" bIns="0" rtlCol="0" anchor="t"/>
          <a:lstStyle/>
          <a:p>
            <a:pPr marL="0" indent="0" algn="l">
              <a:lnSpc>
                <a:spcPts val="1350"/>
              </a:lnSpc>
              <a:buNone/>
            </a:pPr>
            <a:r>
              <a:rPr lang="en-US" sz="1600" dirty="0">
                <a:solidFill>
                  <a:srgbClr val="4C4C4D"/>
                </a:solidFill>
                <a:latin typeface="Crimson Pro Semi Bold" pitchFamily="34" charset="0"/>
                <a:ea typeface="Crimson Pro Semi Bold" pitchFamily="34" charset="-122"/>
                <a:cs typeface="Crimson Pro Semi Bold" pitchFamily="34" charset="-120"/>
              </a:rPr>
              <a:t>Dashboard</a:t>
            </a:r>
          </a:p>
        </p:txBody>
      </p:sp>
      <p:sp>
        <p:nvSpPr>
          <p:cNvPr id="7" name="Text 4"/>
          <p:cNvSpPr/>
          <p:nvPr/>
        </p:nvSpPr>
        <p:spPr>
          <a:xfrm>
            <a:off x="2399586" y="5330666"/>
            <a:ext cx="1522333" cy="181332"/>
          </a:xfrm>
          <a:prstGeom prst="rect">
            <a:avLst/>
          </a:prstGeom>
          <a:noFill/>
        </p:spPr>
        <p:txBody>
          <a:bodyPr wrap="none" lIns="0" tIns="0" rIns="0" bIns="0" rtlCol="0" anchor="t"/>
          <a:lstStyle/>
          <a:p>
            <a:pPr marL="0" indent="0" algn="l">
              <a:lnSpc>
                <a:spcPts val="1400"/>
              </a:lnSpc>
              <a:buNone/>
            </a:pPr>
            <a:r>
              <a:rPr lang="en-US" sz="1200" dirty="0">
                <a:solidFill>
                  <a:srgbClr val="4C4C4D"/>
                </a:solidFill>
                <a:latin typeface="Heebo" pitchFamily="34" charset="0"/>
                <a:ea typeface="Heebo" pitchFamily="34" charset="-122"/>
                <a:cs typeface="Heebo" pitchFamily="34" charset="-120"/>
              </a:rPr>
              <a:t>Personalized course overview.</a:t>
            </a:r>
          </a:p>
        </p:txBody>
      </p:sp>
      <p:sp>
        <p:nvSpPr>
          <p:cNvPr id="8" name="Shape 5"/>
          <p:cNvSpPr/>
          <p:nvPr/>
        </p:nvSpPr>
        <p:spPr>
          <a:xfrm>
            <a:off x="2342912" y="5621417"/>
            <a:ext cx="11620857" cy="7620"/>
          </a:xfrm>
          <a:prstGeom prst="roundRect">
            <a:avLst>
              <a:gd name="adj" fmla="val 223063"/>
            </a:avLst>
          </a:prstGeom>
          <a:solidFill>
            <a:srgbClr val="D8D4D4"/>
          </a:solidFill>
        </p:spPr>
      </p:sp>
      <p:sp>
        <p:nvSpPr>
          <p:cNvPr id="9" name="Shape 6"/>
          <p:cNvSpPr/>
          <p:nvPr/>
        </p:nvSpPr>
        <p:spPr>
          <a:xfrm>
            <a:off x="610076" y="5681782"/>
            <a:ext cx="3352562" cy="652820"/>
          </a:xfrm>
          <a:prstGeom prst="roundRect">
            <a:avLst>
              <a:gd name="adj" fmla="val 2604"/>
            </a:avLst>
          </a:prstGeom>
          <a:solidFill>
            <a:srgbClr val="F2EEEE"/>
          </a:solidFill>
        </p:spPr>
      </p:sp>
      <p:sp>
        <p:nvSpPr>
          <p:cNvPr id="10" name="Text 7"/>
          <p:cNvSpPr/>
          <p:nvPr/>
        </p:nvSpPr>
        <p:spPr>
          <a:xfrm>
            <a:off x="2206704" y="5908596"/>
            <a:ext cx="159306" cy="199073"/>
          </a:xfrm>
          <a:prstGeom prst="rect">
            <a:avLst/>
          </a:prstGeom>
          <a:noFill/>
        </p:spPr>
        <p:txBody>
          <a:bodyPr wrap="none" lIns="0" tIns="0" rIns="0" bIns="0" rtlCol="0" anchor="t"/>
          <a:lstStyle/>
          <a:p>
            <a:pPr marL="0" indent="0" algn="ctr">
              <a:lnSpc>
                <a:spcPts val="2000"/>
              </a:lnSpc>
              <a:buNone/>
            </a:pPr>
            <a:r>
              <a:rPr lang="en-US" dirty="0">
                <a:solidFill>
                  <a:srgbClr val="4C4C4D"/>
                </a:solidFill>
                <a:latin typeface="Crimson Pro Semi Bold" pitchFamily="34" charset="0"/>
                <a:ea typeface="Crimson Pro Semi Bold" pitchFamily="34" charset="-122"/>
                <a:cs typeface="Crimson Pro Semi Bold" pitchFamily="34" charset="-120"/>
              </a:rPr>
              <a:t>2</a:t>
            </a:r>
          </a:p>
        </p:txBody>
      </p:sp>
      <p:sp>
        <p:nvSpPr>
          <p:cNvPr id="11" name="Text 8"/>
          <p:cNvSpPr/>
          <p:nvPr/>
        </p:nvSpPr>
        <p:spPr>
          <a:xfrm>
            <a:off x="4075867" y="5795010"/>
            <a:ext cx="1416368" cy="177046"/>
          </a:xfrm>
          <a:prstGeom prst="rect">
            <a:avLst/>
          </a:prstGeom>
          <a:noFill/>
        </p:spPr>
        <p:txBody>
          <a:bodyPr wrap="none" lIns="0" tIns="0" rIns="0" bIns="0" rtlCol="0" anchor="t"/>
          <a:lstStyle/>
          <a:p>
            <a:pPr marL="0" indent="0" algn="l">
              <a:lnSpc>
                <a:spcPts val="1350"/>
              </a:lnSpc>
              <a:buNone/>
            </a:pPr>
            <a:r>
              <a:rPr lang="en-US" sz="1600" dirty="0">
                <a:solidFill>
                  <a:srgbClr val="4C4C4D"/>
                </a:solidFill>
                <a:latin typeface="Crimson Pro Semi Bold" pitchFamily="34" charset="0"/>
                <a:ea typeface="Crimson Pro Semi Bold" pitchFamily="34" charset="-122"/>
                <a:cs typeface="Crimson Pro Semi Bold" pitchFamily="34" charset="-120"/>
              </a:rPr>
              <a:t>Check-in</a:t>
            </a:r>
          </a:p>
        </p:txBody>
      </p:sp>
      <p:sp>
        <p:nvSpPr>
          <p:cNvPr id="12" name="Text 9"/>
          <p:cNvSpPr/>
          <p:nvPr/>
        </p:nvSpPr>
        <p:spPr>
          <a:xfrm>
            <a:off x="4075867" y="6040041"/>
            <a:ext cx="2162294" cy="181332"/>
          </a:xfrm>
          <a:prstGeom prst="rect">
            <a:avLst/>
          </a:prstGeom>
          <a:noFill/>
        </p:spPr>
        <p:txBody>
          <a:bodyPr wrap="none" lIns="0" tIns="0" rIns="0" bIns="0" rtlCol="0" anchor="t"/>
          <a:lstStyle/>
          <a:p>
            <a:pPr marL="0" indent="0" algn="l">
              <a:lnSpc>
                <a:spcPts val="1400"/>
              </a:lnSpc>
              <a:buNone/>
            </a:pPr>
            <a:r>
              <a:rPr lang="en-US" sz="1200" dirty="0">
                <a:solidFill>
                  <a:srgbClr val="4C4C4D"/>
                </a:solidFill>
                <a:latin typeface="Heebo" pitchFamily="34" charset="0"/>
                <a:ea typeface="Heebo" pitchFamily="34" charset="-122"/>
                <a:cs typeface="Heebo" pitchFamily="34" charset="-120"/>
              </a:rPr>
              <a:t>One-tap attendance with facial recognition.</a:t>
            </a:r>
          </a:p>
        </p:txBody>
      </p:sp>
      <p:sp>
        <p:nvSpPr>
          <p:cNvPr id="13" name="Shape 10"/>
          <p:cNvSpPr/>
          <p:nvPr/>
        </p:nvSpPr>
        <p:spPr>
          <a:xfrm>
            <a:off x="4019193" y="6330791"/>
            <a:ext cx="9944576" cy="7620"/>
          </a:xfrm>
          <a:prstGeom prst="roundRect">
            <a:avLst>
              <a:gd name="adj" fmla="val 223063"/>
            </a:avLst>
          </a:prstGeom>
          <a:solidFill>
            <a:srgbClr val="D8D4D4"/>
          </a:solidFill>
        </p:spPr>
      </p:sp>
      <p:sp>
        <p:nvSpPr>
          <p:cNvPr id="14" name="Shape 11"/>
          <p:cNvSpPr/>
          <p:nvPr/>
        </p:nvSpPr>
        <p:spPr>
          <a:xfrm>
            <a:off x="610076" y="6391156"/>
            <a:ext cx="5028843" cy="652820"/>
          </a:xfrm>
          <a:prstGeom prst="roundRect">
            <a:avLst>
              <a:gd name="adj" fmla="val 2604"/>
            </a:avLst>
          </a:prstGeom>
          <a:solidFill>
            <a:srgbClr val="F2EEEE"/>
          </a:solidFill>
        </p:spPr>
      </p:sp>
      <p:sp>
        <p:nvSpPr>
          <p:cNvPr id="15" name="Text 12"/>
          <p:cNvSpPr/>
          <p:nvPr/>
        </p:nvSpPr>
        <p:spPr>
          <a:xfrm>
            <a:off x="3044785" y="6617970"/>
            <a:ext cx="159306" cy="199073"/>
          </a:xfrm>
          <a:prstGeom prst="rect">
            <a:avLst/>
          </a:prstGeom>
          <a:noFill/>
        </p:spPr>
        <p:txBody>
          <a:bodyPr wrap="none" lIns="0" tIns="0" rIns="0" bIns="0" rtlCol="0" anchor="t"/>
          <a:lstStyle/>
          <a:p>
            <a:pPr marL="0" indent="0" algn="ctr">
              <a:lnSpc>
                <a:spcPts val="2000"/>
              </a:lnSpc>
              <a:buNone/>
            </a:pPr>
            <a:r>
              <a:rPr lang="en-US" dirty="0">
                <a:solidFill>
                  <a:srgbClr val="4C4C4D"/>
                </a:solidFill>
                <a:latin typeface="Crimson Pro Semi Bold" pitchFamily="34" charset="0"/>
                <a:ea typeface="Crimson Pro Semi Bold" pitchFamily="34" charset="-122"/>
                <a:cs typeface="Crimson Pro Semi Bold" pitchFamily="34" charset="-120"/>
              </a:rPr>
              <a:t>3</a:t>
            </a:r>
          </a:p>
        </p:txBody>
      </p:sp>
      <p:sp>
        <p:nvSpPr>
          <p:cNvPr id="16" name="Text 13"/>
          <p:cNvSpPr/>
          <p:nvPr/>
        </p:nvSpPr>
        <p:spPr>
          <a:xfrm>
            <a:off x="5752148" y="6504384"/>
            <a:ext cx="1416368" cy="177046"/>
          </a:xfrm>
          <a:prstGeom prst="rect">
            <a:avLst/>
          </a:prstGeom>
          <a:noFill/>
        </p:spPr>
        <p:txBody>
          <a:bodyPr wrap="none" lIns="0" tIns="0" rIns="0" bIns="0" rtlCol="0" anchor="t"/>
          <a:lstStyle/>
          <a:p>
            <a:pPr marL="0" indent="0" algn="l">
              <a:lnSpc>
                <a:spcPts val="1350"/>
              </a:lnSpc>
              <a:buNone/>
            </a:pPr>
            <a:r>
              <a:rPr lang="en-US" sz="1600" dirty="0">
                <a:solidFill>
                  <a:srgbClr val="4C4C4D"/>
                </a:solidFill>
                <a:latin typeface="Crimson Pro Semi Bold" pitchFamily="34" charset="0"/>
                <a:ea typeface="Crimson Pro Semi Bold" pitchFamily="34" charset="-122"/>
                <a:cs typeface="Crimson Pro Semi Bold" pitchFamily="34" charset="-120"/>
              </a:rPr>
              <a:t>Attendance History</a:t>
            </a:r>
          </a:p>
        </p:txBody>
      </p:sp>
      <p:sp>
        <p:nvSpPr>
          <p:cNvPr id="17" name="Text 14"/>
          <p:cNvSpPr/>
          <p:nvPr/>
        </p:nvSpPr>
        <p:spPr>
          <a:xfrm>
            <a:off x="5752148" y="6749415"/>
            <a:ext cx="1646992" cy="181332"/>
          </a:xfrm>
          <a:prstGeom prst="rect">
            <a:avLst/>
          </a:prstGeom>
          <a:noFill/>
        </p:spPr>
        <p:txBody>
          <a:bodyPr wrap="none" lIns="0" tIns="0" rIns="0" bIns="0" rtlCol="0" anchor="t"/>
          <a:lstStyle/>
          <a:p>
            <a:pPr marL="0" indent="0" algn="l">
              <a:lnSpc>
                <a:spcPts val="1400"/>
              </a:lnSpc>
              <a:buNone/>
            </a:pPr>
            <a:r>
              <a:rPr lang="en-US" sz="1200" dirty="0">
                <a:solidFill>
                  <a:srgbClr val="4C4C4D"/>
                </a:solidFill>
                <a:latin typeface="Heebo" pitchFamily="34" charset="0"/>
                <a:ea typeface="Heebo" pitchFamily="34" charset="-122"/>
                <a:cs typeface="Heebo" pitchFamily="34" charset="-120"/>
              </a:rPr>
              <a:t>Detailed records of past classes.</a:t>
            </a:r>
          </a:p>
        </p:txBody>
      </p:sp>
      <p:sp>
        <p:nvSpPr>
          <p:cNvPr id="18" name="Shape 15"/>
          <p:cNvSpPr/>
          <p:nvPr/>
        </p:nvSpPr>
        <p:spPr>
          <a:xfrm>
            <a:off x="5695474" y="7040166"/>
            <a:ext cx="8268295" cy="7620"/>
          </a:xfrm>
          <a:prstGeom prst="roundRect">
            <a:avLst>
              <a:gd name="adj" fmla="val 223063"/>
            </a:avLst>
          </a:prstGeom>
          <a:solidFill>
            <a:srgbClr val="D8D4D4"/>
          </a:solidFill>
        </p:spPr>
      </p:sp>
      <p:sp>
        <p:nvSpPr>
          <p:cNvPr id="19" name="Shape 16"/>
          <p:cNvSpPr/>
          <p:nvPr/>
        </p:nvSpPr>
        <p:spPr>
          <a:xfrm>
            <a:off x="610076" y="7100530"/>
            <a:ext cx="6705124" cy="652820"/>
          </a:xfrm>
          <a:prstGeom prst="roundRect">
            <a:avLst>
              <a:gd name="adj" fmla="val 2604"/>
            </a:avLst>
          </a:prstGeom>
          <a:solidFill>
            <a:srgbClr val="F2EEEE"/>
          </a:solidFill>
        </p:spPr>
      </p:sp>
      <p:sp>
        <p:nvSpPr>
          <p:cNvPr id="20" name="Text 17"/>
          <p:cNvSpPr/>
          <p:nvPr/>
        </p:nvSpPr>
        <p:spPr>
          <a:xfrm>
            <a:off x="3882985" y="7327344"/>
            <a:ext cx="159306" cy="199073"/>
          </a:xfrm>
          <a:prstGeom prst="rect">
            <a:avLst/>
          </a:prstGeom>
          <a:noFill/>
        </p:spPr>
        <p:txBody>
          <a:bodyPr wrap="none" lIns="0" tIns="0" rIns="0" bIns="0" rtlCol="0" anchor="t"/>
          <a:lstStyle/>
          <a:p>
            <a:pPr marL="0" indent="0" algn="ctr">
              <a:lnSpc>
                <a:spcPts val="2000"/>
              </a:lnSpc>
              <a:buNone/>
            </a:pPr>
            <a:r>
              <a:rPr lang="en-US" dirty="0">
                <a:solidFill>
                  <a:srgbClr val="4C4C4D"/>
                </a:solidFill>
                <a:latin typeface="Crimson Pro Semi Bold" pitchFamily="34" charset="0"/>
                <a:ea typeface="Crimson Pro Semi Bold" pitchFamily="34" charset="-122"/>
                <a:cs typeface="Crimson Pro Semi Bold" pitchFamily="34" charset="-120"/>
              </a:rPr>
              <a:t>4</a:t>
            </a:r>
          </a:p>
        </p:txBody>
      </p:sp>
      <p:sp>
        <p:nvSpPr>
          <p:cNvPr id="21" name="Text 18"/>
          <p:cNvSpPr/>
          <p:nvPr/>
        </p:nvSpPr>
        <p:spPr>
          <a:xfrm>
            <a:off x="7428428" y="7213759"/>
            <a:ext cx="1416368" cy="177046"/>
          </a:xfrm>
          <a:prstGeom prst="rect">
            <a:avLst/>
          </a:prstGeom>
          <a:noFill/>
        </p:spPr>
        <p:txBody>
          <a:bodyPr wrap="none" lIns="0" tIns="0" rIns="0" bIns="0" rtlCol="0" anchor="t"/>
          <a:lstStyle/>
          <a:p>
            <a:pPr marL="0" indent="0" algn="l">
              <a:lnSpc>
                <a:spcPts val="1350"/>
              </a:lnSpc>
              <a:buNone/>
            </a:pPr>
            <a:r>
              <a:rPr lang="en-US" sz="1600" dirty="0">
                <a:solidFill>
                  <a:srgbClr val="4C4C4D"/>
                </a:solidFill>
                <a:latin typeface="Crimson Pro Semi Bold" pitchFamily="34" charset="0"/>
                <a:ea typeface="Crimson Pro Semi Bold" pitchFamily="34" charset="-122"/>
                <a:cs typeface="Crimson Pro Semi Bold" pitchFamily="34" charset="-120"/>
              </a:rPr>
              <a:t>Profile</a:t>
            </a:r>
          </a:p>
        </p:txBody>
      </p:sp>
      <p:sp>
        <p:nvSpPr>
          <p:cNvPr id="22" name="Text 19"/>
          <p:cNvSpPr/>
          <p:nvPr/>
        </p:nvSpPr>
        <p:spPr>
          <a:xfrm>
            <a:off x="7428428" y="7458789"/>
            <a:ext cx="1878806" cy="181332"/>
          </a:xfrm>
          <a:prstGeom prst="rect">
            <a:avLst/>
          </a:prstGeom>
          <a:noFill/>
        </p:spPr>
        <p:txBody>
          <a:bodyPr wrap="none" lIns="0" tIns="0" rIns="0" bIns="0" rtlCol="0" anchor="t"/>
          <a:lstStyle/>
          <a:p>
            <a:pPr marL="0" indent="0" algn="l">
              <a:lnSpc>
                <a:spcPts val="1400"/>
              </a:lnSpc>
              <a:buNone/>
            </a:pPr>
            <a:r>
              <a:rPr lang="en-US" sz="1200" dirty="0">
                <a:solidFill>
                  <a:srgbClr val="4C4C4D"/>
                </a:solidFill>
                <a:latin typeface="Heebo" pitchFamily="34" charset="0"/>
                <a:ea typeface="Heebo" pitchFamily="34" charset="-122"/>
                <a:cs typeface="Heebo" pitchFamily="34" charset="-120"/>
              </a:rPr>
              <a:t>Manage personal and biometric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426</Words>
  <Application>Microsoft Office PowerPoint</Application>
  <PresentationFormat>Custom</PresentationFormat>
  <Paragraphs>97</Paragraphs>
  <Slides>14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Heebo</vt:lpstr>
      <vt:lpstr>Calibri</vt:lpstr>
      <vt:lpstr>Crimson Pro Semi Bold</vt:lpstr>
      <vt:lpstr>Arial</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Frontend Tech Stack &amp; Architecture</vt:lpstr>
      <vt:lpstr>UI Implementation (Core Functionality) </vt:lpstr>
      <vt:lpstr>Core Functionality Continuation</vt:lpstr>
      <vt:lpstr>Conclusion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Akenji Faith</cp:lastModifiedBy>
  <cp:revision>6</cp:revision>
  <dcterms:created xsi:type="dcterms:W3CDTF">2025-06-02T22:27:00Z</dcterms:created>
  <dcterms:modified xsi:type="dcterms:W3CDTF">2025-06-02T22:59:29Z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9B775B503DB9401EB46BCB091DA5FA1C_13</vt:lpwstr>
  </property>
  <property fmtid="{D5CDD505-2E9C-101B-9397-08002B2CF9AE}" pid="3" name="KSOProductBuildVer">
    <vt:lpwstr>2057-12.2.0.21183</vt:lpwstr>
  </property>
</Properties>
</file>