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12192000"/>
  <p:notesSz cx="6858000" cy="9144000"/>
  <p:embeddedFontLst>
    <p:embeddedFont>
      <p:font typeface="Play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0" roundtripDataSignature="AMtx7mgY09OFXQiugkZ3t70Zt17DTuz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DEDFBB-FF8F-4391-9731-238EDC6CF060}">
  <a:tblStyle styleId="{F3DEDFBB-FF8F-4391-9731-238EDC6CF06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7ECBB4F-15B1-47D5-8E2C-49C198EB7FAD}" styleName="Table_1">
    <a:wholeTbl>
      <a:tcTxStyle b="off" i="off">
        <a:font>
          <a:latin typeface="Aptos"/>
          <a:ea typeface="Aptos"/>
          <a:cs typeface="Aptos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DC23A8B-CA13-4D07-9084-0052CFC76D5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customschemas.google.com/relationships/presentationmetadata" Target="meta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Play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lay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8452cb4ce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18452cb4ce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8452cb4ce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18452cb4ce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8452cb4ce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8452cb4ce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Before input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data must have a standard to follow to minimize as many variables as possible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Transforming (random)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not only introduce diversity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enhance robustness of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exposing it to real world scenarios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		</a:t>
            </a:r>
            <a:endParaRPr sz="1600"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START Feature detection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apply filters otherwise known as kernels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detect features such as edges, texture, patterns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each specializes in detecting specific feature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Weights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strength of connections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Bias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randomly initialized values to help model remain flexible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0 always 0 w/o bias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helps prevent the model from solely relying on input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ReLU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introduces the property of nonlinearity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Hierarchical  Feature Learning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deeper layers learning more complex and abstract 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by combining low level features</a:t>
            </a:r>
            <a:endParaRPr sz="1600"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ca4d25a8a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2 main pooling methods</a:t>
            </a:r>
            <a:endParaRPr b="1" sz="1600"/>
          </a:p>
          <a:p>
            <a:pPr indent="-3302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results with a feature map reflects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5" name="Google Shape;215;g2cca4d25a8a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input to this layers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3D tensor w/ features learned from network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Compatibility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fully-connected layer requires 1D input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Summarize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Basically aggregating features from Conv and pooling to single vector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This in turn allows learning complex relationships between features.</a:t>
            </a:r>
            <a:endParaRPr sz="1600"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ca4d25a8a_1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Goal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Correctly map arbitrary inputs to outputs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Get target output for node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Net Input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weighted sum of the inputs and bias</a:t>
            </a:r>
            <a:endParaRPr sz="1600"/>
          </a:p>
        </p:txBody>
      </p:sp>
      <p:sp>
        <p:nvSpPr>
          <p:cNvPr id="243" name="Google Shape;243;g2cca4d25a8a_1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8452cb4ce_1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18452cb4ce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ca4d25a8a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5" name="Google Shape;275;g2cca4d25a8a_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problem I addressed</a:t>
            </a:r>
            <a:endParaRPr sz="1600"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ca4d25a8a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cca4d25a8a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8" name="Google Shape;2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30bab8a7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130bab8a7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30bab8a7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Worth noting values between +/- 2.776 the values are not statistically significant, meaning they are not likely different.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Is, one accuracy is likely better than the other.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all models is statistically significant. All results are </a:t>
            </a:r>
            <a:r>
              <a:rPr lang="en-US" sz="1600"/>
              <a:t>more</a:t>
            </a:r>
            <a:r>
              <a:rPr lang="en-US" sz="1600"/>
              <a:t> likely to be better than random chance.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130bab8a7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4ccecff5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14ccecff5d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6e389eb48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difference in accuracy between ReLU and Tanh is </a:t>
            </a:r>
            <a:r>
              <a:rPr b="1" lang="en-US" sz="1600"/>
              <a:t>not</a:t>
            </a:r>
            <a:r>
              <a:rPr lang="en-US" sz="1600"/>
              <a:t> statistically significant. So neither is likely better.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41" name="Google Shape;341;g316e389eb48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6e389eb48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ReLU and Sigmoid is </a:t>
            </a:r>
            <a:r>
              <a:rPr b="1" lang="en-US" sz="1600"/>
              <a:t>not</a:t>
            </a:r>
            <a:r>
              <a:rPr lang="en-US" sz="1600"/>
              <a:t> statistically significant. So neither is likely better.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16e389eb48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ca4d25a8a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Machine learning </a:t>
            </a:r>
            <a:r>
              <a:rPr lang="en-US" sz="1600"/>
              <a:t>techniques</a:t>
            </a:r>
            <a:endParaRPr sz="1600"/>
          </a:p>
        </p:txBody>
      </p:sp>
      <p:sp>
        <p:nvSpPr>
          <p:cNvPr id="98" name="Google Shape;98;g2cca4d25a8a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6e389eb48_2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Tanh and Sigmoid is </a:t>
            </a:r>
            <a:r>
              <a:rPr b="1" lang="en-US" sz="1600"/>
              <a:t>not</a:t>
            </a:r>
            <a:r>
              <a:rPr lang="en-US" sz="1600"/>
              <a:t> statistically significant. So neither is likely better.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16e389eb48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6e389eb48_2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16e389eb48_2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6e389eb48_2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ReLU and Tanh </a:t>
            </a:r>
            <a:r>
              <a:rPr b="1" lang="en-US" sz="1600"/>
              <a:t>is</a:t>
            </a:r>
            <a:r>
              <a:rPr lang="en-US" sz="1600"/>
              <a:t> statistically significant. ReLU is likely better than Tanh based on my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9" name="Google Shape;379;g316e389eb48_2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6e389eb48_2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ReLU and Sigmoid </a:t>
            </a:r>
            <a:r>
              <a:rPr b="1" lang="en-US" sz="1600"/>
              <a:t>is</a:t>
            </a:r>
            <a:r>
              <a:rPr lang="en-US" sz="1600"/>
              <a:t> statistically significant. ReLU is likely better than Tanh based on my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16e389eb48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6e389eb48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Tanh and Sigmoid is </a:t>
            </a:r>
            <a:r>
              <a:rPr b="1" lang="en-US" sz="1600"/>
              <a:t>not </a:t>
            </a:r>
            <a:r>
              <a:rPr lang="en-US" sz="1600"/>
              <a:t>statistically significant. Neither is likely better.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9" name="Google Shape;399;g316e389eb48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6e389eb48_2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316e389eb48_2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6e389eb48_2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difference in accuracy between ReLU and Tanh </a:t>
            </a:r>
            <a:r>
              <a:rPr b="1" lang="en-US" sz="1600"/>
              <a:t>is</a:t>
            </a:r>
            <a:r>
              <a:rPr lang="en-US" sz="1600"/>
              <a:t> statistically significant. ReLU is likely better than Tanh  based on my data.</a:t>
            </a:r>
            <a:endParaRPr sz="1600"/>
          </a:p>
        </p:txBody>
      </p:sp>
      <p:sp>
        <p:nvSpPr>
          <p:cNvPr id="417" name="Google Shape;417;g316e389eb48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6e389eb48_2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/>
              <a:t>The difference in accuracy between ReLU and Tanh </a:t>
            </a:r>
            <a:r>
              <a:rPr b="1" lang="en-US" sz="1600"/>
              <a:t>is </a:t>
            </a:r>
            <a:r>
              <a:rPr lang="en-US" sz="1600"/>
              <a:t>statistically significant. Neither is likely better.</a:t>
            </a:r>
            <a:endParaRPr sz="1600"/>
          </a:p>
        </p:txBody>
      </p:sp>
      <p:sp>
        <p:nvSpPr>
          <p:cNvPr id="427" name="Google Shape;427;g316e389eb48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16e389eb48_2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Tanh and Sigmoid is </a:t>
            </a:r>
            <a:r>
              <a:rPr b="1" lang="en-US" sz="1600"/>
              <a:t>not </a:t>
            </a:r>
            <a:r>
              <a:rPr lang="en-US" sz="1600"/>
              <a:t>statistically significant. Neither is likely better.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316e389eb48_2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4b46886c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314b46886c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ca4d25a8a_1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End-to-end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model is trained to perform the task directly from raw input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done w/o relying on intermediate handcrafted features or processing stages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04" name="Google Shape;104;g2cca4d25a8a_1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14ccecff5d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14ccecff5d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6e389eb48_2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1e-05 and 1e-04 </a:t>
            </a:r>
            <a:r>
              <a:rPr b="1" lang="en-US" sz="1600"/>
              <a:t>is</a:t>
            </a:r>
            <a:r>
              <a:rPr lang="en-US" sz="1600"/>
              <a:t> statistically significant. 1e-04 is likely better than 1e-05 based on my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16e389eb48_2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6e389eb48_2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1e-05 and 1e-03 </a:t>
            </a:r>
            <a:r>
              <a:rPr b="1" lang="en-US" sz="1600"/>
              <a:t>is</a:t>
            </a:r>
            <a:r>
              <a:rPr lang="en-US" sz="1600"/>
              <a:t> statistically significant. 1e-05 is likely better than 1e-03 based on my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316e389eb48_2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16e389eb48_2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1e-04 and 1e-03 </a:t>
            </a:r>
            <a:r>
              <a:rPr b="1" lang="en-US" sz="1600"/>
              <a:t>is</a:t>
            </a:r>
            <a:r>
              <a:rPr lang="en-US" sz="1600"/>
              <a:t> statistically significant. 1e-04 is likely better than 1e-03 based on my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316e389eb48_2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16e389eb48_2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316e389eb48_2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16e389eb48_2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1e-05 and 1e-04 </a:t>
            </a:r>
            <a:r>
              <a:rPr b="1" lang="en-US" sz="1600"/>
              <a:t>is</a:t>
            </a:r>
            <a:r>
              <a:rPr lang="en-US" sz="1600"/>
              <a:t> statistically significant. 1e-04 is likely better than 1e-05 based on my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316e389eb48_2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16e389eb48_2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1e-05 and 1e-03 is </a:t>
            </a:r>
            <a:r>
              <a:rPr b="1" lang="en-US" sz="1600"/>
              <a:t>not</a:t>
            </a:r>
            <a:r>
              <a:rPr lang="en-US" sz="1600"/>
              <a:t> statistically significant. Neither is likely better based on my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316e389eb48_2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16e389eb48_2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1e-04 and 1e-03 </a:t>
            </a:r>
            <a:r>
              <a:rPr b="1" lang="en-US" sz="1600"/>
              <a:t>is</a:t>
            </a:r>
            <a:r>
              <a:rPr lang="en-US" sz="1600"/>
              <a:t> statistically significant. 1e-04 is likely better than 1e-03 based on my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316e389eb48_2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18452cb4ce_1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318452cb4ce_1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18452cb4ce_1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1e-05 and 1e-04 </a:t>
            </a:r>
            <a:r>
              <a:rPr b="1" lang="en-US" sz="1600"/>
              <a:t>is</a:t>
            </a:r>
            <a:r>
              <a:rPr lang="en-US" sz="1600"/>
              <a:t> statistically significant. 1e-04 is likely better than 1e-05 based on my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318452cb4ce_1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18452cb4ce_1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1e-05 and 1e-03 </a:t>
            </a:r>
            <a:r>
              <a:rPr b="1" lang="en-US" sz="1600"/>
              <a:t>is</a:t>
            </a:r>
            <a:r>
              <a:rPr lang="en-US" sz="1600"/>
              <a:t> statistically significant. 1e-03 is likely better than 1e-05 based on my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318452cb4ce_1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18452cb4ce_1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difference in accuracy between 1e-04 and 1e-03 </a:t>
            </a:r>
            <a:r>
              <a:rPr b="1" lang="en-US" sz="1600"/>
              <a:t>is</a:t>
            </a:r>
            <a:r>
              <a:rPr lang="en-US" sz="1600"/>
              <a:t> statistically significant. 1e-04 is likely better than 1e-03 based on my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318452cb4ce_1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15291dacd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/>
              <a:t>The result is considered </a:t>
            </a:r>
            <a:r>
              <a:rPr b="1" lang="en-US" sz="1600"/>
              <a:t>statistically significant</a:t>
            </a:r>
            <a:r>
              <a:rPr lang="en-US" sz="1600"/>
              <a:t>, but it represents the weakest possible evidence for rejecting the null hypothesis.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600"/>
            </a:br>
            <a:r>
              <a:rPr lang="en-US" sz="1600"/>
              <a:t>The difference in accuracy between Sigmoid 1e-03 and Sigmoid 1e-05 </a:t>
            </a:r>
            <a:r>
              <a:rPr b="1" lang="en-US" sz="1600"/>
              <a:t>is</a:t>
            </a:r>
            <a:r>
              <a:rPr lang="en-US" sz="1600"/>
              <a:t> statistically significant. 1e-03 is likely better than 1e-05 based from the data.</a:t>
            </a:r>
            <a:endParaRPr/>
          </a:p>
        </p:txBody>
      </p:sp>
      <p:sp>
        <p:nvSpPr>
          <p:cNvPr id="572" name="Google Shape;572;g315291dacd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15291dacd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315291dacd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1abd9f2a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31abd9f2a0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cccf087d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Goal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Add non-linearity to network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base of the natural logarithm</a:t>
            </a:r>
            <a:endParaRPr sz="1600"/>
          </a:p>
        </p:txBody>
      </p:sp>
      <p:sp>
        <p:nvSpPr>
          <p:cNvPr id="605" name="Google Shape;605;g2cccf087d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cca4d25a8a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2cca4d25a8a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163eb2720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Goal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Update all weights in network so actual output is closer to target output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minimizing error out output neurons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helps ensure stability by preventing too rapid of change (oscillation)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higher rate may overshoot optimal solution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Input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output of the neuron (h1)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Derivative(AF)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represents rate of change of the AF with respect to the weighted sum of inputs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Error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represents the error in the output relative to target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essential for computing how much to adjust weight to minimize error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How much does total error change with respect to AF output</a:t>
            </a:r>
            <a:endParaRPr sz="1600"/>
          </a:p>
        </p:txBody>
      </p:sp>
      <p:sp>
        <p:nvSpPr>
          <p:cNvPr id="636" name="Google Shape;636;g3163eb2720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8452cb4ce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18452cb4ce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130bab8a7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helps understand the variability of the accuracy results for each combination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lower standard deviation means the accuracy is more stable across tests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higher standard deviation suggests more fluctuation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6" name="Google Shape;646;g3130bab8a7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15291dacd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315291dacd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14b46886c9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314b46886c9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8452cb4ce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 smaller and smaller</a:t>
            </a:r>
            <a:endParaRPr sz="1600"/>
          </a:p>
        </p:txBody>
      </p:sp>
      <p:sp>
        <p:nvSpPr>
          <p:cNvPr id="127" name="Google Shape;127;g318452cb4ce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8452cb4ce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8452cb4ce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452cb4ce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18452cb4ce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E9E9"/>
              </a:buClr>
              <a:buSzPts val="2400"/>
              <a:buNone/>
              <a:defRPr sz="2400">
                <a:solidFill>
                  <a:srgbClr val="E9E9E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2000"/>
              <a:buNone/>
              <a:defRPr sz="2000">
                <a:solidFill>
                  <a:srgbClr val="E9E9E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800"/>
              <a:buNone/>
              <a:defRPr sz="1800">
                <a:solidFill>
                  <a:srgbClr val="E9E9E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doi.org/10.1145/3432867.3432896" TargetMode="External"/><Relationship Id="rId4" Type="http://schemas.openxmlformats.org/officeDocument/2006/relationships/hyperlink" Target="https://doi.org/10.34257/GJCSTDVOL19IS2PG13" TargetMode="External"/><Relationship Id="rId11" Type="http://schemas.openxmlformats.org/officeDocument/2006/relationships/hyperlink" Target="https://sefiks.com/2017/11/08/softmax-as-a-neural-networks-activation-function/" TargetMode="External"/><Relationship Id="rId10" Type="http://schemas.openxmlformats.org/officeDocument/2006/relationships/hyperlink" Target="https://www.v7labs.com/blog/neural-networks-activation-functions" TargetMode="External"/><Relationship Id="rId9" Type="http://schemas.openxmlformats.org/officeDocument/2006/relationships/hyperlink" Target="https://www.youtube.com/watch?v=aircAruvnKk" TargetMode="External"/><Relationship Id="rId5" Type="http://schemas.openxmlformats.org/officeDocument/2006/relationships/hyperlink" Target="http://www.guru99.com/convnet-tensorflow-image-classification.html" TargetMode="External"/><Relationship Id="rId6" Type="http://schemas.openxmlformats.org/officeDocument/2006/relationships/hyperlink" Target="http://www.kaggle.com/code/androbomb/using-cnn-to-classify-images-w-pytorch" TargetMode="External"/><Relationship Id="rId7" Type="http://schemas.openxmlformats.org/officeDocument/2006/relationships/hyperlink" Target="https://www.superdatascience.com/blogs/convolutional-neural-networks-cnn-step-3-flattening" TargetMode="External"/><Relationship Id="rId8" Type="http://schemas.openxmlformats.org/officeDocument/2006/relationships/hyperlink" Target="https://mattmazur.com/2015/03/17/a-step-by-step-backpropagation-example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289850" y="1311125"/>
            <a:ext cx="96123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Image Classification with Convolutional Neural Networks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5818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Kenyon Leblanc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Mentored by Dr. Girard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452cb4ce_1_29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CNN 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18452cb4ce_1_29"/>
          <p:cNvSpPr txBox="1"/>
          <p:nvPr/>
        </p:nvSpPr>
        <p:spPr>
          <a:xfrm>
            <a:off x="5692650" y="5494250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8" name="Google Shape;158;g318452cb4ce_1_29"/>
          <p:cNvSpPr txBox="1"/>
          <p:nvPr/>
        </p:nvSpPr>
        <p:spPr>
          <a:xfrm>
            <a:off x="11117925" y="51987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[1]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59" name="Google Shape;159;g318452cb4ce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3" y="1982025"/>
            <a:ext cx="10043875" cy="3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18452cb4ce_1_29"/>
          <p:cNvSpPr/>
          <p:nvPr/>
        </p:nvSpPr>
        <p:spPr>
          <a:xfrm>
            <a:off x="8377525" y="4567050"/>
            <a:ext cx="652200" cy="2556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8452cb4ce_1_45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CNN 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318452cb4ce_1_45"/>
          <p:cNvSpPr txBox="1"/>
          <p:nvPr/>
        </p:nvSpPr>
        <p:spPr>
          <a:xfrm>
            <a:off x="5692650" y="5494250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7" name="Google Shape;167;g318452cb4ce_1_45"/>
          <p:cNvSpPr txBox="1"/>
          <p:nvPr/>
        </p:nvSpPr>
        <p:spPr>
          <a:xfrm>
            <a:off x="11117925" y="51987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[1]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68" name="Google Shape;168;g318452cb4ce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3" y="1982025"/>
            <a:ext cx="10043875" cy="3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18452cb4ce_1_45"/>
          <p:cNvSpPr/>
          <p:nvPr/>
        </p:nvSpPr>
        <p:spPr>
          <a:xfrm>
            <a:off x="9056600" y="4538375"/>
            <a:ext cx="900900" cy="3693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8452cb4ce_1_37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CNN 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18452cb4ce_1_37"/>
          <p:cNvSpPr txBox="1"/>
          <p:nvPr/>
        </p:nvSpPr>
        <p:spPr>
          <a:xfrm>
            <a:off x="5692650" y="5494250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6" name="Google Shape;176;g318452cb4ce_1_37"/>
          <p:cNvSpPr txBox="1"/>
          <p:nvPr/>
        </p:nvSpPr>
        <p:spPr>
          <a:xfrm>
            <a:off x="11117925" y="51987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[1]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77" name="Google Shape;177;g318452cb4ce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3" y="1982025"/>
            <a:ext cx="10043875" cy="3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18452cb4ce_1_37"/>
          <p:cNvSpPr/>
          <p:nvPr/>
        </p:nvSpPr>
        <p:spPr>
          <a:xfrm>
            <a:off x="9937375" y="4567050"/>
            <a:ext cx="726000" cy="2556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ctrTitle"/>
          </p:nvPr>
        </p:nvSpPr>
        <p:spPr>
          <a:xfrm>
            <a:off x="1664677" y="398121"/>
            <a:ext cx="9144000" cy="9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Preprocessing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>
            <p:ph idx="1" type="subTitle"/>
          </p:nvPr>
        </p:nvSpPr>
        <p:spPr>
          <a:xfrm>
            <a:off x="1869678" y="1965500"/>
            <a:ext cx="5748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/>
              <a:t>Image Interpolation</a:t>
            </a:r>
            <a:endParaRPr/>
          </a:p>
          <a:p>
            <a:pPr indent="-1143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    </a:t>
            </a:r>
            <a:r>
              <a:rPr lang="en-US" sz="1800"/>
              <a:t>Resize image, preserving essential information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/>
              <a:t>Color Conversion</a:t>
            </a:r>
            <a:endParaRPr/>
          </a:p>
          <a:p>
            <a:pPr indent="-1143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    Black&amp;White</a:t>
            </a:r>
            <a:endParaRPr sz="1800"/>
          </a:p>
          <a:p>
            <a:pPr indent="-1143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    Grayscale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Normalization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    Scaling pixels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/>
              <a:t>Transforming</a:t>
            </a:r>
            <a:endParaRPr/>
          </a:p>
          <a:p>
            <a:pPr indent="-1143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    </a:t>
            </a:r>
            <a:r>
              <a:rPr lang="en-US" sz="1800"/>
              <a:t>Flipping</a:t>
            </a:r>
            <a:endParaRPr sz="1800"/>
          </a:p>
          <a:p>
            <a:pPr indent="-1143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    Rotating</a:t>
            </a:r>
            <a:endParaRPr sz="1800"/>
          </a:p>
          <a:p>
            <a:pPr indent="-1143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    Cropping</a:t>
            </a:r>
            <a:endParaRPr sz="1800"/>
          </a:p>
        </p:txBody>
      </p:sp>
      <p:pic>
        <p:nvPicPr>
          <p:cNvPr descr="A blue and white triangle&#10;&#10;Description automatically generated" id="185" name="Google Shape;18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950" y="3101038"/>
            <a:ext cx="36957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number and a grid of numbers&#10;&#10;Description automatically generated" id="186" name="Google Shape;18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9588" y="4847675"/>
            <a:ext cx="26003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"/>
          <p:cNvSpPr txBox="1"/>
          <p:nvPr/>
        </p:nvSpPr>
        <p:spPr>
          <a:xfrm>
            <a:off x="9621375" y="4411150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9716400" y="6409225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11812025" y="4103325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[2]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11419925" y="61071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[1]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91" name="Google Shape;191;p4"/>
          <p:cNvGrpSpPr/>
          <p:nvPr/>
        </p:nvGrpSpPr>
        <p:grpSpPr>
          <a:xfrm>
            <a:off x="8045275" y="1408925"/>
            <a:ext cx="4181075" cy="1646125"/>
            <a:chOff x="8045275" y="1408925"/>
            <a:chExt cx="4181075" cy="1646125"/>
          </a:xfrm>
        </p:grpSpPr>
        <p:sp>
          <p:nvSpPr>
            <p:cNvPr id="192" name="Google Shape;192;p4"/>
            <p:cNvSpPr txBox="1"/>
            <p:nvPr/>
          </p:nvSpPr>
          <p:spPr>
            <a:xfrm>
              <a:off x="9534613" y="2685750"/>
              <a:ext cx="80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Figure 1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11834250" y="2356700"/>
              <a:ext cx="39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[1]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194" name="Google Shape;194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45275" y="1408925"/>
              <a:ext cx="3785370" cy="132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4"/>
            <p:cNvSpPr/>
            <p:nvPr/>
          </p:nvSpPr>
          <p:spPr>
            <a:xfrm>
              <a:off x="8280012" y="2383178"/>
              <a:ext cx="212700" cy="963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0"/>
              </a:srgbClr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Feature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 txBox="1"/>
          <p:nvPr>
            <p:ph idx="1" type="subTitle"/>
          </p:nvPr>
        </p:nvSpPr>
        <p:spPr>
          <a:xfrm>
            <a:off x="1869675" y="1965500"/>
            <a:ext cx="37242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/>
              <a:t>Convolutional Layer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Filter/Kernel</a:t>
            </a:r>
            <a:endParaRPr sz="1800"/>
          </a:p>
          <a:p>
            <a:pPr indent="-11430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</a:pPr>
            <a:r>
              <a:rPr lang="en-US" sz="1600"/>
              <a:t>  Identity</a:t>
            </a:r>
            <a:endParaRPr sz="1600"/>
          </a:p>
          <a:p>
            <a:pPr indent="-101600" lvl="2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  </a:t>
            </a:r>
            <a:r>
              <a:rPr lang="en-US" sz="1600"/>
              <a:t>Detecting edges</a:t>
            </a:r>
            <a:endParaRPr sz="1600"/>
          </a:p>
          <a:p>
            <a:pPr indent="-10160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  Sharpening</a:t>
            </a:r>
            <a:endParaRPr sz="1600"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Weights</a:t>
            </a:r>
            <a:endParaRPr sz="1800"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Bias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ReLU Activation</a:t>
            </a:r>
            <a:endParaRPr sz="1800"/>
          </a:p>
          <a:p>
            <a:pPr indent="-10160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</a:pPr>
            <a:r>
              <a:rPr lang="en-US" sz="1600"/>
              <a:t>  </a:t>
            </a:r>
            <a:r>
              <a:rPr lang="en-US" sz="1600"/>
              <a:t>f(z) = max⁡(0,z)</a:t>
            </a:r>
            <a:endParaRPr sz="1600"/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14420" l="0" r="0" t="0"/>
          <a:stretch/>
        </p:blipFill>
        <p:spPr>
          <a:xfrm>
            <a:off x="3440750" y="4859250"/>
            <a:ext cx="3692773" cy="140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"/>
          <p:cNvSpPr txBox="1"/>
          <p:nvPr/>
        </p:nvSpPr>
        <p:spPr>
          <a:xfrm>
            <a:off x="4863237" y="6243406"/>
            <a:ext cx="8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3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descr="A screenshot of a computer&#10;&#10;Description automatically generated" id="204" name="Google Shape;20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400" y="3130375"/>
            <a:ext cx="3250836" cy="335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9862179" y="6418441"/>
            <a:ext cx="9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11720235" y="5992739"/>
            <a:ext cx="44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[4]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7133523" y="5874109"/>
            <a:ext cx="4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[3]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208" name="Google Shape;208;p5"/>
          <p:cNvGrpSpPr/>
          <p:nvPr/>
        </p:nvGrpSpPr>
        <p:grpSpPr>
          <a:xfrm>
            <a:off x="8045275" y="1408925"/>
            <a:ext cx="4181075" cy="1646125"/>
            <a:chOff x="8045275" y="1408925"/>
            <a:chExt cx="4181075" cy="1646125"/>
          </a:xfrm>
        </p:grpSpPr>
        <p:sp>
          <p:nvSpPr>
            <p:cNvPr id="209" name="Google Shape;209;p5"/>
            <p:cNvSpPr txBox="1"/>
            <p:nvPr/>
          </p:nvSpPr>
          <p:spPr>
            <a:xfrm>
              <a:off x="9534613" y="2685750"/>
              <a:ext cx="80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Figure 1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11834250" y="2356700"/>
              <a:ext cx="39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[1]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211" name="Google Shape;211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45275" y="1408925"/>
              <a:ext cx="3785370" cy="132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5"/>
            <p:cNvSpPr/>
            <p:nvPr/>
          </p:nvSpPr>
          <p:spPr>
            <a:xfrm>
              <a:off x="8590396" y="2383175"/>
              <a:ext cx="552600" cy="963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0"/>
              </a:srgbClr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ca4d25a8a_1_8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Feature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cca4d25a8a_1_8"/>
          <p:cNvSpPr txBox="1"/>
          <p:nvPr>
            <p:ph idx="1" type="subTitle"/>
          </p:nvPr>
        </p:nvSpPr>
        <p:spPr>
          <a:xfrm>
            <a:off x="1869687" y="1965499"/>
            <a:ext cx="74304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/>
              <a:t>Pooling Layer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/>
              <a:t>Features captured in regions</a:t>
            </a:r>
            <a:endParaRPr sz="1800"/>
          </a:p>
          <a:p>
            <a:pPr indent="-10160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■"/>
            </a:pPr>
            <a:r>
              <a:rPr lang="en-US" sz="1600"/>
              <a:t>  Regardless of location</a:t>
            </a:r>
            <a:endParaRPr sz="1600"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Decreased computational complexity</a:t>
            </a:r>
            <a:endParaRPr sz="1800"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Max pooling</a:t>
            </a:r>
            <a:endParaRPr sz="1800"/>
          </a:p>
          <a:p>
            <a:pPr indent="-1016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  Preserves most prominent features</a:t>
            </a:r>
            <a:endParaRPr sz="1600"/>
          </a:p>
          <a:p>
            <a:pPr indent="-1016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  Discards the rest</a:t>
            </a:r>
            <a:endParaRPr sz="1800"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Average pooling</a:t>
            </a:r>
            <a:endParaRPr sz="1800"/>
          </a:p>
          <a:p>
            <a:pPr indent="-10160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  Balanced representation of input data</a:t>
            </a:r>
            <a:endParaRPr sz="1600"/>
          </a:p>
        </p:txBody>
      </p:sp>
      <p:pic>
        <p:nvPicPr>
          <p:cNvPr descr="A diagram of a single depth slice&#10;&#10;Description automatically generated" id="219" name="Google Shape;219;g2cca4d25a8a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500" y="3264625"/>
            <a:ext cx="4762920" cy="26196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cca4d25a8a_1_8"/>
          <p:cNvSpPr txBox="1"/>
          <p:nvPr/>
        </p:nvSpPr>
        <p:spPr>
          <a:xfrm>
            <a:off x="8879715" y="5810254"/>
            <a:ext cx="11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1" name="Google Shape;221;g2cca4d25a8a_1_8"/>
          <p:cNvSpPr txBox="1"/>
          <p:nvPr/>
        </p:nvSpPr>
        <p:spPr>
          <a:xfrm>
            <a:off x="11821420" y="5371274"/>
            <a:ext cx="5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[5]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222" name="Google Shape;222;g2cca4d25a8a_1_8"/>
          <p:cNvGrpSpPr/>
          <p:nvPr/>
        </p:nvGrpSpPr>
        <p:grpSpPr>
          <a:xfrm>
            <a:off x="8045275" y="1408925"/>
            <a:ext cx="4181075" cy="1646125"/>
            <a:chOff x="8045275" y="1408925"/>
            <a:chExt cx="4181075" cy="1646125"/>
          </a:xfrm>
        </p:grpSpPr>
        <p:sp>
          <p:nvSpPr>
            <p:cNvPr id="223" name="Google Shape;223;g2cca4d25a8a_1_8"/>
            <p:cNvSpPr txBox="1"/>
            <p:nvPr/>
          </p:nvSpPr>
          <p:spPr>
            <a:xfrm>
              <a:off x="9534613" y="2685750"/>
              <a:ext cx="80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Figure 1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224" name="Google Shape;224;g2cca4d25a8a_1_8"/>
            <p:cNvSpPr txBox="1"/>
            <p:nvPr/>
          </p:nvSpPr>
          <p:spPr>
            <a:xfrm>
              <a:off x="11834250" y="2356700"/>
              <a:ext cx="39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[1]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225" name="Google Shape;225;g2cca4d25a8a_1_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5275" y="1408925"/>
              <a:ext cx="3785370" cy="132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g2cca4d25a8a_1_8"/>
            <p:cNvSpPr/>
            <p:nvPr/>
          </p:nvSpPr>
          <p:spPr>
            <a:xfrm>
              <a:off x="9210670" y="2383175"/>
              <a:ext cx="281100" cy="963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0"/>
              </a:srgbClr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>
            <p:ph type="ctrTitle"/>
          </p:nvPr>
        </p:nvSpPr>
        <p:spPr>
          <a:xfrm>
            <a:off x="1664677" y="398121"/>
            <a:ext cx="9144000" cy="9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Classification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 txBox="1"/>
          <p:nvPr>
            <p:ph idx="1" type="subTitle"/>
          </p:nvPr>
        </p:nvSpPr>
        <p:spPr>
          <a:xfrm>
            <a:off x="1869675" y="1965500"/>
            <a:ext cx="58794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/>
              <a:t>Flatten Layer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Reshaping data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Compatibility</a:t>
            </a:r>
            <a:endParaRPr sz="1800"/>
          </a:p>
        </p:txBody>
      </p:sp>
      <p:pic>
        <p:nvPicPr>
          <p:cNvPr id="233" name="Google Shape;2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050" y="3526950"/>
            <a:ext cx="4952104" cy="236742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 txBox="1"/>
          <p:nvPr/>
        </p:nvSpPr>
        <p:spPr>
          <a:xfrm>
            <a:off x="9166173" y="5816006"/>
            <a:ext cx="97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Figure 2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11826503" y="5446712"/>
            <a:ext cx="4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[6]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236" name="Google Shape;236;p6"/>
          <p:cNvGrpSpPr/>
          <p:nvPr/>
        </p:nvGrpSpPr>
        <p:grpSpPr>
          <a:xfrm>
            <a:off x="8045275" y="1408925"/>
            <a:ext cx="4181075" cy="1646125"/>
            <a:chOff x="8045275" y="1408925"/>
            <a:chExt cx="4181075" cy="1646125"/>
          </a:xfrm>
        </p:grpSpPr>
        <p:sp>
          <p:nvSpPr>
            <p:cNvPr id="237" name="Google Shape;237;p6"/>
            <p:cNvSpPr txBox="1"/>
            <p:nvPr/>
          </p:nvSpPr>
          <p:spPr>
            <a:xfrm>
              <a:off x="9534613" y="2685750"/>
              <a:ext cx="80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Figure 1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238" name="Google Shape;238;p6"/>
            <p:cNvSpPr txBox="1"/>
            <p:nvPr/>
          </p:nvSpPr>
          <p:spPr>
            <a:xfrm>
              <a:off x="11834250" y="2356700"/>
              <a:ext cx="39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[1]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239" name="Google Shape;239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5275" y="1408925"/>
              <a:ext cx="3785370" cy="132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"/>
            <p:cNvSpPr/>
            <p:nvPr/>
          </p:nvSpPr>
          <p:spPr>
            <a:xfrm>
              <a:off x="10808675" y="2383175"/>
              <a:ext cx="225900" cy="963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0"/>
              </a:srgbClr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ca4d25a8a_1_39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Classification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cca4d25a8a_1_39"/>
          <p:cNvSpPr txBox="1"/>
          <p:nvPr>
            <p:ph idx="1" type="subTitle"/>
          </p:nvPr>
        </p:nvSpPr>
        <p:spPr>
          <a:xfrm>
            <a:off x="1869675" y="1965500"/>
            <a:ext cx="48168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/>
              <a:t>Fully Connected Laye</a:t>
            </a:r>
            <a:r>
              <a:rPr lang="en-US"/>
              <a:t>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Input</a:t>
            </a:r>
            <a:endParaRPr sz="1800"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Weights</a:t>
            </a:r>
            <a:endParaRPr sz="1800"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Biases</a:t>
            </a:r>
            <a:endParaRPr sz="1800"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Net input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g2cca4d25a8a_1_39"/>
          <p:cNvSpPr txBox="1"/>
          <p:nvPr/>
        </p:nvSpPr>
        <p:spPr>
          <a:xfrm>
            <a:off x="7551575" y="5800875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2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48" name="Google Shape;248;g2cca4d25a8a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9350" y="3288725"/>
            <a:ext cx="15240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cca4d25a8a_1_39"/>
          <p:cNvSpPr txBox="1"/>
          <p:nvPr/>
        </p:nvSpPr>
        <p:spPr>
          <a:xfrm>
            <a:off x="10668000" y="5800875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0" name="Google Shape;250;g2cca4d25a8a_1_39"/>
          <p:cNvSpPr txBox="1"/>
          <p:nvPr/>
        </p:nvSpPr>
        <p:spPr>
          <a:xfrm>
            <a:off x="1869675" y="4291325"/>
            <a:ext cx="3377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Function for computing raw net input: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net</a:t>
            </a:r>
            <a:r>
              <a:rPr baseline="-25000" lang="en-US" sz="1800">
                <a:solidFill>
                  <a:schemeClr val="lt1"/>
                </a:solidFill>
              </a:rPr>
              <a:t>in</a:t>
            </a:r>
            <a:r>
              <a:rPr lang="en-US" sz="1800">
                <a:solidFill>
                  <a:schemeClr val="lt1"/>
                </a:solidFill>
              </a:rPr>
              <a:t> = ∑</a:t>
            </a:r>
            <a:r>
              <a:rPr baseline="-25000" lang="en-US" sz="1800">
                <a:solidFill>
                  <a:schemeClr val="lt1"/>
                </a:solidFill>
              </a:rPr>
              <a:t>i</a:t>
            </a:r>
            <a:r>
              <a:rPr lang="en-US" sz="1800">
                <a:solidFill>
                  <a:schemeClr val="lt1"/>
                </a:solidFill>
              </a:rPr>
              <a:t> w</a:t>
            </a:r>
            <a:r>
              <a:rPr baseline="-25000" lang="en-US" sz="1800">
                <a:solidFill>
                  <a:schemeClr val="lt1"/>
                </a:solidFill>
              </a:rPr>
              <a:t>i</a:t>
            </a:r>
            <a:r>
              <a:rPr lang="en-US" sz="1800">
                <a:solidFill>
                  <a:schemeClr val="lt1"/>
                </a:solidFill>
              </a:rPr>
              <a:t> * i</a:t>
            </a:r>
            <a:r>
              <a:rPr baseline="-25000" lang="en-US" sz="1800">
                <a:solidFill>
                  <a:schemeClr val="lt1"/>
                </a:solidFill>
              </a:rPr>
              <a:t>i</a:t>
            </a:r>
            <a:r>
              <a:rPr lang="en-US" sz="1800">
                <a:solidFill>
                  <a:schemeClr val="lt1"/>
                </a:solidFill>
              </a:rPr>
              <a:t> + b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1" name="Google Shape;251;g2cca4d25a8a_1_39"/>
          <p:cNvSpPr txBox="1"/>
          <p:nvPr/>
        </p:nvSpPr>
        <p:spPr>
          <a:xfrm>
            <a:off x="9477275" y="54832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[7]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2" name="Google Shape;252;g2cca4d25a8a_1_39"/>
          <p:cNvSpPr txBox="1"/>
          <p:nvPr/>
        </p:nvSpPr>
        <p:spPr>
          <a:xfrm>
            <a:off x="11799900" y="56148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[8]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53" name="Google Shape;253;g2cca4d25a8a_1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569" y="3261749"/>
            <a:ext cx="3044707" cy="259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g2cca4d25a8a_1_39"/>
          <p:cNvGrpSpPr/>
          <p:nvPr/>
        </p:nvGrpSpPr>
        <p:grpSpPr>
          <a:xfrm>
            <a:off x="8045275" y="1408925"/>
            <a:ext cx="4181075" cy="1646125"/>
            <a:chOff x="8045275" y="1408925"/>
            <a:chExt cx="4181075" cy="1646125"/>
          </a:xfrm>
        </p:grpSpPr>
        <p:sp>
          <p:nvSpPr>
            <p:cNvPr id="255" name="Google Shape;255;g2cca4d25a8a_1_39"/>
            <p:cNvSpPr txBox="1"/>
            <p:nvPr/>
          </p:nvSpPr>
          <p:spPr>
            <a:xfrm>
              <a:off x="9534613" y="2685750"/>
              <a:ext cx="80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Figure 1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256" name="Google Shape;256;g2cca4d25a8a_1_39"/>
            <p:cNvSpPr txBox="1"/>
            <p:nvPr/>
          </p:nvSpPr>
          <p:spPr>
            <a:xfrm>
              <a:off x="11834250" y="2356700"/>
              <a:ext cx="39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[1]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257" name="Google Shape;257;g2cca4d25a8a_1_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45275" y="1408925"/>
              <a:ext cx="3785370" cy="132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g2cca4d25a8a_1_39"/>
            <p:cNvSpPr/>
            <p:nvPr/>
          </p:nvSpPr>
          <p:spPr>
            <a:xfrm>
              <a:off x="11060875" y="2356700"/>
              <a:ext cx="326700" cy="1578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0"/>
              </a:srgbClr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8452cb4ce_1_87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Classification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18452cb4ce_1_87"/>
          <p:cNvSpPr txBox="1"/>
          <p:nvPr>
            <p:ph idx="1" type="subTitle"/>
          </p:nvPr>
        </p:nvSpPr>
        <p:spPr>
          <a:xfrm>
            <a:off x="1869675" y="1965500"/>
            <a:ext cx="41661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-US"/>
              <a:t>Softmax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lang="en-US" sz="1800"/>
              <a:t>Softmax Activation</a:t>
            </a:r>
            <a:endParaRPr/>
          </a:p>
        </p:txBody>
      </p:sp>
      <p:pic>
        <p:nvPicPr>
          <p:cNvPr descr="softmax1" id="265" name="Google Shape;265;g318452cb4ce_1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527" y="3350825"/>
            <a:ext cx="6282890" cy="243173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318452cb4ce_1_87"/>
          <p:cNvSpPr txBox="1"/>
          <p:nvPr/>
        </p:nvSpPr>
        <p:spPr>
          <a:xfrm>
            <a:off x="5513006" y="5712557"/>
            <a:ext cx="9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7" name="Google Shape;267;g318452cb4ce_1_87"/>
          <p:cNvSpPr txBox="1"/>
          <p:nvPr/>
        </p:nvSpPr>
        <p:spPr>
          <a:xfrm>
            <a:off x="9120416" y="5355945"/>
            <a:ext cx="51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[10]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268" name="Google Shape;268;g318452cb4ce_1_87"/>
          <p:cNvGrpSpPr/>
          <p:nvPr/>
        </p:nvGrpSpPr>
        <p:grpSpPr>
          <a:xfrm>
            <a:off x="8045275" y="1408925"/>
            <a:ext cx="4181075" cy="1646125"/>
            <a:chOff x="8045275" y="1408925"/>
            <a:chExt cx="4181075" cy="1646125"/>
          </a:xfrm>
        </p:grpSpPr>
        <p:sp>
          <p:nvSpPr>
            <p:cNvPr id="269" name="Google Shape;269;g318452cb4ce_1_87"/>
            <p:cNvSpPr txBox="1"/>
            <p:nvPr/>
          </p:nvSpPr>
          <p:spPr>
            <a:xfrm>
              <a:off x="9534613" y="2685750"/>
              <a:ext cx="80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Figure 1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270" name="Google Shape;270;g318452cb4ce_1_87"/>
            <p:cNvSpPr txBox="1"/>
            <p:nvPr/>
          </p:nvSpPr>
          <p:spPr>
            <a:xfrm>
              <a:off x="11834250" y="2356700"/>
              <a:ext cx="39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[1]</a:t>
              </a:r>
              <a:endParaRPr sz="1200">
                <a:solidFill>
                  <a:schemeClr val="lt1"/>
                </a:solidFill>
              </a:endParaRPr>
            </a:p>
          </p:txBody>
        </p:sp>
        <p:pic>
          <p:nvPicPr>
            <p:cNvPr id="271" name="Google Shape;271;g318452cb4ce_1_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5275" y="1408925"/>
              <a:ext cx="3785370" cy="132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g318452cb4ce_1_87"/>
            <p:cNvSpPr/>
            <p:nvPr/>
          </p:nvSpPr>
          <p:spPr>
            <a:xfrm>
              <a:off x="11383400" y="2383175"/>
              <a:ext cx="273900" cy="96300"/>
            </a:xfrm>
            <a:prstGeom prst="roundRect">
              <a:avLst>
                <a:gd fmla="val 16667" name="adj"/>
              </a:avLst>
            </a:prstGeom>
            <a:solidFill>
              <a:srgbClr val="000000">
                <a:alpha val="0"/>
              </a:srgbClr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ca4d25a8a_1_72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Backwards Propagation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cca4d25a8a_1_72"/>
          <p:cNvSpPr txBox="1"/>
          <p:nvPr>
            <p:ph idx="1" type="subTitle"/>
          </p:nvPr>
        </p:nvSpPr>
        <p:spPr>
          <a:xfrm>
            <a:off x="2009175" y="1965500"/>
            <a:ext cx="90042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  </a:t>
            </a:r>
            <a:r>
              <a:rPr lang="en-US"/>
              <a:t>Training</a:t>
            </a:r>
            <a:endParaRPr/>
          </a:p>
          <a:p>
            <a:pPr indent="-101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  M</a:t>
            </a:r>
            <a:r>
              <a:rPr lang="en-US" sz="1600"/>
              <a:t>inimize the error by adjusting the weights based on the error gradient </a:t>
            </a:r>
            <a:endParaRPr sz="1600"/>
          </a:p>
          <a:p>
            <a:pPr indent="-101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  </a:t>
            </a:r>
            <a:r>
              <a:rPr lang="en-US" sz="1600"/>
              <a:t>Calculated from results from output gained from forward propagation</a:t>
            </a:r>
            <a:endParaRPr sz="1600"/>
          </a:p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  Goal</a:t>
            </a:r>
            <a:endParaRPr/>
          </a:p>
          <a:p>
            <a:pPr indent="-101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  Update all weights in network so actual output is closer to target output</a:t>
            </a:r>
            <a:endParaRPr sz="1600"/>
          </a:p>
        </p:txBody>
      </p:sp>
      <p:sp>
        <p:nvSpPr>
          <p:cNvPr id="279" name="Google Shape;279;g2cca4d25a8a_1_72"/>
          <p:cNvSpPr txBox="1"/>
          <p:nvPr/>
        </p:nvSpPr>
        <p:spPr>
          <a:xfrm>
            <a:off x="5374468" y="6168116"/>
            <a:ext cx="116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0" name="Google Shape;280;g2cca4d25a8a_1_72"/>
          <p:cNvSpPr txBox="1"/>
          <p:nvPr/>
        </p:nvSpPr>
        <p:spPr>
          <a:xfrm>
            <a:off x="8550913" y="5902226"/>
            <a:ext cx="55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[1]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81" name="Google Shape;281;g2cca4d25a8a_1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625" y="4400298"/>
            <a:ext cx="5185299" cy="18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cca4d25a8a_1_72"/>
          <p:cNvSpPr/>
          <p:nvPr/>
        </p:nvSpPr>
        <p:spPr>
          <a:xfrm>
            <a:off x="3365625" y="3973700"/>
            <a:ext cx="5167200" cy="339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1664677" y="398121"/>
            <a:ext cx="9144000" cy="9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Problem Description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1" type="subTitle"/>
          </p:nvPr>
        </p:nvSpPr>
        <p:spPr>
          <a:xfrm>
            <a:off x="1524000" y="2063175"/>
            <a:ext cx="94554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How can one classify images of animals based on the animal type?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"/>
          <p:cNvSpPr txBox="1"/>
          <p:nvPr>
            <p:ph type="ctrTitle"/>
          </p:nvPr>
        </p:nvSpPr>
        <p:spPr>
          <a:xfrm>
            <a:off x="1664677" y="398121"/>
            <a:ext cx="9144000" cy="9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Primary Objective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 txBox="1"/>
          <p:nvPr>
            <p:ph idx="1" type="subTitle"/>
          </p:nvPr>
        </p:nvSpPr>
        <p:spPr>
          <a:xfrm>
            <a:off x="1664675" y="2164020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To assess how </a:t>
            </a:r>
            <a:r>
              <a:rPr lang="en-US"/>
              <a:t>activation</a:t>
            </a:r>
            <a:r>
              <a:rPr lang="en-US"/>
              <a:t> functions and</a:t>
            </a: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 learning rate</a:t>
            </a:r>
            <a:r>
              <a:rPr lang="en-US"/>
              <a:t> </a:t>
            </a:r>
            <a:r>
              <a:rPr b="0" i="0" lang="en-US" u="none" strike="noStrike">
                <a:latin typeface="Arial"/>
                <a:ea typeface="Arial"/>
                <a:cs typeface="Arial"/>
                <a:sym typeface="Arial"/>
              </a:rPr>
              <a:t>impact performance of a convolutional neural network in accurately identifying specific animal species in an image.</a:t>
            </a:r>
            <a:endParaRPr/>
          </a:p>
        </p:txBody>
      </p:sp>
      <p:sp>
        <p:nvSpPr>
          <p:cNvPr id="289" name="Google Shape;289;p7"/>
          <p:cNvSpPr txBox="1"/>
          <p:nvPr/>
        </p:nvSpPr>
        <p:spPr>
          <a:xfrm>
            <a:off x="1664665" y="4029235"/>
            <a:ext cx="299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 constraint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    1 Month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ca4d25a8a_1_103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Solution Description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cca4d25a8a_1_103"/>
          <p:cNvSpPr txBox="1"/>
          <p:nvPr>
            <p:ph idx="1" type="subTitle"/>
          </p:nvPr>
        </p:nvSpPr>
        <p:spPr>
          <a:xfrm>
            <a:off x="1524000" y="1697925"/>
            <a:ext cx="9144000" cy="50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Python</a:t>
            </a:r>
            <a:endParaRPr/>
          </a:p>
          <a:p>
            <a:pPr indent="-3321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917"/>
              <a:t>NumPy</a:t>
            </a:r>
            <a:endParaRPr sz="1917"/>
          </a:p>
          <a:p>
            <a:pPr indent="-31496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600"/>
              <a:t>Matrix multiplication</a:t>
            </a:r>
            <a:endParaRPr sz="1600"/>
          </a:p>
          <a:p>
            <a:pPr indent="-31496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600"/>
              <a:t>Data manipulation</a:t>
            </a:r>
            <a:endParaRPr sz="1600"/>
          </a:p>
          <a:p>
            <a:pPr indent="-3321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917"/>
              <a:t>Albumentation</a:t>
            </a:r>
            <a:endParaRPr sz="1917"/>
          </a:p>
          <a:p>
            <a:pPr indent="-31496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600"/>
              <a:t>I</a:t>
            </a:r>
            <a:r>
              <a:rPr lang="en-US" sz="1600"/>
              <a:t>mage</a:t>
            </a:r>
            <a:r>
              <a:rPr lang="en-US" sz="1600"/>
              <a:t> interpolation, image transformation</a:t>
            </a:r>
            <a:endParaRPr sz="1600"/>
          </a:p>
          <a:p>
            <a:pPr indent="-3284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50"/>
              <a:t>CSV</a:t>
            </a:r>
            <a:endParaRPr sz="1850"/>
          </a:p>
          <a:p>
            <a:pPr indent="-31496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600"/>
              <a:t>reading/writing data to files</a:t>
            </a:r>
            <a:endParaRPr sz="1600"/>
          </a:p>
          <a:p>
            <a:pPr indent="-3284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50"/>
              <a:t>Pickle</a:t>
            </a:r>
            <a:endParaRPr sz="1850"/>
          </a:p>
          <a:p>
            <a:pPr indent="-31496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600"/>
              <a:t>Save/load models</a:t>
            </a:r>
            <a:endParaRPr sz="1600"/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Filters</a:t>
            </a:r>
            <a:endParaRPr/>
          </a:p>
          <a:p>
            <a:pPr indent="-33019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82"/>
              <a:t>Edge detection filters</a:t>
            </a:r>
            <a:endParaRPr sz="1882"/>
          </a:p>
          <a:p>
            <a:pPr indent="-31940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682"/>
              <a:t>Sobel X/Y, Scharr X/Y, Laplacian</a:t>
            </a:r>
            <a:endParaRPr sz="1682"/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Dataset</a:t>
            </a:r>
            <a:endParaRPr/>
          </a:p>
          <a:p>
            <a:pPr indent="-3321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917"/>
              <a:t>CIFAR-10</a:t>
            </a:r>
            <a:endParaRPr sz="1917"/>
          </a:p>
          <a:p>
            <a:pPr indent="-31496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600"/>
              <a:t>5,000 32x32 </a:t>
            </a:r>
            <a:r>
              <a:rPr i="1" lang="en-US" sz="1600"/>
              <a:t>RGB</a:t>
            </a:r>
            <a:r>
              <a:rPr lang="en-US" sz="1600"/>
              <a:t> training images per class</a:t>
            </a:r>
            <a:endParaRPr sz="1600"/>
          </a:p>
          <a:p>
            <a:pPr indent="-31496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bird, cat, deer, dog, frog, horse</a:t>
            </a:r>
            <a:endParaRPr/>
          </a:p>
          <a:p>
            <a:pPr indent="-31496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600"/>
              <a:t>1,000 32x32 </a:t>
            </a:r>
            <a:r>
              <a:rPr i="1" lang="en-US" sz="1600"/>
              <a:t>RGB</a:t>
            </a:r>
            <a:r>
              <a:rPr lang="en-US" sz="1600"/>
              <a:t> testing images per class</a:t>
            </a:r>
            <a:endParaRPr sz="1600"/>
          </a:p>
          <a:p>
            <a:pPr indent="-31496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Testing batches of 10</a:t>
            </a:r>
            <a:endParaRPr/>
          </a:p>
          <a:p>
            <a:pPr indent="-31496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600 test images per test</a:t>
            </a:r>
            <a:endParaRPr/>
          </a:p>
          <a:p>
            <a:pPr indent="-31496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600"/>
              <a:t>Note: Classes do not distinguish between types such as types of dogs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 txBox="1"/>
          <p:nvPr>
            <p:ph type="ctrTitle"/>
          </p:nvPr>
        </p:nvSpPr>
        <p:spPr>
          <a:xfrm>
            <a:off x="1664677" y="398121"/>
            <a:ext cx="9144000" cy="9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Hypothesis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 txBox="1"/>
          <p:nvPr>
            <p:ph idx="1" type="subTitle"/>
          </p:nvPr>
        </p:nvSpPr>
        <p:spPr>
          <a:xfrm>
            <a:off x="1524000" y="1961075"/>
            <a:ext cx="91440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/>
              <a:t>Hypothesis 1: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2000"/>
              <a:t>Null:</a:t>
            </a:r>
            <a:r>
              <a:rPr b="1" lang="en-US" sz="2200"/>
              <a:t> </a:t>
            </a:r>
            <a:r>
              <a:rPr lang="en-US" sz="1800"/>
              <a:t>Activation function will have no effect on performance.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800"/>
              <a:t>The ReLU activation function will outperform TanH and Sigmoid.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800"/>
              <a:t>The Tanh activation function will perform the worst.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/>
              <a:t>Hypothesis 2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2000"/>
              <a:t>Null:</a:t>
            </a:r>
            <a:r>
              <a:rPr lang="en-US" sz="2200"/>
              <a:t> </a:t>
            </a:r>
            <a:r>
              <a:rPr lang="en-US" sz="1800"/>
              <a:t>Learning rate will have no effect on performance.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800"/>
              <a:t>A learning rate of 1e-05 will outperform 1e-03 and 1e-04.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800"/>
              <a:t>The learning rate 1e-03 will perform the worst.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>
            <p:ph type="ctrTitle"/>
          </p:nvPr>
        </p:nvSpPr>
        <p:spPr>
          <a:xfrm>
            <a:off x="1664677" y="398121"/>
            <a:ext cx="9144000" cy="9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Goal Tree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0" y="1523375"/>
            <a:ext cx="10760002" cy="47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 txBox="1"/>
          <p:nvPr>
            <p:ph type="ctrTitle"/>
          </p:nvPr>
        </p:nvSpPr>
        <p:spPr>
          <a:xfrm>
            <a:off x="1664677" y="398121"/>
            <a:ext cx="9144000" cy="9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Experiment Design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p10"/>
          <p:cNvGraphicFramePr/>
          <p:nvPr/>
        </p:nvGraphicFramePr>
        <p:xfrm>
          <a:off x="3897926" y="1799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{F3DEDFBB-FF8F-4391-9731-238EDC6CF060}</a:tableStyleId>
              </a:tblPr>
              <a:tblGrid>
                <a:gridCol w="1961875"/>
                <a:gridCol w="243427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Factors</a:t>
                      </a:r>
                      <a:endParaRPr sz="1600" u="none" cap="none" strike="noStrike"/>
                    </a:p>
                  </a:txBody>
                  <a:tcPr marT="95250" marB="95250" marR="66675" marL="66675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Values</a:t>
                      </a:r>
                      <a:endParaRPr sz="1600" u="none" cap="none" strike="noStrike"/>
                    </a:p>
                  </a:txBody>
                  <a:tcPr marT="95250" marB="95250" marR="66675" marL="66675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Activation Function</a:t>
                      </a:r>
                      <a:endParaRPr sz="1600" u="none" cap="none" strike="noStrike"/>
                    </a:p>
                  </a:txBody>
                  <a:tcPr marT="95250" marB="95250" marR="66675" marL="66675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ReLU</a:t>
                      </a:r>
                      <a:r>
                        <a:rPr b="0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Tanh, Sigmoid</a:t>
                      </a:r>
                      <a:r>
                        <a:rPr b="0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600" u="none" cap="none" strike="noStrike"/>
                    </a:p>
                  </a:txBody>
                  <a:tcPr marT="95250" marB="95250" marR="66675" marL="66675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 Rate</a:t>
                      </a:r>
                      <a:endParaRPr sz="1600" u="none" cap="none" strike="noStrike"/>
                    </a:p>
                  </a:txBody>
                  <a:tcPr marT="95250" marB="95250" marR="66675" marL="66675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1e-03</a:t>
                      </a:r>
                      <a:r>
                        <a:rPr b="0" i="0" lang="en-US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1e-04, 1e-05}</a:t>
                      </a:r>
                      <a:endParaRPr sz="1600" u="none" cap="none" strike="noStrike"/>
                    </a:p>
                  </a:txBody>
                  <a:tcPr marT="95250" marB="95250" marR="66675" marL="66675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10"/>
          <p:cNvSpPr txBox="1"/>
          <p:nvPr/>
        </p:nvSpPr>
        <p:spPr>
          <a:xfrm>
            <a:off x="605542" y="3572025"/>
            <a:ext cx="10980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strike="noStrike">
                <a:solidFill>
                  <a:srgbClr val="FFFFFF"/>
                </a:solidFill>
              </a:rPr>
              <a:t>Training Time</a:t>
            </a:r>
            <a:r>
              <a:rPr b="1" i="0" lang="en-US" sz="2000" u="none" strike="noStrike">
                <a:solidFill>
                  <a:srgbClr val="FFFFFF"/>
                </a:solidFill>
              </a:rPr>
              <a:t>: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training set of </a:t>
            </a:r>
            <a:r>
              <a:rPr lang="en-US" sz="2000">
                <a:solidFill>
                  <a:srgbClr val="FFFFFF"/>
                </a:solidFill>
              </a:rPr>
              <a:t>3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0,000 rgb images at 32x32 </a:t>
            </a:r>
            <a:r>
              <a:rPr lang="en-US" sz="2000">
                <a:solidFill>
                  <a:srgbClr val="FFFFFF"/>
                </a:solidFill>
              </a:rPr>
              <a:t>pixels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rgbClr val="FFFFFF"/>
                </a:solidFill>
              </a:rPr>
              <a:t>1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convolutional + pooling layer</a:t>
            </a:r>
            <a:r>
              <a:rPr lang="en-US" sz="2000">
                <a:solidFill>
                  <a:srgbClr val="FFFFFF"/>
                </a:solidFill>
              </a:rPr>
              <a:t>,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FFFF"/>
                </a:solidFill>
              </a:rPr>
              <a:t>1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neuron layer in the fully connected layer, and a</a:t>
            </a:r>
            <a:r>
              <a:rPr lang="en-US" sz="2000">
                <a:solidFill>
                  <a:srgbClr val="FFFFFF"/>
                </a:solidFill>
              </a:rPr>
              <a:t>round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FFFF"/>
                </a:solidFill>
              </a:rPr>
              <a:t>1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hour per </a:t>
            </a:r>
            <a:r>
              <a:rPr lang="en-US" sz="2000">
                <a:solidFill>
                  <a:srgbClr val="FFFFFF"/>
                </a:solidFill>
              </a:rPr>
              <a:t>training, it took approximately 45 hours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2200" u="none" strike="noStrike">
                <a:solidFill>
                  <a:srgbClr val="FFFFFF"/>
                </a:solidFill>
              </a:rPr>
              <a:t>Experiment time</a:t>
            </a:r>
            <a:r>
              <a:rPr b="1" i="0" lang="en-US" sz="2000" u="none" strike="noStrike">
                <a:solidFill>
                  <a:srgbClr val="FFFFFF"/>
                </a:solidFill>
              </a:rPr>
              <a:t>: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FFFF"/>
                </a:solidFill>
              </a:rPr>
              <a:t>With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testing set of </a:t>
            </a:r>
            <a:r>
              <a:rPr lang="en-US" sz="2000">
                <a:solidFill>
                  <a:srgbClr val="FFFFFF"/>
                </a:solidFill>
              </a:rPr>
              <a:t>6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,000 rgb images at </a:t>
            </a:r>
            <a:r>
              <a:rPr lang="en-US" sz="2000">
                <a:solidFill>
                  <a:srgbClr val="FFFFFF"/>
                </a:solidFill>
              </a:rPr>
              <a:t>32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>
                <a:solidFill>
                  <a:srgbClr val="FFFFFF"/>
                </a:solidFill>
              </a:rPr>
              <a:t>32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pixels </a:t>
            </a:r>
            <a:r>
              <a:rPr lang="en-US" sz="2000">
                <a:solidFill>
                  <a:srgbClr val="FFFFFF"/>
                </a:solidFill>
              </a:rPr>
              <a:t>separated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into 10 batches of 600 images</a:t>
            </a:r>
            <a:r>
              <a:rPr lang="en-US" sz="2000">
                <a:solidFill>
                  <a:srgbClr val="FFFFFF"/>
                </a:solidFill>
              </a:rPr>
              <a:t> and 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classified using a pre-trained model, </a:t>
            </a:r>
            <a:r>
              <a:rPr lang="en-US" sz="2000">
                <a:solidFill>
                  <a:srgbClr val="FFFFFF"/>
                </a:solidFill>
              </a:rPr>
              <a:t>it took approximately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FFFF"/>
                </a:solidFill>
              </a:rPr>
              <a:t>20 hours</a:t>
            </a:r>
            <a:r>
              <a:rPr b="0" i="0" lang="en-US" sz="2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30bab8a72_0_31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g3130bab8a72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387971"/>
            <a:ext cx="822960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30bab8a72_0_24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130bab8a72_0_24"/>
          <p:cNvSpPr txBox="1"/>
          <p:nvPr/>
        </p:nvSpPr>
        <p:spPr>
          <a:xfrm>
            <a:off x="5309575" y="5391425"/>
            <a:ext cx="47814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Random chance: </a:t>
            </a:r>
            <a:r>
              <a:rPr lang="en-US">
                <a:solidFill>
                  <a:srgbClr val="FFD966"/>
                </a:solidFill>
              </a:rPr>
              <a:t>0.1667</a:t>
            </a: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328" name="Google Shape;328;g3130bab8a72_0_24"/>
          <p:cNvGraphicFramePr/>
          <p:nvPr/>
        </p:nvGraphicFramePr>
        <p:xfrm>
          <a:off x="5424131" y="183020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401775"/>
                <a:gridCol w="1060950"/>
                <a:gridCol w="1060950"/>
                <a:gridCol w="1060950"/>
                <a:gridCol w="10609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One Sample</a:t>
                      </a:r>
                      <a:r>
                        <a:rPr lang="en-US" sz="1800"/>
                        <a:t> T-test Results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Learning Rate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467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1e-</a:t>
                      </a:r>
                      <a:r>
                        <a:rPr lang="en-US" sz="1600"/>
                        <a:t>05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Activation Function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19.689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33.31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26.212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18.239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28.488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20.520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22.732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31.928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18.000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g3130bab8a72_0_24"/>
          <p:cNvSpPr txBox="1"/>
          <p:nvPr/>
        </p:nvSpPr>
        <p:spPr>
          <a:xfrm>
            <a:off x="633825" y="1830200"/>
            <a:ext cx="42291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Critical t-value o</a:t>
            </a:r>
            <a:r>
              <a:rPr lang="en-US" sz="1800">
                <a:solidFill>
                  <a:schemeClr val="lt1"/>
                </a:solidFill>
              </a:rPr>
              <a:t>f </a:t>
            </a:r>
            <a:r>
              <a:rPr lang="en-US" sz="1800">
                <a:solidFill>
                  <a:srgbClr val="F1C232"/>
                </a:solidFill>
              </a:rPr>
              <a:t>± 2</a:t>
            </a:r>
            <a:r>
              <a:rPr lang="en-US" sz="1800">
                <a:solidFill>
                  <a:srgbClr val="F1C232"/>
                </a:solidFill>
              </a:rPr>
              <a:t>.776</a:t>
            </a:r>
            <a:endParaRPr sz="1800">
              <a:solidFill>
                <a:srgbClr val="F1C23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DF of 4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Significance level (α) of .05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30" name="Google Shape;330;g3130bab8a72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15500"/>
            <a:ext cx="5004776" cy="2659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4ccecff5d_0_17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g314ccecff5d_0_17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1e-03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1.006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-1.341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-2.374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7" name="Google Shape;337;g314ccecff5d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314ccecff5d_0_17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6e389eb48_2_5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316e389eb48_2_5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</a:t>
            </a:r>
            <a:r>
              <a:rPr lang="en-US">
                <a:solidFill>
                  <a:srgbClr val="FFD966"/>
                </a:solidFill>
              </a:rPr>
              <a:t>2.776</a:t>
            </a:r>
            <a:endParaRPr sz="2400">
              <a:solidFill>
                <a:srgbClr val="FFD966"/>
              </a:solidFill>
            </a:endParaRPr>
          </a:p>
        </p:txBody>
      </p:sp>
      <p:graphicFrame>
        <p:nvGraphicFramePr>
          <p:cNvPr id="345" name="Google Shape;345;g316e389eb48_2_5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1e-03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1.006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-1.341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-2.374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6" name="Google Shape;346;g316e389eb48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316e389eb48_2_5"/>
          <p:cNvSpPr/>
          <p:nvPr/>
        </p:nvSpPr>
        <p:spPr>
          <a:xfrm>
            <a:off x="4014975" y="339620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16e389eb48_2_5"/>
          <p:cNvSpPr/>
          <p:nvPr/>
        </p:nvSpPr>
        <p:spPr>
          <a:xfrm>
            <a:off x="3212475" y="357030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6e389eb48_2_37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316e389eb48_2_37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  <p:graphicFrame>
        <p:nvGraphicFramePr>
          <p:cNvPr id="355" name="Google Shape;355;g316e389eb48_2_37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1e-03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1.006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-1.341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-2.374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6" name="Google Shape;356;g316e389eb48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316e389eb48_2_37"/>
          <p:cNvSpPr/>
          <p:nvPr/>
        </p:nvSpPr>
        <p:spPr>
          <a:xfrm>
            <a:off x="4014975" y="339620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16e389eb48_2_37"/>
          <p:cNvSpPr/>
          <p:nvPr/>
        </p:nvSpPr>
        <p:spPr>
          <a:xfrm>
            <a:off x="4804000" y="32592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ca4d25a8a_1_93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Machine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cca4d25a8a_1_93"/>
          <p:cNvSpPr txBox="1"/>
          <p:nvPr>
            <p:ph idx="1" type="subTitle"/>
          </p:nvPr>
        </p:nvSpPr>
        <p:spPr>
          <a:xfrm>
            <a:off x="1524000" y="2063175"/>
            <a:ext cx="9455400" cy="4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Support Vector Machine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Supervised learning algorithm that finds the optimal hyperplane between different classes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Random Forest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Constructs decision trees during training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Neural Network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Inspired by the structure and function of the human brain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6e389eb48_2_46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316e389eb48_2_46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  <p:graphicFrame>
        <p:nvGraphicFramePr>
          <p:cNvPr id="365" name="Google Shape;365;g316e389eb48_2_46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1e-03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1.006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-1.341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-2.374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pic>
        <p:nvPicPr>
          <p:cNvPr id="366" name="Google Shape;366;g316e389eb48_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316e389eb48_2_46"/>
          <p:cNvSpPr/>
          <p:nvPr/>
        </p:nvSpPr>
        <p:spPr>
          <a:xfrm>
            <a:off x="4804000" y="32592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16e389eb48_2_46"/>
          <p:cNvSpPr/>
          <p:nvPr/>
        </p:nvSpPr>
        <p:spPr>
          <a:xfrm>
            <a:off x="3212475" y="357030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6e389eb48_2_65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4" name="Google Shape;374;g316e389eb48_2_65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</a:t>
                      </a: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4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3.368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2.846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-0.656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5" name="Google Shape;375;g316e389eb48_2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316e389eb48_2_65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6e389eb48_2_72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316e389eb48_2_72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  <p:graphicFrame>
        <p:nvGraphicFramePr>
          <p:cNvPr id="383" name="Google Shape;383;g316e389eb48_2_72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</a:t>
                      </a: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4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3.368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2.846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-0.656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4" name="Google Shape;384;g316e389eb48_2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316e389eb48_2_72"/>
          <p:cNvSpPr/>
          <p:nvPr/>
        </p:nvSpPr>
        <p:spPr>
          <a:xfrm>
            <a:off x="7878025" y="21085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316e389eb48_2_72"/>
          <p:cNvSpPr/>
          <p:nvPr/>
        </p:nvSpPr>
        <p:spPr>
          <a:xfrm>
            <a:off x="6306500" y="263710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6e389eb48_2_81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316e389eb48_2_81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  <p:graphicFrame>
        <p:nvGraphicFramePr>
          <p:cNvPr id="393" name="Google Shape;393;g316e389eb48_2_81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</a:t>
                      </a: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4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3.368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2.846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-0.656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4" name="Google Shape;394;g316e389eb48_2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316e389eb48_2_81"/>
          <p:cNvSpPr/>
          <p:nvPr/>
        </p:nvSpPr>
        <p:spPr>
          <a:xfrm>
            <a:off x="7878025" y="21085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316e389eb48_2_81"/>
          <p:cNvSpPr/>
          <p:nvPr/>
        </p:nvSpPr>
        <p:spPr>
          <a:xfrm>
            <a:off x="7090000" y="24707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6e389eb48_2_90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316e389eb48_2_90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  <p:graphicFrame>
        <p:nvGraphicFramePr>
          <p:cNvPr id="403" name="Google Shape;403;g316e389eb48_2_90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</a:t>
                      </a: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4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3.368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2.846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-0.656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pic>
        <p:nvPicPr>
          <p:cNvPr id="404" name="Google Shape;404;g316e389eb48_2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316e389eb48_2_90"/>
          <p:cNvSpPr/>
          <p:nvPr/>
        </p:nvSpPr>
        <p:spPr>
          <a:xfrm>
            <a:off x="7090000" y="24707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316e389eb48_2_90"/>
          <p:cNvSpPr/>
          <p:nvPr/>
        </p:nvSpPr>
        <p:spPr>
          <a:xfrm>
            <a:off x="6306500" y="263710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6e389eb48_2_103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2" name="Google Shape;412;g316e389eb48_2_103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</a:t>
                      </a: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5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4.492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5.959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1.525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3" name="Google Shape;413;g316e389eb48_2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316e389eb48_2_103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16e389eb48_2_110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0" name="Google Shape;420;g316e389eb48_2_110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</a:t>
                      </a: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5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4.492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5.959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1.525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21" name="Google Shape;421;g316e389eb48_2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316e389eb48_2_110"/>
          <p:cNvSpPr/>
          <p:nvPr/>
        </p:nvSpPr>
        <p:spPr>
          <a:xfrm>
            <a:off x="5563575" y="29120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16e389eb48_2_110"/>
          <p:cNvSpPr/>
          <p:nvPr/>
        </p:nvSpPr>
        <p:spPr>
          <a:xfrm>
            <a:off x="2453350" y="359977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316e389eb48_2_110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6e389eb48_2_119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0" name="Google Shape;430;g316e389eb48_2_119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</a:t>
                      </a: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5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4.492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5.959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1.525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31" name="Google Shape;431;g316e389eb48_2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316e389eb48_2_119"/>
          <p:cNvSpPr/>
          <p:nvPr/>
        </p:nvSpPr>
        <p:spPr>
          <a:xfrm>
            <a:off x="5563575" y="29120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16e389eb48_2_119"/>
          <p:cNvSpPr/>
          <p:nvPr/>
        </p:nvSpPr>
        <p:spPr>
          <a:xfrm>
            <a:off x="1677600" y="385295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316e389eb48_2_119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6e389eb48_2_128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g316e389eb48_2_128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Learning Rate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1e-0</a:t>
                      </a: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5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4.492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5.959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 v 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1.525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pic>
        <p:nvPicPr>
          <p:cNvPr id="441" name="Google Shape;441;g316e389eb48_2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316e389eb48_2_128"/>
          <p:cNvSpPr/>
          <p:nvPr/>
        </p:nvSpPr>
        <p:spPr>
          <a:xfrm>
            <a:off x="1677600" y="385295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316e389eb48_2_128"/>
          <p:cNvSpPr/>
          <p:nvPr/>
        </p:nvSpPr>
        <p:spPr>
          <a:xfrm>
            <a:off x="2475050" y="359977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316e389eb48_2_128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4b46886c9_0_32"/>
          <p:cNvSpPr txBox="1"/>
          <p:nvPr>
            <p:ph type="ctrTitle"/>
          </p:nvPr>
        </p:nvSpPr>
        <p:spPr>
          <a:xfrm>
            <a:off x="1131900" y="353725"/>
            <a:ext cx="99282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Recap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314b46886c9_0_32"/>
          <p:cNvSpPr txBox="1"/>
          <p:nvPr>
            <p:ph idx="1" type="subTitle"/>
          </p:nvPr>
        </p:nvSpPr>
        <p:spPr>
          <a:xfrm>
            <a:off x="1368300" y="2302150"/>
            <a:ext cx="94554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US" sz="1829"/>
              <a:t>ReLU </a:t>
            </a:r>
            <a:r>
              <a:rPr lang="en-US" sz="1829"/>
              <a:t>performed</a:t>
            </a:r>
            <a:r>
              <a:rPr lang="en-US" sz="1829"/>
              <a:t> the best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US" sz="1829"/>
              <a:t>No significant difference between Sigmoid and Tanh</a:t>
            </a:r>
            <a:endParaRPr sz="1829"/>
          </a:p>
          <a:p>
            <a:pPr indent="-344805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-US" sz="1829"/>
              <a:t>Neither is likely better</a:t>
            </a:r>
            <a:endParaRPr sz="1829"/>
          </a:p>
        </p:txBody>
      </p:sp>
      <p:grpSp>
        <p:nvGrpSpPr>
          <p:cNvPr id="451" name="Google Shape;451;g314b46886c9_0_32"/>
          <p:cNvGrpSpPr/>
          <p:nvPr/>
        </p:nvGrpSpPr>
        <p:grpSpPr>
          <a:xfrm>
            <a:off x="5832084" y="3470157"/>
            <a:ext cx="5068611" cy="3079885"/>
            <a:chOff x="631075" y="1512896"/>
            <a:chExt cx="8229600" cy="5000625"/>
          </a:xfrm>
        </p:grpSpPr>
        <p:grpSp>
          <p:nvGrpSpPr>
            <p:cNvPr id="452" name="Google Shape;452;g314b46886c9_0_32"/>
            <p:cNvGrpSpPr/>
            <p:nvPr/>
          </p:nvGrpSpPr>
          <p:grpSpPr>
            <a:xfrm>
              <a:off x="631075" y="1512896"/>
              <a:ext cx="8229600" cy="5000625"/>
              <a:chOff x="631075" y="1512896"/>
              <a:chExt cx="8229600" cy="5000625"/>
            </a:xfrm>
          </p:grpSpPr>
          <p:pic>
            <p:nvPicPr>
              <p:cNvPr id="453" name="Google Shape;453;g314b46886c9_0_3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31075" y="1512896"/>
                <a:ext cx="8229600" cy="5000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4" name="Google Shape;454;g314b46886c9_0_32"/>
              <p:cNvSpPr/>
              <p:nvPr/>
            </p:nvSpPr>
            <p:spPr>
              <a:xfrm>
                <a:off x="7878025" y="2108525"/>
                <a:ext cx="738000" cy="138180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5" name="Google Shape;455;g314b46886c9_0_32"/>
            <p:cNvSpPr/>
            <p:nvPr/>
          </p:nvSpPr>
          <p:spPr>
            <a:xfrm>
              <a:off x="5563575" y="2912025"/>
              <a:ext cx="738000" cy="13818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ca4d25a8a_1_98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Convolutional Neural Networks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cca4d25a8a_1_98"/>
          <p:cNvSpPr txBox="1"/>
          <p:nvPr>
            <p:ph idx="1" type="subTitle"/>
          </p:nvPr>
        </p:nvSpPr>
        <p:spPr>
          <a:xfrm>
            <a:off x="1524000" y="2063175"/>
            <a:ext cx="94554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End-to-end learning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Raw input to desired input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Hierarchical feature learning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Early layers learn edges and texture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Later layers learn complex shapes and patterns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Translation Invariance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Pattern recognition regardless of position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4ccecff5d_0_36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1" name="Google Shape;461;g314ccecff5d_0_36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ReLU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</a:t>
                      </a:r>
                      <a:r>
                        <a:rPr lang="en-US" sz="1600"/>
                        <a:t>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-5.293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2.776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7.773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62" name="Google Shape;462;g314ccecff5d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314ccecff5d_0_36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16e389eb48_2_143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9" name="Google Shape;469;g316e389eb48_2_143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ReLU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-5.293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2.776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7.773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70" name="Google Shape;470;g316e389eb48_2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316e389eb48_2_143"/>
          <p:cNvSpPr/>
          <p:nvPr/>
        </p:nvSpPr>
        <p:spPr>
          <a:xfrm>
            <a:off x="7878025" y="21085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16e389eb48_2_143"/>
          <p:cNvSpPr/>
          <p:nvPr/>
        </p:nvSpPr>
        <p:spPr>
          <a:xfrm>
            <a:off x="5563575" y="29120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316e389eb48_2_143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6e389eb48_2_153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9" name="Google Shape;479;g316e389eb48_2_153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ReLU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-5.293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2.776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7.773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80" name="Google Shape;480;g316e389eb48_2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316e389eb48_2_153"/>
          <p:cNvSpPr/>
          <p:nvPr/>
        </p:nvSpPr>
        <p:spPr>
          <a:xfrm>
            <a:off x="4014975" y="339620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316e389eb48_2_153"/>
          <p:cNvSpPr/>
          <p:nvPr/>
        </p:nvSpPr>
        <p:spPr>
          <a:xfrm>
            <a:off x="5563575" y="29120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16e389eb48_2_153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6e389eb48_2_165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9" name="Google Shape;489;g316e389eb48_2_165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ReLU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-5.293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2.776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7.773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pic>
        <p:nvPicPr>
          <p:cNvPr id="490" name="Google Shape;490;g316e389eb48_2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316e389eb48_2_165"/>
          <p:cNvSpPr/>
          <p:nvPr/>
        </p:nvSpPr>
        <p:spPr>
          <a:xfrm>
            <a:off x="4014975" y="339620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316e389eb48_2_165"/>
          <p:cNvSpPr/>
          <p:nvPr/>
        </p:nvSpPr>
        <p:spPr>
          <a:xfrm>
            <a:off x="7878025" y="21085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316e389eb48_2_165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16e389eb48_2_175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9" name="Google Shape;499;g316e389eb48_2_175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Tanh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-6.380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-0.342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5.609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00" name="Google Shape;500;g316e389eb48_2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316e389eb48_2_175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16e389eb48_2_189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7" name="Google Shape;507;g316e389eb48_2_189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Tanh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-6.380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-0.342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5.609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08" name="Google Shape;508;g316e389eb48_2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316e389eb48_2_189"/>
          <p:cNvSpPr/>
          <p:nvPr/>
        </p:nvSpPr>
        <p:spPr>
          <a:xfrm>
            <a:off x="2475050" y="359977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316e389eb48_2_189"/>
          <p:cNvSpPr/>
          <p:nvPr/>
        </p:nvSpPr>
        <p:spPr>
          <a:xfrm>
            <a:off x="6306500" y="263710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316e389eb48_2_189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16e389eb48_2_200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7" name="Google Shape;517;g316e389eb48_2_200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Tanh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-6.380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-0.342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5.609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18" name="Google Shape;518;g316e389eb48_2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g316e389eb48_2_200"/>
          <p:cNvSpPr/>
          <p:nvPr/>
        </p:nvSpPr>
        <p:spPr>
          <a:xfrm>
            <a:off x="3263125" y="359977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316e389eb48_2_200"/>
          <p:cNvSpPr/>
          <p:nvPr/>
        </p:nvSpPr>
        <p:spPr>
          <a:xfrm>
            <a:off x="2475050" y="359977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316e389eb48_2_200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16e389eb48_2_210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7" name="Google Shape;527;g316e389eb48_2_210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Tanh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-6.380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-0.342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5.609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pic>
        <p:nvPicPr>
          <p:cNvPr id="528" name="Google Shape;528;g316e389eb48_2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316e389eb48_2_210"/>
          <p:cNvSpPr/>
          <p:nvPr/>
        </p:nvSpPr>
        <p:spPr>
          <a:xfrm>
            <a:off x="6306500" y="263710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316e389eb48_2_210"/>
          <p:cNvSpPr/>
          <p:nvPr/>
        </p:nvSpPr>
        <p:spPr>
          <a:xfrm>
            <a:off x="3263125" y="359977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16e389eb48_2_210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8452cb4ce_1_134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7" name="Google Shape;537;g318452cb4ce_1_134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Sigmoid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/>
                        <a:t>-8.838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-4.328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4.043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38" name="Google Shape;538;g318452cb4ce_1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318452cb4ce_1_134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8452cb4ce_1_141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5" name="Google Shape;545;g318452cb4ce_1_141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Sigmoid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-8.838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-4.328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4.043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46" name="Google Shape;546;g318452cb4ce_1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318452cb4ce_1_141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  <p:sp>
        <p:nvSpPr>
          <p:cNvPr id="548" name="Google Shape;548;g318452cb4ce_1_141"/>
          <p:cNvSpPr/>
          <p:nvPr/>
        </p:nvSpPr>
        <p:spPr>
          <a:xfrm>
            <a:off x="1677600" y="385295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318452cb4ce_1_141"/>
          <p:cNvSpPr/>
          <p:nvPr/>
        </p:nvSpPr>
        <p:spPr>
          <a:xfrm>
            <a:off x="7090000" y="24707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ctrTitle"/>
          </p:nvPr>
        </p:nvSpPr>
        <p:spPr>
          <a:xfrm>
            <a:off x="1664677" y="398121"/>
            <a:ext cx="9144000" cy="9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CNN 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5692650" y="5494250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1117925" y="51987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</a:t>
            </a:r>
            <a:r>
              <a:rPr lang="en-US" sz="1200">
                <a:solidFill>
                  <a:schemeClr val="lt1"/>
                </a:solidFill>
              </a:rPr>
              <a:t>1]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3" y="1982025"/>
            <a:ext cx="10043875" cy="3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18452cb4ce_1_148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5" name="Google Shape;555;g318452cb4ce_1_148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Sigmoid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-8.838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-4.328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4.043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56" name="Google Shape;556;g318452cb4ce_1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318452cb4ce_1_148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  <p:sp>
        <p:nvSpPr>
          <p:cNvPr id="558" name="Google Shape;558;g318452cb4ce_1_148"/>
          <p:cNvSpPr/>
          <p:nvPr/>
        </p:nvSpPr>
        <p:spPr>
          <a:xfrm>
            <a:off x="1677600" y="3852950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318452cb4ce_1_148"/>
          <p:cNvSpPr/>
          <p:nvPr/>
        </p:nvSpPr>
        <p:spPr>
          <a:xfrm>
            <a:off x="4804000" y="32592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18452cb4ce_1_155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5" name="Google Shape;565;g318452cb4ce_1_155"/>
          <p:cNvGraphicFramePr/>
          <p:nvPr/>
        </p:nvGraphicFramePr>
        <p:xfrm>
          <a:off x="9449556" y="193115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053750"/>
                <a:gridCol w="10681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Paired T-test Results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Activation Function</a:t>
                      </a:r>
                      <a:endParaRPr sz="1600"/>
                    </a:p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1C232"/>
                          </a:solidFill>
                        </a:rPr>
                        <a:t>Sigmoid</a:t>
                      </a:r>
                      <a:endParaRPr sz="1800">
                        <a:solidFill>
                          <a:srgbClr val="F1C232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746775">
                <a:tc gridSpan="2" vMerge="1"/>
                <a:tc hMerge="1" vMerge="1"/>
              </a:tr>
              <a:tr h="71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1e-04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-8.838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1e-05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-4.328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 v 1e-03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4.043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pic>
        <p:nvPicPr>
          <p:cNvPr id="566" name="Google Shape;566;g318452cb4ce_1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75" y="1512896"/>
            <a:ext cx="8229600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g318452cb4ce_1_155"/>
          <p:cNvSpPr txBox="1"/>
          <p:nvPr/>
        </p:nvSpPr>
        <p:spPr>
          <a:xfrm>
            <a:off x="9449550" y="1575750"/>
            <a:ext cx="2197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Critical t-value of</a:t>
            </a:r>
            <a:r>
              <a:rPr lang="en-US">
                <a:solidFill>
                  <a:srgbClr val="FFD966"/>
                </a:solidFill>
              </a:rPr>
              <a:t> ± 2.776</a:t>
            </a:r>
            <a:endParaRPr sz="2400">
              <a:solidFill>
                <a:srgbClr val="FFD966"/>
              </a:solidFill>
            </a:endParaRPr>
          </a:p>
        </p:txBody>
      </p:sp>
      <p:sp>
        <p:nvSpPr>
          <p:cNvPr id="568" name="Google Shape;568;g318452cb4ce_1_155"/>
          <p:cNvSpPr/>
          <p:nvPr/>
        </p:nvSpPr>
        <p:spPr>
          <a:xfrm>
            <a:off x="4804000" y="32592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318452cb4ce_1_155"/>
          <p:cNvSpPr/>
          <p:nvPr/>
        </p:nvSpPr>
        <p:spPr>
          <a:xfrm>
            <a:off x="7090000" y="2470725"/>
            <a:ext cx="738000" cy="1381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15291dacdb_0_12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Recap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315291dacdb_0_12"/>
          <p:cNvSpPr txBox="1"/>
          <p:nvPr>
            <p:ph idx="1" type="subTitle"/>
          </p:nvPr>
        </p:nvSpPr>
        <p:spPr>
          <a:xfrm>
            <a:off x="1368300" y="2302150"/>
            <a:ext cx="70899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US" sz="1829"/>
              <a:t>1e-04</a:t>
            </a:r>
            <a:r>
              <a:rPr lang="en-US" sz="1829"/>
              <a:t> performed the best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US" sz="1829"/>
              <a:t>Not enough difference between 1e-05 and 1e-03</a:t>
            </a:r>
            <a:endParaRPr sz="1829"/>
          </a:p>
          <a:p>
            <a:pPr indent="-344805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-US" sz="1829"/>
              <a:t>ReLU 1e-05 v ReLU 1e-03: 2.776</a:t>
            </a:r>
            <a:endParaRPr sz="1829"/>
          </a:p>
          <a:p>
            <a:pPr indent="-344805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-US" sz="1829"/>
              <a:t>Sigmoid 1e-03 &gt; Sigmoid 1e-05</a:t>
            </a:r>
            <a:endParaRPr sz="1829"/>
          </a:p>
        </p:txBody>
      </p:sp>
      <p:grpSp>
        <p:nvGrpSpPr>
          <p:cNvPr id="576" name="Google Shape;576;g315291dacdb_0_12"/>
          <p:cNvGrpSpPr/>
          <p:nvPr/>
        </p:nvGrpSpPr>
        <p:grpSpPr>
          <a:xfrm>
            <a:off x="6531947" y="3524066"/>
            <a:ext cx="4723643" cy="2870265"/>
            <a:chOff x="1368300" y="3961100"/>
            <a:chExt cx="4153749" cy="2523976"/>
          </a:xfrm>
        </p:grpSpPr>
        <p:pic>
          <p:nvPicPr>
            <p:cNvPr id="577" name="Google Shape;577;g315291dacdb_0_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68300" y="3961100"/>
              <a:ext cx="4153749" cy="2523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8" name="Google Shape;578;g315291dacdb_0_12"/>
            <p:cNvSpPr/>
            <p:nvPr/>
          </p:nvSpPr>
          <p:spPr>
            <a:xfrm>
              <a:off x="3857895" y="4667285"/>
              <a:ext cx="372600" cy="6975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15291dacdb_0_7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315291dacdb_0_7"/>
          <p:cNvSpPr txBox="1"/>
          <p:nvPr>
            <p:ph idx="1" type="subTitle"/>
          </p:nvPr>
        </p:nvSpPr>
        <p:spPr>
          <a:xfrm>
            <a:off x="1368300" y="2302150"/>
            <a:ext cx="94554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US" sz="1829"/>
              <a:t>Models produced r</a:t>
            </a:r>
            <a:r>
              <a:rPr lang="en-US" sz="1829"/>
              <a:t>esults better than random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US" sz="1829"/>
              <a:t>ReLU performed the best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US" sz="1829"/>
              <a:t>No significant difference between Sigmoid and Tanh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US" sz="1829"/>
              <a:t>1e-04 performed the best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US" sz="1829"/>
              <a:t>Not enough difference between 1e-05 and 1e-03</a:t>
            </a:r>
            <a:endParaRPr sz="1829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1abd9f2a07_0_0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Future 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31abd9f2a07_0_0"/>
          <p:cNvSpPr txBox="1"/>
          <p:nvPr>
            <p:ph idx="1" type="subTitle"/>
          </p:nvPr>
        </p:nvSpPr>
        <p:spPr>
          <a:xfrm>
            <a:off x="1368300" y="2302150"/>
            <a:ext cx="94554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US" sz="1829"/>
              <a:t>Test edge </a:t>
            </a:r>
            <a:r>
              <a:rPr lang="en-US" sz="1829"/>
              <a:t>detection</a:t>
            </a:r>
            <a:r>
              <a:rPr lang="en-US" sz="1829"/>
              <a:t> kernels with other kernel types</a:t>
            </a:r>
            <a:endParaRPr sz="1829"/>
          </a:p>
          <a:p>
            <a:pPr indent="-34480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-US" sz="1829"/>
              <a:t>Implement self learning kernels</a:t>
            </a:r>
            <a:endParaRPr sz="1829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2"/>
          <p:cNvSpPr txBox="1"/>
          <p:nvPr>
            <p:ph type="ctrTitle"/>
          </p:nvPr>
        </p:nvSpPr>
        <p:spPr>
          <a:xfrm>
            <a:off x="1664677" y="398121"/>
            <a:ext cx="9144000" cy="9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Work Cited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2"/>
          <p:cNvSpPr txBox="1"/>
          <p:nvPr>
            <p:ph idx="1" type="subTitle"/>
          </p:nvPr>
        </p:nvSpPr>
        <p:spPr>
          <a:xfrm>
            <a:off x="1352125" y="1664375"/>
            <a:ext cx="9144000" cy="5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https://towardsdatascience.com/a-comprehensive-guide-to-convolutional-neural-networks-the-eli5-way-3bd2b1164a53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https://doi.org/10.1145/3432867.3432896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https://doi.org/10.34257/GJCSTDVOL19IS2PG13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www.guru99.com/convnet-tensorflow-image-classification.html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www.kaggle.com/code/androbomb/using-cnn-to-classify-images-w-pytorch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[6]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https://www.superdatascience.com/blogs/convolutional-neural-networks-cnn-step-3-flattening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[7]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u="sng">
                <a:solidFill>
                  <a:schemeClr val="hlink"/>
                </a:solidFill>
                <a:latin typeface="Aptos"/>
                <a:ea typeface="Aptos"/>
                <a:cs typeface="Aptos"/>
                <a:sym typeface="Aptos"/>
                <a:hlinkClick r:id="rId8"/>
              </a:rPr>
              <a:t>https://mattmazur.com/2015/03/17/a-step-by-step-backpropagation-example/</a:t>
            </a:r>
            <a:endParaRPr sz="1100"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[8]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u="sng">
                <a:solidFill>
                  <a:schemeClr val="hlink"/>
                </a:solidFill>
                <a:latin typeface="Aptos"/>
                <a:ea typeface="Aptos"/>
                <a:cs typeface="Aptos"/>
                <a:sym typeface="Aptos"/>
                <a:hlinkClick r:id="rId9"/>
              </a:rPr>
              <a:t>https://www.youtube.com/watch?v=aircAruvnKk</a:t>
            </a:r>
            <a:endParaRPr sz="1100"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Aptos"/>
                <a:ea typeface="Aptos"/>
                <a:cs typeface="Aptos"/>
                <a:sym typeface="Aptos"/>
              </a:rPr>
              <a:t>[9]</a:t>
            </a:r>
            <a:endParaRPr sz="1100"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u="sng">
                <a:solidFill>
                  <a:schemeClr val="hlink"/>
                </a:solidFill>
                <a:latin typeface="Aptos"/>
                <a:ea typeface="Aptos"/>
                <a:cs typeface="Aptos"/>
                <a:sym typeface="Aptos"/>
                <a:hlinkClick r:id="rId10"/>
              </a:rPr>
              <a:t>https://www.v7labs.com/blog/neural-networks-activation-functions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[10]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 u="sng">
                <a:solidFill>
                  <a:schemeClr val="hlink"/>
                </a:solidFill>
                <a:latin typeface="Aptos"/>
                <a:ea typeface="Aptos"/>
                <a:cs typeface="Aptos"/>
                <a:sym typeface="Aptos"/>
                <a:hlinkClick r:id="rId11"/>
              </a:rPr>
              <a:t>https://sefiks.com/2017/11/08/softmax-as-a-neural-networks-activation-function/</a:t>
            </a:r>
            <a:endParaRPr sz="1100"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7474F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1"/>
          <p:cNvSpPr txBox="1"/>
          <p:nvPr>
            <p:ph type="ctrTitle"/>
          </p:nvPr>
        </p:nvSpPr>
        <p:spPr>
          <a:xfrm>
            <a:off x="1654652" y="1170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Schedule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50" y="1466500"/>
            <a:ext cx="11573098" cy="40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7474F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cccf087d8b_0_0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Classification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2cccf087d8b_0_0"/>
          <p:cNvSpPr txBox="1"/>
          <p:nvPr>
            <p:ph idx="1" type="subTitle"/>
          </p:nvPr>
        </p:nvSpPr>
        <p:spPr>
          <a:xfrm>
            <a:off x="998275" y="1527800"/>
            <a:ext cx="48168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Fully Connected Layer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/>
              <a:t>Activation Functions</a:t>
            </a:r>
            <a:endParaRPr sz="1800"/>
          </a:p>
          <a:p>
            <a:pPr indent="0" lvl="2" marL="914400" rtl="0" algn="l"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1600"/>
              <a:t>ReLU: </a:t>
            </a:r>
            <a:r>
              <a:rPr lang="en-US" sz="1600"/>
              <a:t>f(z) = max⁡(0,z)</a:t>
            </a:r>
            <a:endParaRPr sz="1600"/>
          </a:p>
          <a:p>
            <a:pPr indent="0" lvl="2" marL="914400" rtl="0" algn="l"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TanH:  f(z) = (e</a:t>
            </a:r>
            <a:r>
              <a:rPr baseline="30000" lang="en-US" sz="1600"/>
              <a:t>x</a:t>
            </a:r>
            <a:r>
              <a:rPr lang="en-US" sz="1600"/>
              <a:t>-e</a:t>
            </a:r>
            <a:r>
              <a:rPr baseline="30000" lang="en-US" sz="1600"/>
              <a:t>-x</a:t>
            </a:r>
            <a:r>
              <a:rPr lang="en-US" sz="1600"/>
              <a:t>) / (e</a:t>
            </a:r>
            <a:r>
              <a:rPr baseline="30000" lang="en-US" sz="1600"/>
              <a:t>x</a:t>
            </a:r>
            <a:r>
              <a:rPr lang="en-US" sz="1600"/>
              <a:t>+e</a:t>
            </a:r>
            <a:r>
              <a:rPr baseline="30000" lang="en-US" sz="1600"/>
              <a:t>-x</a:t>
            </a:r>
            <a:r>
              <a:rPr lang="en-US" sz="1600"/>
              <a:t>)</a:t>
            </a:r>
            <a:endParaRPr sz="1600"/>
          </a:p>
          <a:p>
            <a:pPr indent="0" lvl="2" marL="914400" rtl="0" algn="l"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Sigmoid: f(z) = 1 / (1+e</a:t>
            </a:r>
            <a:r>
              <a:rPr baseline="30000" lang="en-US" sz="1600"/>
              <a:t>-x</a:t>
            </a:r>
            <a:r>
              <a:rPr lang="en-US" sz="1600"/>
              <a:t>)</a:t>
            </a:r>
            <a:endParaRPr sz="1600"/>
          </a:p>
        </p:txBody>
      </p:sp>
      <p:pic>
        <p:nvPicPr>
          <p:cNvPr descr="A diagram of a diagram of a different type of cubes&#10;&#10;Description automatically generated with medium confidence" id="609" name="Google Shape;609;g2cccf087d8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181" y="1390929"/>
            <a:ext cx="3481150" cy="13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2cccf087d8b_0_0"/>
          <p:cNvSpPr txBox="1"/>
          <p:nvPr/>
        </p:nvSpPr>
        <p:spPr>
          <a:xfrm>
            <a:off x="9713325" y="2672200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11" name="Google Shape;611;g2cccf087d8b_0_0"/>
          <p:cNvSpPr txBox="1"/>
          <p:nvPr/>
        </p:nvSpPr>
        <p:spPr>
          <a:xfrm>
            <a:off x="7840375" y="5255625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12" name="Google Shape;612;g2cccf087d8b_0_0"/>
          <p:cNvSpPr txBox="1"/>
          <p:nvPr/>
        </p:nvSpPr>
        <p:spPr>
          <a:xfrm>
            <a:off x="998275" y="377160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Function for computing activation vector: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</a:t>
            </a:r>
            <a:r>
              <a:rPr baseline="-25000" lang="en-US" sz="1800">
                <a:solidFill>
                  <a:schemeClr val="lt1"/>
                </a:solidFill>
              </a:rPr>
              <a:t>out</a:t>
            </a:r>
            <a:r>
              <a:rPr lang="en-US" sz="1800">
                <a:solidFill>
                  <a:schemeClr val="lt1"/>
                </a:solidFill>
              </a:rPr>
              <a:t> = f(</a:t>
            </a:r>
            <a:r>
              <a:rPr lang="en-US" sz="1800">
                <a:solidFill>
                  <a:schemeClr val="lt1"/>
                </a:solidFill>
              </a:rPr>
              <a:t>net</a:t>
            </a:r>
            <a:r>
              <a:rPr baseline="-25000" lang="en-US" sz="1800">
                <a:solidFill>
                  <a:schemeClr val="lt1"/>
                </a:solidFill>
              </a:rPr>
              <a:t>in</a:t>
            </a:r>
            <a:r>
              <a:rPr lang="en-US" sz="1800">
                <a:solidFill>
                  <a:schemeClr val="lt1"/>
                </a:solidFill>
              </a:rPr>
              <a:t>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3" name="Google Shape;613;g2cccf087d8b_0_0"/>
          <p:cNvSpPr txBox="1"/>
          <p:nvPr/>
        </p:nvSpPr>
        <p:spPr>
          <a:xfrm>
            <a:off x="10248325" y="5255625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4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614" name="Google Shape;614;g2cccf087d8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725" y="3771600"/>
            <a:ext cx="1783957" cy="1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g2cccf087d8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9712" y="3771599"/>
            <a:ext cx="1923938" cy="1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2cccf087d8b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6575" y="3771600"/>
            <a:ext cx="1739128" cy="153695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g2cccf087d8b_0_0"/>
          <p:cNvSpPr txBox="1"/>
          <p:nvPr/>
        </p:nvSpPr>
        <p:spPr>
          <a:xfrm>
            <a:off x="11833350" y="235670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18" name="Google Shape;618;g2cccf087d8b_0_0"/>
          <p:cNvSpPr txBox="1"/>
          <p:nvPr/>
        </p:nvSpPr>
        <p:spPr>
          <a:xfrm>
            <a:off x="6905700" y="49392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[9]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19" name="Google Shape;619;g2cccf087d8b_0_0"/>
          <p:cNvSpPr txBox="1"/>
          <p:nvPr/>
        </p:nvSpPr>
        <p:spPr>
          <a:xfrm>
            <a:off x="9189675" y="49392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[9]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20" name="Google Shape;620;g2cccf087d8b_0_0"/>
          <p:cNvSpPr txBox="1"/>
          <p:nvPr/>
        </p:nvSpPr>
        <p:spPr>
          <a:xfrm>
            <a:off x="11598725" y="49392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[9]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21" name="Google Shape;621;g2cccf087d8b_0_0"/>
          <p:cNvSpPr txBox="1"/>
          <p:nvPr/>
        </p:nvSpPr>
        <p:spPr>
          <a:xfrm>
            <a:off x="5632775" y="5255625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2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7474F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cca4d25a8a_1_49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Classification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2cca4d25a8a_1_49"/>
          <p:cNvSpPr txBox="1"/>
          <p:nvPr>
            <p:ph idx="1" type="subTitle"/>
          </p:nvPr>
        </p:nvSpPr>
        <p:spPr>
          <a:xfrm>
            <a:off x="1869675" y="1965500"/>
            <a:ext cx="41661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Softmax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/>
              <a:t>Softmax Activation</a:t>
            </a:r>
            <a:endParaRPr/>
          </a:p>
        </p:txBody>
      </p:sp>
      <p:pic>
        <p:nvPicPr>
          <p:cNvPr descr="A diagram of a diagram of a different type of cubes&#10;&#10;Description automatically generated with medium confidence" id="628" name="Google Shape;628;g2cca4d25a8a_1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181" y="1390929"/>
            <a:ext cx="3481150" cy="13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g2cca4d25a8a_1_49"/>
          <p:cNvSpPr txBox="1"/>
          <p:nvPr/>
        </p:nvSpPr>
        <p:spPr>
          <a:xfrm>
            <a:off x="9713325" y="2672200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descr="softmax1" id="630" name="Google Shape;630;g2cca4d25a8a_1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3275" y="3455000"/>
            <a:ext cx="5438776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g2cca4d25a8a_1_49"/>
          <p:cNvSpPr txBox="1"/>
          <p:nvPr/>
        </p:nvSpPr>
        <p:spPr>
          <a:xfrm>
            <a:off x="5199300" y="5499425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2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32" name="Google Shape;632;g2cca4d25a8a_1_49"/>
          <p:cNvSpPr txBox="1"/>
          <p:nvPr/>
        </p:nvSpPr>
        <p:spPr>
          <a:xfrm>
            <a:off x="11833350" y="235670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33" name="Google Shape;633;g2cca4d25a8a_1_49"/>
          <p:cNvSpPr txBox="1"/>
          <p:nvPr/>
        </p:nvSpPr>
        <p:spPr>
          <a:xfrm>
            <a:off x="8322050" y="5190725"/>
            <a:ext cx="4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[10]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7474F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163eb27200_0_0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Backwards Propagation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3163eb27200_0_0"/>
          <p:cNvSpPr txBox="1"/>
          <p:nvPr>
            <p:ph idx="1" type="subTitle"/>
          </p:nvPr>
        </p:nvSpPr>
        <p:spPr>
          <a:xfrm>
            <a:off x="1869675" y="1965500"/>
            <a:ext cx="49278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/>
              <a:t>Training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minimize the error of the neural network by adjusting the weights based on the error gradient calculated during forward propagation</a:t>
            </a:r>
            <a:endParaRPr sz="16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Learning Rate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Input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Derivative of the Activation Function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Error</a:t>
            </a:r>
            <a:endParaRPr b="1" sz="1800"/>
          </a:p>
        </p:txBody>
      </p:sp>
      <p:sp>
        <p:nvSpPr>
          <p:cNvPr id="640" name="Google Shape;640;g3163eb27200_0_0"/>
          <p:cNvSpPr txBox="1"/>
          <p:nvPr/>
        </p:nvSpPr>
        <p:spPr>
          <a:xfrm>
            <a:off x="9023768" y="4141638"/>
            <a:ext cx="89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641" name="Google Shape;641;g3163eb2720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125" y="1938475"/>
            <a:ext cx="4632599" cy="2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g3163eb27200_0_0"/>
          <p:cNvSpPr txBox="1"/>
          <p:nvPr/>
        </p:nvSpPr>
        <p:spPr>
          <a:xfrm>
            <a:off x="11788725" y="3839075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[7]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43" name="Google Shape;643;g3163eb27200_0_0"/>
          <p:cNvSpPr txBox="1"/>
          <p:nvPr/>
        </p:nvSpPr>
        <p:spPr>
          <a:xfrm>
            <a:off x="1664675" y="5434975"/>
            <a:ext cx="60627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Function for computing updated weight: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w</a:t>
            </a:r>
            <a:r>
              <a:rPr baseline="-25000" lang="en-US" sz="1800">
                <a:solidFill>
                  <a:schemeClr val="lt1"/>
                </a:solidFill>
              </a:rPr>
              <a:t>new</a:t>
            </a:r>
            <a:r>
              <a:rPr lang="en-US" sz="1800">
                <a:solidFill>
                  <a:schemeClr val="lt1"/>
                </a:solidFill>
              </a:rPr>
              <a:t> = w</a:t>
            </a:r>
            <a:r>
              <a:rPr baseline="-25000" lang="en-US" sz="1800">
                <a:solidFill>
                  <a:schemeClr val="lt1"/>
                </a:solidFill>
              </a:rPr>
              <a:t>old </a:t>
            </a:r>
            <a:r>
              <a:rPr lang="en-US" sz="1800">
                <a:solidFill>
                  <a:schemeClr val="lt1"/>
                </a:solidFill>
              </a:rPr>
              <a:t>+ 𝛂(input*derivative(AF)*error)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8452cb4ce_0_3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CNN 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18452cb4ce_0_3"/>
          <p:cNvSpPr txBox="1"/>
          <p:nvPr/>
        </p:nvSpPr>
        <p:spPr>
          <a:xfrm>
            <a:off x="5692650" y="5494250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2" name="Google Shape;122;g318452cb4ce_0_3"/>
          <p:cNvSpPr txBox="1"/>
          <p:nvPr/>
        </p:nvSpPr>
        <p:spPr>
          <a:xfrm>
            <a:off x="11117925" y="51987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[1]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3" name="Google Shape;123;g318452cb4c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3" y="1982025"/>
            <a:ext cx="10043875" cy="3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18452cb4ce_0_3"/>
          <p:cNvSpPr/>
          <p:nvPr/>
        </p:nvSpPr>
        <p:spPr>
          <a:xfrm>
            <a:off x="1696900" y="4567050"/>
            <a:ext cx="564900" cy="2556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7474F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130bab8a72_0_6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9" name="Google Shape;649;g3130bab8a72_0_6"/>
          <p:cNvGraphicFramePr/>
          <p:nvPr/>
        </p:nvGraphicFramePr>
        <p:xfrm>
          <a:off x="2929068" y="159880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253400"/>
                <a:gridCol w="1099575"/>
                <a:gridCol w="1271550"/>
                <a:gridCol w="1271550"/>
                <a:gridCol w="1271550"/>
              </a:tblGrid>
              <a:tr h="8219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 Averages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Learning Rate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219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</a:t>
                      </a:r>
                      <a:r>
                        <a:rPr lang="en-US" sz="1600"/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1e-</a:t>
                      </a:r>
                      <a:r>
                        <a:rPr lang="en-US" sz="1600"/>
                        <a:t>05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300">
                <a:tc row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Activation Function</a:t>
                      </a:r>
                      <a:endParaRPr sz="18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ReLU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4"/>
                          </a:solidFill>
                        </a:rPr>
                        <a:t>0.3394</a:t>
                      </a:r>
                      <a:endParaRPr sz="1600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4"/>
                          </a:solidFill>
                        </a:rPr>
                        <a:t>0.4446</a:t>
                      </a:r>
                      <a:endParaRPr sz="1600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4"/>
                          </a:solidFill>
                        </a:rPr>
                        <a:t>0.3762</a:t>
                      </a:r>
                      <a:endParaRPr sz="1600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2"/>
                          </a:solidFill>
                        </a:rPr>
                        <a:t>0.0196</a:t>
                      </a:r>
                      <a:endParaRPr sz="160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2"/>
                          </a:solidFill>
                        </a:rPr>
                        <a:t>0.0187</a:t>
                      </a:r>
                      <a:endParaRPr sz="160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2"/>
                          </a:solidFill>
                        </a:rPr>
                        <a:t>0.0179</a:t>
                      </a:r>
                      <a:endParaRPr sz="160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300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Tanh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4"/>
                          </a:solidFill>
                        </a:rPr>
                        <a:t>0.3255</a:t>
                      </a:r>
                      <a:endParaRPr sz="1600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4"/>
                          </a:solidFill>
                        </a:rPr>
                        <a:t>0.4005</a:t>
                      </a:r>
                      <a:endParaRPr sz="1600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4"/>
                          </a:solidFill>
                        </a:rPr>
                        <a:t>0.3211</a:t>
                      </a:r>
                      <a:endParaRPr sz="1600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2"/>
                          </a:solidFill>
                        </a:rPr>
                        <a:t>0.0195</a:t>
                      </a:r>
                      <a:endParaRPr sz="1600">
                        <a:solidFill>
                          <a:schemeClr val="accent2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2"/>
                          </a:solidFill>
                        </a:rPr>
                        <a:t>0.0184</a:t>
                      </a:r>
                      <a:endParaRPr sz="1600">
                        <a:solidFill>
                          <a:schemeClr val="accent2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2"/>
                          </a:solidFill>
                        </a:rPr>
                        <a:t>0.0168</a:t>
                      </a:r>
                      <a:endParaRPr sz="1600">
                        <a:solidFill>
                          <a:schemeClr val="accent2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300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Sigmoid</a:t>
                      </a:r>
                      <a:endParaRPr sz="1600">
                        <a:solidFill>
                          <a:schemeClr val="lt1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4"/>
                          </a:solidFill>
                        </a:rPr>
                        <a:t>0.3576</a:t>
                      </a:r>
                      <a:endParaRPr sz="1600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4"/>
                          </a:solidFill>
                        </a:rPr>
                        <a:t>0.4087</a:t>
                      </a:r>
                      <a:endParaRPr sz="1600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4"/>
                          </a:solidFill>
                        </a:rPr>
                        <a:t>0.3029</a:t>
                      </a:r>
                      <a:endParaRPr sz="1600">
                        <a:solidFill>
                          <a:schemeClr val="accent4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2"/>
                          </a:solidFill>
                        </a:rPr>
                        <a:t>0.0188</a:t>
                      </a:r>
                      <a:endParaRPr sz="1600">
                        <a:solidFill>
                          <a:schemeClr val="accent2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2"/>
                          </a:solidFill>
                        </a:rPr>
                        <a:t>0.0170</a:t>
                      </a:r>
                      <a:endParaRPr sz="1600">
                        <a:solidFill>
                          <a:schemeClr val="accent2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2"/>
                          </a:solidFill>
                        </a:rPr>
                        <a:t>0.0169</a:t>
                      </a:r>
                      <a:endParaRPr sz="1600">
                        <a:solidFill>
                          <a:schemeClr val="accent2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0" name="Google Shape;650;g3130bab8a72_0_6"/>
          <p:cNvGraphicFramePr/>
          <p:nvPr/>
        </p:nvGraphicFramePr>
        <p:xfrm>
          <a:off x="9096700" y="324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{1DC23A8B-CA13-4D07-9084-0052CFC76D5E}</a:tableStyleId>
              </a:tblPr>
              <a:tblGrid>
                <a:gridCol w="1711975"/>
              </a:tblGrid>
              <a:tr h="4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4"/>
                          </a:solidFill>
                        </a:rPr>
                        <a:t>Accuracy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Standard Deviation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1" name="Google Shape;651;g3130bab8a72_0_6"/>
          <p:cNvSpPr txBox="1"/>
          <p:nvPr/>
        </p:nvSpPr>
        <p:spPr>
          <a:xfrm>
            <a:off x="2836900" y="6076450"/>
            <a:ext cx="62598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Random chance: 0.1667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7474F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15291dacdb_0_17"/>
          <p:cNvSpPr txBox="1"/>
          <p:nvPr>
            <p:ph type="ctrTitle"/>
          </p:nvPr>
        </p:nvSpPr>
        <p:spPr>
          <a:xfrm>
            <a:off x="1254000" y="220575"/>
            <a:ext cx="96840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Best Performing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7" name="Google Shape;657;g315291dacd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447396"/>
            <a:ext cx="828675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7474F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14b46886c9_0_17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3" name="Google Shape;663;g314b46886c9_0_17"/>
          <p:cNvGraphicFramePr/>
          <p:nvPr/>
        </p:nvGraphicFramePr>
        <p:xfrm>
          <a:off x="5424131" y="183020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{07ECBB4F-15B1-47D5-8E2C-49C198EB7FAD}</a:tableStyleId>
              </a:tblPr>
              <a:tblGrid>
                <a:gridCol w="1401775"/>
                <a:gridCol w="1060950"/>
                <a:gridCol w="1060950"/>
                <a:gridCol w="1060950"/>
                <a:gridCol w="1060950"/>
              </a:tblGrid>
              <a:tr h="66367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Paired</a:t>
                      </a:r>
                      <a:r>
                        <a:rPr lang="en-US" sz="1800"/>
                        <a:t> T-test Results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Learning Rate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467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1e-04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1e-</a:t>
                      </a:r>
                      <a:r>
                        <a:rPr lang="en-US" sz="1600"/>
                        <a:t>05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Activation Function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ReLU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7.773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0.000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5.293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Tanh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8.835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3.368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9.833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69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Sigmoid</a:t>
                      </a:r>
                      <a:endParaRPr sz="1600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6.574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2.846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11.253</a:t>
                      </a:r>
                      <a:endParaRPr sz="16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4" name="Google Shape;664;g314b46886c9_0_17"/>
          <p:cNvSpPr txBox="1"/>
          <p:nvPr/>
        </p:nvSpPr>
        <p:spPr>
          <a:xfrm>
            <a:off x="633825" y="1830200"/>
            <a:ext cx="42291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Critical t-value of 2.776</a:t>
            </a:r>
            <a:endParaRPr sz="18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DF of 4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Significance level (α) of .05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65" name="Google Shape;665;g314b46886c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15500"/>
            <a:ext cx="5031550" cy="26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8452cb4ce_1_5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CNN 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18452cb4ce_1_5"/>
          <p:cNvSpPr txBox="1"/>
          <p:nvPr/>
        </p:nvSpPr>
        <p:spPr>
          <a:xfrm>
            <a:off x="5692650" y="5494250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1" name="Google Shape;131;g318452cb4ce_1_5"/>
          <p:cNvSpPr txBox="1"/>
          <p:nvPr/>
        </p:nvSpPr>
        <p:spPr>
          <a:xfrm>
            <a:off x="11117925" y="51987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[1]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2" name="Google Shape;132;g318452cb4ce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3" y="1982025"/>
            <a:ext cx="10043875" cy="3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18452cb4ce_1_5"/>
          <p:cNvSpPr/>
          <p:nvPr/>
        </p:nvSpPr>
        <p:spPr>
          <a:xfrm>
            <a:off x="2507875" y="4567050"/>
            <a:ext cx="1492800" cy="2556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452cb4ce_1_13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CNN 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318452cb4ce_1_13"/>
          <p:cNvSpPr txBox="1"/>
          <p:nvPr/>
        </p:nvSpPr>
        <p:spPr>
          <a:xfrm>
            <a:off x="5692650" y="5494250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0" name="Google Shape;140;g318452cb4ce_1_13"/>
          <p:cNvSpPr txBox="1"/>
          <p:nvPr/>
        </p:nvSpPr>
        <p:spPr>
          <a:xfrm>
            <a:off x="11117925" y="51987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[1]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41" name="Google Shape;141;g318452cb4ce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3" y="1982025"/>
            <a:ext cx="10043875" cy="3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18452cb4ce_1_13"/>
          <p:cNvSpPr/>
          <p:nvPr/>
        </p:nvSpPr>
        <p:spPr>
          <a:xfrm>
            <a:off x="4195475" y="4567050"/>
            <a:ext cx="699300" cy="2556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8452cb4ce_1_21"/>
          <p:cNvSpPr txBox="1"/>
          <p:nvPr>
            <p:ph type="ctrTitle"/>
          </p:nvPr>
        </p:nvSpPr>
        <p:spPr>
          <a:xfrm>
            <a:off x="1664677" y="398121"/>
            <a:ext cx="9144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CNN 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18452cb4ce_1_21"/>
          <p:cNvSpPr txBox="1"/>
          <p:nvPr/>
        </p:nvSpPr>
        <p:spPr>
          <a:xfrm>
            <a:off x="5692650" y="5494250"/>
            <a:ext cx="8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Figure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9" name="Google Shape;149;g318452cb4ce_1_21"/>
          <p:cNvSpPr txBox="1"/>
          <p:nvPr/>
        </p:nvSpPr>
        <p:spPr>
          <a:xfrm>
            <a:off x="11117925" y="5198750"/>
            <a:ext cx="3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[1]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50" name="Google Shape;150;g318452cb4ce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63" y="1982025"/>
            <a:ext cx="10043875" cy="3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18452cb4ce_1_21"/>
          <p:cNvSpPr/>
          <p:nvPr/>
        </p:nvSpPr>
        <p:spPr>
          <a:xfrm>
            <a:off x="5083000" y="4567050"/>
            <a:ext cx="2286000" cy="255600"/>
          </a:xfrm>
          <a:prstGeom prst="roundRect">
            <a:avLst>
              <a:gd fmla="val 16667" name="adj"/>
            </a:avLst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2024-04-12T05:48:23Z</dcterms:created>
  <dc:creator>kenyon leblanc</dc:creator>
</cp:coreProperties>
</file>