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3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5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3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2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0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3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2A104D0-9899-4FC0-8F98-B8DB7E9BF34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D10399-6E72-4740-8E1A-B0DE066B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51C4-901E-4049-A2B9-A9FE637AA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75248"/>
            <a:ext cx="8676222" cy="2867466"/>
          </a:xfrm>
        </p:spPr>
        <p:txBody>
          <a:bodyPr/>
          <a:lstStyle/>
          <a:p>
            <a:r>
              <a:rPr lang="en-US" dirty="0">
                <a:effectLst/>
              </a:rPr>
              <a:t>Kernelized Ridge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F6B29-F887-4B3D-8310-F930A6A89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-</a:t>
            </a:r>
            <a:r>
              <a:rPr lang="en-US" dirty="0" err="1"/>
              <a:t>eric</a:t>
            </a:r>
            <a:r>
              <a:rPr lang="en-US" dirty="0"/>
              <a:t> page</a:t>
            </a:r>
          </a:p>
          <a:p>
            <a:pPr algn="r"/>
            <a:r>
              <a:rPr lang="en-US" dirty="0"/>
              <a:t>-Neeraj </a:t>
            </a:r>
            <a:r>
              <a:rPr lang="en-US" dirty="0" err="1"/>
              <a:t>Ankam</a:t>
            </a:r>
            <a:endParaRPr lang="en-US" dirty="0"/>
          </a:p>
          <a:p>
            <a:pPr algn="r"/>
            <a:r>
              <a:rPr lang="en-US" dirty="0"/>
              <a:t>-Srujan </a:t>
            </a:r>
            <a:r>
              <a:rPr lang="en-US" dirty="0" err="1"/>
              <a:t>bandarkar</a:t>
            </a:r>
            <a:endParaRPr lang="en-US" dirty="0"/>
          </a:p>
          <a:p>
            <a:pPr algn="r"/>
            <a:r>
              <a:rPr lang="en-US" dirty="0"/>
              <a:t> -Pradeep Bhat</a:t>
            </a:r>
          </a:p>
        </p:txBody>
      </p:sp>
    </p:spTree>
    <p:extLst>
      <p:ext uri="{BB962C8B-B14F-4D97-AF65-F5344CB8AC3E}">
        <p14:creationId xmlns:p14="http://schemas.microsoft.com/office/powerpoint/2010/main" val="380852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8B2D-04D2-413D-942B-575ECD5D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24EB-B877-45F7-AD61-4B8CD36E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01239"/>
            <a:ext cx="9905998" cy="3124201"/>
          </a:xfrm>
        </p:spPr>
        <p:txBody>
          <a:bodyPr/>
          <a:lstStyle/>
          <a:p>
            <a:r>
              <a:rPr lang="en-US" dirty="0">
                <a:effectLst/>
              </a:rPr>
              <a:t>Kernel ridge regression combines Ridge Regression (linear least squares with l2-norm regularization) with the kernel trick. It thus learns a linear function in the space induced by the respective kernel and the data.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D2620-1AF1-48E9-9A0A-2121B5F2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863339"/>
            <a:ext cx="5057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51C4-901E-4049-A2B9-A9FE637AA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67912"/>
            <a:ext cx="8676222" cy="1289537"/>
          </a:xfrm>
        </p:spPr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F6B29-F887-4B3D-8310-F930A6A8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40" y="2230337"/>
            <a:ext cx="8676222" cy="361070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NAME: </a:t>
            </a:r>
            <a:r>
              <a:rPr lang="en-US" u="sng" dirty="0"/>
              <a:t>automobile dataset</a:t>
            </a:r>
          </a:p>
          <a:p>
            <a:pPr algn="l"/>
            <a:r>
              <a:rPr lang="en-US" dirty="0"/>
              <a:t>13 </a:t>
            </a:r>
            <a:r>
              <a:rPr lang="en-US" dirty="0" err="1"/>
              <a:t>i</a:t>
            </a:r>
            <a:r>
              <a:rPr lang="en-US" dirty="0"/>
              <a:t>/p variables and 1 o/p variable</a:t>
            </a:r>
          </a:p>
          <a:p>
            <a:pPr algn="l"/>
            <a:r>
              <a:rPr lang="en-US" b="1" i="1" dirty="0"/>
              <a:t>Description: </a:t>
            </a:r>
          </a:p>
          <a:p>
            <a:pPr algn="l"/>
            <a:br>
              <a:rPr lang="en-US" dirty="0"/>
            </a:br>
            <a:r>
              <a:rPr lang="en-US" dirty="0">
                <a:effectLst/>
              </a:rPr>
              <a:t>Given a set of inputs like the horsepower, peak rpm, highway-miles-per gallon, cetera. We predict the price of automobile</a:t>
            </a:r>
          </a:p>
          <a:p>
            <a:pPr algn="l"/>
            <a:r>
              <a:rPr lang="en-US" dirty="0">
                <a:effectLst/>
              </a:rPr>
              <a:t>Why?</a:t>
            </a:r>
          </a:p>
          <a:p>
            <a:pPr algn="l"/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Cause cost efficiency is a major factor considered by customer while buying a car.</a:t>
            </a:r>
          </a:p>
          <a:p>
            <a:pPr algn="l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953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9730-6607-4366-95FB-5CB7B5B9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linear kernel implementation    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effectLst/>
              </a:rPr>
              <a:t>K(</a:t>
            </a:r>
            <a:r>
              <a:rPr lang="en-US" dirty="0" err="1">
                <a:effectLst/>
              </a:rPr>
              <a:t>x,x</a:t>
            </a:r>
            <a:r>
              <a:rPr lang="en-US" dirty="0">
                <a:effectLst/>
              </a:rPr>
              <a:t>’)=</a:t>
            </a:r>
            <a:r>
              <a:rPr lang="en-US" dirty="0" err="1">
                <a:effectLst/>
              </a:rPr>
              <a:t>x</a:t>
            </a:r>
            <a:r>
              <a:rPr lang="en-US" baseline="30000" dirty="0" err="1">
                <a:effectLst/>
              </a:rPr>
              <a:t>T</a:t>
            </a:r>
            <a:r>
              <a:rPr lang="en-US" dirty="0" err="1">
                <a:effectLst/>
              </a:rPr>
              <a:t>x</a:t>
            </a:r>
            <a:r>
              <a:rPr lang="en-US" dirty="0">
                <a:effectLst/>
              </a:rPr>
              <a:t>’)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55B45-A4DF-4159-9789-33ED8A688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70" y="2314575"/>
            <a:ext cx="4005385" cy="31242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FDA13-953C-4E8E-9BF4-71A4744C3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84" y="2314575"/>
            <a:ext cx="4348566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24435B-64A8-4AFB-948C-3FBCFC8C7D63}"/>
              </a:ext>
            </a:extLst>
          </p:cNvPr>
          <p:cNvSpPr txBox="1"/>
          <p:nvPr/>
        </p:nvSpPr>
        <p:spPr>
          <a:xfrm>
            <a:off x="7905750" y="566737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dirty="0" err="1"/>
              <a:t>Scikit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30BA2-E674-4CCE-87AD-EE4386CC3F29}"/>
              </a:ext>
            </a:extLst>
          </p:cNvPr>
          <p:cNvSpPr txBox="1"/>
          <p:nvPr/>
        </p:nvSpPr>
        <p:spPr>
          <a:xfrm>
            <a:off x="1990724" y="5705475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3844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27F8-3AC3-4E92-B840-17D8FA31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Polynomial kernel implementation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effectLst/>
              </a:rPr>
              <a:t>K(</a:t>
            </a:r>
            <a:r>
              <a:rPr lang="en-US" dirty="0" err="1">
                <a:effectLst/>
              </a:rPr>
              <a:t>x,x</a:t>
            </a:r>
            <a:r>
              <a:rPr lang="en-US" dirty="0">
                <a:effectLst/>
              </a:rPr>
              <a:t>’)=(</a:t>
            </a:r>
            <a:r>
              <a:rPr lang="en-US" dirty="0" err="1">
                <a:effectLst/>
              </a:rPr>
              <a:t>ϒx</a:t>
            </a:r>
            <a:r>
              <a:rPr lang="en-US" baseline="30000" dirty="0" err="1">
                <a:effectLst/>
              </a:rPr>
              <a:t>T</a:t>
            </a:r>
            <a:r>
              <a:rPr lang="en-US" dirty="0" err="1">
                <a:effectLst/>
              </a:rPr>
              <a:t>x</a:t>
            </a:r>
            <a:r>
              <a:rPr lang="en-US" dirty="0">
                <a:effectLst/>
              </a:rPr>
              <a:t>’+r)</a:t>
            </a:r>
            <a:r>
              <a:rPr lang="en-US" baseline="30000" dirty="0">
                <a:effectLst/>
              </a:rPr>
              <a:t>M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06331-122F-4A36-BDD1-9DF3F23F4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" y="2409825"/>
            <a:ext cx="4119168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F0F86-B9AD-438A-B20F-5492F0ED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04" y="2409824"/>
            <a:ext cx="4272372" cy="3124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2E816-4093-4593-9202-F8D9A30449AD}"/>
              </a:ext>
            </a:extLst>
          </p:cNvPr>
          <p:cNvSpPr txBox="1"/>
          <p:nvPr/>
        </p:nvSpPr>
        <p:spPr>
          <a:xfrm>
            <a:off x="1619250" y="5743575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F2D34-1B13-419C-BBF6-F24A4E582864}"/>
              </a:ext>
            </a:extLst>
          </p:cNvPr>
          <p:cNvSpPr txBox="1"/>
          <p:nvPr/>
        </p:nvSpPr>
        <p:spPr>
          <a:xfrm>
            <a:off x="7000875" y="5848350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dirty="0" err="1"/>
              <a:t>Scikit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0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C568-190F-40D8-BE67-15888C2E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Gaussian kernel implementation</a:t>
            </a:r>
            <a:br>
              <a:rPr lang="en-US" dirty="0"/>
            </a:br>
            <a:r>
              <a:rPr lang="en-US" dirty="0">
                <a:effectLst/>
              </a:rPr>
              <a:t>K(</a:t>
            </a:r>
            <a:r>
              <a:rPr lang="en-US" dirty="0" err="1">
                <a:effectLst/>
              </a:rPr>
              <a:t>x,x</a:t>
            </a:r>
            <a:r>
              <a:rPr lang="en-US" dirty="0">
                <a:effectLst/>
              </a:rPr>
              <a:t>’)=</a:t>
            </a:r>
            <a:r>
              <a:rPr lang="en-US" dirty="0" err="1">
                <a:effectLst/>
              </a:rPr>
              <a:t>exp</a:t>
            </a:r>
            <a:r>
              <a:rPr lang="en-US" dirty="0">
                <a:effectLst/>
              </a:rPr>
              <a:t>(-( (.5) (x*x’)</a:t>
            </a:r>
            <a:r>
              <a:rPr lang="en-US" baseline="30000" dirty="0">
                <a:effectLst/>
              </a:rPr>
              <a:t>T </a:t>
            </a:r>
            <a:r>
              <a:rPr lang="en-US" dirty="0">
                <a:effectLst/>
              </a:rPr>
              <a:t>)  ∑</a:t>
            </a:r>
            <a:r>
              <a:rPr lang="en-US" baseline="30000" dirty="0">
                <a:effectLst/>
              </a:rPr>
              <a:t>-1</a:t>
            </a:r>
            <a:r>
              <a:rPr lang="en-US" dirty="0">
                <a:effectLst/>
              </a:rPr>
              <a:t>(x-x’))</a:t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9FCC8-CFA9-4BB3-949E-C65AE2B6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6" y="2152649"/>
            <a:ext cx="4073904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FD58B-9379-44B5-8529-C378FABA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93" y="2152649"/>
            <a:ext cx="4426857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41332-68BF-418E-BDAC-43D27EC24C6E}"/>
              </a:ext>
            </a:extLst>
          </p:cNvPr>
          <p:cNvSpPr txBox="1"/>
          <p:nvPr/>
        </p:nvSpPr>
        <p:spPr>
          <a:xfrm>
            <a:off x="2219325" y="5486400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03A12-037F-4DA3-97E6-9F04573C8596}"/>
              </a:ext>
            </a:extLst>
          </p:cNvPr>
          <p:cNvSpPr txBox="1"/>
          <p:nvPr/>
        </p:nvSpPr>
        <p:spPr>
          <a:xfrm>
            <a:off x="7410450" y="554355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r>
              <a:rPr lang="en-US" dirty="0" err="1"/>
              <a:t>Scikit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CD8E-C613-47A8-83FB-EDB84BE4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8FFB-7D8D-4472-8763-EA9DD51B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 dataset(excel file) as a </a:t>
            </a:r>
            <a:r>
              <a:rPr lang="en-US" dirty="0" err="1"/>
              <a:t>numpy</a:t>
            </a:r>
            <a:r>
              <a:rPr lang="en-US" dirty="0"/>
              <a:t> array in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Separate the data into input and output values.</a:t>
            </a:r>
          </a:p>
          <a:p>
            <a:pPr marL="457200" indent="-457200">
              <a:buAutoNum type="arabicPeriod" startAt="3"/>
            </a:pPr>
            <a:r>
              <a:rPr lang="en-US" dirty="0"/>
              <a:t>Separate the datasets into training(149rows) and testing(37 rows) subsets</a:t>
            </a:r>
          </a:p>
          <a:p>
            <a:pPr marL="457200" indent="-457200">
              <a:buAutoNum type="arabicPeriod" startAt="3"/>
            </a:pPr>
            <a:r>
              <a:rPr lang="en-US" dirty="0"/>
              <a:t>Use K-fold verification to further divide the training set and test various hyperparameters with each kernel using R-squared as a judge of fitness</a:t>
            </a:r>
          </a:p>
          <a:p>
            <a:pPr marL="457200" indent="-457200">
              <a:buAutoNum type="arabicPeriod" startAt="3"/>
            </a:pPr>
            <a:r>
              <a:rPr lang="en-US" dirty="0"/>
              <a:t>Run each kernel regression algorithm with the top hyperparameter candidates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6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6EE0-F0B9-40A1-BD88-F4066562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82FD-C41D-4A64-A4AC-3911D7154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Linear Kernel</a:t>
            </a:r>
            <a:br>
              <a:rPr lang="en-US" dirty="0"/>
            </a:br>
            <a:r>
              <a:rPr lang="en-US" dirty="0"/>
              <a:t>lambda:  0.01</a:t>
            </a:r>
            <a:br>
              <a:rPr lang="en-US" dirty="0"/>
            </a:br>
            <a:r>
              <a:rPr lang="en-US" dirty="0"/>
              <a:t>R2 train:  0.878277214763</a:t>
            </a:r>
            <a:br>
              <a:rPr lang="en-US" dirty="0"/>
            </a:br>
            <a:r>
              <a:rPr lang="en-US" dirty="0"/>
              <a:t>R2 test:   0.496575057845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Polynomial Kernel</a:t>
            </a:r>
            <a:br>
              <a:rPr lang="en-US" dirty="0"/>
            </a:br>
            <a:r>
              <a:rPr lang="en-US" dirty="0"/>
              <a:t>lambda:  5</a:t>
            </a:r>
            <a:br>
              <a:rPr lang="en-US" dirty="0"/>
            </a:br>
            <a:r>
              <a:rPr lang="en-US" dirty="0"/>
              <a:t>R2 train:  0.946503895487</a:t>
            </a:r>
            <a:br>
              <a:rPr lang="en-US" dirty="0"/>
            </a:br>
            <a:r>
              <a:rPr lang="en-US" dirty="0"/>
              <a:t>R2 test:   -3.72236049762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Gaussian Kernel</a:t>
            </a:r>
            <a:br>
              <a:rPr lang="en-US" dirty="0"/>
            </a:br>
            <a:r>
              <a:rPr lang="en-US" dirty="0"/>
              <a:t>lambda:  0.01</a:t>
            </a:r>
            <a:br>
              <a:rPr lang="en-US" dirty="0"/>
            </a:br>
            <a:r>
              <a:rPr lang="en-US" dirty="0"/>
              <a:t>sigma:  5</a:t>
            </a:r>
            <a:br>
              <a:rPr lang="en-US" dirty="0"/>
            </a:br>
            <a:r>
              <a:rPr lang="en-US" dirty="0"/>
              <a:t>R2 train:  0.998834900823</a:t>
            </a:r>
            <a:br>
              <a:rPr lang="en-US" dirty="0"/>
            </a:br>
            <a:r>
              <a:rPr lang="en-US" dirty="0"/>
              <a:t>R2 test:   -10.7984353859</a:t>
            </a:r>
          </a:p>
        </p:txBody>
      </p:sp>
    </p:spTree>
    <p:extLst>
      <p:ext uri="{BB962C8B-B14F-4D97-AF65-F5344CB8AC3E}">
        <p14:creationId xmlns:p14="http://schemas.microsoft.com/office/powerpoint/2010/main" val="1382491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286</TotalTime>
  <Words>170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Kernelized Ridge Regression</vt:lpstr>
      <vt:lpstr>Introduction</vt:lpstr>
      <vt:lpstr>OUR DATASET</vt:lpstr>
      <vt:lpstr> linear kernel implementation      (K(x,x’)=xTx’) </vt:lpstr>
      <vt:lpstr>Polynomial kernel implementation (K(x,x’)=(ϒxTx’+r)M)</vt:lpstr>
      <vt:lpstr>Gaussian kernel implementation K(x,x’)=exp(-( (.5) (x*x’)T )  ∑-1(x-x’)) </vt:lpstr>
      <vt:lpstr>OUR APPROACH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Ordinary Least SQUARES REGRESSION</dc:title>
  <dc:creator>neeraj ankam</dc:creator>
  <cp:lastModifiedBy>Eric</cp:lastModifiedBy>
  <cp:revision>31</cp:revision>
  <dcterms:created xsi:type="dcterms:W3CDTF">2017-09-26T00:12:12Z</dcterms:created>
  <dcterms:modified xsi:type="dcterms:W3CDTF">2017-10-26T00:35:38Z</dcterms:modified>
</cp:coreProperties>
</file>