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0" r:id="rId1"/>
  </p:sldMasterIdLst>
  <p:notesMasterIdLst>
    <p:notesMasterId r:id="rId16"/>
  </p:notesMasterIdLst>
  <p:handoutMasterIdLst>
    <p:handoutMasterId r:id="rId17"/>
  </p:handoutMasterIdLst>
  <p:sldIdLst>
    <p:sldId id="258" r:id="rId2"/>
    <p:sldId id="275" r:id="rId3"/>
    <p:sldId id="263" r:id="rId4"/>
    <p:sldId id="261" r:id="rId5"/>
    <p:sldId id="260" r:id="rId6"/>
    <p:sldId id="265" r:id="rId7"/>
    <p:sldId id="264" r:id="rId8"/>
    <p:sldId id="267" r:id="rId9"/>
    <p:sldId id="268" r:id="rId10"/>
    <p:sldId id="274" r:id="rId11"/>
    <p:sldId id="270" r:id="rId12"/>
    <p:sldId id="272" r:id="rId13"/>
    <p:sldId id="273" r:id="rId14"/>
    <p:sldId id="276"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32" autoAdjust="0"/>
    <p:restoredTop sz="94660"/>
  </p:normalViewPr>
  <p:slideViewPr>
    <p:cSldViewPr snapToGrid="0">
      <p:cViewPr varScale="1">
        <p:scale>
          <a:sx n="78" d="100"/>
          <a:sy n="78" d="100"/>
        </p:scale>
        <p:origin x="1690"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4E774B-ECAD-09C9-25AE-8F04396A59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Indian Institute of Technology Guwahati</a:t>
            </a:r>
            <a:endParaRPr lang="en-IN"/>
          </a:p>
        </p:txBody>
      </p:sp>
      <p:sp>
        <p:nvSpPr>
          <p:cNvPr id="3" name="Date Placeholder 2">
            <a:extLst>
              <a:ext uri="{FF2B5EF4-FFF2-40B4-BE49-F238E27FC236}">
                <a16:creationId xmlns:a16="http://schemas.microsoft.com/office/drawing/2014/main" id="{DFE9A93E-2943-C124-3FED-F3157559988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8B0E7F-DFF0-4ABE-B517-819B19C2301B}" type="datetime1">
              <a:rPr lang="en-IN" smtClean="0"/>
              <a:t>28-04-2023</a:t>
            </a:fld>
            <a:endParaRPr lang="en-IN"/>
          </a:p>
        </p:txBody>
      </p:sp>
      <p:sp>
        <p:nvSpPr>
          <p:cNvPr id="4" name="Footer Placeholder 3">
            <a:extLst>
              <a:ext uri="{FF2B5EF4-FFF2-40B4-BE49-F238E27FC236}">
                <a16:creationId xmlns:a16="http://schemas.microsoft.com/office/drawing/2014/main" id="{3D785287-4F8D-6D6C-7915-BA91CC6F7F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EE 580:Electrical Machines and Drive Systems</a:t>
            </a:r>
            <a:endParaRPr lang="en-IN"/>
          </a:p>
        </p:txBody>
      </p:sp>
      <p:sp>
        <p:nvSpPr>
          <p:cNvPr id="5" name="Slide Number Placeholder 4">
            <a:extLst>
              <a:ext uri="{FF2B5EF4-FFF2-40B4-BE49-F238E27FC236}">
                <a16:creationId xmlns:a16="http://schemas.microsoft.com/office/drawing/2014/main" id="{C8BDAA44-A32F-45AE-C455-DDF6E199A3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F21F73-294A-493F-8808-F9BD5A1CFE14}" type="slidenum">
              <a:rPr lang="en-IN" smtClean="0"/>
              <a:t>‹#›</a:t>
            </a:fld>
            <a:endParaRPr lang="en-IN"/>
          </a:p>
        </p:txBody>
      </p:sp>
    </p:spTree>
    <p:extLst>
      <p:ext uri="{BB962C8B-B14F-4D97-AF65-F5344CB8AC3E}">
        <p14:creationId xmlns:p14="http://schemas.microsoft.com/office/powerpoint/2010/main" val="324065190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Indian Institute of Technology Guwahati</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C6CBE-9004-4787-BA80-ADE722402BB3}" type="datetime1">
              <a:rPr lang="en-IN" smtClean="0"/>
              <a:t>28-04-2023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EE 580:Electrical Machines and Drive Systems</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3254FB-E772-4D2F-A613-111A5A0FBAFC}" type="slidenum">
              <a:rPr lang="en-IN" smtClean="0"/>
              <a:t>‹#›</a:t>
            </a:fld>
            <a:endParaRPr lang="en-IN"/>
          </a:p>
        </p:txBody>
      </p:sp>
    </p:spTree>
    <p:extLst>
      <p:ext uri="{BB962C8B-B14F-4D97-AF65-F5344CB8AC3E}">
        <p14:creationId xmlns:p14="http://schemas.microsoft.com/office/powerpoint/2010/main" val="90613115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41D2BF-CB5B-45DB-9E6C-0B619573E296}" type="datetime1">
              <a:rPr lang="en-IN" smtClean="0"/>
              <a:t>28-04-2023</a:t>
            </a:fld>
            <a:endParaRPr lang="en-IN"/>
          </a:p>
        </p:txBody>
      </p:sp>
      <p:sp>
        <p:nvSpPr>
          <p:cNvPr id="5" name="Footer Placeholder 4"/>
          <p:cNvSpPr>
            <a:spLocks noGrp="1"/>
          </p:cNvSpPr>
          <p:nvPr>
            <p:ph type="ftr" sz="quarter" idx="11"/>
          </p:nvPr>
        </p:nvSpPr>
        <p:spPr/>
        <p:txBody>
          <a:bodyPr/>
          <a:lstStyle/>
          <a:p>
            <a:r>
              <a:rPr lang="en-US"/>
              <a:t>EE 580 Electrical Machines &amp; Drive Systems</a:t>
            </a:r>
            <a:endParaRPr lang="en-IN"/>
          </a:p>
        </p:txBody>
      </p:sp>
      <p:sp>
        <p:nvSpPr>
          <p:cNvPr id="6" name="Slide Number Placeholder 5"/>
          <p:cNvSpPr>
            <a:spLocks noGrp="1"/>
          </p:cNvSpPr>
          <p:nvPr>
            <p:ph type="sldNum" sz="quarter" idx="12"/>
          </p:nvPr>
        </p:nvSpPr>
        <p:spPr/>
        <p:txBody>
          <a:bodyPr/>
          <a:lstStyle/>
          <a:p>
            <a:fld id="{34F7189B-1BDF-4858-BFEA-F613A9421912}" type="slidenum">
              <a:rPr lang="en-IN" smtClean="0"/>
              <a:t>‹#›</a:t>
            </a:fld>
            <a:endParaRPr lang="en-IN"/>
          </a:p>
        </p:txBody>
      </p:sp>
    </p:spTree>
    <p:extLst>
      <p:ext uri="{BB962C8B-B14F-4D97-AF65-F5344CB8AC3E}">
        <p14:creationId xmlns:p14="http://schemas.microsoft.com/office/powerpoint/2010/main" val="2312277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A651F4-7284-4AAC-96C3-ED5743D19902}" type="datetime1">
              <a:rPr lang="en-IN" smtClean="0"/>
              <a:t>28-04-2023</a:t>
            </a:fld>
            <a:endParaRPr lang="en-IN"/>
          </a:p>
        </p:txBody>
      </p:sp>
      <p:sp>
        <p:nvSpPr>
          <p:cNvPr id="6" name="Footer Placeholder 5"/>
          <p:cNvSpPr>
            <a:spLocks noGrp="1"/>
          </p:cNvSpPr>
          <p:nvPr>
            <p:ph type="ftr" sz="quarter" idx="11"/>
          </p:nvPr>
        </p:nvSpPr>
        <p:spPr/>
        <p:txBody>
          <a:bodyPr/>
          <a:lstStyle/>
          <a:p>
            <a:r>
              <a:rPr lang="en-US"/>
              <a:t>EE 580 Electrical Machines &amp; Drive Systems</a:t>
            </a:r>
            <a:endParaRPr lang="en-IN"/>
          </a:p>
        </p:txBody>
      </p:sp>
      <p:sp>
        <p:nvSpPr>
          <p:cNvPr id="7" name="Slide Number Placeholder 6"/>
          <p:cNvSpPr>
            <a:spLocks noGrp="1"/>
          </p:cNvSpPr>
          <p:nvPr>
            <p:ph type="sldNum" sz="quarter" idx="12"/>
          </p:nvPr>
        </p:nvSpPr>
        <p:spPr/>
        <p:txBody>
          <a:bodyPr/>
          <a:lstStyle/>
          <a:p>
            <a:fld id="{34F7189B-1BDF-4858-BFEA-F613A9421912}" type="slidenum">
              <a:rPr lang="en-IN" smtClean="0"/>
              <a:t>‹#›</a:t>
            </a:fld>
            <a:endParaRPr lang="en-IN"/>
          </a:p>
        </p:txBody>
      </p:sp>
    </p:spTree>
    <p:extLst>
      <p:ext uri="{BB962C8B-B14F-4D97-AF65-F5344CB8AC3E}">
        <p14:creationId xmlns:p14="http://schemas.microsoft.com/office/powerpoint/2010/main" val="2612967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AC795C-0667-46EA-9C32-07E915B166DB}" type="datetime1">
              <a:rPr lang="en-IN" smtClean="0"/>
              <a:t>28-04-2023</a:t>
            </a:fld>
            <a:endParaRPr lang="en-IN"/>
          </a:p>
        </p:txBody>
      </p:sp>
      <p:sp>
        <p:nvSpPr>
          <p:cNvPr id="6" name="Footer Placeholder 5"/>
          <p:cNvSpPr>
            <a:spLocks noGrp="1"/>
          </p:cNvSpPr>
          <p:nvPr>
            <p:ph type="ftr" sz="quarter" idx="11"/>
          </p:nvPr>
        </p:nvSpPr>
        <p:spPr/>
        <p:txBody>
          <a:bodyPr/>
          <a:lstStyle/>
          <a:p>
            <a:r>
              <a:rPr lang="en-US"/>
              <a:t>EE 580 Electrical Machines &amp; Drive Systems</a:t>
            </a:r>
            <a:endParaRPr lang="en-IN"/>
          </a:p>
        </p:txBody>
      </p:sp>
      <p:sp>
        <p:nvSpPr>
          <p:cNvPr id="7" name="Slide Number Placeholder 6"/>
          <p:cNvSpPr>
            <a:spLocks noGrp="1"/>
          </p:cNvSpPr>
          <p:nvPr>
            <p:ph type="sldNum" sz="quarter" idx="12"/>
          </p:nvPr>
        </p:nvSpPr>
        <p:spPr/>
        <p:txBody>
          <a:bodyPr/>
          <a:lstStyle/>
          <a:p>
            <a:fld id="{34F7189B-1BDF-4858-BFEA-F613A9421912}" type="slidenum">
              <a:rPr lang="en-IN" smtClean="0"/>
              <a:t>‹#›</a:t>
            </a:fld>
            <a:endParaRPr lang="en-IN"/>
          </a:p>
        </p:txBody>
      </p:sp>
    </p:spTree>
    <p:extLst>
      <p:ext uri="{BB962C8B-B14F-4D97-AF65-F5344CB8AC3E}">
        <p14:creationId xmlns:p14="http://schemas.microsoft.com/office/powerpoint/2010/main" val="504120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9CB9E8-0A99-4548-AFD8-4EFEBA4C1CEC}" type="datetime1">
              <a:rPr lang="en-IN" smtClean="0"/>
              <a:t>28-04-2023</a:t>
            </a:fld>
            <a:endParaRPr lang="en-IN"/>
          </a:p>
        </p:txBody>
      </p:sp>
      <p:sp>
        <p:nvSpPr>
          <p:cNvPr id="6" name="Footer Placeholder 5"/>
          <p:cNvSpPr>
            <a:spLocks noGrp="1"/>
          </p:cNvSpPr>
          <p:nvPr>
            <p:ph type="ftr" sz="quarter" idx="11"/>
          </p:nvPr>
        </p:nvSpPr>
        <p:spPr/>
        <p:txBody>
          <a:bodyPr/>
          <a:lstStyle/>
          <a:p>
            <a:r>
              <a:rPr lang="en-US"/>
              <a:t>EE 580 Electrical Machines &amp; Drive Systems</a:t>
            </a:r>
            <a:endParaRPr lang="en-IN"/>
          </a:p>
        </p:txBody>
      </p:sp>
      <p:sp>
        <p:nvSpPr>
          <p:cNvPr id="7" name="Slide Number Placeholder 6"/>
          <p:cNvSpPr>
            <a:spLocks noGrp="1"/>
          </p:cNvSpPr>
          <p:nvPr>
            <p:ph type="sldNum" sz="quarter" idx="12"/>
          </p:nvPr>
        </p:nvSpPr>
        <p:spPr/>
        <p:txBody>
          <a:bodyPr/>
          <a:lstStyle/>
          <a:p>
            <a:fld id="{34F7189B-1BDF-4858-BFEA-F613A9421912}" type="slidenum">
              <a:rPr lang="en-IN" smtClean="0"/>
              <a:t>‹#›</a:t>
            </a:fld>
            <a:endParaRPr lang="en-IN"/>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11980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7747D6-522A-4BA3-B2FB-DB3368B75653}" type="datetime1">
              <a:rPr lang="en-IN" smtClean="0"/>
              <a:t>28-04-2023</a:t>
            </a:fld>
            <a:endParaRPr lang="en-IN"/>
          </a:p>
        </p:txBody>
      </p:sp>
      <p:sp>
        <p:nvSpPr>
          <p:cNvPr id="6" name="Footer Placeholder 5"/>
          <p:cNvSpPr>
            <a:spLocks noGrp="1"/>
          </p:cNvSpPr>
          <p:nvPr>
            <p:ph type="ftr" sz="quarter" idx="11"/>
          </p:nvPr>
        </p:nvSpPr>
        <p:spPr/>
        <p:txBody>
          <a:bodyPr/>
          <a:lstStyle/>
          <a:p>
            <a:r>
              <a:rPr lang="en-US"/>
              <a:t>EE 580 Electrical Machines &amp; Drive Systems</a:t>
            </a:r>
            <a:endParaRPr lang="en-IN"/>
          </a:p>
        </p:txBody>
      </p:sp>
      <p:sp>
        <p:nvSpPr>
          <p:cNvPr id="7" name="Slide Number Placeholder 6"/>
          <p:cNvSpPr>
            <a:spLocks noGrp="1"/>
          </p:cNvSpPr>
          <p:nvPr>
            <p:ph type="sldNum" sz="quarter" idx="12"/>
          </p:nvPr>
        </p:nvSpPr>
        <p:spPr/>
        <p:txBody>
          <a:bodyPr/>
          <a:lstStyle/>
          <a:p>
            <a:fld id="{34F7189B-1BDF-4858-BFEA-F613A9421912}" type="slidenum">
              <a:rPr lang="en-IN" smtClean="0"/>
              <a:t>‹#›</a:t>
            </a:fld>
            <a:endParaRPr lang="en-IN"/>
          </a:p>
        </p:txBody>
      </p:sp>
    </p:spTree>
    <p:extLst>
      <p:ext uri="{BB962C8B-B14F-4D97-AF65-F5344CB8AC3E}">
        <p14:creationId xmlns:p14="http://schemas.microsoft.com/office/powerpoint/2010/main" val="1527007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8B6E36E-621B-4058-AE24-8A805545716E}" type="datetime1">
              <a:rPr lang="en-IN" smtClean="0"/>
              <a:t>28-04-2023</a:t>
            </a:fld>
            <a:endParaRPr lang="en-IN"/>
          </a:p>
        </p:txBody>
      </p:sp>
      <p:sp>
        <p:nvSpPr>
          <p:cNvPr id="4" name="Footer Placeholder 3"/>
          <p:cNvSpPr>
            <a:spLocks noGrp="1"/>
          </p:cNvSpPr>
          <p:nvPr>
            <p:ph type="ftr" sz="quarter" idx="11"/>
          </p:nvPr>
        </p:nvSpPr>
        <p:spPr/>
        <p:txBody>
          <a:bodyPr/>
          <a:lstStyle/>
          <a:p>
            <a:r>
              <a:rPr lang="en-US"/>
              <a:t>EE 580 Electrical Machines &amp; Drive Systems</a:t>
            </a:r>
            <a:endParaRPr lang="en-IN"/>
          </a:p>
        </p:txBody>
      </p:sp>
      <p:sp>
        <p:nvSpPr>
          <p:cNvPr id="5" name="Slide Number Placeholder 4"/>
          <p:cNvSpPr>
            <a:spLocks noGrp="1"/>
          </p:cNvSpPr>
          <p:nvPr>
            <p:ph type="sldNum" sz="quarter" idx="12"/>
          </p:nvPr>
        </p:nvSpPr>
        <p:spPr/>
        <p:txBody>
          <a:bodyPr/>
          <a:lstStyle/>
          <a:p>
            <a:fld id="{34F7189B-1BDF-4858-BFEA-F613A9421912}" type="slidenum">
              <a:rPr lang="en-IN" smtClean="0"/>
              <a:t>‹#›</a:t>
            </a:fld>
            <a:endParaRPr lang="en-IN"/>
          </a:p>
        </p:txBody>
      </p:sp>
    </p:spTree>
    <p:extLst>
      <p:ext uri="{BB962C8B-B14F-4D97-AF65-F5344CB8AC3E}">
        <p14:creationId xmlns:p14="http://schemas.microsoft.com/office/powerpoint/2010/main" val="3920939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4D8AF3-CC91-4B70-BBBF-8E6FDE290860}" type="datetime1">
              <a:rPr lang="en-IN" smtClean="0"/>
              <a:t>28-04-2023</a:t>
            </a:fld>
            <a:endParaRPr lang="en-IN"/>
          </a:p>
        </p:txBody>
      </p:sp>
      <p:sp>
        <p:nvSpPr>
          <p:cNvPr id="4" name="Footer Placeholder 3"/>
          <p:cNvSpPr>
            <a:spLocks noGrp="1"/>
          </p:cNvSpPr>
          <p:nvPr>
            <p:ph type="ftr" sz="quarter" idx="11"/>
          </p:nvPr>
        </p:nvSpPr>
        <p:spPr/>
        <p:txBody>
          <a:bodyPr/>
          <a:lstStyle/>
          <a:p>
            <a:r>
              <a:rPr lang="en-US"/>
              <a:t>EE 580 Electrical Machines &amp; Drive Systems</a:t>
            </a:r>
            <a:endParaRPr lang="en-IN"/>
          </a:p>
        </p:txBody>
      </p:sp>
      <p:sp>
        <p:nvSpPr>
          <p:cNvPr id="5" name="Slide Number Placeholder 4"/>
          <p:cNvSpPr>
            <a:spLocks noGrp="1"/>
          </p:cNvSpPr>
          <p:nvPr>
            <p:ph type="sldNum" sz="quarter" idx="12"/>
          </p:nvPr>
        </p:nvSpPr>
        <p:spPr/>
        <p:txBody>
          <a:bodyPr/>
          <a:lstStyle/>
          <a:p>
            <a:fld id="{34F7189B-1BDF-4858-BFEA-F613A9421912}" type="slidenum">
              <a:rPr lang="en-IN" smtClean="0"/>
              <a:t>‹#›</a:t>
            </a:fld>
            <a:endParaRPr lang="en-IN"/>
          </a:p>
        </p:txBody>
      </p:sp>
    </p:spTree>
    <p:extLst>
      <p:ext uri="{BB962C8B-B14F-4D97-AF65-F5344CB8AC3E}">
        <p14:creationId xmlns:p14="http://schemas.microsoft.com/office/powerpoint/2010/main" val="3877632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5F269A-F0AD-4BF6-8607-55B4AC34778D}" type="datetime1">
              <a:rPr lang="en-IN" smtClean="0"/>
              <a:t>28-04-2023</a:t>
            </a:fld>
            <a:endParaRPr lang="en-IN"/>
          </a:p>
        </p:txBody>
      </p:sp>
      <p:sp>
        <p:nvSpPr>
          <p:cNvPr id="5" name="Footer Placeholder 4"/>
          <p:cNvSpPr>
            <a:spLocks noGrp="1"/>
          </p:cNvSpPr>
          <p:nvPr>
            <p:ph type="ftr" sz="quarter" idx="11"/>
          </p:nvPr>
        </p:nvSpPr>
        <p:spPr/>
        <p:txBody>
          <a:bodyPr/>
          <a:lstStyle/>
          <a:p>
            <a:r>
              <a:rPr lang="en-US"/>
              <a:t>EE 580 Electrical Machines &amp; Drive Systems</a:t>
            </a:r>
            <a:endParaRPr lang="en-IN"/>
          </a:p>
        </p:txBody>
      </p:sp>
      <p:sp>
        <p:nvSpPr>
          <p:cNvPr id="6" name="Slide Number Placeholder 5"/>
          <p:cNvSpPr>
            <a:spLocks noGrp="1"/>
          </p:cNvSpPr>
          <p:nvPr>
            <p:ph type="sldNum" sz="quarter" idx="12"/>
          </p:nvPr>
        </p:nvSpPr>
        <p:spPr/>
        <p:txBody>
          <a:bodyPr/>
          <a:lstStyle/>
          <a:p>
            <a:fld id="{34F7189B-1BDF-4858-BFEA-F613A9421912}" type="slidenum">
              <a:rPr lang="en-IN" smtClean="0"/>
              <a:t>‹#›</a:t>
            </a:fld>
            <a:endParaRPr lang="en-IN"/>
          </a:p>
        </p:txBody>
      </p:sp>
    </p:spTree>
    <p:extLst>
      <p:ext uri="{BB962C8B-B14F-4D97-AF65-F5344CB8AC3E}">
        <p14:creationId xmlns:p14="http://schemas.microsoft.com/office/powerpoint/2010/main" val="483035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82AF9A-7348-425F-847B-4CB26870E19E}" type="datetime1">
              <a:rPr lang="en-IN" smtClean="0"/>
              <a:t>28-04-2023</a:t>
            </a:fld>
            <a:endParaRPr lang="en-IN"/>
          </a:p>
        </p:txBody>
      </p:sp>
      <p:sp>
        <p:nvSpPr>
          <p:cNvPr id="5" name="Footer Placeholder 4"/>
          <p:cNvSpPr>
            <a:spLocks noGrp="1"/>
          </p:cNvSpPr>
          <p:nvPr>
            <p:ph type="ftr" sz="quarter" idx="11"/>
          </p:nvPr>
        </p:nvSpPr>
        <p:spPr/>
        <p:txBody>
          <a:bodyPr/>
          <a:lstStyle/>
          <a:p>
            <a:r>
              <a:rPr lang="en-US"/>
              <a:t>EE 580 Electrical Machines &amp; Drive Systems</a:t>
            </a:r>
            <a:endParaRPr lang="en-IN"/>
          </a:p>
        </p:txBody>
      </p:sp>
      <p:sp>
        <p:nvSpPr>
          <p:cNvPr id="6" name="Slide Number Placeholder 5"/>
          <p:cNvSpPr>
            <a:spLocks noGrp="1"/>
          </p:cNvSpPr>
          <p:nvPr>
            <p:ph type="sldNum" sz="quarter" idx="12"/>
          </p:nvPr>
        </p:nvSpPr>
        <p:spPr/>
        <p:txBody>
          <a:bodyPr/>
          <a:lstStyle/>
          <a:p>
            <a:fld id="{34F7189B-1BDF-4858-BFEA-F613A9421912}" type="slidenum">
              <a:rPr lang="en-IN" smtClean="0"/>
              <a:t>‹#›</a:t>
            </a:fld>
            <a:endParaRPr lang="en-IN"/>
          </a:p>
        </p:txBody>
      </p:sp>
    </p:spTree>
    <p:extLst>
      <p:ext uri="{BB962C8B-B14F-4D97-AF65-F5344CB8AC3E}">
        <p14:creationId xmlns:p14="http://schemas.microsoft.com/office/powerpoint/2010/main" val="168032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813D25-51C4-489C-86DA-EF286C69C8FA}" type="datetime1">
              <a:rPr lang="en-IN" smtClean="0"/>
              <a:t>28-04-2023</a:t>
            </a:fld>
            <a:endParaRPr lang="en-IN"/>
          </a:p>
        </p:txBody>
      </p:sp>
      <p:sp>
        <p:nvSpPr>
          <p:cNvPr id="5" name="Footer Placeholder 4"/>
          <p:cNvSpPr>
            <a:spLocks noGrp="1"/>
          </p:cNvSpPr>
          <p:nvPr>
            <p:ph type="ftr" sz="quarter" idx="11"/>
          </p:nvPr>
        </p:nvSpPr>
        <p:spPr/>
        <p:txBody>
          <a:bodyPr/>
          <a:lstStyle/>
          <a:p>
            <a:r>
              <a:rPr lang="en-US"/>
              <a:t>EE 580 Electrical Machines &amp; Drive Systems</a:t>
            </a:r>
            <a:endParaRPr lang="en-IN"/>
          </a:p>
        </p:txBody>
      </p:sp>
      <p:sp>
        <p:nvSpPr>
          <p:cNvPr id="6" name="Slide Number Placeholder 5"/>
          <p:cNvSpPr>
            <a:spLocks noGrp="1"/>
          </p:cNvSpPr>
          <p:nvPr>
            <p:ph type="sldNum" sz="quarter" idx="12"/>
          </p:nvPr>
        </p:nvSpPr>
        <p:spPr/>
        <p:txBody>
          <a:bodyPr/>
          <a:lstStyle/>
          <a:p>
            <a:fld id="{34F7189B-1BDF-4858-BFEA-F613A9421912}" type="slidenum">
              <a:rPr lang="en-IN" smtClean="0"/>
              <a:t>‹#›</a:t>
            </a:fld>
            <a:endParaRPr lang="en-IN"/>
          </a:p>
        </p:txBody>
      </p:sp>
    </p:spTree>
    <p:extLst>
      <p:ext uri="{BB962C8B-B14F-4D97-AF65-F5344CB8AC3E}">
        <p14:creationId xmlns:p14="http://schemas.microsoft.com/office/powerpoint/2010/main" val="2656348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02D277-FD9A-421F-BF06-C234573C0F9C}" type="datetime1">
              <a:rPr lang="en-IN" smtClean="0"/>
              <a:t>28-04-2023</a:t>
            </a:fld>
            <a:endParaRPr lang="en-IN"/>
          </a:p>
        </p:txBody>
      </p:sp>
      <p:sp>
        <p:nvSpPr>
          <p:cNvPr id="5" name="Footer Placeholder 4"/>
          <p:cNvSpPr>
            <a:spLocks noGrp="1"/>
          </p:cNvSpPr>
          <p:nvPr>
            <p:ph type="ftr" sz="quarter" idx="11"/>
          </p:nvPr>
        </p:nvSpPr>
        <p:spPr/>
        <p:txBody>
          <a:bodyPr/>
          <a:lstStyle/>
          <a:p>
            <a:r>
              <a:rPr lang="en-US"/>
              <a:t>EE 580 Electrical Machines &amp; Drive Systems</a:t>
            </a:r>
            <a:endParaRPr lang="en-IN"/>
          </a:p>
        </p:txBody>
      </p:sp>
      <p:sp>
        <p:nvSpPr>
          <p:cNvPr id="6" name="Slide Number Placeholder 5"/>
          <p:cNvSpPr>
            <a:spLocks noGrp="1"/>
          </p:cNvSpPr>
          <p:nvPr>
            <p:ph type="sldNum" sz="quarter" idx="12"/>
          </p:nvPr>
        </p:nvSpPr>
        <p:spPr/>
        <p:txBody>
          <a:bodyPr/>
          <a:lstStyle/>
          <a:p>
            <a:fld id="{34F7189B-1BDF-4858-BFEA-F613A9421912}" type="slidenum">
              <a:rPr lang="en-IN" smtClean="0"/>
              <a:t>‹#›</a:t>
            </a:fld>
            <a:endParaRPr lang="en-IN"/>
          </a:p>
        </p:txBody>
      </p:sp>
    </p:spTree>
    <p:extLst>
      <p:ext uri="{BB962C8B-B14F-4D97-AF65-F5344CB8AC3E}">
        <p14:creationId xmlns:p14="http://schemas.microsoft.com/office/powerpoint/2010/main" val="2716091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C10660-9B09-402D-BE7F-A6555E46684F}" type="datetime1">
              <a:rPr lang="en-IN" smtClean="0"/>
              <a:t>28-04-2023</a:t>
            </a:fld>
            <a:endParaRPr lang="en-IN"/>
          </a:p>
        </p:txBody>
      </p:sp>
      <p:sp>
        <p:nvSpPr>
          <p:cNvPr id="6" name="Footer Placeholder 5"/>
          <p:cNvSpPr>
            <a:spLocks noGrp="1"/>
          </p:cNvSpPr>
          <p:nvPr>
            <p:ph type="ftr" sz="quarter" idx="11"/>
          </p:nvPr>
        </p:nvSpPr>
        <p:spPr/>
        <p:txBody>
          <a:bodyPr/>
          <a:lstStyle/>
          <a:p>
            <a:r>
              <a:rPr lang="en-US"/>
              <a:t>EE 580 Electrical Machines &amp; Drive Systems</a:t>
            </a:r>
            <a:endParaRPr lang="en-IN"/>
          </a:p>
        </p:txBody>
      </p:sp>
      <p:sp>
        <p:nvSpPr>
          <p:cNvPr id="7" name="Slide Number Placeholder 6"/>
          <p:cNvSpPr>
            <a:spLocks noGrp="1"/>
          </p:cNvSpPr>
          <p:nvPr>
            <p:ph type="sldNum" sz="quarter" idx="12"/>
          </p:nvPr>
        </p:nvSpPr>
        <p:spPr/>
        <p:txBody>
          <a:bodyPr/>
          <a:lstStyle/>
          <a:p>
            <a:fld id="{34F7189B-1BDF-4858-BFEA-F613A9421912}" type="slidenum">
              <a:rPr lang="en-IN" smtClean="0"/>
              <a:t>‹#›</a:t>
            </a:fld>
            <a:endParaRPr lang="en-IN"/>
          </a:p>
        </p:txBody>
      </p:sp>
    </p:spTree>
    <p:extLst>
      <p:ext uri="{BB962C8B-B14F-4D97-AF65-F5344CB8AC3E}">
        <p14:creationId xmlns:p14="http://schemas.microsoft.com/office/powerpoint/2010/main" val="3891992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423064-2D64-4487-A435-C9D89D77C52D}" type="datetime1">
              <a:rPr lang="en-IN" smtClean="0"/>
              <a:t>28-04-2023</a:t>
            </a:fld>
            <a:endParaRPr lang="en-IN"/>
          </a:p>
        </p:txBody>
      </p:sp>
      <p:sp>
        <p:nvSpPr>
          <p:cNvPr id="8" name="Footer Placeholder 7"/>
          <p:cNvSpPr>
            <a:spLocks noGrp="1"/>
          </p:cNvSpPr>
          <p:nvPr>
            <p:ph type="ftr" sz="quarter" idx="11"/>
          </p:nvPr>
        </p:nvSpPr>
        <p:spPr/>
        <p:txBody>
          <a:bodyPr/>
          <a:lstStyle/>
          <a:p>
            <a:r>
              <a:rPr lang="en-US"/>
              <a:t>EE 580 Electrical Machines &amp; Drive Systems</a:t>
            </a:r>
            <a:endParaRPr lang="en-IN"/>
          </a:p>
        </p:txBody>
      </p:sp>
      <p:sp>
        <p:nvSpPr>
          <p:cNvPr id="9" name="Slide Number Placeholder 8"/>
          <p:cNvSpPr>
            <a:spLocks noGrp="1"/>
          </p:cNvSpPr>
          <p:nvPr>
            <p:ph type="sldNum" sz="quarter" idx="12"/>
          </p:nvPr>
        </p:nvSpPr>
        <p:spPr/>
        <p:txBody>
          <a:bodyPr/>
          <a:lstStyle/>
          <a:p>
            <a:fld id="{34F7189B-1BDF-4858-BFEA-F613A9421912}" type="slidenum">
              <a:rPr lang="en-IN" smtClean="0"/>
              <a:t>‹#›</a:t>
            </a:fld>
            <a:endParaRPr lang="en-IN"/>
          </a:p>
        </p:txBody>
      </p:sp>
    </p:spTree>
    <p:extLst>
      <p:ext uri="{BB962C8B-B14F-4D97-AF65-F5344CB8AC3E}">
        <p14:creationId xmlns:p14="http://schemas.microsoft.com/office/powerpoint/2010/main" val="2700968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69463E-9789-42DC-BFCE-30D2D4568DD6}" type="datetime1">
              <a:rPr lang="en-IN" smtClean="0"/>
              <a:t>28-04-2023</a:t>
            </a:fld>
            <a:endParaRPr lang="en-IN"/>
          </a:p>
        </p:txBody>
      </p:sp>
      <p:sp>
        <p:nvSpPr>
          <p:cNvPr id="4" name="Footer Placeholder 3"/>
          <p:cNvSpPr>
            <a:spLocks noGrp="1"/>
          </p:cNvSpPr>
          <p:nvPr>
            <p:ph type="ftr" sz="quarter" idx="11"/>
          </p:nvPr>
        </p:nvSpPr>
        <p:spPr/>
        <p:txBody>
          <a:bodyPr/>
          <a:lstStyle/>
          <a:p>
            <a:r>
              <a:rPr lang="en-US"/>
              <a:t>EE 580 Electrical Machines &amp; Drive Systems</a:t>
            </a:r>
            <a:endParaRPr lang="en-IN"/>
          </a:p>
        </p:txBody>
      </p:sp>
      <p:sp>
        <p:nvSpPr>
          <p:cNvPr id="5" name="Slide Number Placeholder 4"/>
          <p:cNvSpPr>
            <a:spLocks noGrp="1"/>
          </p:cNvSpPr>
          <p:nvPr>
            <p:ph type="sldNum" sz="quarter" idx="12"/>
          </p:nvPr>
        </p:nvSpPr>
        <p:spPr/>
        <p:txBody>
          <a:bodyPr/>
          <a:lstStyle/>
          <a:p>
            <a:fld id="{34F7189B-1BDF-4858-BFEA-F613A9421912}" type="slidenum">
              <a:rPr lang="en-IN" smtClean="0"/>
              <a:t>‹#›</a:t>
            </a:fld>
            <a:endParaRPr lang="en-IN"/>
          </a:p>
        </p:txBody>
      </p:sp>
    </p:spTree>
    <p:extLst>
      <p:ext uri="{BB962C8B-B14F-4D97-AF65-F5344CB8AC3E}">
        <p14:creationId xmlns:p14="http://schemas.microsoft.com/office/powerpoint/2010/main" val="3693455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E5146B-86C4-47BB-BFDA-49370D10E110}" type="datetime1">
              <a:rPr lang="en-IN" smtClean="0"/>
              <a:t>28-04-2023</a:t>
            </a:fld>
            <a:endParaRPr lang="en-IN"/>
          </a:p>
        </p:txBody>
      </p:sp>
      <p:sp>
        <p:nvSpPr>
          <p:cNvPr id="3" name="Footer Placeholder 2"/>
          <p:cNvSpPr>
            <a:spLocks noGrp="1"/>
          </p:cNvSpPr>
          <p:nvPr>
            <p:ph type="ftr" sz="quarter" idx="11"/>
          </p:nvPr>
        </p:nvSpPr>
        <p:spPr/>
        <p:txBody>
          <a:bodyPr/>
          <a:lstStyle/>
          <a:p>
            <a:r>
              <a:rPr lang="en-US"/>
              <a:t>EE 580 Electrical Machines &amp; Drive Systems</a:t>
            </a:r>
            <a:endParaRPr lang="en-IN"/>
          </a:p>
        </p:txBody>
      </p:sp>
      <p:sp>
        <p:nvSpPr>
          <p:cNvPr id="4" name="Slide Number Placeholder 3"/>
          <p:cNvSpPr>
            <a:spLocks noGrp="1"/>
          </p:cNvSpPr>
          <p:nvPr>
            <p:ph type="sldNum" sz="quarter" idx="12"/>
          </p:nvPr>
        </p:nvSpPr>
        <p:spPr/>
        <p:txBody>
          <a:bodyPr/>
          <a:lstStyle/>
          <a:p>
            <a:fld id="{34F7189B-1BDF-4858-BFEA-F613A9421912}" type="slidenum">
              <a:rPr lang="en-IN" smtClean="0"/>
              <a:t>‹#›</a:t>
            </a:fld>
            <a:endParaRPr lang="en-IN"/>
          </a:p>
        </p:txBody>
      </p:sp>
    </p:spTree>
    <p:extLst>
      <p:ext uri="{BB962C8B-B14F-4D97-AF65-F5344CB8AC3E}">
        <p14:creationId xmlns:p14="http://schemas.microsoft.com/office/powerpoint/2010/main" val="181029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78CBEE-73EA-4E17-ACEA-9F0CEAE4CD6E}" type="datetime1">
              <a:rPr lang="en-IN" smtClean="0"/>
              <a:t>28-04-2023</a:t>
            </a:fld>
            <a:endParaRPr lang="en-IN"/>
          </a:p>
        </p:txBody>
      </p:sp>
      <p:sp>
        <p:nvSpPr>
          <p:cNvPr id="6" name="Footer Placeholder 5"/>
          <p:cNvSpPr>
            <a:spLocks noGrp="1"/>
          </p:cNvSpPr>
          <p:nvPr>
            <p:ph type="ftr" sz="quarter" idx="11"/>
          </p:nvPr>
        </p:nvSpPr>
        <p:spPr/>
        <p:txBody>
          <a:bodyPr/>
          <a:lstStyle/>
          <a:p>
            <a:r>
              <a:rPr lang="en-US"/>
              <a:t>EE 580 Electrical Machines &amp; Drive Systems</a:t>
            </a:r>
            <a:endParaRPr lang="en-IN"/>
          </a:p>
        </p:txBody>
      </p:sp>
      <p:sp>
        <p:nvSpPr>
          <p:cNvPr id="7" name="Slide Number Placeholder 6"/>
          <p:cNvSpPr>
            <a:spLocks noGrp="1"/>
          </p:cNvSpPr>
          <p:nvPr>
            <p:ph type="sldNum" sz="quarter" idx="12"/>
          </p:nvPr>
        </p:nvSpPr>
        <p:spPr/>
        <p:txBody>
          <a:bodyPr/>
          <a:lstStyle/>
          <a:p>
            <a:fld id="{34F7189B-1BDF-4858-BFEA-F613A9421912}" type="slidenum">
              <a:rPr lang="en-IN" smtClean="0"/>
              <a:t>‹#›</a:t>
            </a:fld>
            <a:endParaRPr lang="en-IN"/>
          </a:p>
        </p:txBody>
      </p:sp>
    </p:spTree>
    <p:extLst>
      <p:ext uri="{BB962C8B-B14F-4D97-AF65-F5344CB8AC3E}">
        <p14:creationId xmlns:p14="http://schemas.microsoft.com/office/powerpoint/2010/main" val="1187823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676DD6-7A93-4C08-AD8C-302352D6BB92}" type="datetime1">
              <a:rPr lang="en-IN" smtClean="0"/>
              <a:t>28-04-2023</a:t>
            </a:fld>
            <a:endParaRPr lang="en-IN"/>
          </a:p>
        </p:txBody>
      </p:sp>
      <p:sp>
        <p:nvSpPr>
          <p:cNvPr id="6" name="Footer Placeholder 5"/>
          <p:cNvSpPr>
            <a:spLocks noGrp="1"/>
          </p:cNvSpPr>
          <p:nvPr>
            <p:ph type="ftr" sz="quarter" idx="11"/>
          </p:nvPr>
        </p:nvSpPr>
        <p:spPr/>
        <p:txBody>
          <a:bodyPr/>
          <a:lstStyle/>
          <a:p>
            <a:r>
              <a:rPr lang="en-US"/>
              <a:t>EE 580 Electrical Machines &amp; Drive Systems</a:t>
            </a:r>
            <a:endParaRPr lang="en-IN"/>
          </a:p>
        </p:txBody>
      </p:sp>
      <p:sp>
        <p:nvSpPr>
          <p:cNvPr id="7" name="Slide Number Placeholder 6"/>
          <p:cNvSpPr>
            <a:spLocks noGrp="1"/>
          </p:cNvSpPr>
          <p:nvPr>
            <p:ph type="sldNum" sz="quarter" idx="12"/>
          </p:nvPr>
        </p:nvSpPr>
        <p:spPr/>
        <p:txBody>
          <a:bodyPr/>
          <a:lstStyle/>
          <a:p>
            <a:fld id="{34F7189B-1BDF-4858-BFEA-F613A9421912}" type="slidenum">
              <a:rPr lang="en-IN" smtClean="0"/>
              <a:t>‹#›</a:t>
            </a:fld>
            <a:endParaRPr lang="en-IN"/>
          </a:p>
        </p:txBody>
      </p:sp>
    </p:spTree>
    <p:extLst>
      <p:ext uri="{BB962C8B-B14F-4D97-AF65-F5344CB8AC3E}">
        <p14:creationId xmlns:p14="http://schemas.microsoft.com/office/powerpoint/2010/main" val="3713472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1A692AB-BA0E-4400-BE83-CAF07BF563C2}" type="datetime1">
              <a:rPr lang="en-IN" smtClean="0"/>
              <a:t>28-04-2023</a:t>
            </a:fld>
            <a:endParaRPr lang="en-IN"/>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a:t>EE 580 Electrical Machines &amp; Drive Systems</a:t>
            </a:r>
            <a:endParaRPr lang="en-IN"/>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4F7189B-1BDF-4858-BFEA-F613A9421912}" type="slidenum">
              <a:rPr lang="en-IN" smtClean="0"/>
              <a:t>‹#›</a:t>
            </a:fld>
            <a:endParaRPr lang="en-IN"/>
          </a:p>
        </p:txBody>
      </p:sp>
    </p:spTree>
    <p:extLst>
      <p:ext uri="{BB962C8B-B14F-4D97-AF65-F5344CB8AC3E}">
        <p14:creationId xmlns:p14="http://schemas.microsoft.com/office/powerpoint/2010/main" val="2950442602"/>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hf hd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6.sv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C8ABE-405F-87AB-DFE0-C3B2EBDDF5B8}"/>
              </a:ext>
            </a:extLst>
          </p:cNvPr>
          <p:cNvSpPr>
            <a:spLocks noGrp="1"/>
          </p:cNvSpPr>
          <p:nvPr>
            <p:ph type="ctrTitle"/>
          </p:nvPr>
        </p:nvSpPr>
        <p:spPr>
          <a:xfrm>
            <a:off x="487649" y="1587915"/>
            <a:ext cx="8160775" cy="1302509"/>
          </a:xfrm>
        </p:spPr>
        <p:txBody>
          <a:bodyPr>
            <a:normAutofit/>
          </a:bodyPr>
          <a:lstStyle/>
          <a:p>
            <a:r>
              <a:rPr lang="en-US" sz="2800" dirty="0">
                <a:solidFill>
                  <a:schemeClr val="tx1"/>
                </a:solidFill>
              </a:rPr>
              <a:t>EE 580 Electrical Machines &amp; Drive Systems</a:t>
            </a:r>
            <a:br>
              <a:rPr lang="en-IN" sz="2800" dirty="0"/>
            </a:br>
            <a:r>
              <a:rPr lang="en-IN" sz="2400" dirty="0">
                <a:solidFill>
                  <a:schemeClr val="accent2"/>
                </a:solidFill>
              </a:rPr>
              <a:t>Dr. A.Ravindranath</a:t>
            </a:r>
            <a:endParaRPr lang="en-IN" sz="2800" dirty="0">
              <a:solidFill>
                <a:schemeClr val="accent2"/>
              </a:solidFill>
            </a:endParaRPr>
          </a:p>
        </p:txBody>
      </p:sp>
      <p:pic>
        <p:nvPicPr>
          <p:cNvPr id="1026" name="Picture 2" descr="Linguistic">
            <a:extLst>
              <a:ext uri="{FF2B5EF4-FFF2-40B4-BE49-F238E27FC236}">
                <a16:creationId xmlns:a16="http://schemas.microsoft.com/office/drawing/2014/main" id="{7EAB05B0-35D2-AB9C-C5DE-8E77A427DE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6704" y="282680"/>
            <a:ext cx="1698527" cy="16985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9CDC084-681F-D69E-562F-F0106479A87D}"/>
              </a:ext>
            </a:extLst>
          </p:cNvPr>
          <p:cNvSpPr txBox="1"/>
          <p:nvPr/>
        </p:nvSpPr>
        <p:spPr>
          <a:xfrm>
            <a:off x="6528621" y="4945625"/>
            <a:ext cx="2257852" cy="923330"/>
          </a:xfrm>
          <a:prstGeom prst="rect">
            <a:avLst/>
          </a:prstGeom>
          <a:noFill/>
        </p:spPr>
        <p:txBody>
          <a:bodyPr wrap="square" rtlCol="0">
            <a:spAutoFit/>
          </a:bodyPr>
          <a:lstStyle/>
          <a:p>
            <a:r>
              <a:rPr lang="en-IN" dirty="0"/>
              <a:t>Presented by</a:t>
            </a:r>
          </a:p>
          <a:p>
            <a:r>
              <a:rPr lang="en-IN" dirty="0"/>
              <a:t>Akesh Kotnana</a:t>
            </a:r>
          </a:p>
          <a:p>
            <a:r>
              <a:rPr lang="en-IN" dirty="0"/>
              <a:t>224102102</a:t>
            </a:r>
          </a:p>
        </p:txBody>
      </p:sp>
      <p:sp>
        <p:nvSpPr>
          <p:cNvPr id="10" name="Subtitle 2">
            <a:extLst>
              <a:ext uri="{FF2B5EF4-FFF2-40B4-BE49-F238E27FC236}">
                <a16:creationId xmlns:a16="http://schemas.microsoft.com/office/drawing/2014/main" id="{783A55E8-ADE0-18A3-A958-5F30523A679C}"/>
              </a:ext>
            </a:extLst>
          </p:cNvPr>
          <p:cNvSpPr>
            <a:spLocks noGrp="1"/>
          </p:cNvSpPr>
          <p:nvPr>
            <p:ph type="subTitle" idx="1"/>
          </p:nvPr>
        </p:nvSpPr>
        <p:spPr>
          <a:xfrm>
            <a:off x="375810" y="2988491"/>
            <a:ext cx="8581658" cy="1594456"/>
          </a:xfrm>
        </p:spPr>
        <p:txBody>
          <a:bodyPr>
            <a:noAutofit/>
          </a:bodyPr>
          <a:lstStyle/>
          <a:p>
            <a:r>
              <a:rPr lang="en-US" sz="3600" dirty="0">
                <a:solidFill>
                  <a:srgbClr val="FFFF00"/>
                </a:solidFill>
              </a:rPr>
              <a:t>Emulating On-Road Operating Conditions for Electric-Drive Propulsion Systems</a:t>
            </a:r>
          </a:p>
          <a:p>
            <a:r>
              <a:rPr lang="en-IN" sz="800" dirty="0"/>
              <a:t>0885-8969 © 2015 IEEE</a:t>
            </a:r>
          </a:p>
        </p:txBody>
      </p:sp>
    </p:spTree>
    <p:extLst>
      <p:ext uri="{BB962C8B-B14F-4D97-AF65-F5344CB8AC3E}">
        <p14:creationId xmlns:p14="http://schemas.microsoft.com/office/powerpoint/2010/main" val="3641927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AC87E6C-05EB-4A79-C924-89C1E468A488}"/>
              </a:ext>
            </a:extLst>
          </p:cNvPr>
          <p:cNvSpPr>
            <a:spLocks noGrp="1"/>
          </p:cNvSpPr>
          <p:nvPr>
            <p:ph type="ftr" sz="quarter" idx="11"/>
          </p:nvPr>
        </p:nvSpPr>
        <p:spPr>
          <a:xfrm>
            <a:off x="3243018" y="6473213"/>
            <a:ext cx="3147955" cy="365125"/>
          </a:xfrm>
        </p:spPr>
        <p:txBody>
          <a:bodyPr/>
          <a:lstStyle/>
          <a:p>
            <a:r>
              <a:rPr lang="en-US" sz="1200" dirty="0"/>
              <a:t>EE 580 Electrical Machines &amp; Drive Systems</a:t>
            </a:r>
            <a:endParaRPr lang="en-IN" sz="1200" dirty="0"/>
          </a:p>
        </p:txBody>
      </p:sp>
      <p:sp>
        <p:nvSpPr>
          <p:cNvPr id="5" name="Slide Number Placeholder 4">
            <a:extLst>
              <a:ext uri="{FF2B5EF4-FFF2-40B4-BE49-F238E27FC236}">
                <a16:creationId xmlns:a16="http://schemas.microsoft.com/office/drawing/2014/main" id="{E672DCC7-931B-C7BD-B2F2-4B8B0FD10496}"/>
              </a:ext>
            </a:extLst>
          </p:cNvPr>
          <p:cNvSpPr>
            <a:spLocks noGrp="1"/>
          </p:cNvSpPr>
          <p:nvPr>
            <p:ph type="sldNum" sz="quarter" idx="12"/>
          </p:nvPr>
        </p:nvSpPr>
        <p:spPr>
          <a:xfrm>
            <a:off x="8475450" y="6473214"/>
            <a:ext cx="565159" cy="365125"/>
          </a:xfrm>
        </p:spPr>
        <p:txBody>
          <a:bodyPr/>
          <a:lstStyle/>
          <a:p>
            <a:fld id="{34F7189B-1BDF-4858-BFEA-F613A9421912}" type="slidenum">
              <a:rPr lang="en-IN" smtClean="0"/>
              <a:t>10</a:t>
            </a:fld>
            <a:endParaRPr lang="en-IN"/>
          </a:p>
        </p:txBody>
      </p:sp>
      <p:pic>
        <p:nvPicPr>
          <p:cNvPr id="6" name="Picture 2">
            <a:extLst>
              <a:ext uri="{FF2B5EF4-FFF2-40B4-BE49-F238E27FC236}">
                <a16:creationId xmlns:a16="http://schemas.microsoft.com/office/drawing/2014/main" id="{1123618C-E92A-D5AE-6506-D0D8D48F5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8058738" y="134210"/>
            <a:ext cx="960842" cy="970451"/>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3">
            <a:extLst>
              <a:ext uri="{FF2B5EF4-FFF2-40B4-BE49-F238E27FC236}">
                <a16:creationId xmlns:a16="http://schemas.microsoft.com/office/drawing/2014/main" id="{1D778D8D-E647-0BB9-C9F6-E1886D0E7CF4}"/>
              </a:ext>
            </a:extLst>
          </p:cNvPr>
          <p:cNvSpPr txBox="1">
            <a:spLocks/>
          </p:cNvSpPr>
          <p:nvPr/>
        </p:nvSpPr>
        <p:spPr>
          <a:xfrm>
            <a:off x="3243018" y="6473213"/>
            <a:ext cx="3147955"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chemeClr val="bg2">
                    <a:lumMod val="75000"/>
                    <a:lumOff val="25000"/>
                  </a:schemeClr>
                </a:solidFill>
              </a:rPr>
              <a:t>EE 580 Electrical Machines &amp; Drive Systems</a:t>
            </a:r>
            <a:endParaRPr lang="en-IN" sz="1200" dirty="0">
              <a:solidFill>
                <a:schemeClr val="bg2">
                  <a:lumMod val="75000"/>
                  <a:lumOff val="25000"/>
                </a:schemeClr>
              </a:solidFill>
            </a:endParaRPr>
          </a:p>
        </p:txBody>
      </p:sp>
      <p:sp>
        <p:nvSpPr>
          <p:cNvPr id="8" name="Slide Number Placeholder 4">
            <a:extLst>
              <a:ext uri="{FF2B5EF4-FFF2-40B4-BE49-F238E27FC236}">
                <a16:creationId xmlns:a16="http://schemas.microsoft.com/office/drawing/2014/main" id="{558E3512-DEA0-A513-8C7C-0821FA0C63F8}"/>
              </a:ext>
            </a:extLst>
          </p:cNvPr>
          <p:cNvSpPr txBox="1">
            <a:spLocks/>
          </p:cNvSpPr>
          <p:nvPr/>
        </p:nvSpPr>
        <p:spPr>
          <a:xfrm>
            <a:off x="8475450" y="6473214"/>
            <a:ext cx="565159"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4F7189B-1BDF-4858-BFEA-F613A9421912}" type="slidenum">
              <a:rPr lang="en-IN" smtClean="0">
                <a:solidFill>
                  <a:schemeClr val="bg1"/>
                </a:solidFill>
              </a:rPr>
              <a:pPr/>
              <a:t>10</a:t>
            </a:fld>
            <a:endParaRPr lang="en-IN" dirty="0">
              <a:solidFill>
                <a:schemeClr val="bg1"/>
              </a:solidFill>
            </a:endParaRPr>
          </a:p>
        </p:txBody>
      </p:sp>
      <p:pic>
        <p:nvPicPr>
          <p:cNvPr id="10" name="Picture 9">
            <a:extLst>
              <a:ext uri="{FF2B5EF4-FFF2-40B4-BE49-F238E27FC236}">
                <a16:creationId xmlns:a16="http://schemas.microsoft.com/office/drawing/2014/main" id="{304E40C9-E20B-B406-FAE6-2D915D87B612}"/>
              </a:ext>
            </a:extLst>
          </p:cNvPr>
          <p:cNvPicPr>
            <a:picLocks noChangeAspect="1"/>
          </p:cNvPicPr>
          <p:nvPr/>
        </p:nvPicPr>
        <p:blipFill rotWithShape="1">
          <a:blip r:embed="rId3"/>
          <a:srcRect l="4194" r="3548"/>
          <a:stretch/>
        </p:blipFill>
        <p:spPr>
          <a:xfrm>
            <a:off x="64778" y="1468458"/>
            <a:ext cx="9029684" cy="4952010"/>
          </a:xfrm>
          <a:prstGeom prst="rect">
            <a:avLst/>
          </a:prstGeom>
        </p:spPr>
      </p:pic>
      <p:sp>
        <p:nvSpPr>
          <p:cNvPr id="11" name="TextBox 10">
            <a:extLst>
              <a:ext uri="{FF2B5EF4-FFF2-40B4-BE49-F238E27FC236}">
                <a16:creationId xmlns:a16="http://schemas.microsoft.com/office/drawing/2014/main" id="{2166ED1B-BFB4-CC3C-8311-F3840410D9D8}"/>
              </a:ext>
            </a:extLst>
          </p:cNvPr>
          <p:cNvSpPr txBox="1"/>
          <p:nvPr/>
        </p:nvSpPr>
        <p:spPr>
          <a:xfrm>
            <a:off x="334297" y="707923"/>
            <a:ext cx="2908721" cy="523220"/>
          </a:xfrm>
          <a:prstGeom prst="rect">
            <a:avLst/>
          </a:prstGeom>
          <a:noFill/>
        </p:spPr>
        <p:txBody>
          <a:bodyPr wrap="square" rtlCol="0">
            <a:spAutoFit/>
          </a:bodyPr>
          <a:lstStyle/>
          <a:p>
            <a:r>
              <a:rPr lang="en-IN" sz="2800" dirty="0">
                <a:solidFill>
                  <a:schemeClr val="bg1"/>
                </a:solidFill>
                <a:latin typeface="Times New Roman" panose="02020603050405020304" pitchFamily="18" charset="0"/>
                <a:cs typeface="Times New Roman" panose="02020603050405020304" pitchFamily="18" charset="0"/>
              </a:rPr>
              <a:t>Controller Block:</a:t>
            </a:r>
          </a:p>
        </p:txBody>
      </p:sp>
    </p:spTree>
    <p:extLst>
      <p:ext uri="{BB962C8B-B14F-4D97-AF65-F5344CB8AC3E}">
        <p14:creationId xmlns:p14="http://schemas.microsoft.com/office/powerpoint/2010/main" val="1637209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AC87E6C-05EB-4A79-C924-89C1E468A488}"/>
              </a:ext>
            </a:extLst>
          </p:cNvPr>
          <p:cNvSpPr>
            <a:spLocks noGrp="1"/>
          </p:cNvSpPr>
          <p:nvPr>
            <p:ph type="ftr" sz="quarter" idx="11"/>
          </p:nvPr>
        </p:nvSpPr>
        <p:spPr>
          <a:xfrm>
            <a:off x="3243018" y="6473213"/>
            <a:ext cx="3147955" cy="365125"/>
          </a:xfrm>
        </p:spPr>
        <p:txBody>
          <a:bodyPr/>
          <a:lstStyle/>
          <a:p>
            <a:r>
              <a:rPr lang="en-US" sz="1200" dirty="0">
                <a:solidFill>
                  <a:schemeClr val="bg2">
                    <a:lumMod val="75000"/>
                    <a:lumOff val="25000"/>
                  </a:schemeClr>
                </a:solidFill>
              </a:rPr>
              <a:t>EE 580 Electrical Machines &amp; Drive Systems</a:t>
            </a:r>
            <a:endParaRPr lang="en-IN" sz="1200" dirty="0">
              <a:solidFill>
                <a:schemeClr val="bg2">
                  <a:lumMod val="75000"/>
                  <a:lumOff val="25000"/>
                </a:schemeClr>
              </a:solidFill>
            </a:endParaRPr>
          </a:p>
        </p:txBody>
      </p:sp>
      <p:sp>
        <p:nvSpPr>
          <p:cNvPr id="5" name="Slide Number Placeholder 4">
            <a:extLst>
              <a:ext uri="{FF2B5EF4-FFF2-40B4-BE49-F238E27FC236}">
                <a16:creationId xmlns:a16="http://schemas.microsoft.com/office/drawing/2014/main" id="{E672DCC7-931B-C7BD-B2F2-4B8B0FD10496}"/>
              </a:ext>
            </a:extLst>
          </p:cNvPr>
          <p:cNvSpPr>
            <a:spLocks noGrp="1"/>
          </p:cNvSpPr>
          <p:nvPr>
            <p:ph type="sldNum" sz="quarter" idx="12"/>
          </p:nvPr>
        </p:nvSpPr>
        <p:spPr>
          <a:xfrm>
            <a:off x="8475450" y="6473214"/>
            <a:ext cx="565159" cy="365125"/>
          </a:xfrm>
        </p:spPr>
        <p:txBody>
          <a:bodyPr/>
          <a:lstStyle/>
          <a:p>
            <a:fld id="{34F7189B-1BDF-4858-BFEA-F613A9421912}" type="slidenum">
              <a:rPr lang="en-IN" smtClean="0">
                <a:solidFill>
                  <a:schemeClr val="bg1"/>
                </a:solidFill>
              </a:rPr>
              <a:t>11</a:t>
            </a:fld>
            <a:endParaRPr lang="en-IN" dirty="0">
              <a:solidFill>
                <a:schemeClr val="bg1"/>
              </a:solidFill>
            </a:endParaRPr>
          </a:p>
        </p:txBody>
      </p:sp>
      <p:pic>
        <p:nvPicPr>
          <p:cNvPr id="6" name="Picture 2">
            <a:extLst>
              <a:ext uri="{FF2B5EF4-FFF2-40B4-BE49-F238E27FC236}">
                <a16:creationId xmlns:a16="http://schemas.microsoft.com/office/drawing/2014/main" id="{1123618C-E92A-D5AE-6506-D0D8D48F5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8058738" y="134210"/>
            <a:ext cx="960842" cy="9704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AED70A7-1DDA-03C0-D8B9-A6763F7449BA}"/>
              </a:ext>
            </a:extLst>
          </p:cNvPr>
          <p:cNvPicPr>
            <a:picLocks noChangeAspect="1"/>
          </p:cNvPicPr>
          <p:nvPr/>
        </p:nvPicPr>
        <p:blipFill>
          <a:blip r:embed="rId3"/>
          <a:stretch>
            <a:fillRect/>
          </a:stretch>
        </p:blipFill>
        <p:spPr>
          <a:xfrm>
            <a:off x="0" y="1453366"/>
            <a:ext cx="9144000" cy="5112460"/>
          </a:xfrm>
          <a:prstGeom prst="rect">
            <a:avLst/>
          </a:prstGeom>
        </p:spPr>
      </p:pic>
      <p:sp>
        <p:nvSpPr>
          <p:cNvPr id="2" name="TextBox 1">
            <a:extLst>
              <a:ext uri="{FF2B5EF4-FFF2-40B4-BE49-F238E27FC236}">
                <a16:creationId xmlns:a16="http://schemas.microsoft.com/office/drawing/2014/main" id="{4190E3D2-B776-0B9F-EAF2-0C33004FFA82}"/>
              </a:ext>
            </a:extLst>
          </p:cNvPr>
          <p:cNvSpPr txBox="1"/>
          <p:nvPr/>
        </p:nvSpPr>
        <p:spPr>
          <a:xfrm>
            <a:off x="589936" y="619435"/>
            <a:ext cx="2831690" cy="461665"/>
          </a:xfrm>
          <a:prstGeom prst="rect">
            <a:avLst/>
          </a:prstGeom>
          <a:noFill/>
        </p:spPr>
        <p:txBody>
          <a:bodyPr wrap="square" rtlCol="0">
            <a:spAutoFit/>
          </a:bodyPr>
          <a:lstStyle/>
          <a:p>
            <a:r>
              <a:rPr lang="en-IN" sz="2400" dirty="0">
                <a:solidFill>
                  <a:schemeClr val="bg1"/>
                </a:solidFill>
              </a:rPr>
              <a:t>Simulation Model:</a:t>
            </a:r>
          </a:p>
        </p:txBody>
      </p:sp>
    </p:spTree>
    <p:extLst>
      <p:ext uri="{BB962C8B-B14F-4D97-AF65-F5344CB8AC3E}">
        <p14:creationId xmlns:p14="http://schemas.microsoft.com/office/powerpoint/2010/main" val="2869095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AC87E6C-05EB-4A79-C924-89C1E468A488}"/>
              </a:ext>
            </a:extLst>
          </p:cNvPr>
          <p:cNvSpPr>
            <a:spLocks noGrp="1"/>
          </p:cNvSpPr>
          <p:nvPr>
            <p:ph type="ftr" sz="quarter" idx="11"/>
          </p:nvPr>
        </p:nvSpPr>
        <p:spPr>
          <a:xfrm>
            <a:off x="3243018" y="6473213"/>
            <a:ext cx="3147955" cy="365125"/>
          </a:xfrm>
        </p:spPr>
        <p:txBody>
          <a:bodyPr/>
          <a:lstStyle/>
          <a:p>
            <a:r>
              <a:rPr lang="en-US" sz="1200" dirty="0">
                <a:solidFill>
                  <a:schemeClr val="bg2">
                    <a:lumMod val="75000"/>
                    <a:lumOff val="25000"/>
                  </a:schemeClr>
                </a:solidFill>
              </a:rPr>
              <a:t>EE 580 Electrical Machines &amp; Drive Systems</a:t>
            </a:r>
            <a:endParaRPr lang="en-IN" sz="1200" dirty="0">
              <a:solidFill>
                <a:schemeClr val="bg2">
                  <a:lumMod val="75000"/>
                  <a:lumOff val="25000"/>
                </a:schemeClr>
              </a:solidFill>
            </a:endParaRPr>
          </a:p>
        </p:txBody>
      </p:sp>
      <p:sp>
        <p:nvSpPr>
          <p:cNvPr id="5" name="Slide Number Placeholder 4">
            <a:extLst>
              <a:ext uri="{FF2B5EF4-FFF2-40B4-BE49-F238E27FC236}">
                <a16:creationId xmlns:a16="http://schemas.microsoft.com/office/drawing/2014/main" id="{E672DCC7-931B-C7BD-B2F2-4B8B0FD10496}"/>
              </a:ext>
            </a:extLst>
          </p:cNvPr>
          <p:cNvSpPr>
            <a:spLocks noGrp="1"/>
          </p:cNvSpPr>
          <p:nvPr>
            <p:ph type="sldNum" sz="quarter" idx="12"/>
          </p:nvPr>
        </p:nvSpPr>
        <p:spPr>
          <a:xfrm>
            <a:off x="8475450" y="6473214"/>
            <a:ext cx="565159" cy="365125"/>
          </a:xfrm>
        </p:spPr>
        <p:txBody>
          <a:bodyPr/>
          <a:lstStyle/>
          <a:p>
            <a:fld id="{34F7189B-1BDF-4858-BFEA-F613A9421912}" type="slidenum">
              <a:rPr lang="en-IN" smtClean="0">
                <a:solidFill>
                  <a:schemeClr val="bg1"/>
                </a:solidFill>
              </a:rPr>
              <a:t>12</a:t>
            </a:fld>
            <a:endParaRPr lang="en-IN" dirty="0">
              <a:solidFill>
                <a:schemeClr val="bg1"/>
              </a:solidFill>
            </a:endParaRPr>
          </a:p>
        </p:txBody>
      </p:sp>
      <p:pic>
        <p:nvPicPr>
          <p:cNvPr id="6" name="Picture 2">
            <a:extLst>
              <a:ext uri="{FF2B5EF4-FFF2-40B4-BE49-F238E27FC236}">
                <a16:creationId xmlns:a16="http://schemas.microsoft.com/office/drawing/2014/main" id="{1123618C-E92A-D5AE-6506-D0D8D48F5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8058738" y="134210"/>
            <a:ext cx="960842" cy="970451"/>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a:extLst>
              <a:ext uri="{FF2B5EF4-FFF2-40B4-BE49-F238E27FC236}">
                <a16:creationId xmlns:a16="http://schemas.microsoft.com/office/drawing/2014/main" id="{827E56C7-B9CE-F3E1-4CF6-609DC20095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1795830"/>
            <a:ext cx="9144000" cy="3986213"/>
          </a:xfrm>
          <a:prstGeom prst="rect">
            <a:avLst/>
          </a:prstGeom>
        </p:spPr>
      </p:pic>
      <p:sp>
        <p:nvSpPr>
          <p:cNvPr id="2" name="TextBox 1">
            <a:extLst>
              <a:ext uri="{FF2B5EF4-FFF2-40B4-BE49-F238E27FC236}">
                <a16:creationId xmlns:a16="http://schemas.microsoft.com/office/drawing/2014/main" id="{7E255418-3572-75A4-C03D-D29C17FDDC3C}"/>
              </a:ext>
            </a:extLst>
          </p:cNvPr>
          <p:cNvSpPr txBox="1"/>
          <p:nvPr/>
        </p:nvSpPr>
        <p:spPr>
          <a:xfrm>
            <a:off x="358140" y="449580"/>
            <a:ext cx="1203960" cy="461665"/>
          </a:xfrm>
          <a:prstGeom prst="rect">
            <a:avLst/>
          </a:prstGeom>
          <a:noFill/>
        </p:spPr>
        <p:txBody>
          <a:bodyPr wrap="square" rtlCol="0">
            <a:spAutoFit/>
          </a:bodyPr>
          <a:lstStyle/>
          <a:p>
            <a:r>
              <a:rPr lang="en-IN" sz="2400" dirty="0">
                <a:solidFill>
                  <a:srgbClr val="002060"/>
                </a:solidFill>
              </a:rPr>
              <a:t>Results</a:t>
            </a:r>
            <a:r>
              <a:rPr lang="en-IN" sz="2000" dirty="0">
                <a:solidFill>
                  <a:srgbClr val="002060"/>
                </a:solidFill>
              </a:rPr>
              <a:t>:</a:t>
            </a:r>
          </a:p>
        </p:txBody>
      </p:sp>
      <p:sp>
        <p:nvSpPr>
          <p:cNvPr id="3" name="TextBox 2">
            <a:extLst>
              <a:ext uri="{FF2B5EF4-FFF2-40B4-BE49-F238E27FC236}">
                <a16:creationId xmlns:a16="http://schemas.microsoft.com/office/drawing/2014/main" id="{11181588-B86A-3DCB-EA41-EF0A4C64A136}"/>
              </a:ext>
            </a:extLst>
          </p:cNvPr>
          <p:cNvSpPr txBox="1"/>
          <p:nvPr/>
        </p:nvSpPr>
        <p:spPr>
          <a:xfrm>
            <a:off x="487680" y="998220"/>
            <a:ext cx="1203960" cy="369332"/>
          </a:xfrm>
          <a:prstGeom prst="rect">
            <a:avLst/>
          </a:prstGeom>
          <a:noFill/>
        </p:spPr>
        <p:txBody>
          <a:bodyPr wrap="square" rtlCol="0">
            <a:spAutoFit/>
          </a:bodyPr>
          <a:lstStyle/>
          <a:p>
            <a:r>
              <a:rPr lang="en-IN" dirty="0">
                <a:solidFill>
                  <a:schemeClr val="bg1"/>
                </a:solidFill>
              </a:rPr>
              <a:t>1) Speed:</a:t>
            </a:r>
          </a:p>
        </p:txBody>
      </p:sp>
    </p:spTree>
    <p:extLst>
      <p:ext uri="{BB962C8B-B14F-4D97-AF65-F5344CB8AC3E}">
        <p14:creationId xmlns:p14="http://schemas.microsoft.com/office/powerpoint/2010/main" val="3919166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AC87E6C-05EB-4A79-C924-89C1E468A488}"/>
              </a:ext>
            </a:extLst>
          </p:cNvPr>
          <p:cNvSpPr>
            <a:spLocks noGrp="1"/>
          </p:cNvSpPr>
          <p:nvPr>
            <p:ph type="ftr" sz="quarter" idx="11"/>
          </p:nvPr>
        </p:nvSpPr>
        <p:spPr>
          <a:xfrm>
            <a:off x="3243018" y="6473213"/>
            <a:ext cx="3147955" cy="365125"/>
          </a:xfrm>
          <a:noFill/>
          <a:ln>
            <a:noFill/>
          </a:ln>
        </p:spPr>
        <p:txBody>
          <a:bodyPr/>
          <a:lstStyle/>
          <a:p>
            <a:r>
              <a:rPr lang="en-US" sz="1200" dirty="0">
                <a:solidFill>
                  <a:schemeClr val="bg2">
                    <a:lumMod val="75000"/>
                    <a:lumOff val="25000"/>
                  </a:schemeClr>
                </a:solidFill>
              </a:rPr>
              <a:t>EE 580 Electrical Machines &amp; Drive Systems</a:t>
            </a:r>
            <a:endParaRPr lang="en-IN" sz="1200" dirty="0">
              <a:solidFill>
                <a:schemeClr val="bg2">
                  <a:lumMod val="75000"/>
                  <a:lumOff val="25000"/>
                </a:schemeClr>
              </a:solidFill>
            </a:endParaRPr>
          </a:p>
        </p:txBody>
      </p:sp>
      <p:sp>
        <p:nvSpPr>
          <p:cNvPr id="5" name="Slide Number Placeholder 4">
            <a:extLst>
              <a:ext uri="{FF2B5EF4-FFF2-40B4-BE49-F238E27FC236}">
                <a16:creationId xmlns:a16="http://schemas.microsoft.com/office/drawing/2014/main" id="{E672DCC7-931B-C7BD-B2F2-4B8B0FD10496}"/>
              </a:ext>
            </a:extLst>
          </p:cNvPr>
          <p:cNvSpPr>
            <a:spLocks noGrp="1"/>
          </p:cNvSpPr>
          <p:nvPr>
            <p:ph type="sldNum" sz="quarter" idx="12"/>
          </p:nvPr>
        </p:nvSpPr>
        <p:spPr>
          <a:xfrm>
            <a:off x="8475450" y="6473214"/>
            <a:ext cx="565159" cy="365125"/>
          </a:xfrm>
        </p:spPr>
        <p:txBody>
          <a:bodyPr/>
          <a:lstStyle/>
          <a:p>
            <a:fld id="{34F7189B-1BDF-4858-BFEA-F613A9421912}" type="slidenum">
              <a:rPr lang="en-IN" smtClean="0">
                <a:solidFill>
                  <a:schemeClr val="bg1"/>
                </a:solidFill>
              </a:rPr>
              <a:t>13</a:t>
            </a:fld>
            <a:endParaRPr lang="en-IN" dirty="0">
              <a:solidFill>
                <a:schemeClr val="bg1"/>
              </a:solidFill>
            </a:endParaRPr>
          </a:p>
        </p:txBody>
      </p:sp>
      <p:pic>
        <p:nvPicPr>
          <p:cNvPr id="6" name="Picture 2">
            <a:extLst>
              <a:ext uri="{FF2B5EF4-FFF2-40B4-BE49-F238E27FC236}">
                <a16:creationId xmlns:a16="http://schemas.microsoft.com/office/drawing/2014/main" id="{1123618C-E92A-D5AE-6506-D0D8D48F5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8058738" y="134210"/>
            <a:ext cx="960842" cy="97045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43A49136-D979-CB00-B256-CAD614872523}"/>
              </a:ext>
            </a:extLst>
          </p:cNvPr>
          <p:cNvPicPr>
            <a:picLocks noChangeAspect="1"/>
          </p:cNvPicPr>
          <p:nvPr/>
        </p:nvPicPr>
        <p:blipFill>
          <a:blip r:embed="rId3"/>
          <a:stretch>
            <a:fillRect/>
          </a:stretch>
        </p:blipFill>
        <p:spPr>
          <a:xfrm>
            <a:off x="1443683" y="750699"/>
            <a:ext cx="6146819" cy="5172080"/>
          </a:xfrm>
          <a:prstGeom prst="rect">
            <a:avLst/>
          </a:prstGeom>
        </p:spPr>
      </p:pic>
      <p:sp>
        <p:nvSpPr>
          <p:cNvPr id="2" name="TextBox 1">
            <a:extLst>
              <a:ext uri="{FF2B5EF4-FFF2-40B4-BE49-F238E27FC236}">
                <a16:creationId xmlns:a16="http://schemas.microsoft.com/office/drawing/2014/main" id="{41211DAA-C6FB-B8DF-2A6C-C5E0A7AC1CD0}"/>
              </a:ext>
            </a:extLst>
          </p:cNvPr>
          <p:cNvSpPr txBox="1"/>
          <p:nvPr/>
        </p:nvSpPr>
        <p:spPr>
          <a:xfrm>
            <a:off x="670560" y="426720"/>
            <a:ext cx="1432560" cy="369332"/>
          </a:xfrm>
          <a:prstGeom prst="rect">
            <a:avLst/>
          </a:prstGeom>
          <a:noFill/>
        </p:spPr>
        <p:txBody>
          <a:bodyPr wrap="square" rtlCol="0">
            <a:spAutoFit/>
          </a:bodyPr>
          <a:lstStyle/>
          <a:p>
            <a:r>
              <a:rPr lang="en-IN" dirty="0">
                <a:solidFill>
                  <a:schemeClr val="bg1"/>
                </a:solidFill>
              </a:rPr>
              <a:t>2)Torque:</a:t>
            </a:r>
          </a:p>
        </p:txBody>
      </p:sp>
      <p:sp>
        <p:nvSpPr>
          <p:cNvPr id="3" name="TextBox 2">
            <a:extLst>
              <a:ext uri="{FF2B5EF4-FFF2-40B4-BE49-F238E27FC236}">
                <a16:creationId xmlns:a16="http://schemas.microsoft.com/office/drawing/2014/main" id="{73D48B24-C897-C82A-9CFA-F3983703B2FF}"/>
              </a:ext>
            </a:extLst>
          </p:cNvPr>
          <p:cNvSpPr txBox="1"/>
          <p:nvPr/>
        </p:nvSpPr>
        <p:spPr>
          <a:xfrm>
            <a:off x="3476347" y="5873359"/>
            <a:ext cx="3147954" cy="276999"/>
          </a:xfrm>
          <a:prstGeom prst="rect">
            <a:avLst/>
          </a:prstGeom>
          <a:noFill/>
        </p:spPr>
        <p:txBody>
          <a:bodyPr wrap="square" rtlCol="0">
            <a:spAutoFit/>
          </a:bodyPr>
          <a:lstStyle/>
          <a:p>
            <a:r>
              <a:rPr lang="en-IN" sz="1200" dirty="0">
                <a:solidFill>
                  <a:schemeClr val="bg1"/>
                </a:solidFill>
              </a:rPr>
              <a:t>Fig : a) IM Torque  b) DC Motor Torque</a:t>
            </a:r>
          </a:p>
        </p:txBody>
      </p:sp>
    </p:spTree>
    <p:extLst>
      <p:ext uri="{BB962C8B-B14F-4D97-AF65-F5344CB8AC3E}">
        <p14:creationId xmlns:p14="http://schemas.microsoft.com/office/powerpoint/2010/main" val="813180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AC87E6C-05EB-4A79-C924-89C1E468A488}"/>
              </a:ext>
            </a:extLst>
          </p:cNvPr>
          <p:cNvSpPr>
            <a:spLocks noGrp="1"/>
          </p:cNvSpPr>
          <p:nvPr>
            <p:ph type="ftr" sz="quarter" idx="11"/>
          </p:nvPr>
        </p:nvSpPr>
        <p:spPr>
          <a:xfrm>
            <a:off x="3243018" y="6473213"/>
            <a:ext cx="3147955" cy="365125"/>
          </a:xfrm>
        </p:spPr>
        <p:txBody>
          <a:bodyPr/>
          <a:lstStyle/>
          <a:p>
            <a:r>
              <a:rPr lang="en-US" sz="1200" dirty="0"/>
              <a:t>EE 580 Electrical Machines &amp; Drive Systems</a:t>
            </a:r>
            <a:endParaRPr lang="en-IN" sz="1200" dirty="0"/>
          </a:p>
        </p:txBody>
      </p:sp>
      <p:sp>
        <p:nvSpPr>
          <p:cNvPr id="5" name="Slide Number Placeholder 4">
            <a:extLst>
              <a:ext uri="{FF2B5EF4-FFF2-40B4-BE49-F238E27FC236}">
                <a16:creationId xmlns:a16="http://schemas.microsoft.com/office/drawing/2014/main" id="{E672DCC7-931B-C7BD-B2F2-4B8B0FD10496}"/>
              </a:ext>
            </a:extLst>
          </p:cNvPr>
          <p:cNvSpPr>
            <a:spLocks noGrp="1"/>
          </p:cNvSpPr>
          <p:nvPr>
            <p:ph type="sldNum" sz="quarter" idx="12"/>
          </p:nvPr>
        </p:nvSpPr>
        <p:spPr>
          <a:xfrm>
            <a:off x="8475450" y="6473214"/>
            <a:ext cx="565159" cy="365125"/>
          </a:xfrm>
        </p:spPr>
        <p:txBody>
          <a:bodyPr/>
          <a:lstStyle/>
          <a:p>
            <a:fld id="{34F7189B-1BDF-4858-BFEA-F613A9421912}" type="slidenum">
              <a:rPr lang="en-IN" smtClean="0"/>
              <a:t>14</a:t>
            </a:fld>
            <a:endParaRPr lang="en-IN"/>
          </a:p>
        </p:txBody>
      </p:sp>
      <p:pic>
        <p:nvPicPr>
          <p:cNvPr id="6" name="Picture 2" descr="Linguistic">
            <a:extLst>
              <a:ext uri="{FF2B5EF4-FFF2-40B4-BE49-F238E27FC236}">
                <a16:creationId xmlns:a16="http://schemas.microsoft.com/office/drawing/2014/main" id="{1123618C-E92A-D5AE-6506-D0D8D48F5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3934" y="134210"/>
            <a:ext cx="970451" cy="9704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EDDF2DB-1F5D-5BCF-1434-26A705D8B5C2}"/>
              </a:ext>
            </a:extLst>
          </p:cNvPr>
          <p:cNvSpPr txBox="1"/>
          <p:nvPr/>
        </p:nvSpPr>
        <p:spPr>
          <a:xfrm>
            <a:off x="521109" y="1028343"/>
            <a:ext cx="8101781" cy="2400657"/>
          </a:xfrm>
          <a:prstGeom prst="rect">
            <a:avLst/>
          </a:prstGeom>
          <a:noFill/>
        </p:spPr>
        <p:txBody>
          <a:bodyPr wrap="square" rtlCol="0">
            <a:spAutoFit/>
          </a:bodyPr>
          <a:lstStyle/>
          <a:p>
            <a:r>
              <a:rPr lang="en-IN" sz="2400" dirty="0">
                <a:solidFill>
                  <a:srgbClr val="FFFF00"/>
                </a:solidFill>
              </a:rPr>
              <a:t>Conclusion:</a:t>
            </a:r>
          </a:p>
          <a:p>
            <a:pPr algn="just"/>
            <a:r>
              <a:rPr lang="en-US" dirty="0"/>
              <a:t>				A new approach for emulating the behavior of EDVs was proposed based on vehicle equivalent rotational inertia. The method used to properly map the linear inertia of a vehicle to an equivalent rotational inertia was described in detail, and an expression for the equivalent rotational inertia of a vehicle was derived analytically. Using this expression, control approach was developed and simulated. The maximum torque required to complete this cycle was found to be approximately 92 Nm for this vehicle.</a:t>
            </a:r>
            <a:endParaRPr lang="en-IN" dirty="0"/>
          </a:p>
        </p:txBody>
      </p:sp>
    </p:spTree>
    <p:extLst>
      <p:ext uri="{BB962C8B-B14F-4D97-AF65-F5344CB8AC3E}">
        <p14:creationId xmlns:p14="http://schemas.microsoft.com/office/powerpoint/2010/main" val="594861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AC87E6C-05EB-4A79-C924-89C1E468A488}"/>
              </a:ext>
            </a:extLst>
          </p:cNvPr>
          <p:cNvSpPr>
            <a:spLocks noGrp="1"/>
          </p:cNvSpPr>
          <p:nvPr>
            <p:ph type="ftr" sz="quarter" idx="11"/>
          </p:nvPr>
        </p:nvSpPr>
        <p:spPr>
          <a:xfrm>
            <a:off x="3243018" y="6473213"/>
            <a:ext cx="3147955" cy="365125"/>
          </a:xfrm>
        </p:spPr>
        <p:txBody>
          <a:bodyPr/>
          <a:lstStyle/>
          <a:p>
            <a:r>
              <a:rPr lang="en-US" sz="1200" dirty="0"/>
              <a:t>EE 580 Electrical Machines &amp; Drive Systems</a:t>
            </a:r>
            <a:endParaRPr lang="en-IN" sz="1200" dirty="0"/>
          </a:p>
        </p:txBody>
      </p:sp>
      <p:sp>
        <p:nvSpPr>
          <p:cNvPr id="5" name="Slide Number Placeholder 4">
            <a:extLst>
              <a:ext uri="{FF2B5EF4-FFF2-40B4-BE49-F238E27FC236}">
                <a16:creationId xmlns:a16="http://schemas.microsoft.com/office/drawing/2014/main" id="{E672DCC7-931B-C7BD-B2F2-4B8B0FD10496}"/>
              </a:ext>
            </a:extLst>
          </p:cNvPr>
          <p:cNvSpPr>
            <a:spLocks noGrp="1"/>
          </p:cNvSpPr>
          <p:nvPr>
            <p:ph type="sldNum" sz="quarter" idx="12"/>
          </p:nvPr>
        </p:nvSpPr>
        <p:spPr>
          <a:xfrm>
            <a:off x="8475450" y="6473214"/>
            <a:ext cx="565159" cy="365125"/>
          </a:xfrm>
        </p:spPr>
        <p:txBody>
          <a:bodyPr/>
          <a:lstStyle/>
          <a:p>
            <a:fld id="{34F7189B-1BDF-4858-BFEA-F613A9421912}" type="slidenum">
              <a:rPr lang="en-IN" smtClean="0"/>
              <a:t>2</a:t>
            </a:fld>
            <a:endParaRPr lang="en-IN"/>
          </a:p>
        </p:txBody>
      </p:sp>
      <p:pic>
        <p:nvPicPr>
          <p:cNvPr id="6" name="Picture 2" descr="Linguistic">
            <a:extLst>
              <a:ext uri="{FF2B5EF4-FFF2-40B4-BE49-F238E27FC236}">
                <a16:creationId xmlns:a16="http://schemas.microsoft.com/office/drawing/2014/main" id="{1123618C-E92A-D5AE-6506-D0D8D48F5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3934" y="134210"/>
            <a:ext cx="970451" cy="9704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D2CDE05-97AF-A2A2-85AF-A67DBF838234}"/>
              </a:ext>
            </a:extLst>
          </p:cNvPr>
          <p:cNvSpPr txBox="1"/>
          <p:nvPr/>
        </p:nvSpPr>
        <p:spPr>
          <a:xfrm>
            <a:off x="563880" y="601980"/>
            <a:ext cx="5646420" cy="4847481"/>
          </a:xfrm>
          <a:prstGeom prst="rect">
            <a:avLst/>
          </a:prstGeom>
          <a:noFill/>
        </p:spPr>
        <p:txBody>
          <a:bodyPr wrap="square" rtlCol="0">
            <a:spAutoFit/>
          </a:bodyPr>
          <a:lstStyle/>
          <a:p>
            <a:r>
              <a:rPr lang="en-IN" sz="2400" dirty="0">
                <a:solidFill>
                  <a:srgbClr val="FFFF00"/>
                </a:solidFill>
              </a:rPr>
              <a:t>Outline:</a:t>
            </a:r>
          </a:p>
          <a:p>
            <a:endParaRPr lang="en-IN" sz="2400" dirty="0">
              <a:solidFill>
                <a:srgbClr val="FFFF00"/>
              </a:solidFill>
            </a:endParaRPr>
          </a:p>
          <a:p>
            <a:pPr marL="342900" indent="-342900">
              <a:lnSpc>
                <a:spcPct val="150000"/>
              </a:lnSpc>
              <a:buClr>
                <a:srgbClr val="FFFF00"/>
              </a:buClr>
              <a:buFont typeface="Wingdings" panose="05000000000000000000" pitchFamily="2" charset="2"/>
              <a:buChar char="§"/>
            </a:pPr>
            <a:r>
              <a:rPr lang="en-IN" dirty="0"/>
              <a:t>Abstract</a:t>
            </a:r>
          </a:p>
          <a:p>
            <a:pPr marL="342900" indent="-342900">
              <a:lnSpc>
                <a:spcPct val="150000"/>
              </a:lnSpc>
              <a:buClr>
                <a:srgbClr val="FFFF00"/>
              </a:buClr>
              <a:buFont typeface="Wingdings" panose="05000000000000000000" pitchFamily="2" charset="2"/>
              <a:buChar char="§"/>
            </a:pPr>
            <a:r>
              <a:rPr lang="en-IN" dirty="0"/>
              <a:t>Vehicle and Testbench specifications</a:t>
            </a:r>
          </a:p>
          <a:p>
            <a:pPr marL="342900" indent="-342900">
              <a:lnSpc>
                <a:spcPct val="150000"/>
              </a:lnSpc>
              <a:buClr>
                <a:srgbClr val="FFFF00"/>
              </a:buClr>
              <a:buFont typeface="Wingdings" panose="05000000000000000000" pitchFamily="2" charset="2"/>
              <a:buChar char="§"/>
            </a:pPr>
            <a:r>
              <a:rPr lang="en-IN" dirty="0"/>
              <a:t>Force calculations</a:t>
            </a:r>
          </a:p>
          <a:p>
            <a:pPr marL="342900" indent="-342900">
              <a:lnSpc>
                <a:spcPct val="150000"/>
              </a:lnSpc>
              <a:buClr>
                <a:srgbClr val="FFFF00"/>
              </a:buClr>
              <a:buFont typeface="Wingdings" panose="05000000000000000000" pitchFamily="2" charset="2"/>
              <a:buChar char="§"/>
            </a:pPr>
            <a:r>
              <a:rPr lang="en-IN" dirty="0"/>
              <a:t>Vehicle Equivalent Rotational Inertia</a:t>
            </a:r>
          </a:p>
          <a:p>
            <a:pPr marL="342900" indent="-342900">
              <a:lnSpc>
                <a:spcPct val="150000"/>
              </a:lnSpc>
              <a:buClr>
                <a:srgbClr val="FFFF00"/>
              </a:buClr>
              <a:buFont typeface="Wingdings" panose="05000000000000000000" pitchFamily="2" charset="2"/>
              <a:buChar char="§"/>
            </a:pPr>
            <a:r>
              <a:rPr lang="en-US" dirty="0"/>
              <a:t>Vehicle Dynamics </a:t>
            </a:r>
          </a:p>
          <a:p>
            <a:pPr marL="342900" indent="-342900">
              <a:lnSpc>
                <a:spcPct val="150000"/>
              </a:lnSpc>
              <a:buClr>
                <a:srgbClr val="FFFF00"/>
              </a:buClr>
              <a:buFont typeface="Wingdings" panose="05000000000000000000" pitchFamily="2" charset="2"/>
              <a:buChar char="§"/>
            </a:pPr>
            <a:r>
              <a:rPr lang="en-US" dirty="0"/>
              <a:t>Controller Design</a:t>
            </a:r>
          </a:p>
          <a:p>
            <a:pPr marL="342900" indent="-342900">
              <a:lnSpc>
                <a:spcPct val="150000"/>
              </a:lnSpc>
              <a:buClr>
                <a:srgbClr val="FFFF00"/>
              </a:buClr>
              <a:buFont typeface="Wingdings" panose="05000000000000000000" pitchFamily="2" charset="2"/>
              <a:buChar char="§"/>
            </a:pPr>
            <a:r>
              <a:rPr lang="en-US" dirty="0"/>
              <a:t>Simulation  Diagram</a:t>
            </a:r>
          </a:p>
          <a:p>
            <a:pPr marL="342900" indent="-342900">
              <a:lnSpc>
                <a:spcPct val="150000"/>
              </a:lnSpc>
              <a:buClr>
                <a:srgbClr val="FFFF00"/>
              </a:buClr>
              <a:buFont typeface="Wingdings" panose="05000000000000000000" pitchFamily="2" charset="2"/>
              <a:buChar char="§"/>
            </a:pPr>
            <a:r>
              <a:rPr lang="en-US" dirty="0"/>
              <a:t>Results</a:t>
            </a:r>
          </a:p>
          <a:p>
            <a:pPr marL="342900" indent="-342900">
              <a:lnSpc>
                <a:spcPct val="150000"/>
              </a:lnSpc>
              <a:buClr>
                <a:srgbClr val="FFFF00"/>
              </a:buClr>
              <a:buFont typeface="Wingdings" panose="05000000000000000000" pitchFamily="2" charset="2"/>
              <a:buChar char="§"/>
            </a:pPr>
            <a:r>
              <a:rPr lang="en-US" dirty="0"/>
              <a:t>Conclusion</a:t>
            </a:r>
            <a:endParaRPr lang="en-IN" dirty="0"/>
          </a:p>
          <a:p>
            <a:endParaRPr lang="en-IN" dirty="0"/>
          </a:p>
        </p:txBody>
      </p:sp>
    </p:spTree>
    <p:extLst>
      <p:ext uri="{BB962C8B-B14F-4D97-AF65-F5344CB8AC3E}">
        <p14:creationId xmlns:p14="http://schemas.microsoft.com/office/powerpoint/2010/main" val="3415246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AC87E6C-05EB-4A79-C924-89C1E468A488}"/>
              </a:ext>
            </a:extLst>
          </p:cNvPr>
          <p:cNvSpPr>
            <a:spLocks noGrp="1"/>
          </p:cNvSpPr>
          <p:nvPr>
            <p:ph type="ftr" sz="quarter" idx="11"/>
          </p:nvPr>
        </p:nvSpPr>
        <p:spPr>
          <a:xfrm>
            <a:off x="3243018" y="6473213"/>
            <a:ext cx="3147955" cy="365125"/>
          </a:xfrm>
        </p:spPr>
        <p:txBody>
          <a:bodyPr/>
          <a:lstStyle/>
          <a:p>
            <a:r>
              <a:rPr lang="en-US" sz="1200" dirty="0"/>
              <a:t>EE 580 Electrical Machines &amp; Drive Systems</a:t>
            </a:r>
            <a:endParaRPr lang="en-IN" sz="1200" dirty="0"/>
          </a:p>
        </p:txBody>
      </p:sp>
      <p:sp>
        <p:nvSpPr>
          <p:cNvPr id="5" name="Slide Number Placeholder 4">
            <a:extLst>
              <a:ext uri="{FF2B5EF4-FFF2-40B4-BE49-F238E27FC236}">
                <a16:creationId xmlns:a16="http://schemas.microsoft.com/office/drawing/2014/main" id="{E672DCC7-931B-C7BD-B2F2-4B8B0FD10496}"/>
              </a:ext>
            </a:extLst>
          </p:cNvPr>
          <p:cNvSpPr>
            <a:spLocks noGrp="1"/>
          </p:cNvSpPr>
          <p:nvPr>
            <p:ph type="sldNum" sz="quarter" idx="12"/>
          </p:nvPr>
        </p:nvSpPr>
        <p:spPr>
          <a:xfrm>
            <a:off x="8475450" y="6473214"/>
            <a:ext cx="565159" cy="365125"/>
          </a:xfrm>
        </p:spPr>
        <p:txBody>
          <a:bodyPr/>
          <a:lstStyle/>
          <a:p>
            <a:fld id="{34F7189B-1BDF-4858-BFEA-F613A9421912}" type="slidenum">
              <a:rPr lang="en-IN" smtClean="0"/>
              <a:t>3</a:t>
            </a:fld>
            <a:endParaRPr lang="en-IN"/>
          </a:p>
        </p:txBody>
      </p:sp>
      <p:pic>
        <p:nvPicPr>
          <p:cNvPr id="6" name="Picture 2" descr="Linguistic">
            <a:extLst>
              <a:ext uri="{FF2B5EF4-FFF2-40B4-BE49-F238E27FC236}">
                <a16:creationId xmlns:a16="http://schemas.microsoft.com/office/drawing/2014/main" id="{1123618C-E92A-D5AE-6506-D0D8D48F5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3934" y="134210"/>
            <a:ext cx="970451" cy="9704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E555ABA-939D-6AD0-E2F6-8178B8CD382F}"/>
              </a:ext>
            </a:extLst>
          </p:cNvPr>
          <p:cNvSpPr txBox="1"/>
          <p:nvPr/>
        </p:nvSpPr>
        <p:spPr>
          <a:xfrm>
            <a:off x="728907" y="542960"/>
            <a:ext cx="7325027" cy="5940088"/>
          </a:xfrm>
          <a:prstGeom prst="rect">
            <a:avLst/>
          </a:prstGeom>
          <a:noFill/>
        </p:spPr>
        <p:txBody>
          <a:bodyPr wrap="square" rtlCol="0">
            <a:spAutoFit/>
          </a:bodyPr>
          <a:lstStyle/>
          <a:p>
            <a:r>
              <a:rPr lang="en-IN" sz="2000" b="1" dirty="0">
                <a:solidFill>
                  <a:srgbClr val="FFFF00"/>
                </a:solidFill>
              </a:rPr>
              <a:t>Abstract:</a:t>
            </a:r>
            <a:r>
              <a:rPr lang="en-US" sz="2000" b="1" dirty="0">
                <a:solidFill>
                  <a:srgbClr val="FFFF00"/>
                </a:solidFill>
              </a:rPr>
              <a:t> </a:t>
            </a:r>
          </a:p>
          <a:p>
            <a:pPr algn="just"/>
            <a:r>
              <a:rPr lang="en-US" dirty="0"/>
              <a:t>A new approach for emulating road load conditions for an electric-drive vehicle (EDV) system (a drive motor (DM) connected to a dynamometer). The effect of total vehicle inertia is considered   and a control scheme is developed  based on vehicle equivalent rotational inertia. This method of EDV emulation not only takes into account all of the stress imposed on the DM due to vehicle inertia effect, but also allows electric vehicle emulation for any standard drive cycle.  Simulations are conducted using MATLAB/Simulink. </a:t>
            </a:r>
            <a:endParaRPr lang="en-IN" dirty="0"/>
          </a:p>
          <a:p>
            <a:endParaRPr lang="en-IN" dirty="0"/>
          </a:p>
          <a:p>
            <a:r>
              <a:rPr lang="en-IN" b="1" dirty="0">
                <a:solidFill>
                  <a:srgbClr val="FFFF00"/>
                </a:solidFill>
              </a:rPr>
              <a:t>Introduction:</a:t>
            </a:r>
          </a:p>
          <a:p>
            <a:pPr algn="just"/>
            <a:r>
              <a:rPr lang="en-US" dirty="0"/>
              <a:t>Emulating an electric-drive vehicle (EDV) by means of an electric motor/dynamometer test bench is a timely research topic that has received increased attention in recent years.</a:t>
            </a:r>
          </a:p>
          <a:p>
            <a:pPr marL="285744" indent="-285744" algn="just">
              <a:buClr>
                <a:srgbClr val="FFFF00"/>
              </a:buClr>
              <a:buFont typeface="Arial" panose="020B0604020202020204" pitchFamily="34" charset="0"/>
              <a:buChar char="•"/>
            </a:pPr>
            <a:r>
              <a:rPr lang="en-US" dirty="0"/>
              <a:t>Low cost approach</a:t>
            </a:r>
          </a:p>
          <a:p>
            <a:pPr marL="285744" indent="-285744">
              <a:buClr>
                <a:srgbClr val="FFFF00"/>
              </a:buClr>
              <a:buFont typeface="Arial" panose="020B0604020202020204" pitchFamily="34" charset="0"/>
              <a:buChar char="•"/>
            </a:pPr>
            <a:r>
              <a:rPr lang="en-US" dirty="0"/>
              <a:t>Possible in academic environments</a:t>
            </a:r>
          </a:p>
          <a:p>
            <a:endParaRPr lang="en-US" dirty="0"/>
          </a:p>
          <a:p>
            <a:r>
              <a:rPr lang="en-US" dirty="0"/>
              <a:t>How can we do?</a:t>
            </a:r>
          </a:p>
          <a:p>
            <a:pPr marL="285744" indent="-285744">
              <a:buClr>
                <a:srgbClr val="FFFF00"/>
              </a:buClr>
              <a:buFont typeface="Arial" panose="020B0604020202020204" pitchFamily="34" charset="0"/>
              <a:buChar char="•"/>
            </a:pPr>
            <a:r>
              <a:rPr lang="en-US" dirty="0"/>
              <a:t>System simulation</a:t>
            </a:r>
          </a:p>
          <a:p>
            <a:pPr marL="285744" indent="-285744">
              <a:buClr>
                <a:srgbClr val="FFFF00"/>
              </a:buClr>
              <a:buFont typeface="Arial" panose="020B0604020202020204" pitchFamily="34" charset="0"/>
              <a:buChar char="•"/>
            </a:pPr>
            <a:r>
              <a:rPr lang="en-US" dirty="0"/>
              <a:t>HIL</a:t>
            </a:r>
          </a:p>
          <a:p>
            <a:pPr marL="285744" indent="-285744">
              <a:buClr>
                <a:srgbClr val="FFFF00"/>
              </a:buClr>
              <a:buFont typeface="Arial" panose="020B0604020202020204" pitchFamily="34" charset="0"/>
              <a:buChar char="•"/>
            </a:pPr>
            <a:r>
              <a:rPr lang="en-US" dirty="0"/>
              <a:t>Real vehicle testing</a:t>
            </a:r>
          </a:p>
        </p:txBody>
      </p:sp>
    </p:spTree>
    <p:extLst>
      <p:ext uri="{BB962C8B-B14F-4D97-AF65-F5344CB8AC3E}">
        <p14:creationId xmlns:p14="http://schemas.microsoft.com/office/powerpoint/2010/main" val="1823497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AC87E6C-05EB-4A79-C924-89C1E468A488}"/>
              </a:ext>
            </a:extLst>
          </p:cNvPr>
          <p:cNvSpPr>
            <a:spLocks noGrp="1"/>
          </p:cNvSpPr>
          <p:nvPr>
            <p:ph type="ftr" sz="quarter" idx="11"/>
          </p:nvPr>
        </p:nvSpPr>
        <p:spPr>
          <a:xfrm>
            <a:off x="3243018" y="6473213"/>
            <a:ext cx="3147955" cy="365125"/>
          </a:xfrm>
        </p:spPr>
        <p:txBody>
          <a:bodyPr/>
          <a:lstStyle/>
          <a:p>
            <a:r>
              <a:rPr lang="en-US" sz="1200" dirty="0"/>
              <a:t>EE 580 Electrical Machines &amp; Drive Systems</a:t>
            </a:r>
            <a:endParaRPr lang="en-IN" sz="1200" dirty="0"/>
          </a:p>
        </p:txBody>
      </p:sp>
      <p:sp>
        <p:nvSpPr>
          <p:cNvPr id="5" name="Slide Number Placeholder 4">
            <a:extLst>
              <a:ext uri="{FF2B5EF4-FFF2-40B4-BE49-F238E27FC236}">
                <a16:creationId xmlns:a16="http://schemas.microsoft.com/office/drawing/2014/main" id="{E672DCC7-931B-C7BD-B2F2-4B8B0FD10496}"/>
              </a:ext>
            </a:extLst>
          </p:cNvPr>
          <p:cNvSpPr>
            <a:spLocks noGrp="1"/>
          </p:cNvSpPr>
          <p:nvPr>
            <p:ph type="sldNum" sz="quarter" idx="12"/>
          </p:nvPr>
        </p:nvSpPr>
        <p:spPr>
          <a:xfrm>
            <a:off x="8475450" y="6473214"/>
            <a:ext cx="565159" cy="365125"/>
          </a:xfrm>
        </p:spPr>
        <p:txBody>
          <a:bodyPr/>
          <a:lstStyle/>
          <a:p>
            <a:fld id="{34F7189B-1BDF-4858-BFEA-F613A9421912}" type="slidenum">
              <a:rPr lang="en-IN" smtClean="0"/>
              <a:t>4</a:t>
            </a:fld>
            <a:endParaRPr lang="en-IN"/>
          </a:p>
        </p:txBody>
      </p:sp>
      <p:pic>
        <p:nvPicPr>
          <p:cNvPr id="6" name="Picture 2" descr="Linguistic">
            <a:extLst>
              <a:ext uri="{FF2B5EF4-FFF2-40B4-BE49-F238E27FC236}">
                <a16:creationId xmlns:a16="http://schemas.microsoft.com/office/drawing/2014/main" id="{1123618C-E92A-D5AE-6506-D0D8D48F5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3934" y="134210"/>
            <a:ext cx="970451" cy="9704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181264F-FEF8-7631-95C3-3D17852655BE}"/>
              </a:ext>
            </a:extLst>
          </p:cNvPr>
          <p:cNvSpPr txBox="1"/>
          <p:nvPr/>
        </p:nvSpPr>
        <p:spPr>
          <a:xfrm>
            <a:off x="639098" y="511281"/>
            <a:ext cx="6872751" cy="461665"/>
          </a:xfrm>
          <a:prstGeom prst="rect">
            <a:avLst/>
          </a:prstGeom>
          <a:noFill/>
        </p:spPr>
        <p:txBody>
          <a:bodyPr wrap="square" rtlCol="0">
            <a:spAutoFit/>
          </a:bodyPr>
          <a:lstStyle/>
          <a:p>
            <a:r>
              <a:rPr lang="en-IN" sz="2400" dirty="0">
                <a:solidFill>
                  <a:srgbClr val="FFFF00"/>
                </a:solidFill>
              </a:rPr>
              <a:t>Vehicle and Testbench specifications: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6C45D6B-C3C5-5037-5913-B65331833DEE}"/>
                  </a:ext>
                </a:extLst>
              </p:cNvPr>
              <p:cNvSpPr txBox="1"/>
              <p:nvPr/>
            </p:nvSpPr>
            <p:spPr>
              <a:xfrm>
                <a:off x="727587" y="1248703"/>
                <a:ext cx="7326344" cy="4335995"/>
              </a:xfrm>
              <a:prstGeom prst="rect">
                <a:avLst/>
              </a:prstGeom>
              <a:noFill/>
            </p:spPr>
            <p:txBody>
              <a:bodyPr wrap="square" rtlCol="0">
                <a:spAutoFit/>
              </a:bodyPr>
              <a:lstStyle/>
              <a:p>
                <a:pPr marL="285744" indent="-285744">
                  <a:buFont typeface="Wingdings" panose="05000000000000000000" pitchFamily="2" charset="2"/>
                  <a:buChar char="§"/>
                </a:pPr>
                <a:r>
                  <a:rPr lang="en-IN" dirty="0"/>
                  <a:t>Vehicle mass 								400 kg</a:t>
                </a:r>
              </a:p>
              <a:p>
                <a:pPr marL="285744" indent="-285744">
                  <a:buFont typeface="Wingdings" panose="05000000000000000000" pitchFamily="2" charset="2"/>
                  <a:buChar char="§"/>
                </a:pPr>
                <a:r>
                  <a:rPr lang="en-IN" dirty="0"/>
                  <a:t>Air density (</a:t>
                </a:r>
                <a14:m>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𝜌</m:t>
                        </m:r>
                      </m:e>
                      <m:sub>
                        <m:r>
                          <a:rPr lang="en-IN" i="1">
                            <a:latin typeface="Cambria Math" panose="02040503050406030204" pitchFamily="18" charset="0"/>
                            <a:ea typeface="Cambria Math" panose="02040503050406030204" pitchFamily="18" charset="0"/>
                          </a:rPr>
                          <m:t>𝛼</m:t>
                        </m:r>
                      </m:sub>
                    </m:sSub>
                  </m:oMath>
                </a14:m>
                <a:r>
                  <a:rPr lang="en-IN" dirty="0"/>
                  <a:t>)								1.22 kg/</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𝑚</m:t>
                        </m:r>
                      </m:e>
                      <m:sup>
                        <m:r>
                          <a:rPr lang="en-IN" i="1">
                            <a:latin typeface="Cambria Math" panose="02040503050406030204" pitchFamily="18" charset="0"/>
                          </a:rPr>
                          <m:t>3</m:t>
                        </m:r>
                      </m:sup>
                    </m:sSup>
                  </m:oMath>
                </a14:m>
                <a:endParaRPr lang="en-IN" dirty="0"/>
              </a:p>
              <a:p>
                <a:pPr marL="285744" indent="-285744">
                  <a:buFont typeface="Wingdings" panose="05000000000000000000" pitchFamily="2" charset="2"/>
                  <a:buChar char="§"/>
                </a:pPr>
                <a:r>
                  <a:rPr lang="en-IN" dirty="0"/>
                  <a:t>Aerodynamic drag coefficient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𝐶</m:t>
                        </m:r>
                      </m:e>
                      <m:sub>
                        <m:r>
                          <a:rPr lang="en-IN" i="1">
                            <a:latin typeface="Cambria Math" panose="02040503050406030204" pitchFamily="18" charset="0"/>
                          </a:rPr>
                          <m:t>𝑑</m:t>
                        </m:r>
                      </m:sub>
                    </m:sSub>
                  </m:oMath>
                </a14:m>
                <a:r>
                  <a:rPr lang="en-IN" dirty="0"/>
                  <a:t>)				0.3</a:t>
                </a:r>
              </a:p>
              <a:p>
                <a:pPr marL="285744" indent="-285744">
                  <a:buFont typeface="Wingdings" panose="05000000000000000000" pitchFamily="2" charset="2"/>
                  <a:buChar char="§"/>
                </a:pPr>
                <a:r>
                  <a:rPr lang="en-IN" dirty="0"/>
                  <a:t>Frontal area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𝐴</m:t>
                        </m:r>
                      </m:e>
                      <m:sub>
                        <m:r>
                          <a:rPr lang="en-IN" i="1">
                            <a:latin typeface="Cambria Math" panose="02040503050406030204" pitchFamily="18" charset="0"/>
                          </a:rPr>
                          <m:t>𝑓</m:t>
                        </m:r>
                      </m:sub>
                    </m:sSub>
                  </m:oMath>
                </a14:m>
                <a:r>
                  <a:rPr lang="en-IN" dirty="0"/>
                  <a:t>)							1.6</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 </m:t>
                        </m:r>
                        <m:r>
                          <a:rPr lang="en-IN" i="1">
                            <a:latin typeface="Cambria Math" panose="02040503050406030204" pitchFamily="18" charset="0"/>
                          </a:rPr>
                          <m:t>𝑚</m:t>
                        </m:r>
                      </m:e>
                      <m:sup>
                        <m:r>
                          <a:rPr lang="en-IN" i="1">
                            <a:latin typeface="Cambria Math" panose="02040503050406030204" pitchFamily="18" charset="0"/>
                          </a:rPr>
                          <m:t>2</m:t>
                        </m:r>
                      </m:sup>
                    </m:sSup>
                  </m:oMath>
                </a14:m>
                <a:endParaRPr lang="en-IN" dirty="0"/>
              </a:p>
              <a:p>
                <a:pPr marL="285744" indent="-285744">
                  <a:buFont typeface="Wingdings" panose="05000000000000000000" pitchFamily="2" charset="2"/>
                  <a:buChar char="§"/>
                </a:pPr>
                <a:r>
                  <a:rPr lang="en-IN" dirty="0"/>
                  <a:t>Rolling resistance coefficient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𝑟</m:t>
                        </m:r>
                      </m:sub>
                    </m:sSub>
                  </m:oMath>
                </a14:m>
                <a:r>
                  <a:rPr lang="en-IN" dirty="0"/>
                  <a:t>)				0.01</a:t>
                </a:r>
              </a:p>
              <a:p>
                <a:pPr marL="285744" indent="-285744">
                  <a:buFont typeface="Wingdings" panose="05000000000000000000" pitchFamily="2" charset="2"/>
                  <a:buChar char="§"/>
                </a:pPr>
                <a:r>
                  <a:rPr lang="en-IN" dirty="0"/>
                  <a:t>Wheel radius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𝑟</m:t>
                        </m:r>
                      </m:e>
                      <m:sub>
                        <m:r>
                          <a:rPr lang="en-IN" i="1">
                            <a:latin typeface="Cambria Math" panose="02040503050406030204" pitchFamily="18" charset="0"/>
                          </a:rPr>
                          <m:t>𝑑</m:t>
                        </m:r>
                      </m:sub>
                    </m:sSub>
                  </m:oMath>
                </a14:m>
                <a:r>
                  <a:rPr lang="en-IN" dirty="0"/>
                  <a:t>)							0.28 m</a:t>
                </a:r>
              </a:p>
              <a:p>
                <a:pPr marL="285744" indent="-285744">
                  <a:buFont typeface="Wingdings" panose="05000000000000000000" pitchFamily="2" charset="2"/>
                  <a:buChar char="§"/>
                </a:pPr>
                <a:r>
                  <a:rPr lang="en-IN" dirty="0"/>
                  <a:t>Ground slope angle (</a:t>
                </a:r>
                <a14:m>
                  <m:oMath xmlns:m="http://schemas.openxmlformats.org/officeDocument/2006/math">
                    <m:r>
                      <a:rPr lang="en-IN" i="1">
                        <a:latin typeface="Cambria Math" panose="02040503050406030204" pitchFamily="18" charset="0"/>
                        <a:ea typeface="Cambria Math" panose="02040503050406030204" pitchFamily="18" charset="0"/>
                      </a:rPr>
                      <m:t>𝛼</m:t>
                    </m:r>
                  </m:oMath>
                </a14:m>
                <a:r>
                  <a:rPr lang="en-IN" dirty="0"/>
                  <a:t>)  						0</a:t>
                </a:r>
              </a:p>
              <a:p>
                <a:pPr marL="285744" indent="-285744">
                  <a:buFont typeface="Wingdings" panose="05000000000000000000" pitchFamily="2" charset="2"/>
                  <a:buChar char="§"/>
                </a:pPr>
                <a:r>
                  <a:rPr lang="en-IN" dirty="0"/>
                  <a:t>Overall gear ratio (G)						2.3</a:t>
                </a:r>
              </a:p>
              <a:p>
                <a:pPr marL="285744" indent="-285744">
                  <a:buFont typeface="Wingdings" panose="05000000000000000000" pitchFamily="2" charset="2"/>
                  <a:buChar char="§"/>
                </a:pPr>
                <a:r>
                  <a:rPr lang="en-IN" dirty="0"/>
                  <a:t>DM inertia (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𝐽</m:t>
                        </m:r>
                      </m:e>
                      <m:sub>
                        <m:r>
                          <a:rPr lang="en-IN" i="1">
                            <a:latin typeface="Cambria Math" panose="02040503050406030204" pitchFamily="18" charset="0"/>
                          </a:rPr>
                          <m:t>𝐷𝑀</m:t>
                        </m:r>
                      </m:sub>
                    </m:sSub>
                  </m:oMath>
                </a14:m>
                <a:r>
                  <a:rPr lang="en-IN" dirty="0"/>
                  <a:t>) 							0.016 kg.</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𝑚</m:t>
                        </m:r>
                      </m:e>
                      <m:sup>
                        <m:r>
                          <a:rPr lang="en-IN" i="1">
                            <a:latin typeface="Cambria Math" panose="02040503050406030204" pitchFamily="18" charset="0"/>
                          </a:rPr>
                          <m:t>2</m:t>
                        </m:r>
                      </m:sup>
                    </m:sSup>
                  </m:oMath>
                </a14:m>
                <a:endParaRPr lang="en-IN" dirty="0"/>
              </a:p>
              <a:p>
                <a:pPr marL="285744" indent="-285744">
                  <a:buFont typeface="Wingdings" panose="05000000000000000000" pitchFamily="2" charset="2"/>
                  <a:buChar char="§"/>
                </a:pPr>
                <a:r>
                  <a:rPr lang="en-IN" dirty="0"/>
                  <a:t>Dynamometer motor inertia (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𝐽</m:t>
                        </m:r>
                      </m:e>
                      <m:sub>
                        <m:r>
                          <a:rPr lang="en-IN" i="1">
                            <a:latin typeface="Cambria Math" panose="02040503050406030204" pitchFamily="18" charset="0"/>
                          </a:rPr>
                          <m:t>𝐷𝑦𝑛𝑜</m:t>
                        </m:r>
                      </m:sub>
                    </m:sSub>
                  </m:oMath>
                </a14:m>
                <a:r>
                  <a:rPr lang="en-IN" dirty="0"/>
                  <a:t>)			0.019 kg.</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𝑚</m:t>
                        </m:r>
                      </m:e>
                      <m:sup>
                        <m:r>
                          <a:rPr lang="en-IN" i="1">
                            <a:latin typeface="Cambria Math" panose="02040503050406030204" pitchFamily="18" charset="0"/>
                          </a:rPr>
                          <m:t>2</m:t>
                        </m:r>
                      </m:sup>
                    </m:sSup>
                  </m:oMath>
                </a14:m>
                <a:endParaRPr lang="en-IN" dirty="0"/>
              </a:p>
              <a:p>
                <a:pPr marL="285744" indent="-285744">
                  <a:buFont typeface="Wingdings" panose="05000000000000000000" pitchFamily="2" charset="2"/>
                  <a:buChar char="§"/>
                </a:pPr>
                <a:r>
                  <a:rPr lang="en-IN" dirty="0"/>
                  <a:t>Coupling inertia (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𝐽</m:t>
                        </m:r>
                      </m:e>
                      <m:sub>
                        <m:r>
                          <a:rPr lang="en-IN" i="1">
                            <a:latin typeface="Cambria Math" panose="02040503050406030204" pitchFamily="18" charset="0"/>
                          </a:rPr>
                          <m:t>𝑐𝑜𝑢𝑝𝑙𝑖𝑛𝑔</m:t>
                        </m:r>
                      </m:sub>
                    </m:sSub>
                    <m:r>
                      <a:rPr lang="en-IN" i="1">
                        <a:latin typeface="Cambria Math" panose="02040503050406030204" pitchFamily="18" charset="0"/>
                      </a:rPr>
                      <m:t>)</m:t>
                    </m:r>
                  </m:oMath>
                </a14:m>
                <a:r>
                  <a:rPr lang="en-IN" dirty="0"/>
                  <a:t> 					0.003 kg.</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𝑚</m:t>
                        </m:r>
                      </m:e>
                      <m:sup>
                        <m:r>
                          <a:rPr lang="en-IN" i="1">
                            <a:latin typeface="Cambria Math" panose="02040503050406030204" pitchFamily="18" charset="0"/>
                          </a:rPr>
                          <m:t>2</m:t>
                        </m:r>
                      </m:sup>
                    </m:sSup>
                  </m:oMath>
                </a14:m>
                <a:endParaRPr lang="en-IN" dirty="0"/>
              </a:p>
              <a:p>
                <a:pPr marL="285744" indent="-285744">
                  <a:buFont typeface="Wingdings" panose="05000000000000000000" pitchFamily="2" charset="2"/>
                  <a:buChar char="§"/>
                </a:pPr>
                <a:r>
                  <a:rPr lang="en-IN" dirty="0"/>
                  <a:t>Equivalent vehicle rotational inertia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 </m:t>
                        </m:r>
                        <m:r>
                          <a:rPr lang="en-IN" i="1">
                            <a:latin typeface="Cambria Math" panose="02040503050406030204" pitchFamily="18" charset="0"/>
                          </a:rPr>
                          <m:t>𝐽</m:t>
                        </m:r>
                      </m:e>
                      <m:sub>
                        <m:r>
                          <a:rPr lang="en-IN" i="1">
                            <a:latin typeface="Cambria Math" panose="02040503050406030204" pitchFamily="18" charset="0"/>
                          </a:rPr>
                          <m:t>𝑒𝑤</m:t>
                        </m:r>
                      </m:sub>
                    </m:sSub>
                  </m:oMath>
                </a14:m>
                <a:r>
                  <a:rPr lang="en-IN" dirty="0"/>
                  <a:t>)		33.029 kg.</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𝑚</m:t>
                        </m:r>
                      </m:e>
                      <m:sup>
                        <m:r>
                          <a:rPr lang="en-IN" i="1">
                            <a:latin typeface="Cambria Math" panose="02040503050406030204" pitchFamily="18" charset="0"/>
                          </a:rPr>
                          <m:t>2</m:t>
                        </m:r>
                      </m:sup>
                    </m:sSup>
                  </m:oMath>
                </a14:m>
                <a:endParaRPr lang="en-IN" dirty="0"/>
              </a:p>
              <a:p>
                <a:pPr marL="285744" indent="-285744">
                  <a:buFont typeface="Wingdings" panose="05000000000000000000" pitchFamily="2" charset="2"/>
                  <a:buChar char="§"/>
                </a:pPr>
                <a:r>
                  <a:rPr lang="en-IN" dirty="0"/>
                  <a:t>Vehicle drive train overall efficiency (</a:t>
                </a:r>
                <a14:m>
                  <m:oMath xmlns:m="http://schemas.openxmlformats.org/officeDocument/2006/math">
                    <m:r>
                      <a:rPr lang="en-IN" i="1">
                        <a:latin typeface="Cambria Math" panose="02040503050406030204" pitchFamily="18" charset="0"/>
                        <a:ea typeface="Cambria Math" panose="02040503050406030204" pitchFamily="18" charset="0"/>
                      </a:rPr>
                      <m:t>𝜂</m:t>
                    </m:r>
                  </m:oMath>
                </a14:m>
                <a:r>
                  <a:rPr lang="en-IN" dirty="0"/>
                  <a:t>)			90%</a:t>
                </a:r>
              </a:p>
              <a:p>
                <a:pPr marL="285744" indent="-285744">
                  <a:buFont typeface="Wingdings" panose="05000000000000000000" pitchFamily="2" charset="2"/>
                  <a:buChar char="§"/>
                </a:pPr>
                <a:r>
                  <a:rPr lang="en-IN" dirty="0"/>
                  <a:t>DM viscous coefficient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𝐷𝑀</m:t>
                        </m:r>
                      </m:sub>
                    </m:sSub>
                  </m:oMath>
                </a14:m>
                <a:r>
                  <a:rPr lang="en-IN" dirty="0"/>
                  <a:t>)					0.086 N.m/(rad/s)</a:t>
                </a:r>
              </a:p>
              <a:p>
                <a:pPr marL="285744" indent="-285744">
                  <a:buFont typeface="Wingdings" panose="05000000000000000000" pitchFamily="2" charset="2"/>
                  <a:buChar char="§"/>
                </a:pPr>
                <a:r>
                  <a:rPr lang="en-IN" dirty="0"/>
                  <a:t>Dynamometer viscous coefficient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𝐷𝑦𝑛𝑜</m:t>
                        </m:r>
                      </m:sub>
                    </m:sSub>
                  </m:oMath>
                </a14:m>
                <a:r>
                  <a:rPr lang="en-IN" dirty="0"/>
                  <a:t>)		0.0133 N.m/(rad/s)</a:t>
                </a:r>
              </a:p>
            </p:txBody>
          </p:sp>
        </mc:Choice>
        <mc:Fallback xmlns="">
          <p:sp>
            <p:nvSpPr>
              <p:cNvPr id="3" name="TextBox 2">
                <a:extLst>
                  <a:ext uri="{FF2B5EF4-FFF2-40B4-BE49-F238E27FC236}">
                    <a16:creationId xmlns:a16="http://schemas.microsoft.com/office/drawing/2014/main" id="{86C45D6B-C3C5-5037-5913-B65331833DEE}"/>
                  </a:ext>
                </a:extLst>
              </p:cNvPr>
              <p:cNvSpPr txBox="1">
                <a:spLocks noRot="1" noChangeAspect="1" noMove="1" noResize="1" noEditPoints="1" noAdjustHandles="1" noChangeArrowheads="1" noChangeShapeType="1" noTextEdit="1"/>
              </p:cNvSpPr>
              <p:nvPr/>
            </p:nvSpPr>
            <p:spPr>
              <a:xfrm>
                <a:off x="727587" y="1248703"/>
                <a:ext cx="7326344" cy="4335995"/>
              </a:xfrm>
              <a:prstGeom prst="rect">
                <a:avLst/>
              </a:prstGeom>
              <a:blipFill>
                <a:blip r:embed="rId3"/>
                <a:stretch>
                  <a:fillRect l="-499" t="-844" b="-844"/>
                </a:stretch>
              </a:blipFill>
            </p:spPr>
            <p:txBody>
              <a:bodyPr/>
              <a:lstStyle/>
              <a:p>
                <a:r>
                  <a:rPr lang="en-IN">
                    <a:noFill/>
                  </a:rPr>
                  <a:t> </a:t>
                </a:r>
              </a:p>
            </p:txBody>
          </p:sp>
        </mc:Fallback>
      </mc:AlternateContent>
    </p:spTree>
    <p:extLst>
      <p:ext uri="{BB962C8B-B14F-4D97-AF65-F5344CB8AC3E}">
        <p14:creationId xmlns:p14="http://schemas.microsoft.com/office/powerpoint/2010/main" val="3633577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1DDE9AB-5D02-79DE-9EBC-C416458756D5}"/>
              </a:ext>
            </a:extLst>
          </p:cNvPr>
          <p:cNvSpPr>
            <a:spLocks noGrp="1"/>
          </p:cNvSpPr>
          <p:nvPr>
            <p:ph type="ftr" sz="quarter" idx="11"/>
          </p:nvPr>
        </p:nvSpPr>
        <p:spPr>
          <a:xfrm>
            <a:off x="3243018" y="6473213"/>
            <a:ext cx="3147955" cy="365125"/>
          </a:xfrm>
        </p:spPr>
        <p:txBody>
          <a:bodyPr/>
          <a:lstStyle/>
          <a:p>
            <a:r>
              <a:rPr lang="en-US" sz="1200" dirty="0"/>
              <a:t>EE 580 Electrical Machines &amp; Drive Systems</a:t>
            </a:r>
            <a:endParaRPr lang="en-IN" sz="1200" dirty="0"/>
          </a:p>
        </p:txBody>
      </p:sp>
      <p:sp>
        <p:nvSpPr>
          <p:cNvPr id="5" name="Slide Number Placeholder 4">
            <a:extLst>
              <a:ext uri="{FF2B5EF4-FFF2-40B4-BE49-F238E27FC236}">
                <a16:creationId xmlns:a16="http://schemas.microsoft.com/office/drawing/2014/main" id="{FF24885E-A895-2FC2-6771-F18309D2A72E}"/>
              </a:ext>
            </a:extLst>
          </p:cNvPr>
          <p:cNvSpPr>
            <a:spLocks noGrp="1"/>
          </p:cNvSpPr>
          <p:nvPr>
            <p:ph type="sldNum" sz="quarter" idx="12"/>
          </p:nvPr>
        </p:nvSpPr>
        <p:spPr>
          <a:xfrm>
            <a:off x="8475450" y="6473214"/>
            <a:ext cx="565159" cy="365125"/>
          </a:xfrm>
        </p:spPr>
        <p:txBody>
          <a:bodyPr/>
          <a:lstStyle/>
          <a:p>
            <a:fld id="{34F7189B-1BDF-4858-BFEA-F613A9421912}" type="slidenum">
              <a:rPr lang="en-IN" smtClean="0"/>
              <a:t>5</a:t>
            </a:fld>
            <a:endParaRPr lang="en-IN"/>
          </a:p>
        </p:txBody>
      </p:sp>
      <p:pic>
        <p:nvPicPr>
          <p:cNvPr id="6" name="Picture 2" descr="Linguistic">
            <a:extLst>
              <a:ext uri="{FF2B5EF4-FFF2-40B4-BE49-F238E27FC236}">
                <a16:creationId xmlns:a16="http://schemas.microsoft.com/office/drawing/2014/main" id="{FB56145C-3ADB-3964-E6AF-B577741E25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3934" y="134210"/>
            <a:ext cx="970451" cy="97045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6ACCC1DE-33F0-ECBF-C701-1694333276EC}"/>
                  </a:ext>
                </a:extLst>
              </p:cNvPr>
              <p:cNvSpPr txBox="1">
                <a:spLocks/>
              </p:cNvSpPr>
              <p:nvPr/>
            </p:nvSpPr>
            <p:spPr>
              <a:xfrm>
                <a:off x="660572" y="1070378"/>
                <a:ext cx="7790099" cy="5352002"/>
              </a:xfrm>
              <a:prstGeom prst="rect">
                <a:avLst/>
              </a:prstGeom>
            </p:spPr>
            <p:txBody>
              <a:bodyPr>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899" indent="0">
                  <a:buNone/>
                </a:pPr>
                <a:r>
                  <a:rPr lang="en-IN" sz="1800" dirty="0">
                    <a:solidFill>
                      <a:schemeClr val="tx1"/>
                    </a:solidFill>
                  </a:rPr>
                  <a:t>Force = Mass * Acceleration</a:t>
                </a:r>
              </a:p>
              <a:p>
                <a:pPr marL="0" indent="0">
                  <a:buNone/>
                </a:pPr>
                <a:r>
                  <a:rPr lang="en-IN" sz="1800" dirty="0">
                    <a:solidFill>
                      <a:schemeClr val="tx1"/>
                    </a:solidFill>
                  </a:rPr>
                  <a:t> </a:t>
                </a:r>
                <a14:m>
                  <m:oMath xmlns:m="http://schemas.openxmlformats.org/officeDocument/2006/math">
                    <m:r>
                      <a:rPr lang="en-IN" sz="1800">
                        <a:solidFill>
                          <a:schemeClr val="tx1"/>
                        </a:solidFill>
                        <a:latin typeface="Cambria Math" panose="02040503050406030204" pitchFamily="18" charset="0"/>
                      </a:rPr>
                      <m:t>𝐹</m:t>
                    </m:r>
                    <m:r>
                      <a:rPr lang="en-IN" sz="1800">
                        <a:solidFill>
                          <a:schemeClr val="tx1"/>
                        </a:solidFill>
                        <a:latin typeface="Cambria Math" panose="02040503050406030204" pitchFamily="18" charset="0"/>
                      </a:rPr>
                      <m:t>=</m:t>
                    </m:r>
                    <m:r>
                      <a:rPr lang="en-IN" sz="1800">
                        <a:solidFill>
                          <a:schemeClr val="tx1"/>
                        </a:solidFill>
                        <a:latin typeface="Cambria Math" panose="02040503050406030204" pitchFamily="18" charset="0"/>
                      </a:rPr>
                      <m:t>𝑚</m:t>
                    </m:r>
                    <m:r>
                      <a:rPr lang="en-IN" sz="1800">
                        <a:solidFill>
                          <a:schemeClr val="tx1"/>
                        </a:solidFill>
                        <a:latin typeface="Cambria Math" panose="02040503050406030204" pitchFamily="18" charset="0"/>
                      </a:rPr>
                      <m:t>∗</m:t>
                    </m:r>
                    <m:r>
                      <a:rPr lang="en-IN" sz="1800">
                        <a:solidFill>
                          <a:schemeClr val="tx1"/>
                        </a:solidFill>
                        <a:latin typeface="Cambria Math" panose="02040503050406030204" pitchFamily="18" charset="0"/>
                      </a:rPr>
                      <m:t>𝑎</m:t>
                    </m:r>
                  </m:oMath>
                </a14:m>
                <a:endParaRPr lang="en-IN" sz="1800" dirty="0">
                  <a:solidFill>
                    <a:schemeClr val="tx1"/>
                  </a:solidFill>
                </a:endParaRPr>
              </a:p>
              <a:p>
                <a:pPr marL="0" indent="0">
                  <a:buNone/>
                </a:pPr>
                <a:r>
                  <a:rPr lang="en-IN" sz="1800" dirty="0">
                    <a:solidFill>
                      <a:schemeClr val="tx1"/>
                    </a:solidFill>
                  </a:rPr>
                  <a:t>Including resistive forces, </a:t>
                </a:r>
                <a14:m>
                  <m:oMath xmlns:m="http://schemas.openxmlformats.org/officeDocument/2006/math">
                    <m:sSub>
                      <m:sSubPr>
                        <m:ctrlPr>
                          <a:rPr lang="en-IN" sz="1800" i="1">
                            <a:solidFill>
                              <a:schemeClr val="tx1"/>
                            </a:solidFill>
                            <a:latin typeface="Cambria Math" panose="02040503050406030204" pitchFamily="18" charset="0"/>
                          </a:rPr>
                        </m:ctrlPr>
                      </m:sSubPr>
                      <m:e>
                        <m:r>
                          <a:rPr lang="en-IN" sz="1800">
                            <a:solidFill>
                              <a:schemeClr val="tx1"/>
                            </a:solidFill>
                            <a:latin typeface="Cambria Math" panose="02040503050406030204" pitchFamily="18" charset="0"/>
                          </a:rPr>
                          <m:t>𝐹</m:t>
                        </m:r>
                      </m:e>
                      <m:sub>
                        <m:r>
                          <a:rPr lang="en-IN" sz="1800">
                            <a:solidFill>
                              <a:schemeClr val="tx1"/>
                            </a:solidFill>
                            <a:latin typeface="Cambria Math" panose="02040503050406030204" pitchFamily="18" charset="0"/>
                          </a:rPr>
                          <m:t>𝐷</m:t>
                        </m:r>
                      </m:sub>
                    </m:sSub>
                    <m:r>
                      <a:rPr lang="en-IN" sz="1800">
                        <a:solidFill>
                          <a:schemeClr val="tx1"/>
                        </a:solidFill>
                        <a:latin typeface="Cambria Math" panose="02040503050406030204" pitchFamily="18" charset="0"/>
                      </a:rPr>
                      <m:t>=</m:t>
                    </m:r>
                    <m:sSub>
                      <m:sSubPr>
                        <m:ctrlPr>
                          <a:rPr lang="en-IN" sz="1800" i="1">
                            <a:solidFill>
                              <a:schemeClr val="tx1"/>
                            </a:solidFill>
                            <a:latin typeface="Cambria Math" panose="02040503050406030204" pitchFamily="18" charset="0"/>
                          </a:rPr>
                        </m:ctrlPr>
                      </m:sSubPr>
                      <m:e>
                        <m:r>
                          <a:rPr lang="en-IN" sz="1800">
                            <a:solidFill>
                              <a:schemeClr val="tx1"/>
                            </a:solidFill>
                            <a:latin typeface="Cambria Math" panose="02040503050406030204" pitchFamily="18" charset="0"/>
                          </a:rPr>
                          <m:t>𝐹</m:t>
                        </m:r>
                      </m:e>
                      <m:sub>
                        <m:r>
                          <a:rPr lang="en-IN" sz="1800">
                            <a:solidFill>
                              <a:schemeClr val="tx1"/>
                            </a:solidFill>
                            <a:latin typeface="Cambria Math" panose="02040503050406030204" pitchFamily="18" charset="0"/>
                          </a:rPr>
                          <m:t>𝑅</m:t>
                        </m:r>
                      </m:sub>
                    </m:sSub>
                    <m:r>
                      <a:rPr lang="en-IN" sz="1800">
                        <a:solidFill>
                          <a:schemeClr val="tx1"/>
                        </a:solidFill>
                        <a:latin typeface="Cambria Math" panose="02040503050406030204" pitchFamily="18" charset="0"/>
                      </a:rPr>
                      <m:t>+</m:t>
                    </m:r>
                    <m:r>
                      <a:rPr lang="en-IN" sz="1800">
                        <a:solidFill>
                          <a:schemeClr val="tx1"/>
                        </a:solidFill>
                        <a:latin typeface="Cambria Math" panose="02040503050406030204" pitchFamily="18" charset="0"/>
                      </a:rPr>
                      <m:t>𝑚𝑎</m:t>
                    </m:r>
                  </m:oMath>
                </a14:m>
                <a:endParaRPr lang="en-IN" sz="1800" dirty="0">
                  <a:solidFill>
                    <a:schemeClr val="tx1"/>
                  </a:solidFill>
                </a:endParaRPr>
              </a:p>
              <a:p>
                <a:pPr marL="0" indent="0">
                  <a:buNone/>
                </a:pPr>
                <a:r>
                  <a:rPr lang="en-IN" sz="1800" dirty="0">
                    <a:solidFill>
                      <a:schemeClr val="tx1"/>
                    </a:solidFill>
                  </a:rPr>
                  <a:t> 					   </a:t>
                </a:r>
                <a14:m>
                  <m:oMath xmlns:m="http://schemas.openxmlformats.org/officeDocument/2006/math">
                    <m:sSub>
                      <m:sSubPr>
                        <m:ctrlPr>
                          <a:rPr lang="en-IN" sz="1800" i="1">
                            <a:solidFill>
                              <a:schemeClr val="tx1"/>
                            </a:solidFill>
                            <a:latin typeface="Cambria Math" panose="02040503050406030204" pitchFamily="18" charset="0"/>
                          </a:rPr>
                        </m:ctrlPr>
                      </m:sSubPr>
                      <m:e>
                        <m:r>
                          <a:rPr lang="en-IN" sz="1800">
                            <a:solidFill>
                              <a:schemeClr val="tx1"/>
                            </a:solidFill>
                            <a:latin typeface="Cambria Math" panose="02040503050406030204" pitchFamily="18" charset="0"/>
                          </a:rPr>
                          <m:t>𝐹</m:t>
                        </m:r>
                      </m:e>
                      <m:sub>
                        <m:r>
                          <a:rPr lang="en-IN" sz="1800">
                            <a:solidFill>
                              <a:schemeClr val="tx1"/>
                            </a:solidFill>
                            <a:latin typeface="Cambria Math" panose="02040503050406030204" pitchFamily="18" charset="0"/>
                          </a:rPr>
                          <m:t>𝑅</m:t>
                        </m:r>
                      </m:sub>
                    </m:sSub>
                    <m:r>
                      <a:rPr lang="en-IN" sz="1800">
                        <a:solidFill>
                          <a:schemeClr val="tx1"/>
                        </a:solidFill>
                        <a:latin typeface="Cambria Math" panose="02040503050406030204" pitchFamily="18" charset="0"/>
                      </a:rPr>
                      <m:t>=</m:t>
                    </m:r>
                    <m:sSub>
                      <m:sSubPr>
                        <m:ctrlPr>
                          <a:rPr lang="en-IN" sz="1800" i="1">
                            <a:solidFill>
                              <a:schemeClr val="tx1"/>
                            </a:solidFill>
                            <a:latin typeface="Cambria Math" panose="02040503050406030204" pitchFamily="18" charset="0"/>
                          </a:rPr>
                        </m:ctrlPr>
                      </m:sSubPr>
                      <m:e>
                        <m:r>
                          <a:rPr lang="en-IN" sz="1800">
                            <a:solidFill>
                              <a:schemeClr val="tx1"/>
                            </a:solidFill>
                            <a:latin typeface="Cambria Math" panose="02040503050406030204" pitchFamily="18" charset="0"/>
                          </a:rPr>
                          <m:t>𝐹</m:t>
                        </m:r>
                      </m:e>
                      <m:sub>
                        <m:r>
                          <a:rPr lang="en-IN" sz="1800">
                            <a:solidFill>
                              <a:schemeClr val="tx1"/>
                            </a:solidFill>
                            <a:latin typeface="Cambria Math" panose="02040503050406030204" pitchFamily="18" charset="0"/>
                          </a:rPr>
                          <m:t>𝑟</m:t>
                        </m:r>
                      </m:sub>
                    </m:sSub>
                    <m:r>
                      <a:rPr lang="en-IN" sz="1800">
                        <a:solidFill>
                          <a:schemeClr val="tx1"/>
                        </a:solidFill>
                        <a:latin typeface="Cambria Math" panose="02040503050406030204" pitchFamily="18" charset="0"/>
                      </a:rPr>
                      <m:t>+</m:t>
                    </m:r>
                    <m:sSub>
                      <m:sSubPr>
                        <m:ctrlPr>
                          <a:rPr lang="en-IN" sz="1800" i="1">
                            <a:solidFill>
                              <a:schemeClr val="tx1"/>
                            </a:solidFill>
                            <a:latin typeface="Cambria Math" panose="02040503050406030204" pitchFamily="18" charset="0"/>
                          </a:rPr>
                        </m:ctrlPr>
                      </m:sSubPr>
                      <m:e>
                        <m:r>
                          <a:rPr lang="en-IN" sz="1800">
                            <a:solidFill>
                              <a:schemeClr val="tx1"/>
                            </a:solidFill>
                            <a:latin typeface="Cambria Math" panose="02040503050406030204" pitchFamily="18" charset="0"/>
                          </a:rPr>
                          <m:t>𝐹</m:t>
                        </m:r>
                      </m:e>
                      <m:sub>
                        <m:r>
                          <a:rPr lang="en-IN" sz="1800">
                            <a:solidFill>
                              <a:schemeClr val="tx1"/>
                            </a:solidFill>
                            <a:latin typeface="Cambria Math" panose="02040503050406030204" pitchFamily="18" charset="0"/>
                          </a:rPr>
                          <m:t>𝑤</m:t>
                        </m:r>
                      </m:sub>
                    </m:sSub>
                    <m:r>
                      <a:rPr lang="en-IN" sz="1800">
                        <a:solidFill>
                          <a:schemeClr val="tx1"/>
                        </a:solidFill>
                        <a:latin typeface="Cambria Math" panose="02040503050406030204" pitchFamily="18" charset="0"/>
                      </a:rPr>
                      <m:t>+</m:t>
                    </m:r>
                    <m:sSub>
                      <m:sSubPr>
                        <m:ctrlPr>
                          <a:rPr lang="en-IN" sz="1800" i="1">
                            <a:solidFill>
                              <a:schemeClr val="tx1"/>
                            </a:solidFill>
                            <a:latin typeface="Cambria Math" panose="02040503050406030204" pitchFamily="18" charset="0"/>
                          </a:rPr>
                        </m:ctrlPr>
                      </m:sSubPr>
                      <m:e>
                        <m:r>
                          <a:rPr lang="en-IN" sz="1800">
                            <a:solidFill>
                              <a:schemeClr val="tx1"/>
                            </a:solidFill>
                            <a:latin typeface="Cambria Math" panose="02040503050406030204" pitchFamily="18" charset="0"/>
                          </a:rPr>
                          <m:t>𝐹</m:t>
                        </m:r>
                      </m:e>
                      <m:sub>
                        <m:r>
                          <a:rPr lang="en-IN" sz="1800">
                            <a:solidFill>
                              <a:schemeClr val="tx1"/>
                            </a:solidFill>
                            <a:latin typeface="Cambria Math" panose="02040503050406030204" pitchFamily="18" charset="0"/>
                          </a:rPr>
                          <m:t>𝑔</m:t>
                        </m:r>
                      </m:sub>
                    </m:sSub>
                  </m:oMath>
                </a14:m>
                <a:endParaRPr lang="en-IN" sz="1800" dirty="0">
                  <a:solidFill>
                    <a:schemeClr val="tx1"/>
                  </a:solidFill>
                </a:endParaRPr>
              </a:p>
              <a:p>
                <a:pPr marL="0" indent="0">
                  <a:buNone/>
                </a:pPr>
                <a:r>
                  <a:rPr lang="en-IN" sz="1800" dirty="0">
                    <a:solidFill>
                      <a:schemeClr val="tx1"/>
                    </a:solidFill>
                  </a:rPr>
                  <a:t>Force due to,</a:t>
                </a:r>
              </a:p>
              <a:p>
                <a:pPr marL="0" indent="0">
                  <a:buNone/>
                </a:pPr>
                <a:r>
                  <a:rPr lang="en-IN" sz="1800" dirty="0">
                    <a:solidFill>
                      <a:schemeClr val="tx1"/>
                    </a:solidFill>
                  </a:rPr>
                  <a:t>Rolling resistance,   </a:t>
                </a:r>
                <a14:m>
                  <m:oMath xmlns:m="http://schemas.openxmlformats.org/officeDocument/2006/math">
                    <m:sSub>
                      <m:sSubPr>
                        <m:ctrlPr>
                          <a:rPr lang="en-IN" sz="1800" i="1">
                            <a:solidFill>
                              <a:schemeClr val="tx1"/>
                            </a:solidFill>
                            <a:latin typeface="Cambria Math" panose="02040503050406030204" pitchFamily="18" charset="0"/>
                          </a:rPr>
                        </m:ctrlPr>
                      </m:sSubPr>
                      <m:e>
                        <m:r>
                          <a:rPr lang="en-IN" sz="1800">
                            <a:solidFill>
                              <a:schemeClr val="tx1"/>
                            </a:solidFill>
                            <a:latin typeface="Cambria Math" panose="02040503050406030204" pitchFamily="18" charset="0"/>
                          </a:rPr>
                          <m:t>𝐹</m:t>
                        </m:r>
                      </m:e>
                      <m:sub>
                        <m:r>
                          <a:rPr lang="en-IN" sz="1800">
                            <a:solidFill>
                              <a:schemeClr val="tx1"/>
                            </a:solidFill>
                            <a:latin typeface="Cambria Math" panose="02040503050406030204" pitchFamily="18" charset="0"/>
                          </a:rPr>
                          <m:t>𝑟</m:t>
                        </m:r>
                      </m:sub>
                    </m:sSub>
                    <m:r>
                      <a:rPr lang="en-IN" sz="1800">
                        <a:solidFill>
                          <a:schemeClr val="tx1"/>
                        </a:solidFill>
                        <a:latin typeface="Cambria Math" panose="02040503050406030204" pitchFamily="18" charset="0"/>
                      </a:rPr>
                      <m:t>=</m:t>
                    </m:r>
                    <m:r>
                      <a:rPr lang="en-IN" sz="1800">
                        <a:solidFill>
                          <a:schemeClr val="tx1"/>
                        </a:solidFill>
                        <a:latin typeface="Cambria Math" panose="02040503050406030204" pitchFamily="18" charset="0"/>
                      </a:rPr>
                      <m:t>𝑚𝑔</m:t>
                    </m:r>
                    <m:sSub>
                      <m:sSubPr>
                        <m:ctrlPr>
                          <a:rPr lang="en-IN" sz="1800" i="1">
                            <a:solidFill>
                              <a:schemeClr val="tx1"/>
                            </a:solidFill>
                            <a:latin typeface="Cambria Math" panose="02040503050406030204" pitchFamily="18" charset="0"/>
                          </a:rPr>
                        </m:ctrlPr>
                      </m:sSubPr>
                      <m:e>
                        <m:r>
                          <a:rPr lang="en-IN" sz="1800">
                            <a:solidFill>
                              <a:schemeClr val="tx1"/>
                            </a:solidFill>
                            <a:latin typeface="Cambria Math" panose="02040503050406030204" pitchFamily="18" charset="0"/>
                          </a:rPr>
                          <m:t>𝑓</m:t>
                        </m:r>
                      </m:e>
                      <m:sub>
                        <m:r>
                          <a:rPr lang="en-IN" sz="1800">
                            <a:solidFill>
                              <a:schemeClr val="tx1"/>
                            </a:solidFill>
                            <a:latin typeface="Cambria Math" panose="02040503050406030204" pitchFamily="18" charset="0"/>
                          </a:rPr>
                          <m:t>𝑟</m:t>
                        </m:r>
                      </m:sub>
                    </m:sSub>
                    <m:func>
                      <m:funcPr>
                        <m:ctrlPr>
                          <a:rPr lang="en-IN" sz="1800" b="0" i="1" smtClean="0">
                            <a:solidFill>
                              <a:schemeClr val="tx1"/>
                            </a:solidFill>
                            <a:latin typeface="Cambria Math" panose="02040503050406030204" pitchFamily="18" charset="0"/>
                          </a:rPr>
                        </m:ctrlPr>
                      </m:funcPr>
                      <m:fName>
                        <m:r>
                          <m:rPr>
                            <m:sty m:val="p"/>
                          </m:rPr>
                          <a:rPr lang="en-IN" sz="1800" i="0">
                            <a:solidFill>
                              <a:schemeClr val="tx1"/>
                            </a:solidFill>
                            <a:latin typeface="Cambria Math" panose="02040503050406030204" pitchFamily="18" charset="0"/>
                          </a:rPr>
                          <m:t>cos</m:t>
                        </m:r>
                      </m:fName>
                      <m:e>
                        <m:d>
                          <m:dPr>
                            <m:ctrlPr>
                              <a:rPr lang="en-IN" sz="1800" b="0" i="1" smtClean="0">
                                <a:solidFill>
                                  <a:schemeClr val="tx1"/>
                                </a:solidFill>
                                <a:latin typeface="Cambria Math" panose="02040503050406030204" pitchFamily="18" charset="0"/>
                              </a:rPr>
                            </m:ctrlPr>
                          </m:dPr>
                          <m:e>
                            <m:r>
                              <a:rPr lang="en-IN" sz="1800">
                                <a:solidFill>
                                  <a:schemeClr val="tx1"/>
                                </a:solidFill>
                                <a:latin typeface="Cambria Math" panose="02040503050406030204" pitchFamily="18" charset="0"/>
                              </a:rPr>
                              <m:t>𝛼</m:t>
                            </m:r>
                          </m:e>
                        </m:d>
                      </m:e>
                    </m:func>
                    <m:r>
                      <a:rPr lang="en-IN" sz="1800" b="0" i="1" smtClean="0">
                        <a:solidFill>
                          <a:schemeClr val="tx1"/>
                        </a:solidFill>
                        <a:latin typeface="Cambria Math" panose="02040503050406030204" pitchFamily="18" charset="0"/>
                      </a:rPr>
                      <m:t>=</m:t>
                    </m:r>
                    <m:r>
                      <a:rPr lang="en-IN" sz="1800" i="1">
                        <a:latin typeface="Cambria Math" panose="02040503050406030204" pitchFamily="18" charset="0"/>
                        <a:ea typeface="Cambria Math" panose="02040503050406030204" pitchFamily="18" charset="0"/>
                      </a:rPr>
                      <m:t>400∗9.8∗0.01∗</m:t>
                    </m:r>
                    <m:func>
                      <m:funcPr>
                        <m:ctrlPr>
                          <a:rPr lang="en-IN" sz="1800" i="1">
                            <a:latin typeface="Cambria Math" panose="02040503050406030204" pitchFamily="18" charset="0"/>
                            <a:ea typeface="Cambria Math" panose="02040503050406030204" pitchFamily="18" charset="0"/>
                          </a:rPr>
                        </m:ctrlPr>
                      </m:funcPr>
                      <m:fName>
                        <m:r>
                          <m:rPr>
                            <m:sty m:val="p"/>
                          </m:rPr>
                          <a:rPr lang="en-IN" sz="1800">
                            <a:latin typeface="Cambria Math" panose="02040503050406030204" pitchFamily="18" charset="0"/>
                            <a:ea typeface="Cambria Math" panose="02040503050406030204" pitchFamily="18" charset="0"/>
                          </a:rPr>
                          <m:t>cos</m:t>
                        </m:r>
                      </m:fName>
                      <m:e>
                        <m:d>
                          <m:dPr>
                            <m:ctrlPr>
                              <a:rPr lang="en-IN" sz="1800" i="1">
                                <a:latin typeface="Cambria Math" panose="02040503050406030204" pitchFamily="18" charset="0"/>
                                <a:ea typeface="Cambria Math" panose="02040503050406030204" pitchFamily="18" charset="0"/>
                              </a:rPr>
                            </m:ctrlPr>
                          </m:dPr>
                          <m:e>
                            <m:r>
                              <a:rPr lang="en-IN" sz="1800" i="1">
                                <a:latin typeface="Cambria Math" panose="02040503050406030204" pitchFamily="18" charset="0"/>
                                <a:ea typeface="Cambria Math" panose="02040503050406030204" pitchFamily="18" charset="0"/>
                              </a:rPr>
                              <m:t>0</m:t>
                            </m:r>
                          </m:e>
                        </m:d>
                      </m:e>
                    </m:func>
                    <m:r>
                      <a:rPr lang="en-IN" sz="1800" i="1">
                        <a:latin typeface="Cambria Math" panose="02040503050406030204" pitchFamily="18" charset="0"/>
                        <a:ea typeface="Cambria Math" panose="02040503050406030204" pitchFamily="18" charset="0"/>
                      </a:rPr>
                      <m:t>=39.</m:t>
                    </m:r>
                    <m:r>
                      <a:rPr lang="en-IN" sz="1800" b="0" i="1" smtClean="0">
                        <a:latin typeface="Cambria Math" panose="02040503050406030204" pitchFamily="18" charset="0"/>
                        <a:ea typeface="Cambria Math" panose="02040503050406030204" pitchFamily="18" charset="0"/>
                      </a:rPr>
                      <m:t>2</m:t>
                    </m:r>
                  </m:oMath>
                </a14:m>
                <a:r>
                  <a:rPr lang="en-IN" sz="1800" dirty="0">
                    <a:solidFill>
                      <a:schemeClr val="tx1"/>
                    </a:solidFill>
                  </a:rPr>
                  <a:t> N</a:t>
                </a:r>
              </a:p>
              <a:p>
                <a:pPr marL="0" indent="0">
                  <a:buNone/>
                </a:pPr>
                <a:r>
                  <a:rPr lang="en-IN" sz="1800" dirty="0">
                    <a:solidFill>
                      <a:schemeClr val="tx1"/>
                    </a:solidFill>
                  </a:rPr>
                  <a:t>Aerodynamic drag,  </a:t>
                </a:r>
                <a14:m>
                  <m:oMath xmlns:m="http://schemas.openxmlformats.org/officeDocument/2006/math">
                    <m:sSub>
                      <m:sSubPr>
                        <m:ctrlPr>
                          <a:rPr lang="en-IN" sz="1800" i="1">
                            <a:solidFill>
                              <a:schemeClr val="tx1"/>
                            </a:solidFill>
                            <a:latin typeface="Cambria Math" panose="02040503050406030204" pitchFamily="18" charset="0"/>
                          </a:rPr>
                        </m:ctrlPr>
                      </m:sSubPr>
                      <m:e>
                        <m:r>
                          <a:rPr lang="en-IN" sz="1800">
                            <a:solidFill>
                              <a:schemeClr val="tx1"/>
                            </a:solidFill>
                            <a:latin typeface="Cambria Math" panose="02040503050406030204" pitchFamily="18" charset="0"/>
                          </a:rPr>
                          <m:t>𝐹</m:t>
                        </m:r>
                      </m:e>
                      <m:sub>
                        <m:r>
                          <a:rPr lang="en-IN" sz="1800">
                            <a:solidFill>
                              <a:schemeClr val="tx1"/>
                            </a:solidFill>
                            <a:latin typeface="Cambria Math" panose="02040503050406030204" pitchFamily="18" charset="0"/>
                          </a:rPr>
                          <m:t>𝑤</m:t>
                        </m:r>
                      </m:sub>
                    </m:sSub>
                    <m:r>
                      <a:rPr lang="en-IN" sz="1800">
                        <a:solidFill>
                          <a:schemeClr val="tx1"/>
                        </a:solidFill>
                        <a:latin typeface="Cambria Math" panose="02040503050406030204" pitchFamily="18" charset="0"/>
                      </a:rPr>
                      <m:t>=</m:t>
                    </m:r>
                    <m:f>
                      <m:fPr>
                        <m:ctrlPr>
                          <a:rPr lang="en-IN" sz="1800" i="1">
                            <a:solidFill>
                              <a:schemeClr val="tx1"/>
                            </a:solidFill>
                            <a:latin typeface="Cambria Math" panose="02040503050406030204" pitchFamily="18" charset="0"/>
                          </a:rPr>
                        </m:ctrlPr>
                      </m:fPr>
                      <m:num>
                        <m:r>
                          <a:rPr lang="en-IN" sz="1800">
                            <a:solidFill>
                              <a:schemeClr val="tx1"/>
                            </a:solidFill>
                            <a:latin typeface="Cambria Math" panose="02040503050406030204" pitchFamily="18" charset="0"/>
                          </a:rPr>
                          <m:t>1</m:t>
                        </m:r>
                      </m:num>
                      <m:den>
                        <m:r>
                          <a:rPr lang="en-IN" sz="1800">
                            <a:solidFill>
                              <a:schemeClr val="tx1"/>
                            </a:solidFill>
                            <a:latin typeface="Cambria Math" panose="02040503050406030204" pitchFamily="18" charset="0"/>
                          </a:rPr>
                          <m:t>2</m:t>
                        </m:r>
                      </m:den>
                    </m:f>
                    <m:sSub>
                      <m:sSubPr>
                        <m:ctrlPr>
                          <a:rPr lang="en-IN" sz="1800" i="1">
                            <a:solidFill>
                              <a:schemeClr val="tx1"/>
                            </a:solidFill>
                            <a:latin typeface="Cambria Math" panose="02040503050406030204" pitchFamily="18" charset="0"/>
                          </a:rPr>
                        </m:ctrlPr>
                      </m:sSubPr>
                      <m:e>
                        <m:r>
                          <a:rPr lang="en-IN" sz="1800">
                            <a:solidFill>
                              <a:schemeClr val="tx1"/>
                            </a:solidFill>
                            <a:latin typeface="Cambria Math" panose="02040503050406030204" pitchFamily="18" charset="0"/>
                          </a:rPr>
                          <m:t>𝜌</m:t>
                        </m:r>
                      </m:e>
                      <m:sub>
                        <m:r>
                          <a:rPr lang="en-IN" sz="1800">
                            <a:solidFill>
                              <a:schemeClr val="tx1"/>
                            </a:solidFill>
                            <a:latin typeface="Cambria Math" panose="02040503050406030204" pitchFamily="18" charset="0"/>
                          </a:rPr>
                          <m:t>𝛼</m:t>
                        </m:r>
                      </m:sub>
                    </m:sSub>
                    <m:sSub>
                      <m:sSubPr>
                        <m:ctrlPr>
                          <a:rPr lang="en-IN" sz="1800" i="1">
                            <a:solidFill>
                              <a:schemeClr val="tx1"/>
                            </a:solidFill>
                            <a:latin typeface="Cambria Math" panose="02040503050406030204" pitchFamily="18" charset="0"/>
                          </a:rPr>
                        </m:ctrlPr>
                      </m:sSubPr>
                      <m:e>
                        <m:r>
                          <a:rPr lang="en-IN" sz="1800">
                            <a:solidFill>
                              <a:schemeClr val="tx1"/>
                            </a:solidFill>
                            <a:latin typeface="Cambria Math" panose="02040503050406030204" pitchFamily="18" charset="0"/>
                          </a:rPr>
                          <m:t>𝐶</m:t>
                        </m:r>
                      </m:e>
                      <m:sub>
                        <m:r>
                          <m:rPr>
                            <m:sty m:val="p"/>
                          </m:rPr>
                          <a:rPr lang="en-IN" sz="1800">
                            <a:solidFill>
                              <a:schemeClr val="tx1"/>
                            </a:solidFill>
                            <a:latin typeface="Cambria Math" panose="02040503050406030204" pitchFamily="18" charset="0"/>
                          </a:rPr>
                          <m:t>d</m:t>
                        </m:r>
                      </m:sub>
                    </m:sSub>
                    <m:sSub>
                      <m:sSubPr>
                        <m:ctrlPr>
                          <a:rPr lang="en-IN" sz="1800" i="1">
                            <a:solidFill>
                              <a:schemeClr val="tx1"/>
                            </a:solidFill>
                            <a:latin typeface="Cambria Math" panose="02040503050406030204" pitchFamily="18" charset="0"/>
                          </a:rPr>
                        </m:ctrlPr>
                      </m:sSubPr>
                      <m:e>
                        <m:r>
                          <a:rPr lang="en-IN" sz="1800">
                            <a:solidFill>
                              <a:schemeClr val="tx1"/>
                            </a:solidFill>
                            <a:latin typeface="Cambria Math" panose="02040503050406030204" pitchFamily="18" charset="0"/>
                          </a:rPr>
                          <m:t>𝐴</m:t>
                        </m:r>
                      </m:e>
                      <m:sub>
                        <m:r>
                          <a:rPr lang="en-IN" sz="1800">
                            <a:solidFill>
                              <a:schemeClr val="tx1"/>
                            </a:solidFill>
                            <a:latin typeface="Cambria Math" panose="02040503050406030204" pitchFamily="18" charset="0"/>
                          </a:rPr>
                          <m:t>𝑓</m:t>
                        </m:r>
                      </m:sub>
                    </m:sSub>
                    <m:sSup>
                      <m:sSupPr>
                        <m:ctrlPr>
                          <a:rPr lang="en-IN" sz="1800" i="1">
                            <a:solidFill>
                              <a:schemeClr val="tx1"/>
                            </a:solidFill>
                            <a:latin typeface="Cambria Math" panose="02040503050406030204" pitchFamily="18" charset="0"/>
                          </a:rPr>
                        </m:ctrlPr>
                      </m:sSupPr>
                      <m:e>
                        <m:d>
                          <m:dPr>
                            <m:ctrlPr>
                              <a:rPr lang="en-IN" sz="1800" i="1">
                                <a:solidFill>
                                  <a:schemeClr val="tx1"/>
                                </a:solidFill>
                                <a:latin typeface="Cambria Math" panose="02040503050406030204" pitchFamily="18" charset="0"/>
                              </a:rPr>
                            </m:ctrlPr>
                          </m:dPr>
                          <m:e>
                            <m:r>
                              <a:rPr lang="en-IN" sz="1800">
                                <a:solidFill>
                                  <a:schemeClr val="tx1"/>
                                </a:solidFill>
                                <a:latin typeface="Cambria Math" panose="02040503050406030204" pitchFamily="18" charset="0"/>
                              </a:rPr>
                              <m:t>𝑣</m:t>
                            </m:r>
                            <m:r>
                              <a:rPr lang="en-IN" sz="1800">
                                <a:solidFill>
                                  <a:schemeClr val="tx1"/>
                                </a:solidFill>
                                <a:latin typeface="Cambria Math" panose="02040503050406030204" pitchFamily="18" charset="0"/>
                              </a:rPr>
                              <m:t>+</m:t>
                            </m:r>
                            <m:sSub>
                              <m:sSubPr>
                                <m:ctrlPr>
                                  <a:rPr lang="en-IN" sz="1800" i="1">
                                    <a:solidFill>
                                      <a:schemeClr val="tx1"/>
                                    </a:solidFill>
                                    <a:latin typeface="Cambria Math" panose="02040503050406030204" pitchFamily="18" charset="0"/>
                                  </a:rPr>
                                </m:ctrlPr>
                              </m:sSubPr>
                              <m:e>
                                <m:r>
                                  <a:rPr lang="en-IN" sz="1800">
                                    <a:solidFill>
                                      <a:schemeClr val="tx1"/>
                                    </a:solidFill>
                                    <a:latin typeface="Cambria Math" panose="02040503050406030204" pitchFamily="18" charset="0"/>
                                  </a:rPr>
                                  <m:t>𝑣</m:t>
                                </m:r>
                              </m:e>
                              <m:sub>
                                <m:r>
                                  <a:rPr lang="en-IN" sz="1800">
                                    <a:solidFill>
                                      <a:schemeClr val="tx1"/>
                                    </a:solidFill>
                                    <a:latin typeface="Cambria Math" panose="02040503050406030204" pitchFamily="18" charset="0"/>
                                  </a:rPr>
                                  <m:t>𝑊</m:t>
                                </m:r>
                              </m:sub>
                            </m:sSub>
                          </m:e>
                        </m:d>
                      </m:e>
                      <m:sup>
                        <m:r>
                          <a:rPr lang="en-IN" sz="1800">
                            <a:solidFill>
                              <a:schemeClr val="tx1"/>
                            </a:solidFill>
                            <a:latin typeface="Cambria Math" panose="02040503050406030204" pitchFamily="18" charset="0"/>
                          </a:rPr>
                          <m:t>2</m:t>
                        </m:r>
                      </m:sup>
                    </m:sSup>
                    <m:r>
                      <a:rPr lang="en-IN" sz="1800" b="0" i="1" smtClean="0">
                        <a:solidFill>
                          <a:schemeClr val="tx1"/>
                        </a:solidFill>
                        <a:latin typeface="Cambria Math" panose="02040503050406030204" pitchFamily="18" charset="0"/>
                      </a:rPr>
                      <m:t>=</m:t>
                    </m:r>
                    <m:f>
                      <m:fPr>
                        <m:ctrlPr>
                          <a:rPr lang="en-IN" sz="1800" i="1">
                            <a:latin typeface="Cambria Math" panose="02040503050406030204" pitchFamily="18" charset="0"/>
                            <a:ea typeface="Cambria Math" panose="02040503050406030204" pitchFamily="18" charset="0"/>
                          </a:rPr>
                        </m:ctrlPr>
                      </m:fPr>
                      <m:num>
                        <m:r>
                          <a:rPr lang="en-IN" sz="1800" i="1">
                            <a:latin typeface="Cambria Math" panose="02040503050406030204" pitchFamily="18" charset="0"/>
                            <a:ea typeface="Cambria Math" panose="02040503050406030204" pitchFamily="18" charset="0"/>
                          </a:rPr>
                          <m:t>1</m:t>
                        </m:r>
                      </m:num>
                      <m:den>
                        <m:r>
                          <a:rPr lang="en-IN" sz="1800" i="1">
                            <a:latin typeface="Cambria Math" panose="02040503050406030204" pitchFamily="18" charset="0"/>
                            <a:ea typeface="Cambria Math" panose="02040503050406030204" pitchFamily="18" charset="0"/>
                          </a:rPr>
                          <m:t>2</m:t>
                        </m:r>
                      </m:den>
                    </m:f>
                    <m:r>
                      <a:rPr lang="en-IN" sz="1800" i="1">
                        <a:latin typeface="Cambria Math" panose="02040503050406030204" pitchFamily="18" charset="0"/>
                        <a:ea typeface="Cambria Math" panose="02040503050406030204" pitchFamily="18" charset="0"/>
                      </a:rPr>
                      <m:t>∗1.22∗0.3∗1.6∗</m:t>
                    </m:r>
                    <m:sSup>
                      <m:sSupPr>
                        <m:ctrlPr>
                          <a:rPr lang="en-IN" sz="1800" i="1">
                            <a:latin typeface="Cambria Math" panose="02040503050406030204" pitchFamily="18" charset="0"/>
                            <a:ea typeface="Cambria Math" panose="02040503050406030204" pitchFamily="18" charset="0"/>
                          </a:rPr>
                        </m:ctrlPr>
                      </m:sSupPr>
                      <m:e>
                        <m:r>
                          <a:rPr lang="en-IN" sz="1800" i="1">
                            <a:latin typeface="Cambria Math" panose="02040503050406030204" pitchFamily="18" charset="0"/>
                            <a:ea typeface="Cambria Math" panose="02040503050406030204" pitchFamily="18" charset="0"/>
                          </a:rPr>
                          <m:t>𝑣</m:t>
                        </m:r>
                      </m:e>
                      <m:sup>
                        <m:r>
                          <a:rPr lang="en-IN" sz="1800" i="1">
                            <a:latin typeface="Cambria Math" panose="02040503050406030204" pitchFamily="18" charset="0"/>
                            <a:ea typeface="Cambria Math" panose="02040503050406030204" pitchFamily="18" charset="0"/>
                          </a:rPr>
                          <m:t>2</m:t>
                        </m:r>
                      </m:sup>
                    </m:sSup>
                  </m:oMath>
                </a14:m>
                <a:r>
                  <a:rPr lang="en-IN" sz="1800" dirty="0">
                    <a:solidFill>
                      <a:schemeClr val="tx1"/>
                    </a:solidFill>
                  </a:rPr>
                  <a:t> </a:t>
                </a:r>
              </a:p>
              <a:p>
                <a:pPr marL="0" indent="0" algn="ctr">
                  <a:buNone/>
                </a:pPr>
                <a:r>
                  <a:rPr lang="en-IN" sz="1800" dirty="0"/>
                  <a:t>						</a:t>
                </a:r>
                <a14:m>
                  <m:oMath xmlns:m="http://schemas.openxmlformats.org/officeDocument/2006/math">
                    <m:r>
                      <m:rPr>
                        <m:nor/>
                      </m:rPr>
                      <a:rPr lang="en-IN" sz="1800" dirty="0"/>
                      <m:t>=</m:t>
                    </m:r>
                    <m:r>
                      <a:rPr lang="en-IN" sz="1800">
                        <a:latin typeface="Cambria Math" panose="02040503050406030204" pitchFamily="18" charset="0"/>
                      </a:rPr>
                      <m:t> </m:t>
                    </m:r>
                    <m:r>
                      <a:rPr lang="en-IN" sz="1800" i="1">
                        <a:latin typeface="Cambria Math" panose="02040503050406030204" pitchFamily="18" charset="0"/>
                      </a:rPr>
                      <m:t>0.2928</m:t>
                    </m:r>
                    <m:r>
                      <a:rPr lang="en-IN" sz="1800" b="0" i="1" smtClean="0">
                        <a:latin typeface="Cambria Math" panose="02040503050406030204" pitchFamily="18" charset="0"/>
                      </a:rPr>
                      <m:t> </m:t>
                    </m:r>
                    <m:sSup>
                      <m:sSupPr>
                        <m:ctrlPr>
                          <a:rPr lang="en-IN" sz="1800" i="1">
                            <a:latin typeface="Cambria Math" panose="02040503050406030204" pitchFamily="18" charset="0"/>
                          </a:rPr>
                        </m:ctrlPr>
                      </m:sSupPr>
                      <m:e>
                        <m:r>
                          <a:rPr lang="en-IN" sz="1800" i="1">
                            <a:latin typeface="Cambria Math" panose="02040503050406030204" pitchFamily="18" charset="0"/>
                          </a:rPr>
                          <m:t>𝑣</m:t>
                        </m:r>
                      </m:e>
                      <m:sup>
                        <m:r>
                          <a:rPr lang="en-IN" sz="1800" i="1">
                            <a:latin typeface="Cambria Math" panose="02040503050406030204" pitchFamily="18" charset="0"/>
                          </a:rPr>
                          <m:t>2</m:t>
                        </m:r>
                      </m:sup>
                    </m:sSup>
                  </m:oMath>
                </a14:m>
                <a:r>
                  <a:rPr lang="en-IN" sz="1800" dirty="0">
                    <a:solidFill>
                      <a:schemeClr val="tx1"/>
                    </a:solidFill>
                  </a:rPr>
                  <a:t>   N</a:t>
                </a:r>
              </a:p>
              <a:p>
                <a:pPr marL="0" indent="0">
                  <a:buNone/>
                </a:pPr>
                <a:r>
                  <a:rPr lang="en-IN" sz="1800" dirty="0">
                    <a:solidFill>
                      <a:schemeClr val="tx1"/>
                    </a:solidFill>
                  </a:rPr>
                  <a:t>Grading resistance,  </a:t>
                </a:r>
                <a14:m>
                  <m:oMath xmlns:m="http://schemas.openxmlformats.org/officeDocument/2006/math">
                    <m:sSub>
                      <m:sSubPr>
                        <m:ctrlPr>
                          <a:rPr lang="en-IN" sz="1800" i="1">
                            <a:solidFill>
                              <a:schemeClr val="tx1"/>
                            </a:solidFill>
                            <a:latin typeface="Cambria Math" panose="02040503050406030204" pitchFamily="18" charset="0"/>
                          </a:rPr>
                        </m:ctrlPr>
                      </m:sSubPr>
                      <m:e>
                        <m:r>
                          <a:rPr lang="en-IN" sz="1800">
                            <a:solidFill>
                              <a:schemeClr val="tx1"/>
                            </a:solidFill>
                            <a:latin typeface="Cambria Math" panose="02040503050406030204" pitchFamily="18" charset="0"/>
                          </a:rPr>
                          <m:t>𝐹</m:t>
                        </m:r>
                      </m:e>
                      <m:sub>
                        <m:r>
                          <a:rPr lang="en-IN" sz="1800">
                            <a:solidFill>
                              <a:schemeClr val="tx1"/>
                            </a:solidFill>
                            <a:latin typeface="Cambria Math" panose="02040503050406030204" pitchFamily="18" charset="0"/>
                          </a:rPr>
                          <m:t>𝑔</m:t>
                        </m:r>
                      </m:sub>
                    </m:sSub>
                    <m:r>
                      <a:rPr lang="en-IN" sz="1800">
                        <a:solidFill>
                          <a:schemeClr val="tx1"/>
                        </a:solidFill>
                        <a:latin typeface="Cambria Math" panose="02040503050406030204" pitchFamily="18" charset="0"/>
                      </a:rPr>
                      <m:t>=</m:t>
                    </m:r>
                    <m:r>
                      <a:rPr lang="en-IN" sz="1800">
                        <a:solidFill>
                          <a:schemeClr val="tx1"/>
                        </a:solidFill>
                        <a:latin typeface="Cambria Math" panose="02040503050406030204" pitchFamily="18" charset="0"/>
                      </a:rPr>
                      <m:t>𝑚𝑔</m:t>
                    </m:r>
                    <m:r>
                      <a:rPr lang="en-IN" sz="1800" b="0" i="0" smtClean="0">
                        <a:solidFill>
                          <a:schemeClr val="tx1"/>
                        </a:solidFill>
                        <a:latin typeface="Cambria Math" panose="02040503050406030204" pitchFamily="18" charset="0"/>
                      </a:rPr>
                      <m:t> </m:t>
                    </m:r>
                    <m:r>
                      <m:rPr>
                        <m:sty m:val="p"/>
                      </m:rPr>
                      <a:rPr lang="en-IN" sz="1800" b="0" i="0" smtClean="0">
                        <a:solidFill>
                          <a:schemeClr val="tx1"/>
                        </a:solidFill>
                        <a:latin typeface="Cambria Math" panose="02040503050406030204" pitchFamily="18" charset="0"/>
                      </a:rPr>
                      <m:t>sin</m:t>
                    </m:r>
                    <m:d>
                      <m:dPr>
                        <m:ctrlPr>
                          <a:rPr lang="en-IN" sz="1800" b="0" i="1" smtClean="0">
                            <a:solidFill>
                              <a:schemeClr val="tx1"/>
                            </a:solidFill>
                            <a:latin typeface="Cambria Math" panose="02040503050406030204" pitchFamily="18" charset="0"/>
                          </a:rPr>
                        </m:ctrlPr>
                      </m:dPr>
                      <m:e>
                        <m:r>
                          <a:rPr lang="en-IN" sz="1800">
                            <a:solidFill>
                              <a:schemeClr val="tx1"/>
                            </a:solidFill>
                            <a:latin typeface="Cambria Math" panose="02040503050406030204" pitchFamily="18" charset="0"/>
                          </a:rPr>
                          <m:t>𝛼</m:t>
                        </m:r>
                      </m:e>
                    </m:d>
                    <m:r>
                      <a:rPr lang="en-IN" sz="1800" b="0" i="0" smtClean="0">
                        <a:solidFill>
                          <a:schemeClr val="tx1"/>
                        </a:solidFill>
                        <a:latin typeface="Cambria Math" panose="02040503050406030204" pitchFamily="18" charset="0"/>
                      </a:rPr>
                      <m:t>=</m:t>
                    </m:r>
                    <m:r>
                      <a:rPr lang="en-IN" i="1">
                        <a:latin typeface="Cambria Math" panose="02040503050406030204" pitchFamily="18" charset="0"/>
                      </a:rPr>
                      <m:t>400∗9.8∗</m:t>
                    </m:r>
                    <m:func>
                      <m:funcPr>
                        <m:ctrlPr>
                          <a:rPr lang="en-IN" i="1">
                            <a:latin typeface="Cambria Math" panose="02040503050406030204" pitchFamily="18" charset="0"/>
                          </a:rPr>
                        </m:ctrlPr>
                      </m:funcPr>
                      <m:fName>
                        <m:r>
                          <m:rPr>
                            <m:sty m:val="p"/>
                          </m:rPr>
                          <a:rPr lang="en-IN">
                            <a:latin typeface="Cambria Math" panose="02040503050406030204" pitchFamily="18" charset="0"/>
                          </a:rPr>
                          <m:t>sin</m:t>
                        </m:r>
                      </m:fName>
                      <m:e>
                        <m:d>
                          <m:dPr>
                            <m:ctrlPr>
                              <a:rPr lang="en-IN" i="1">
                                <a:latin typeface="Cambria Math" panose="02040503050406030204" pitchFamily="18" charset="0"/>
                              </a:rPr>
                            </m:ctrlPr>
                          </m:dPr>
                          <m:e>
                            <m:r>
                              <a:rPr lang="en-IN" b="0" i="1" smtClean="0">
                                <a:latin typeface="Cambria Math" panose="02040503050406030204" pitchFamily="18" charset="0"/>
                              </a:rPr>
                              <m:t>0</m:t>
                            </m:r>
                          </m:e>
                        </m:d>
                      </m:e>
                    </m:func>
                    <m:r>
                      <a:rPr lang="en-IN" i="1">
                        <a:latin typeface="Cambria Math" panose="02040503050406030204" pitchFamily="18" charset="0"/>
                      </a:rPr>
                      <m:t>=0</m:t>
                    </m:r>
                  </m:oMath>
                </a14:m>
                <a:endParaRPr lang="en-IN" dirty="0"/>
              </a:p>
              <a:p>
                <a:pPr marL="36900" indent="0">
                  <a:buNone/>
                </a:pPr>
                <a:endParaRPr lang="en-IN" b="0" i="1" dirty="0">
                  <a:latin typeface="Cambria Math" panose="02040503050406030204" pitchFamily="18" charset="0"/>
                </a:endParaRPr>
              </a:p>
              <a:p>
                <a:pPr marL="36900" indent="0">
                  <a:buNone/>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rPr>
                            <m:t>𝐹</m:t>
                          </m:r>
                        </m:e>
                        <m:sub>
                          <m:r>
                            <a:rPr lang="en-IN" b="0" i="1" smtClean="0">
                              <a:latin typeface="Cambria Math" panose="02040503050406030204" pitchFamily="18" charset="0"/>
                            </a:rPr>
                            <m:t>𝑅</m:t>
                          </m:r>
                        </m:sub>
                      </m:sSub>
                      <m:r>
                        <a:rPr lang="en-IN" b="0" i="1" smtClean="0">
                          <a:latin typeface="Cambria Math" panose="02040503050406030204" pitchFamily="18" charset="0"/>
                        </a:rPr>
                        <m:t>=39.2+0.2928 </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𝑣</m:t>
                          </m:r>
                        </m:e>
                        <m:sup>
                          <m:r>
                            <a:rPr lang="en-IN" b="0" i="1" smtClean="0">
                              <a:latin typeface="Cambria Math" panose="02040503050406030204" pitchFamily="18" charset="0"/>
                            </a:rPr>
                            <m:t>2</m:t>
                          </m:r>
                        </m:sup>
                      </m:sSup>
                      <m:r>
                        <a:rPr lang="en-IN" b="0" i="1" smtClean="0">
                          <a:latin typeface="Cambria Math" panose="02040503050406030204" pitchFamily="18" charset="0"/>
                        </a:rPr>
                        <m:t>+0</m:t>
                      </m:r>
                    </m:oMath>
                  </m:oMathPara>
                </a14:m>
                <a:endParaRPr lang="en-IN" dirty="0"/>
              </a:p>
              <a:p>
                <a:pPr marL="0" indent="0">
                  <a:buNone/>
                </a:pPr>
                <a:endParaRPr lang="en-IN"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8" name="Content Placeholder 2">
                <a:extLst>
                  <a:ext uri="{FF2B5EF4-FFF2-40B4-BE49-F238E27FC236}">
                    <a16:creationId xmlns:a16="http://schemas.microsoft.com/office/drawing/2014/main" id="{6ACCC1DE-33F0-ECBF-C701-1694333276EC}"/>
                  </a:ext>
                </a:extLst>
              </p:cNvPr>
              <p:cNvSpPr txBox="1">
                <a:spLocks noRot="1" noChangeAspect="1" noMove="1" noResize="1" noEditPoints="1" noAdjustHandles="1" noChangeArrowheads="1" noChangeShapeType="1" noTextEdit="1"/>
              </p:cNvSpPr>
              <p:nvPr/>
            </p:nvSpPr>
            <p:spPr>
              <a:xfrm>
                <a:off x="660572" y="1070378"/>
                <a:ext cx="7790099" cy="5352002"/>
              </a:xfrm>
              <a:prstGeom prst="rect">
                <a:avLst/>
              </a:prstGeom>
              <a:blipFill>
                <a:blip r:embed="rId3"/>
                <a:stretch>
                  <a:fillRect/>
                </a:stretch>
              </a:blipFill>
            </p:spPr>
            <p:txBody>
              <a:bodyPr/>
              <a:lstStyle/>
              <a:p>
                <a:r>
                  <a:rPr lang="en-IN">
                    <a:noFill/>
                  </a:rPr>
                  <a:t> </a:t>
                </a:r>
              </a:p>
            </p:txBody>
          </p:sp>
        </mc:Fallback>
      </mc:AlternateContent>
      <p:sp>
        <p:nvSpPr>
          <p:cNvPr id="17" name="TextBox 16">
            <a:extLst>
              <a:ext uri="{FF2B5EF4-FFF2-40B4-BE49-F238E27FC236}">
                <a16:creationId xmlns:a16="http://schemas.microsoft.com/office/drawing/2014/main" id="{BA68FB41-BF4B-5A70-3148-D1C7D0E55D16}"/>
              </a:ext>
            </a:extLst>
          </p:cNvPr>
          <p:cNvSpPr txBox="1"/>
          <p:nvPr/>
        </p:nvSpPr>
        <p:spPr>
          <a:xfrm>
            <a:off x="660571" y="619435"/>
            <a:ext cx="4314551" cy="400110"/>
          </a:xfrm>
          <a:prstGeom prst="rect">
            <a:avLst/>
          </a:prstGeom>
          <a:noFill/>
        </p:spPr>
        <p:txBody>
          <a:bodyPr wrap="square" rtlCol="0">
            <a:spAutoFit/>
          </a:bodyPr>
          <a:lstStyle/>
          <a:p>
            <a:r>
              <a:rPr lang="en-IN" sz="2000" b="1" dirty="0">
                <a:solidFill>
                  <a:srgbClr val="FFFF00"/>
                </a:solidFill>
              </a:rPr>
              <a:t>Acting forces on a vehicle:</a:t>
            </a:r>
          </a:p>
        </p:txBody>
      </p:sp>
    </p:spTree>
    <p:extLst>
      <p:ext uri="{BB962C8B-B14F-4D97-AF65-F5344CB8AC3E}">
        <p14:creationId xmlns:p14="http://schemas.microsoft.com/office/powerpoint/2010/main" val="70793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AC87E6C-05EB-4A79-C924-89C1E468A488}"/>
              </a:ext>
            </a:extLst>
          </p:cNvPr>
          <p:cNvSpPr>
            <a:spLocks noGrp="1"/>
          </p:cNvSpPr>
          <p:nvPr>
            <p:ph type="ftr" sz="quarter" idx="11"/>
          </p:nvPr>
        </p:nvSpPr>
        <p:spPr>
          <a:xfrm>
            <a:off x="3243018" y="6473213"/>
            <a:ext cx="3147955" cy="365125"/>
          </a:xfrm>
        </p:spPr>
        <p:txBody>
          <a:bodyPr/>
          <a:lstStyle/>
          <a:p>
            <a:r>
              <a:rPr lang="en-US" sz="1200" dirty="0">
                <a:solidFill>
                  <a:schemeClr val="bg2">
                    <a:lumMod val="75000"/>
                    <a:lumOff val="25000"/>
                  </a:schemeClr>
                </a:solidFill>
              </a:rPr>
              <a:t>EE 580 Electrical Machines &amp; Drive Systems</a:t>
            </a:r>
            <a:endParaRPr lang="en-IN" sz="1200" dirty="0">
              <a:solidFill>
                <a:schemeClr val="bg2">
                  <a:lumMod val="75000"/>
                  <a:lumOff val="25000"/>
                </a:schemeClr>
              </a:solidFill>
            </a:endParaRPr>
          </a:p>
        </p:txBody>
      </p:sp>
      <p:sp>
        <p:nvSpPr>
          <p:cNvPr id="5" name="Slide Number Placeholder 4">
            <a:extLst>
              <a:ext uri="{FF2B5EF4-FFF2-40B4-BE49-F238E27FC236}">
                <a16:creationId xmlns:a16="http://schemas.microsoft.com/office/drawing/2014/main" id="{E672DCC7-931B-C7BD-B2F2-4B8B0FD10496}"/>
              </a:ext>
            </a:extLst>
          </p:cNvPr>
          <p:cNvSpPr>
            <a:spLocks noGrp="1"/>
          </p:cNvSpPr>
          <p:nvPr>
            <p:ph type="sldNum" sz="quarter" idx="12"/>
          </p:nvPr>
        </p:nvSpPr>
        <p:spPr>
          <a:xfrm>
            <a:off x="8475450" y="6473214"/>
            <a:ext cx="565159" cy="365125"/>
          </a:xfrm>
        </p:spPr>
        <p:txBody>
          <a:bodyPr/>
          <a:lstStyle/>
          <a:p>
            <a:fld id="{34F7189B-1BDF-4858-BFEA-F613A9421912}" type="slidenum">
              <a:rPr lang="en-IN" smtClean="0">
                <a:solidFill>
                  <a:schemeClr val="bg1"/>
                </a:solidFill>
              </a:rPr>
              <a:t>6</a:t>
            </a:fld>
            <a:endParaRPr lang="en-IN" dirty="0">
              <a:solidFill>
                <a:schemeClr val="bg1"/>
              </a:solidFill>
            </a:endParaRPr>
          </a:p>
        </p:txBody>
      </p:sp>
      <p:pic>
        <p:nvPicPr>
          <p:cNvPr id="3" name="Picture 2">
            <a:extLst>
              <a:ext uri="{FF2B5EF4-FFF2-40B4-BE49-F238E27FC236}">
                <a16:creationId xmlns:a16="http://schemas.microsoft.com/office/drawing/2014/main" id="{7FB95831-4F46-CE66-3834-81A0819BD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458" y="3737060"/>
            <a:ext cx="5520924" cy="2637841"/>
          </a:xfrm>
          <a:prstGeom prst="rect">
            <a:avLst/>
          </a:prstGeom>
        </p:spPr>
      </p:pic>
      <p:pic>
        <p:nvPicPr>
          <p:cNvPr id="8" name="Picture 7">
            <a:extLst>
              <a:ext uri="{FF2B5EF4-FFF2-40B4-BE49-F238E27FC236}">
                <a16:creationId xmlns:a16="http://schemas.microsoft.com/office/drawing/2014/main" id="{B7BFA98E-D921-0D5A-6281-9EA937CD89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6798" y="629268"/>
            <a:ext cx="5501277" cy="2753251"/>
          </a:xfrm>
          <a:prstGeom prst="rect">
            <a:avLst/>
          </a:prstGeom>
        </p:spPr>
      </p:pic>
      <p:sp>
        <p:nvSpPr>
          <p:cNvPr id="9" name="TextBox 8">
            <a:extLst>
              <a:ext uri="{FF2B5EF4-FFF2-40B4-BE49-F238E27FC236}">
                <a16:creationId xmlns:a16="http://schemas.microsoft.com/office/drawing/2014/main" id="{065E7309-E013-1933-937F-6AAD049B40FA}"/>
              </a:ext>
            </a:extLst>
          </p:cNvPr>
          <p:cNvSpPr txBox="1"/>
          <p:nvPr/>
        </p:nvSpPr>
        <p:spPr>
          <a:xfrm>
            <a:off x="412959" y="1601714"/>
            <a:ext cx="1076523" cy="369332"/>
          </a:xfrm>
          <a:prstGeom prst="rect">
            <a:avLst/>
          </a:prstGeom>
          <a:noFill/>
        </p:spPr>
        <p:txBody>
          <a:bodyPr wrap="square" rtlCol="0">
            <a:spAutoFit/>
          </a:bodyPr>
          <a:lstStyle/>
          <a:p>
            <a:r>
              <a:rPr lang="en-IN" dirty="0">
                <a:solidFill>
                  <a:schemeClr val="bg1"/>
                </a:solidFill>
              </a:rPr>
              <a:t>UDDS</a:t>
            </a:r>
          </a:p>
        </p:txBody>
      </p:sp>
      <p:sp>
        <p:nvSpPr>
          <p:cNvPr id="11" name="TextBox 10">
            <a:extLst>
              <a:ext uri="{FF2B5EF4-FFF2-40B4-BE49-F238E27FC236}">
                <a16:creationId xmlns:a16="http://schemas.microsoft.com/office/drawing/2014/main" id="{C9CF3E71-784F-9B7C-F8DE-B0FC17A8FFBD}"/>
              </a:ext>
            </a:extLst>
          </p:cNvPr>
          <p:cNvSpPr txBox="1"/>
          <p:nvPr/>
        </p:nvSpPr>
        <p:spPr>
          <a:xfrm>
            <a:off x="412959" y="4886955"/>
            <a:ext cx="1076523" cy="369332"/>
          </a:xfrm>
          <a:prstGeom prst="rect">
            <a:avLst/>
          </a:prstGeom>
          <a:noFill/>
        </p:spPr>
        <p:txBody>
          <a:bodyPr wrap="square" rtlCol="0">
            <a:spAutoFit/>
          </a:bodyPr>
          <a:lstStyle/>
          <a:p>
            <a:r>
              <a:rPr lang="en-IN" dirty="0">
                <a:solidFill>
                  <a:schemeClr val="bg1"/>
                </a:solidFill>
              </a:rPr>
              <a:t>HWFET</a:t>
            </a:r>
          </a:p>
        </p:txBody>
      </p:sp>
      <p:pic>
        <p:nvPicPr>
          <p:cNvPr id="1026" name="Picture 2" descr="IIT Guwahati - Wikipedia">
            <a:extLst>
              <a:ext uri="{FF2B5EF4-FFF2-40B4-BE49-F238E27FC236}">
                <a16:creationId xmlns:a16="http://schemas.microsoft.com/office/drawing/2014/main" id="{AD1BD885-C6CC-71D9-3EBD-25D006D1CC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7045" y="137606"/>
            <a:ext cx="954068" cy="963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762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AC87E6C-05EB-4A79-C924-89C1E468A488}"/>
              </a:ext>
            </a:extLst>
          </p:cNvPr>
          <p:cNvSpPr>
            <a:spLocks noGrp="1"/>
          </p:cNvSpPr>
          <p:nvPr>
            <p:ph type="ftr" sz="quarter" idx="11"/>
          </p:nvPr>
        </p:nvSpPr>
        <p:spPr>
          <a:xfrm>
            <a:off x="3243018" y="6473213"/>
            <a:ext cx="3147955" cy="365125"/>
          </a:xfrm>
        </p:spPr>
        <p:txBody>
          <a:bodyPr/>
          <a:lstStyle/>
          <a:p>
            <a:r>
              <a:rPr lang="en-US" sz="1200" dirty="0"/>
              <a:t>EE 580 Electrical Machines &amp; Drive Systems</a:t>
            </a:r>
            <a:endParaRPr lang="en-IN" sz="1200" dirty="0"/>
          </a:p>
        </p:txBody>
      </p:sp>
      <p:sp>
        <p:nvSpPr>
          <p:cNvPr id="5" name="Slide Number Placeholder 4">
            <a:extLst>
              <a:ext uri="{FF2B5EF4-FFF2-40B4-BE49-F238E27FC236}">
                <a16:creationId xmlns:a16="http://schemas.microsoft.com/office/drawing/2014/main" id="{E672DCC7-931B-C7BD-B2F2-4B8B0FD10496}"/>
              </a:ext>
            </a:extLst>
          </p:cNvPr>
          <p:cNvSpPr>
            <a:spLocks noGrp="1"/>
          </p:cNvSpPr>
          <p:nvPr>
            <p:ph type="sldNum" sz="quarter" idx="12"/>
          </p:nvPr>
        </p:nvSpPr>
        <p:spPr>
          <a:xfrm>
            <a:off x="8475450" y="6473214"/>
            <a:ext cx="565159" cy="365125"/>
          </a:xfrm>
        </p:spPr>
        <p:txBody>
          <a:bodyPr/>
          <a:lstStyle/>
          <a:p>
            <a:fld id="{34F7189B-1BDF-4858-BFEA-F613A9421912}" type="slidenum">
              <a:rPr lang="en-IN" smtClean="0"/>
              <a:t>7</a:t>
            </a:fld>
            <a:endParaRPr lang="en-IN"/>
          </a:p>
        </p:txBody>
      </p:sp>
      <p:pic>
        <p:nvPicPr>
          <p:cNvPr id="6" name="Picture 2" descr="Linguistic">
            <a:extLst>
              <a:ext uri="{FF2B5EF4-FFF2-40B4-BE49-F238E27FC236}">
                <a16:creationId xmlns:a16="http://schemas.microsoft.com/office/drawing/2014/main" id="{1123618C-E92A-D5AE-6506-D0D8D48F5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3934" y="134210"/>
            <a:ext cx="970451" cy="9704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068F167-F8D1-C287-0350-F5204F6CA33E}"/>
              </a:ext>
            </a:extLst>
          </p:cNvPr>
          <p:cNvSpPr txBox="1"/>
          <p:nvPr/>
        </p:nvSpPr>
        <p:spPr>
          <a:xfrm>
            <a:off x="639100" y="420618"/>
            <a:ext cx="5673215" cy="461665"/>
          </a:xfrm>
          <a:prstGeom prst="rect">
            <a:avLst/>
          </a:prstGeom>
          <a:noFill/>
        </p:spPr>
        <p:txBody>
          <a:bodyPr wrap="square" rtlCol="0">
            <a:spAutoFit/>
          </a:bodyPr>
          <a:lstStyle/>
          <a:p>
            <a:r>
              <a:rPr lang="en-IN" sz="2400" dirty="0">
                <a:solidFill>
                  <a:srgbClr val="FFFF00"/>
                </a:solidFill>
              </a:rPr>
              <a:t>Vehicle Equivalent Rotational Inertia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D4A85A0-5C8C-0D2C-F144-15AF7E72D086}"/>
                  </a:ext>
                </a:extLst>
              </p:cNvPr>
              <p:cNvSpPr txBox="1"/>
              <p:nvPr/>
            </p:nvSpPr>
            <p:spPr>
              <a:xfrm>
                <a:off x="825914" y="882283"/>
                <a:ext cx="7305363" cy="5484515"/>
              </a:xfrm>
              <a:prstGeom prst="rect">
                <a:avLst/>
              </a:prstGeom>
              <a:noFill/>
            </p:spPr>
            <p:txBody>
              <a:bodyPr wrap="square" lIns="0" tIns="0" rIns="0" bIns="0" rtlCol="0">
                <a:spAutoFit/>
              </a:bodyPr>
              <a:lstStyle/>
              <a:p>
                <a:pPr>
                  <a:lnSpc>
                    <a:spcPct val="150000"/>
                  </a:lnSpc>
                </a:pPr>
                <a:r>
                  <a:rPr lang="en-IN" dirty="0"/>
                  <a:t>Total kinetic energy stored,  </a:t>
                </a:r>
                <a14:m>
                  <m:oMath xmlns:m="http://schemas.openxmlformats.org/officeDocument/2006/math">
                    <m:r>
                      <a:rPr lang="en-IN">
                        <a:latin typeface="Cambria Math" panose="02040503050406030204" pitchFamily="18" charset="0"/>
                      </a:rPr>
                      <m:t>  </m:t>
                    </m:r>
                    <m:r>
                      <a:rPr lang="en-IN" i="1">
                        <a:latin typeface="Cambria Math" panose="02040503050406030204" pitchFamily="18" charset="0"/>
                      </a:rPr>
                      <m:t>𝐸</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2</m:t>
                        </m:r>
                      </m:den>
                    </m:f>
                    <m:r>
                      <a:rPr lang="en-IN" i="1">
                        <a:latin typeface="Cambria Math" panose="02040503050406030204" pitchFamily="18" charset="0"/>
                      </a:rPr>
                      <m:t>𝑚</m:t>
                    </m:r>
                    <m:sSup>
                      <m:sSupPr>
                        <m:ctrlPr>
                          <a:rPr lang="en-IN" i="1">
                            <a:latin typeface="Cambria Math" panose="02040503050406030204" pitchFamily="18" charset="0"/>
                          </a:rPr>
                        </m:ctrlPr>
                      </m:sSupPr>
                      <m:e>
                        <m:r>
                          <a:rPr lang="en-IN" i="1">
                            <a:latin typeface="Cambria Math" panose="02040503050406030204" pitchFamily="18" charset="0"/>
                          </a:rPr>
                          <m:t>𝑣</m:t>
                        </m:r>
                      </m:e>
                      <m:sup>
                        <m:r>
                          <a:rPr lang="en-IN" i="1">
                            <a:latin typeface="Cambria Math" panose="02040503050406030204" pitchFamily="18" charset="0"/>
                          </a:rPr>
                          <m:t>2</m:t>
                        </m:r>
                      </m:sup>
                    </m:sSup>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2</m:t>
                        </m:r>
                      </m:den>
                    </m:f>
                    <m:r>
                      <a:rPr lang="en-IN" i="1">
                        <a:latin typeface="Cambria Math" panose="02040503050406030204" pitchFamily="18" charset="0"/>
                      </a:rPr>
                      <m:t>𝐽</m:t>
                    </m:r>
                    <m:sSubSup>
                      <m:sSubSupPr>
                        <m:ctrlPr>
                          <a:rPr lang="en-IN" i="1">
                            <a:latin typeface="Cambria Math" panose="02040503050406030204" pitchFamily="18" charset="0"/>
                          </a:rPr>
                        </m:ctrlPr>
                      </m:sSubSupPr>
                      <m:e>
                        <m:r>
                          <a:rPr lang="en-IN" i="1">
                            <a:latin typeface="Cambria Math" panose="02040503050406030204" pitchFamily="18" charset="0"/>
                          </a:rPr>
                          <m:t>𝑤</m:t>
                        </m:r>
                      </m:e>
                      <m:sub>
                        <m:r>
                          <a:rPr lang="en-IN" i="1">
                            <a:latin typeface="Cambria Math" panose="02040503050406030204" pitchFamily="18" charset="0"/>
                          </a:rPr>
                          <m:t>𝑤</m:t>
                        </m:r>
                      </m:sub>
                      <m:sup>
                        <m:r>
                          <a:rPr lang="en-IN" i="1">
                            <a:latin typeface="Cambria Math" panose="02040503050406030204" pitchFamily="18" charset="0"/>
                          </a:rPr>
                          <m:t>2</m:t>
                        </m:r>
                      </m:sup>
                    </m:sSubSup>
                  </m:oMath>
                </a14:m>
                <a:endParaRPr lang="en-IN" dirty="0"/>
              </a:p>
              <a:p>
                <a:pPr>
                  <a:lnSpc>
                    <a:spcPct val="150000"/>
                  </a:lnSpc>
                </a:pPr>
                <a:r>
                  <a:rPr lang="en-IN" dirty="0"/>
                  <a: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2</m:t>
                        </m:r>
                      </m:den>
                    </m:f>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𝑒</m:t>
                        </m:r>
                      </m:sub>
                    </m:sSub>
                    <m:sSup>
                      <m:sSupPr>
                        <m:ctrlPr>
                          <a:rPr lang="en-IN" i="1">
                            <a:latin typeface="Cambria Math" panose="02040503050406030204" pitchFamily="18" charset="0"/>
                          </a:rPr>
                        </m:ctrlPr>
                      </m:sSupPr>
                      <m:e>
                        <m:r>
                          <a:rPr lang="en-IN" i="1">
                            <a:latin typeface="Cambria Math" panose="02040503050406030204" pitchFamily="18" charset="0"/>
                          </a:rPr>
                          <m:t>𝑣</m:t>
                        </m:r>
                      </m:e>
                      <m:sup>
                        <m:r>
                          <a:rPr lang="en-IN" i="1">
                            <a:latin typeface="Cambria Math" panose="02040503050406030204" pitchFamily="18" charset="0"/>
                          </a:rPr>
                          <m:t>2</m:t>
                        </m:r>
                      </m:sup>
                    </m:sSup>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2</m:t>
                        </m:r>
                      </m:den>
                    </m:f>
                    <m:r>
                      <a:rPr lang="en-IN" i="1">
                        <a:latin typeface="Cambria Math" panose="02040503050406030204" pitchFamily="18" charset="0"/>
                      </a:rPr>
                      <m:t>𝑚</m:t>
                    </m:r>
                    <m:sSup>
                      <m:sSupPr>
                        <m:ctrlPr>
                          <a:rPr lang="en-IN" i="1">
                            <a:latin typeface="Cambria Math" panose="02040503050406030204" pitchFamily="18" charset="0"/>
                          </a:rPr>
                        </m:ctrlPr>
                      </m:sSupPr>
                      <m:e>
                        <m:r>
                          <a:rPr lang="en-IN" i="1">
                            <a:latin typeface="Cambria Math" panose="02040503050406030204" pitchFamily="18" charset="0"/>
                          </a:rPr>
                          <m:t>𝑣</m:t>
                        </m:r>
                      </m:e>
                      <m:sup>
                        <m:r>
                          <a:rPr lang="en-IN" i="1">
                            <a:latin typeface="Cambria Math" panose="02040503050406030204" pitchFamily="18" charset="0"/>
                          </a:rPr>
                          <m:t>2</m:t>
                        </m:r>
                      </m:sup>
                    </m:sSup>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2</m:t>
                        </m:r>
                      </m:den>
                    </m:f>
                    <m:r>
                      <a:rPr lang="en-IN" i="1">
                        <a:latin typeface="Cambria Math" panose="02040503050406030204" pitchFamily="18" charset="0"/>
                      </a:rPr>
                      <m:t>𝐽</m:t>
                    </m:r>
                    <m:sSubSup>
                      <m:sSubSupPr>
                        <m:ctrlPr>
                          <a:rPr lang="en-IN" i="1">
                            <a:latin typeface="Cambria Math" panose="02040503050406030204" pitchFamily="18" charset="0"/>
                          </a:rPr>
                        </m:ctrlPr>
                      </m:sSubSupPr>
                      <m:e>
                        <m:r>
                          <a:rPr lang="en-IN" i="1">
                            <a:latin typeface="Cambria Math" panose="02040503050406030204" pitchFamily="18" charset="0"/>
                          </a:rPr>
                          <m:t>𝑤</m:t>
                        </m:r>
                      </m:e>
                      <m:sub>
                        <m:r>
                          <a:rPr lang="en-IN" i="1">
                            <a:latin typeface="Cambria Math" panose="02040503050406030204" pitchFamily="18" charset="0"/>
                          </a:rPr>
                          <m:t>𝑤</m:t>
                        </m:r>
                      </m:sub>
                      <m:sup>
                        <m:r>
                          <a:rPr lang="en-IN" i="1">
                            <a:latin typeface="Cambria Math" panose="02040503050406030204" pitchFamily="18" charset="0"/>
                          </a:rPr>
                          <m:t>2</m:t>
                        </m:r>
                      </m:sup>
                    </m:sSubSup>
                  </m:oMath>
                </a14:m>
                <a:r>
                  <a:rPr lang="en-IN" dirty="0"/>
                  <a:t> , </a:t>
                </a:r>
                <a14:m>
                  <m:oMath xmlns:m="http://schemas.openxmlformats.org/officeDocument/2006/math">
                    <m:r>
                      <a:rPr lang="en-IN" b="0" i="1" dirty="0" smtClean="0">
                        <a:latin typeface="Cambria Math" panose="02040503050406030204" pitchFamily="18" charset="0"/>
                      </a:rPr>
                      <m:t>𝑣</m:t>
                    </m:r>
                    <m:r>
                      <a:rPr lang="en-IN" b="0" i="1" dirty="0" smtClean="0">
                        <a:latin typeface="Cambria Math" panose="02040503050406030204" pitchFamily="18" charset="0"/>
                      </a:rPr>
                      <m:t>=</m:t>
                    </m:r>
                    <m:r>
                      <a:rPr lang="en-IN" b="0" i="1" dirty="0" smtClean="0">
                        <a:latin typeface="Cambria Math" panose="02040503050406030204" pitchFamily="18" charset="0"/>
                      </a:rPr>
                      <m:t>𝑤𝑟</m:t>
                    </m:r>
                  </m:oMath>
                </a14:m>
                <a:endParaRPr lang="en-IN" dirty="0"/>
              </a:p>
              <a:p>
                <a:pPr>
                  <a:lnSpc>
                    <a:spcPct val="150000"/>
                  </a:lnSpc>
                </a:pPr>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𝑒</m:t>
                        </m:r>
                        <m:r>
                          <a:rPr lang="en-IN" i="1">
                            <a:latin typeface="Cambria Math" panose="02040503050406030204" pitchFamily="18" charset="0"/>
                          </a:rPr>
                          <m:t> </m:t>
                        </m:r>
                      </m:sub>
                    </m:sSub>
                    <m:r>
                      <a:rPr lang="en-IN" i="1">
                        <a:latin typeface="Cambria Math" panose="02040503050406030204" pitchFamily="18" charset="0"/>
                      </a:rPr>
                      <m:t>=</m:t>
                    </m:r>
                    <m:r>
                      <a:rPr lang="en-IN" i="1">
                        <a:latin typeface="Cambria Math" panose="02040503050406030204" pitchFamily="18" charset="0"/>
                      </a:rPr>
                      <m:t>𝑚</m:t>
                    </m:r>
                    <m:r>
                      <a:rPr lang="en-IN" i="1">
                        <a:latin typeface="Cambria Math" panose="02040503050406030204" pitchFamily="18" charset="0"/>
                      </a:rPr>
                      <m:t>+</m:t>
                    </m:r>
                    <m:r>
                      <a:rPr lang="en-IN" i="1">
                        <a:latin typeface="Cambria Math" panose="02040503050406030204" pitchFamily="18" charset="0"/>
                      </a:rPr>
                      <m:t>𝐽</m:t>
                    </m:r>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IN" i="1">
                                <a:latin typeface="Cambria Math" panose="02040503050406030204" pitchFamily="18" charset="0"/>
                              </a:rPr>
                              <m:t>1</m:t>
                            </m:r>
                          </m:num>
                          <m:den>
                            <m:sSubSup>
                              <m:sSubSupPr>
                                <m:ctrlPr>
                                  <a:rPr lang="en-IN" i="1">
                                    <a:latin typeface="Cambria Math" panose="02040503050406030204" pitchFamily="18" charset="0"/>
                                  </a:rPr>
                                </m:ctrlPr>
                              </m:sSubSupPr>
                              <m:e>
                                <m:r>
                                  <a:rPr lang="en-IN" i="1">
                                    <a:latin typeface="Cambria Math" panose="02040503050406030204" pitchFamily="18" charset="0"/>
                                  </a:rPr>
                                  <m:t>𝑟</m:t>
                                </m:r>
                              </m:e>
                              <m:sub>
                                <m:r>
                                  <a:rPr lang="en-IN" i="1">
                                    <a:latin typeface="Cambria Math" panose="02040503050406030204" pitchFamily="18" charset="0"/>
                                  </a:rPr>
                                  <m:t>𝑑</m:t>
                                </m:r>
                              </m:sub>
                              <m:sup>
                                <m:r>
                                  <a:rPr lang="en-IN" i="1">
                                    <a:latin typeface="Cambria Math" panose="02040503050406030204" pitchFamily="18" charset="0"/>
                                  </a:rPr>
                                  <m:t>2</m:t>
                                </m:r>
                              </m:sup>
                            </m:sSubSup>
                          </m:den>
                        </m:f>
                      </m:e>
                    </m:d>
                  </m:oMath>
                </a14:m>
                <a:endParaRPr lang="en-IN" dirty="0"/>
              </a:p>
              <a:p>
                <a:r>
                  <a:rPr lang="en-IN" b="1" dirty="0"/>
                  <a:t>Alternate approach</a:t>
                </a:r>
                <a:br>
                  <a:rPr lang="en-IN" b="1" dirty="0"/>
                </a:br>
                <a:r>
                  <a:rPr lang="en-IN" b="1"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𝑒</m:t>
                        </m:r>
                      </m:sub>
                    </m:sSub>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𝛿</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𝑚</m:t>
                    </m:r>
                  </m:oMath>
                </a14:m>
                <a:endParaRPr lang="en-IN" dirty="0"/>
              </a:p>
              <a:p>
                <a:pPr>
                  <a:lnSpc>
                    <a:spcPct val="150000"/>
                  </a:lnSpc>
                </a:pPr>
                <a:r>
                  <a:rPr lang="en-IN" dirty="0">
                    <a:ea typeface="Cambria Math" panose="02040503050406030204" pitchFamily="18" charset="0"/>
                  </a:rPr>
                  <a:t>    			Mass factor, </a:t>
                </a:r>
                <a14:m>
                  <m:oMath xmlns:m="http://schemas.openxmlformats.org/officeDocument/2006/math">
                    <m:r>
                      <a:rPr lang="en-IN" i="1">
                        <a:latin typeface="Cambria Math" panose="02040503050406030204" pitchFamily="18" charset="0"/>
                        <a:ea typeface="Cambria Math" panose="02040503050406030204" pitchFamily="18" charset="0"/>
                      </a:rPr>
                      <m:t>𝛿</m:t>
                    </m:r>
                    <m:r>
                      <a:rPr lang="en-IN" i="1">
                        <a:latin typeface="Cambria Math" panose="02040503050406030204" pitchFamily="18" charset="0"/>
                        <a:ea typeface="Cambria Math" panose="02040503050406030204" pitchFamily="18" charset="0"/>
                      </a:rPr>
                      <m:t>=1+</m:t>
                    </m:r>
                    <m:f>
                      <m:fPr>
                        <m:ctrlPr>
                          <a:rPr lang="en-IN" i="1">
                            <a:latin typeface="Cambria Math" panose="02040503050406030204" pitchFamily="18" charset="0"/>
                            <a:ea typeface="Cambria Math" panose="02040503050406030204" pitchFamily="18" charset="0"/>
                          </a:rPr>
                        </m:ctrlPr>
                      </m:fPr>
                      <m:num>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𝐼</m:t>
                            </m:r>
                          </m:e>
                          <m:sub>
                            <m:r>
                              <a:rPr lang="en-IN" i="1">
                                <a:latin typeface="Cambria Math" panose="02040503050406030204" pitchFamily="18" charset="0"/>
                                <a:ea typeface="Cambria Math" panose="02040503050406030204" pitchFamily="18" charset="0"/>
                              </a:rPr>
                              <m:t>𝑤</m:t>
                            </m:r>
                          </m:sub>
                        </m:sSub>
                      </m:num>
                      <m:den>
                        <m:r>
                          <a:rPr lang="en-IN" i="1">
                            <a:latin typeface="Cambria Math" panose="02040503050406030204" pitchFamily="18" charset="0"/>
                            <a:ea typeface="Cambria Math" panose="02040503050406030204" pitchFamily="18" charset="0"/>
                          </a:rPr>
                          <m:t>𝑚</m:t>
                        </m:r>
                        <m:sSubSup>
                          <m:sSubSupPr>
                            <m:ctrlPr>
                              <a:rPr lang="en-IN" i="1">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𝑟</m:t>
                            </m:r>
                          </m:e>
                          <m:sub>
                            <m:r>
                              <a:rPr lang="en-IN" i="1">
                                <a:latin typeface="Cambria Math" panose="02040503050406030204" pitchFamily="18" charset="0"/>
                                <a:ea typeface="Cambria Math" panose="02040503050406030204" pitchFamily="18" charset="0"/>
                              </a:rPr>
                              <m:t>𝑑</m:t>
                            </m:r>
                          </m:sub>
                          <m:sup>
                            <m:r>
                              <a:rPr lang="en-IN" i="1">
                                <a:latin typeface="Cambria Math" panose="02040503050406030204" pitchFamily="18" charset="0"/>
                                <a:ea typeface="Cambria Math" panose="02040503050406030204" pitchFamily="18" charset="0"/>
                              </a:rPr>
                              <m:t>2</m:t>
                            </m:r>
                          </m:sup>
                        </m:sSubSup>
                      </m:den>
                    </m:f>
                    <m:r>
                      <a:rPr lang="en-IN"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sSubSup>
                          <m:sSubSupPr>
                            <m:ctrlPr>
                              <a:rPr lang="en-IN" i="1">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𝑖</m:t>
                            </m:r>
                          </m:e>
                          <m:sub>
                            <m:r>
                              <a:rPr lang="en-IN" i="1">
                                <a:latin typeface="Cambria Math" panose="02040503050406030204" pitchFamily="18" charset="0"/>
                                <a:ea typeface="Cambria Math" panose="02040503050406030204" pitchFamily="18" charset="0"/>
                              </a:rPr>
                              <m:t>𝑜</m:t>
                            </m:r>
                          </m:sub>
                          <m:sup>
                            <m:r>
                              <a:rPr lang="en-IN" i="1">
                                <a:latin typeface="Cambria Math" panose="02040503050406030204" pitchFamily="18" charset="0"/>
                                <a:ea typeface="Cambria Math" panose="02040503050406030204" pitchFamily="18" charset="0"/>
                              </a:rPr>
                              <m:t>2</m:t>
                            </m:r>
                          </m:sup>
                        </m:sSubSup>
                        <m:sSubSup>
                          <m:sSubSupPr>
                            <m:ctrlPr>
                              <a:rPr lang="en-IN" i="1">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𝑖</m:t>
                            </m:r>
                          </m:e>
                          <m:sub>
                            <m:r>
                              <a:rPr lang="en-IN" i="1">
                                <a:latin typeface="Cambria Math" panose="02040503050406030204" pitchFamily="18" charset="0"/>
                                <a:ea typeface="Cambria Math" panose="02040503050406030204" pitchFamily="18" charset="0"/>
                              </a:rPr>
                              <m:t>𝑔</m:t>
                            </m:r>
                          </m:sub>
                          <m:sup>
                            <m:r>
                              <a:rPr lang="en-IN" i="1">
                                <a:latin typeface="Cambria Math" panose="02040503050406030204" pitchFamily="18" charset="0"/>
                                <a:ea typeface="Cambria Math" panose="02040503050406030204" pitchFamily="18" charset="0"/>
                              </a:rPr>
                              <m:t>2</m:t>
                            </m:r>
                          </m:sup>
                        </m:sSubSup>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𝐼</m:t>
                            </m:r>
                          </m:e>
                          <m:sub>
                            <m:r>
                              <a:rPr lang="en-IN" i="1">
                                <a:latin typeface="Cambria Math" panose="02040503050406030204" pitchFamily="18" charset="0"/>
                                <a:ea typeface="Cambria Math" panose="02040503050406030204" pitchFamily="18" charset="0"/>
                              </a:rPr>
                              <m:t>𝑝</m:t>
                            </m:r>
                          </m:sub>
                        </m:sSub>
                      </m:num>
                      <m:den>
                        <m:r>
                          <a:rPr lang="en-IN" i="1">
                            <a:latin typeface="Cambria Math" panose="02040503050406030204" pitchFamily="18" charset="0"/>
                            <a:ea typeface="Cambria Math" panose="02040503050406030204" pitchFamily="18" charset="0"/>
                          </a:rPr>
                          <m:t>𝑚</m:t>
                        </m:r>
                        <m:sSubSup>
                          <m:sSubSupPr>
                            <m:ctrlPr>
                              <a:rPr lang="en-IN" i="1">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𝑟</m:t>
                            </m:r>
                          </m:e>
                          <m:sub>
                            <m:r>
                              <a:rPr lang="en-IN" i="1">
                                <a:latin typeface="Cambria Math" panose="02040503050406030204" pitchFamily="18" charset="0"/>
                                <a:ea typeface="Cambria Math" panose="02040503050406030204" pitchFamily="18" charset="0"/>
                              </a:rPr>
                              <m:t>𝑑</m:t>
                            </m:r>
                          </m:sub>
                          <m:sup>
                            <m:r>
                              <a:rPr lang="en-IN" i="1">
                                <a:latin typeface="Cambria Math" panose="02040503050406030204" pitchFamily="18" charset="0"/>
                                <a:ea typeface="Cambria Math" panose="02040503050406030204" pitchFamily="18" charset="0"/>
                              </a:rPr>
                              <m:t>2</m:t>
                            </m:r>
                          </m:sup>
                        </m:sSubSup>
                      </m:den>
                    </m:f>
                  </m:oMath>
                </a14:m>
                <a:r>
                  <a:rPr lang="en-IN" dirty="0"/>
                  <a:t> </a:t>
                </a:r>
              </a:p>
              <a:p>
                <a:pPr>
                  <a:lnSpc>
                    <a:spcPct val="150000"/>
                  </a:lnSpc>
                </a:pPr>
                <a:r>
                  <a:rPr lang="en-IN" dirty="0">
                    <a:ea typeface="Cambria Math" panose="02040503050406030204" pitchFamily="18" charset="0"/>
                  </a:rPr>
                  <a:t>		</a:t>
                </a:r>
                <a14:m>
                  <m:oMath xmlns:m="http://schemas.openxmlformats.org/officeDocument/2006/math">
                    <m:r>
                      <a:rPr lang="en-IN" i="1">
                        <a:latin typeface="Cambria Math" panose="02040503050406030204" pitchFamily="18" charset="0"/>
                        <a:ea typeface="Cambria Math" panose="02040503050406030204" pitchFamily="18" charset="0"/>
                      </a:rPr>
                      <m:t>𝛿</m:t>
                    </m:r>
                    <m:r>
                      <a:rPr lang="en-IN" i="1">
                        <a:latin typeface="Cambria Math" panose="02040503050406030204" pitchFamily="18" charset="0"/>
                        <a:ea typeface="Cambria Math" panose="02040503050406030204" pitchFamily="18" charset="0"/>
                      </a:rPr>
                      <m:t>=1+</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𝛿</m:t>
                        </m:r>
                      </m:e>
                      <m:sub>
                        <m:r>
                          <a:rPr lang="en-IN" i="1">
                            <a:latin typeface="Cambria Math" panose="02040503050406030204" pitchFamily="18" charset="0"/>
                            <a:ea typeface="Cambria Math" panose="02040503050406030204" pitchFamily="18" charset="0"/>
                          </a:rPr>
                          <m:t>1</m:t>
                        </m:r>
                      </m:sub>
                    </m:sSub>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𝛿</m:t>
                        </m:r>
                      </m:e>
                      <m:sub>
                        <m:r>
                          <a:rPr lang="en-IN" i="1">
                            <a:latin typeface="Cambria Math" panose="02040503050406030204" pitchFamily="18" charset="0"/>
                            <a:ea typeface="Cambria Math" panose="02040503050406030204" pitchFamily="18" charset="0"/>
                          </a:rPr>
                          <m:t>2</m:t>
                        </m:r>
                      </m:sub>
                    </m:sSub>
                    <m:sSubSup>
                      <m:sSubSupPr>
                        <m:ctrlPr>
                          <a:rPr lang="en-IN" i="1">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𝑖</m:t>
                        </m:r>
                      </m:e>
                      <m:sub>
                        <m:r>
                          <a:rPr lang="en-IN" i="1">
                            <a:latin typeface="Cambria Math" panose="02040503050406030204" pitchFamily="18" charset="0"/>
                            <a:ea typeface="Cambria Math" panose="02040503050406030204" pitchFamily="18" charset="0"/>
                          </a:rPr>
                          <m:t>𝑜</m:t>
                        </m:r>
                      </m:sub>
                      <m:sup>
                        <m:r>
                          <a:rPr lang="en-IN" i="1">
                            <a:latin typeface="Cambria Math" panose="02040503050406030204" pitchFamily="18" charset="0"/>
                            <a:ea typeface="Cambria Math" panose="02040503050406030204" pitchFamily="18" charset="0"/>
                          </a:rPr>
                          <m:t>2</m:t>
                        </m:r>
                      </m:sup>
                    </m:sSubSup>
                    <m:sSubSup>
                      <m:sSubSupPr>
                        <m:ctrlPr>
                          <a:rPr lang="en-IN" i="1">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𝑖</m:t>
                        </m:r>
                      </m:e>
                      <m:sub>
                        <m:r>
                          <a:rPr lang="en-IN" i="1">
                            <a:latin typeface="Cambria Math" panose="02040503050406030204" pitchFamily="18" charset="0"/>
                            <a:ea typeface="Cambria Math" panose="02040503050406030204" pitchFamily="18" charset="0"/>
                          </a:rPr>
                          <m:t>𝑔</m:t>
                        </m:r>
                      </m:sub>
                      <m:sup>
                        <m:r>
                          <a:rPr lang="en-IN" i="1">
                            <a:latin typeface="Cambria Math" panose="02040503050406030204" pitchFamily="18" charset="0"/>
                            <a:ea typeface="Cambria Math" panose="02040503050406030204" pitchFamily="18" charset="0"/>
                          </a:rPr>
                          <m:t>2</m:t>
                        </m:r>
                      </m:sup>
                    </m:sSubSup>
                    <m:r>
                      <a:rPr lang="en-IN" b="0" i="0" smtClean="0">
                        <a:latin typeface="Cambria Math" panose="02040503050406030204" pitchFamily="18" charset="0"/>
                        <a:ea typeface="Cambria Math" panose="02040503050406030204" pitchFamily="18" charset="0"/>
                      </a:rPr>
                      <m:t>=1+0.04+0.0025 </m:t>
                    </m:r>
                    <m:sSup>
                      <m:sSupPr>
                        <m:ctrlPr>
                          <a:rPr lang="en-IN" b="0" i="1" smtClean="0">
                            <a:latin typeface="Cambria Math" panose="02040503050406030204" pitchFamily="18" charset="0"/>
                            <a:ea typeface="Cambria Math" panose="02040503050406030204" pitchFamily="18" charset="0"/>
                          </a:rPr>
                        </m:ctrlPr>
                      </m:sSupPr>
                      <m:e>
                        <m:r>
                          <m:rPr>
                            <m:sty m:val="p"/>
                          </m:rPr>
                          <a:rPr lang="en-IN" b="0" i="0" smtClean="0">
                            <a:latin typeface="Cambria Math" panose="02040503050406030204" pitchFamily="18" charset="0"/>
                            <a:ea typeface="Cambria Math" panose="02040503050406030204" pitchFamily="18" charset="0"/>
                          </a:rPr>
                          <m:t>G</m:t>
                        </m:r>
                      </m:e>
                      <m:sup>
                        <m:r>
                          <a:rPr lang="en-IN" b="0" i="0" smtClean="0">
                            <a:latin typeface="Cambria Math" panose="02040503050406030204" pitchFamily="18" charset="0"/>
                            <a:ea typeface="Cambria Math" panose="02040503050406030204" pitchFamily="18" charset="0"/>
                          </a:rPr>
                          <m:t>2</m:t>
                        </m:r>
                      </m:sup>
                    </m:sSup>
                  </m:oMath>
                </a14:m>
                <a:endParaRPr lang="en-IN" dirty="0"/>
              </a:p>
              <a:p>
                <a:pPr>
                  <a:lnSpc>
                    <a:spcPct val="150000"/>
                  </a:lnSpc>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=1+0.04+0.0025</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2.3</m:t>
                          </m:r>
                        </m:e>
                        <m:sup>
                          <m:r>
                            <a:rPr lang="en-IN" b="0" i="1" smtClean="0">
                              <a:latin typeface="Cambria Math" panose="02040503050406030204" pitchFamily="18" charset="0"/>
                            </a:rPr>
                            <m:t>2</m:t>
                          </m:r>
                        </m:sup>
                      </m:sSup>
                      <m:r>
                        <a:rPr lang="en-IN" b="0" i="1" smtClean="0">
                          <a:latin typeface="Cambria Math" panose="02040503050406030204" pitchFamily="18" charset="0"/>
                        </a:rPr>
                        <m:t>=1.053225</m:t>
                      </m:r>
                    </m:oMath>
                  </m:oMathPara>
                </a14:m>
                <a:endParaRPr lang="en-IN" dirty="0"/>
              </a:p>
              <a:p>
                <a:pPr>
                  <a:lnSpc>
                    <a:spcPct val="150000"/>
                  </a:lnSpc>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𝑚</m:t>
                          </m:r>
                        </m:e>
                        <m:sub>
                          <m:r>
                            <a:rPr lang="en-IN" b="0" i="1" smtClean="0">
                              <a:latin typeface="Cambria Math" panose="02040503050406030204" pitchFamily="18" charset="0"/>
                              <a:ea typeface="Cambria Math" panose="02040503050406030204" pitchFamily="18" charset="0"/>
                            </a:rPr>
                            <m:t>𝑒</m:t>
                          </m:r>
                        </m:sub>
                      </m:sSub>
                      <m:r>
                        <a:rPr lang="en-IN" b="0" i="1" smtClean="0">
                          <a:latin typeface="Cambria Math" panose="02040503050406030204" pitchFamily="18" charset="0"/>
                          <a:ea typeface="Cambria Math" panose="02040503050406030204" pitchFamily="18" charset="0"/>
                        </a:rPr>
                        <m:t>=1.053225×400=421.29 </m:t>
                      </m:r>
                      <m:r>
                        <a:rPr lang="en-IN" b="0" i="1" smtClean="0">
                          <a:latin typeface="Cambria Math" panose="02040503050406030204" pitchFamily="18" charset="0"/>
                          <a:ea typeface="Cambria Math" panose="02040503050406030204" pitchFamily="18" charset="0"/>
                        </a:rPr>
                        <m:t>𝐾𝑔</m:t>
                      </m:r>
                    </m:oMath>
                  </m:oMathPara>
                </a14:m>
                <a:endParaRPr lang="en-IN" dirty="0"/>
              </a:p>
              <a:p>
                <a:pPr>
                  <a:lnSpc>
                    <a:spcPct val="150000"/>
                  </a:lnSpc>
                </a:pPr>
                <a:r>
                  <a:rPr lang="en-IN" dirty="0"/>
                  <a: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2</m:t>
                        </m:r>
                      </m:den>
                    </m:f>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𝑒</m:t>
                        </m:r>
                      </m:sub>
                    </m:sSub>
                    <m:sSup>
                      <m:sSupPr>
                        <m:ctrlPr>
                          <a:rPr lang="en-IN" i="1">
                            <a:latin typeface="Cambria Math" panose="02040503050406030204" pitchFamily="18" charset="0"/>
                          </a:rPr>
                        </m:ctrlPr>
                      </m:sSupPr>
                      <m:e>
                        <m:r>
                          <a:rPr lang="en-IN" i="1">
                            <a:latin typeface="Cambria Math" panose="02040503050406030204" pitchFamily="18" charset="0"/>
                          </a:rPr>
                          <m:t>𝑣</m:t>
                        </m:r>
                      </m:e>
                      <m:sup>
                        <m:r>
                          <a:rPr lang="en-IN" i="1">
                            <a:latin typeface="Cambria Math" panose="02040503050406030204" pitchFamily="18" charset="0"/>
                          </a:rPr>
                          <m:t>2</m:t>
                        </m:r>
                      </m:sup>
                    </m:sSup>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2</m:t>
                        </m:r>
                      </m:den>
                    </m:f>
                    <m:sSub>
                      <m:sSubPr>
                        <m:ctrlPr>
                          <a:rPr lang="en-IN" i="1">
                            <a:latin typeface="Cambria Math" panose="02040503050406030204" pitchFamily="18" charset="0"/>
                          </a:rPr>
                        </m:ctrlPr>
                      </m:sSubPr>
                      <m:e>
                        <m:r>
                          <a:rPr lang="en-IN" i="1">
                            <a:latin typeface="Cambria Math" panose="02040503050406030204" pitchFamily="18" charset="0"/>
                          </a:rPr>
                          <m:t>𝐽</m:t>
                        </m:r>
                      </m:e>
                      <m:sub>
                        <m:r>
                          <a:rPr lang="en-IN" i="1">
                            <a:latin typeface="Cambria Math" panose="02040503050406030204" pitchFamily="18" charset="0"/>
                          </a:rPr>
                          <m:t>𝑒𝑤</m:t>
                        </m:r>
                      </m:sub>
                    </m:sSub>
                    <m:sSubSup>
                      <m:sSubSupPr>
                        <m:ctrlPr>
                          <a:rPr lang="en-IN" i="1">
                            <a:latin typeface="Cambria Math" panose="02040503050406030204" pitchFamily="18" charset="0"/>
                          </a:rPr>
                        </m:ctrlPr>
                      </m:sSubSupPr>
                      <m:e>
                        <m:r>
                          <a:rPr lang="en-IN" i="1">
                            <a:latin typeface="Cambria Math" panose="02040503050406030204" pitchFamily="18" charset="0"/>
                          </a:rPr>
                          <m:t>𝑤</m:t>
                        </m:r>
                      </m:e>
                      <m:sub>
                        <m:r>
                          <a:rPr lang="en-IN" i="1">
                            <a:latin typeface="Cambria Math" panose="02040503050406030204" pitchFamily="18" charset="0"/>
                          </a:rPr>
                          <m:t>𝑤</m:t>
                        </m:r>
                      </m:sub>
                      <m:sup>
                        <m:r>
                          <a:rPr lang="en-IN" i="1">
                            <a:latin typeface="Cambria Math" panose="02040503050406030204" pitchFamily="18" charset="0"/>
                          </a:rPr>
                          <m:t>2</m:t>
                        </m:r>
                      </m:sup>
                    </m:sSubSup>
                  </m:oMath>
                </a14:m>
                <a:endParaRPr lang="en-IN" dirty="0"/>
              </a:p>
              <a:p>
                <a:pPr>
                  <a:lnSpc>
                    <a:spcPct val="150000"/>
                  </a:lnSpc>
                </a:pPr>
                <a:r>
                  <a:rPr lang="en-IN" dirty="0"/>
                  <a:t> </a:t>
                </a:r>
                <a:r>
                  <a:rPr lang="en-IN" b="1" dirty="0"/>
                  <a:t> </a:t>
                </a:r>
                <a14:m>
                  <m:oMath xmlns:m="http://schemas.openxmlformats.org/officeDocument/2006/math">
                    <m:sSub>
                      <m:sSubPr>
                        <m:ctrlPr>
                          <a:rPr lang="en-IN" b="1" i="1" smtClean="0">
                            <a:solidFill>
                              <a:schemeClr val="tx1"/>
                            </a:solidFill>
                            <a:latin typeface="Cambria Math" panose="02040503050406030204" pitchFamily="18" charset="0"/>
                          </a:rPr>
                        </m:ctrlPr>
                      </m:sSubPr>
                      <m:e>
                        <m:r>
                          <a:rPr lang="en-IN" b="1" i="1">
                            <a:solidFill>
                              <a:schemeClr val="tx1"/>
                            </a:solidFill>
                            <a:latin typeface="Cambria Math" panose="02040503050406030204" pitchFamily="18" charset="0"/>
                          </a:rPr>
                          <m:t>𝑱</m:t>
                        </m:r>
                      </m:e>
                      <m:sub>
                        <m:r>
                          <a:rPr lang="en-IN" b="1" i="1">
                            <a:solidFill>
                              <a:schemeClr val="tx1"/>
                            </a:solidFill>
                            <a:latin typeface="Cambria Math" panose="02040503050406030204" pitchFamily="18" charset="0"/>
                          </a:rPr>
                          <m:t>𝒆𝒘</m:t>
                        </m:r>
                      </m:sub>
                    </m:sSub>
                    <m:r>
                      <a:rPr lang="en-IN" b="1"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𝑒</m:t>
                        </m:r>
                      </m:sub>
                    </m:sSub>
                    <m:sSubSup>
                      <m:sSubSupPr>
                        <m:ctrlPr>
                          <a:rPr lang="en-IN" i="1">
                            <a:latin typeface="Cambria Math" panose="02040503050406030204" pitchFamily="18" charset="0"/>
                          </a:rPr>
                        </m:ctrlPr>
                      </m:sSubSupPr>
                      <m:e>
                        <m:r>
                          <a:rPr lang="en-IN" i="1">
                            <a:latin typeface="Cambria Math" panose="02040503050406030204" pitchFamily="18" charset="0"/>
                          </a:rPr>
                          <m:t>𝑟</m:t>
                        </m:r>
                      </m:e>
                      <m:sub>
                        <m:r>
                          <a:rPr lang="en-IN" i="1">
                            <a:latin typeface="Cambria Math" panose="02040503050406030204" pitchFamily="18" charset="0"/>
                          </a:rPr>
                          <m:t>𝑑</m:t>
                        </m:r>
                      </m:sub>
                      <m:sup>
                        <m:r>
                          <a:rPr lang="en-IN" i="1">
                            <a:latin typeface="Cambria Math" panose="02040503050406030204" pitchFamily="18" charset="0"/>
                          </a:rPr>
                          <m:t>2</m:t>
                        </m:r>
                      </m:sup>
                    </m:sSubSup>
                    <m:r>
                      <a:rPr lang="en-IN" b="0" i="0" smtClean="0">
                        <a:latin typeface="Cambria Math" panose="02040503050406030204" pitchFamily="18" charset="0"/>
                      </a:rPr>
                      <m:t>=421.29∗0.28∗</m:t>
                    </m:r>
                    <m:r>
                      <a:rPr lang="en-IN" b="0" i="0" smtClean="0">
                        <a:solidFill>
                          <a:schemeClr val="tx1"/>
                        </a:solidFill>
                        <a:latin typeface="Cambria Math" panose="02040503050406030204" pitchFamily="18" charset="0"/>
                      </a:rPr>
                      <m:t>0.28</m:t>
                    </m:r>
                    <m:r>
                      <a:rPr lang="en-IN" b="0" i="0" smtClean="0">
                        <a:solidFill>
                          <a:srgbClr val="0070C0"/>
                        </a:solidFill>
                        <a:latin typeface="Cambria Math" panose="02040503050406030204" pitchFamily="18" charset="0"/>
                      </a:rPr>
                      <m:t>=33.029 </m:t>
                    </m:r>
                    <m:r>
                      <m:rPr>
                        <m:sty m:val="p"/>
                      </m:rPr>
                      <a:rPr lang="en-IN" b="0" i="0" smtClean="0">
                        <a:solidFill>
                          <a:srgbClr val="0070C0"/>
                        </a:solidFill>
                        <a:latin typeface="Cambria Math" panose="02040503050406030204" pitchFamily="18" charset="0"/>
                      </a:rPr>
                      <m:t>Kg</m:t>
                    </m:r>
                    <m:r>
                      <a:rPr lang="en-IN" b="0" i="0" smtClean="0">
                        <a:solidFill>
                          <a:srgbClr val="0070C0"/>
                        </a:solidFill>
                        <a:latin typeface="Cambria Math" panose="02040503050406030204" pitchFamily="18" charset="0"/>
                      </a:rPr>
                      <m:t>.</m:t>
                    </m:r>
                    <m:sSup>
                      <m:sSupPr>
                        <m:ctrlPr>
                          <a:rPr lang="en-IN" b="0" i="1" smtClean="0">
                            <a:solidFill>
                              <a:srgbClr val="0070C0"/>
                            </a:solidFill>
                            <a:latin typeface="Cambria Math" panose="02040503050406030204" pitchFamily="18" charset="0"/>
                          </a:rPr>
                        </m:ctrlPr>
                      </m:sSupPr>
                      <m:e>
                        <m:r>
                          <m:rPr>
                            <m:sty m:val="p"/>
                          </m:rPr>
                          <a:rPr lang="en-IN" b="0" i="0" smtClean="0">
                            <a:solidFill>
                              <a:srgbClr val="0070C0"/>
                            </a:solidFill>
                            <a:latin typeface="Cambria Math" panose="02040503050406030204" pitchFamily="18" charset="0"/>
                          </a:rPr>
                          <m:t>m</m:t>
                        </m:r>
                      </m:e>
                      <m:sup>
                        <m:r>
                          <a:rPr lang="en-IN" b="0" i="0" smtClean="0">
                            <a:solidFill>
                              <a:srgbClr val="0070C0"/>
                            </a:solidFill>
                            <a:latin typeface="Cambria Math" panose="02040503050406030204" pitchFamily="18" charset="0"/>
                          </a:rPr>
                          <m:t>2</m:t>
                        </m:r>
                      </m:sup>
                    </m:sSup>
                  </m:oMath>
                </a14:m>
                <a:endParaRPr lang="en-IN" dirty="0"/>
              </a:p>
            </p:txBody>
          </p:sp>
        </mc:Choice>
        <mc:Fallback xmlns="">
          <p:sp>
            <p:nvSpPr>
              <p:cNvPr id="8" name="TextBox 7">
                <a:extLst>
                  <a:ext uri="{FF2B5EF4-FFF2-40B4-BE49-F238E27FC236}">
                    <a16:creationId xmlns:a16="http://schemas.microsoft.com/office/drawing/2014/main" id="{9D4A85A0-5C8C-0D2C-F144-15AF7E72D086}"/>
                  </a:ext>
                </a:extLst>
              </p:cNvPr>
              <p:cNvSpPr txBox="1">
                <a:spLocks noRot="1" noChangeAspect="1" noMove="1" noResize="1" noEditPoints="1" noAdjustHandles="1" noChangeArrowheads="1" noChangeShapeType="1" noTextEdit="1"/>
              </p:cNvSpPr>
              <p:nvPr/>
            </p:nvSpPr>
            <p:spPr>
              <a:xfrm>
                <a:off x="825914" y="882283"/>
                <a:ext cx="7305363" cy="5484515"/>
              </a:xfrm>
              <a:prstGeom prst="rect">
                <a:avLst/>
              </a:prstGeom>
              <a:blipFill>
                <a:blip r:embed="rId3"/>
                <a:stretch>
                  <a:fillRect l="-1918" b="-890"/>
                </a:stretch>
              </a:blipFill>
            </p:spPr>
            <p:txBody>
              <a:bodyPr/>
              <a:lstStyle/>
              <a:p>
                <a:r>
                  <a:rPr lang="en-IN">
                    <a:noFill/>
                  </a:rPr>
                  <a:t> </a:t>
                </a:r>
              </a:p>
            </p:txBody>
          </p:sp>
        </mc:Fallback>
      </mc:AlternateContent>
    </p:spTree>
    <p:extLst>
      <p:ext uri="{BB962C8B-B14F-4D97-AF65-F5344CB8AC3E}">
        <p14:creationId xmlns:p14="http://schemas.microsoft.com/office/powerpoint/2010/main" val="2247771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AC87E6C-05EB-4A79-C924-89C1E468A488}"/>
              </a:ext>
            </a:extLst>
          </p:cNvPr>
          <p:cNvSpPr>
            <a:spLocks noGrp="1"/>
          </p:cNvSpPr>
          <p:nvPr>
            <p:ph type="ftr" sz="quarter" idx="11"/>
          </p:nvPr>
        </p:nvSpPr>
        <p:spPr>
          <a:xfrm>
            <a:off x="3243018" y="6473213"/>
            <a:ext cx="3147955" cy="365125"/>
          </a:xfrm>
        </p:spPr>
        <p:txBody>
          <a:bodyPr/>
          <a:lstStyle/>
          <a:p>
            <a:r>
              <a:rPr lang="en-US" sz="1200" dirty="0"/>
              <a:t>EE 580 Electrical Machines &amp; Drive Systems</a:t>
            </a:r>
            <a:endParaRPr lang="en-IN" sz="1200" dirty="0"/>
          </a:p>
        </p:txBody>
      </p:sp>
      <p:sp>
        <p:nvSpPr>
          <p:cNvPr id="5" name="Slide Number Placeholder 4">
            <a:extLst>
              <a:ext uri="{FF2B5EF4-FFF2-40B4-BE49-F238E27FC236}">
                <a16:creationId xmlns:a16="http://schemas.microsoft.com/office/drawing/2014/main" id="{E672DCC7-931B-C7BD-B2F2-4B8B0FD10496}"/>
              </a:ext>
            </a:extLst>
          </p:cNvPr>
          <p:cNvSpPr>
            <a:spLocks noGrp="1"/>
          </p:cNvSpPr>
          <p:nvPr>
            <p:ph type="sldNum" sz="quarter" idx="12"/>
          </p:nvPr>
        </p:nvSpPr>
        <p:spPr>
          <a:xfrm>
            <a:off x="8475450" y="6473214"/>
            <a:ext cx="565159" cy="365125"/>
          </a:xfrm>
        </p:spPr>
        <p:txBody>
          <a:bodyPr/>
          <a:lstStyle/>
          <a:p>
            <a:fld id="{34F7189B-1BDF-4858-BFEA-F613A9421912}" type="slidenum">
              <a:rPr lang="en-IN" smtClean="0"/>
              <a:t>8</a:t>
            </a:fld>
            <a:endParaRPr lang="en-IN"/>
          </a:p>
        </p:txBody>
      </p:sp>
      <p:pic>
        <p:nvPicPr>
          <p:cNvPr id="6" name="Picture 2" descr="Linguistic">
            <a:extLst>
              <a:ext uri="{FF2B5EF4-FFF2-40B4-BE49-F238E27FC236}">
                <a16:creationId xmlns:a16="http://schemas.microsoft.com/office/drawing/2014/main" id="{1123618C-E92A-D5AE-6506-D0D8D48F5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3934" y="134210"/>
            <a:ext cx="970451" cy="9704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A6476F3-3405-7B70-84C5-B326718BD60E}"/>
              </a:ext>
            </a:extLst>
          </p:cNvPr>
          <p:cNvSpPr txBox="1"/>
          <p:nvPr/>
        </p:nvSpPr>
        <p:spPr>
          <a:xfrm>
            <a:off x="540777" y="581441"/>
            <a:ext cx="7187381" cy="523220"/>
          </a:xfrm>
          <a:prstGeom prst="rect">
            <a:avLst/>
          </a:prstGeom>
          <a:noFill/>
        </p:spPr>
        <p:txBody>
          <a:bodyPr wrap="square" rtlCol="0">
            <a:spAutoFit/>
          </a:bodyPr>
          <a:lstStyle/>
          <a:p>
            <a:r>
              <a:rPr lang="en-IN" sz="2800" dirty="0">
                <a:solidFill>
                  <a:srgbClr val="FFFF00"/>
                </a:solidFill>
              </a:rPr>
              <a:t>Vehicle Dynamics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59EF231-39B0-76E1-DCBE-50A3A57C47E2}"/>
                  </a:ext>
                </a:extLst>
              </p:cNvPr>
              <p:cNvSpPr txBox="1"/>
              <p:nvPr/>
            </p:nvSpPr>
            <p:spPr>
              <a:xfrm>
                <a:off x="548976" y="973393"/>
                <a:ext cx="8111613" cy="4540474"/>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𝑤</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𝑅</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𝐽</m:t>
                          </m:r>
                        </m:e>
                        <m:sub>
                          <m:r>
                            <a:rPr lang="en-IN" b="0" i="1" smtClean="0">
                              <a:latin typeface="Cambria Math" panose="02040503050406030204" pitchFamily="18" charset="0"/>
                            </a:rPr>
                            <m:t>𝑒𝑤</m:t>
                          </m:r>
                        </m:sub>
                      </m:sSub>
                      <m:f>
                        <m:fPr>
                          <m:ctrlPr>
                            <a:rPr lang="en-IN" b="0" i="1" smtClean="0">
                              <a:latin typeface="Cambria Math" panose="02040503050406030204" pitchFamily="18" charset="0"/>
                            </a:rPr>
                          </m:ctrlPr>
                        </m:fPr>
                        <m:num>
                          <m:r>
                            <a:rPr lang="en-IN" b="0" i="1" smtClean="0">
                              <a:latin typeface="Cambria Math" panose="02040503050406030204" pitchFamily="18" charset="0"/>
                            </a:rPr>
                            <m:t>   </m:t>
                          </m:r>
                          <m:r>
                            <a:rPr lang="en-IN" b="0" i="1" smtClean="0">
                              <a:latin typeface="Cambria Math" panose="02040503050406030204" pitchFamily="18" charset="0"/>
                            </a:rPr>
                            <m:t>𝑑</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𝑤</m:t>
                              </m:r>
                            </m:sub>
                          </m:sSub>
                        </m:num>
                        <m:den>
                          <m:r>
                            <a:rPr lang="en-IN" b="0" i="1" smtClean="0">
                              <a:latin typeface="Cambria Math" panose="02040503050406030204" pitchFamily="18" charset="0"/>
                            </a:rPr>
                            <m:t>𝑑𝑡</m:t>
                          </m:r>
                        </m:den>
                      </m:f>
                    </m:oMath>
                  </m:oMathPara>
                </a14:m>
                <a:endParaRPr lang="en-IN" dirty="0"/>
              </a:p>
              <a:p>
                <a:pPr>
                  <a:lnSpc>
                    <a:spcPct val="150000"/>
                  </a:lnSpc>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𝑇</m:t>
                          </m:r>
                        </m:e>
                        <m:sub>
                          <m:r>
                            <a:rPr lang="en-IN" i="1">
                              <a:latin typeface="Cambria Math" panose="02040503050406030204" pitchFamily="18" charset="0"/>
                            </a:rPr>
                            <m:t>𝑤</m:t>
                          </m:r>
                        </m:sub>
                      </m:sSub>
                      <m:r>
                        <a:rPr lang="en-IN" i="1">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𝑅</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𝐽</m:t>
                          </m:r>
                        </m:e>
                        <m:sub>
                          <m:r>
                            <a:rPr lang="en-IN" i="1">
                              <a:latin typeface="Cambria Math" panose="02040503050406030204" pitchFamily="18" charset="0"/>
                            </a:rPr>
                            <m:t>𝑒𝑤</m:t>
                          </m:r>
                        </m:sub>
                      </m:sSub>
                      <m:f>
                        <m:fPr>
                          <m:ctrlPr>
                            <a:rPr lang="en-IN" i="1">
                              <a:latin typeface="Cambria Math" panose="02040503050406030204" pitchFamily="18" charset="0"/>
                            </a:rPr>
                          </m:ctrlPr>
                        </m:fPr>
                        <m:num>
                          <m:r>
                            <a:rPr lang="en-IN" i="1">
                              <a:latin typeface="Cambria Math" panose="02040503050406030204" pitchFamily="18" charset="0"/>
                            </a:rPr>
                            <m:t>   </m:t>
                          </m:r>
                          <m:r>
                            <a:rPr lang="en-IN" i="1">
                              <a:latin typeface="Cambria Math" panose="02040503050406030204" pitchFamily="18" charset="0"/>
                            </a:rPr>
                            <m:t>𝑑</m:t>
                          </m:r>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i="1">
                                  <a:latin typeface="Cambria Math" panose="02040503050406030204" pitchFamily="18" charset="0"/>
                                </a:rPr>
                                <m:t>𝑤</m:t>
                              </m:r>
                            </m:sub>
                          </m:sSub>
                        </m:num>
                        <m:den>
                          <m:r>
                            <a:rPr lang="en-IN" i="1">
                              <a:latin typeface="Cambria Math" panose="02040503050406030204" pitchFamily="18" charset="0"/>
                            </a:rPr>
                            <m:t>𝑑𝑡</m:t>
                          </m:r>
                        </m:den>
                      </m:f>
                    </m:oMath>
                  </m:oMathPara>
                </a14:m>
                <a:endParaRPr lang="en-IN" dirty="0"/>
              </a:p>
              <a:p>
                <a:pPr>
                  <a:lnSpc>
                    <a:spcPct val="150000"/>
                  </a:lnSpc>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𝐷𝑀</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𝑤</m:t>
                              </m:r>
                            </m:sub>
                          </m:sSub>
                        </m:num>
                        <m:den>
                          <m:r>
                            <a:rPr lang="en-IN" b="0" i="1" smtClean="0">
                              <a:latin typeface="Cambria Math" panose="02040503050406030204" pitchFamily="18" charset="0"/>
                            </a:rPr>
                            <m:t>𝑛𝐺</m:t>
                          </m:r>
                        </m:den>
                      </m:f>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𝑚</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𝑤</m:t>
                          </m:r>
                        </m:sub>
                      </m:sSub>
                      <m:r>
                        <a:rPr lang="en-IN" b="0" i="1" smtClean="0">
                          <a:latin typeface="Cambria Math" panose="02040503050406030204" pitchFamily="18" charset="0"/>
                        </a:rPr>
                        <m:t>.</m:t>
                      </m:r>
                      <m:r>
                        <a:rPr lang="en-IN" b="0" i="1" smtClean="0">
                          <a:latin typeface="Cambria Math" panose="02040503050406030204" pitchFamily="18" charset="0"/>
                        </a:rPr>
                        <m:t>𝐺</m:t>
                      </m:r>
                    </m:oMath>
                  </m:oMathPara>
                </a14:m>
                <a:endParaRPr lang="en-IN" dirty="0"/>
              </a:p>
              <a:p>
                <a:pPr>
                  <a:lnSpc>
                    <a:spcPct val="150000"/>
                  </a:lnSpc>
                </a:pPr>
                <a14:m>
                  <m:oMathPara xmlns:m="http://schemas.openxmlformats.org/officeDocument/2006/math">
                    <m:oMathParaPr>
                      <m:jc m:val="left"/>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𝐷𝑀</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𝐷𝑦𝑛𝑜</m:t>
                          </m:r>
                        </m:sub>
                      </m:sSub>
                      <m:r>
                        <a:rPr lang="en-IN" b="0" i="1" smtClean="0">
                          <a:latin typeface="Cambria Math" panose="02040503050406030204" pitchFamily="18" charset="0"/>
                        </a:rPr>
                        <m:t>−</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𝐵</m:t>
                              </m:r>
                            </m:e>
                            <m:sub>
                              <m:r>
                                <a:rPr lang="en-IN" b="0" i="1" smtClean="0">
                                  <a:latin typeface="Cambria Math" panose="02040503050406030204" pitchFamily="18" charset="0"/>
                                </a:rPr>
                                <m:t>𝐷𝑀</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𝐵</m:t>
                              </m:r>
                            </m:e>
                            <m:sub>
                              <m:r>
                                <a:rPr lang="en-IN" b="0" i="1" smtClean="0">
                                  <a:latin typeface="Cambria Math" panose="02040503050406030204" pitchFamily="18" charset="0"/>
                                </a:rPr>
                                <m:t>𝐷𝑦𝑛𝑜</m:t>
                              </m:r>
                            </m:sub>
                          </m:sSub>
                        </m:e>
                      </m:d>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𝑚</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𝐽</m:t>
                          </m:r>
                        </m:e>
                        <m:sub>
                          <m:r>
                            <a:rPr lang="en-IN" b="0" i="1" smtClean="0">
                              <a:latin typeface="Cambria Math" panose="02040503050406030204" pitchFamily="18" charset="0"/>
                            </a:rPr>
                            <m:t>𝑡𝑜𝑡𝑎𝑙</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𝑑</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𝑤</m:t>
                              </m:r>
                            </m:sub>
                          </m:sSub>
                        </m:num>
                        <m:den>
                          <m:r>
                            <a:rPr lang="en-IN" b="0" i="1" smtClean="0">
                              <a:latin typeface="Cambria Math" panose="02040503050406030204" pitchFamily="18" charset="0"/>
                            </a:rPr>
                            <m:t>𝑑𝑡</m:t>
                          </m:r>
                        </m:den>
                      </m:f>
                    </m:oMath>
                  </m:oMathPara>
                </a14:m>
                <a:endParaRPr lang="en-IN" dirty="0"/>
              </a:p>
              <a:p>
                <a:pPr>
                  <a:lnSpc>
                    <a:spcPct val="150000"/>
                  </a:lnSpc>
                </a:pPr>
                <a:r>
                  <a:rPr lang="en-IN" b="0" dirty="0"/>
                  <a:t>							   </a:t>
                </a:r>
                <a14:m>
                  <m:oMath xmlns:m="http://schemas.openxmlformats.org/officeDocument/2006/math">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𝐽</m:t>
                        </m:r>
                      </m:e>
                      <m:sub>
                        <m:r>
                          <a:rPr lang="en-IN" b="0" i="1" smtClean="0">
                            <a:latin typeface="Cambria Math" panose="02040503050406030204" pitchFamily="18" charset="0"/>
                          </a:rPr>
                          <m:t>𝐷𝑀</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𝐽</m:t>
                        </m:r>
                      </m:e>
                      <m:sub>
                        <m:r>
                          <a:rPr lang="en-IN" b="0" i="1" smtClean="0">
                            <a:latin typeface="Cambria Math" panose="02040503050406030204" pitchFamily="18" charset="0"/>
                          </a:rPr>
                          <m:t>𝐶𝑜𝑢𝑝𝑙𝑖𝑛𝑔</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𝐽</m:t>
                        </m:r>
                      </m:e>
                      <m:sub>
                        <m:r>
                          <a:rPr lang="en-IN" b="0" i="1" smtClean="0">
                            <a:latin typeface="Cambria Math" panose="02040503050406030204" pitchFamily="18" charset="0"/>
                          </a:rPr>
                          <m:t>𝐷𝑦𝑛𝑜</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𝑑</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𝑤</m:t>
                            </m:r>
                          </m:sub>
                        </m:sSub>
                      </m:num>
                      <m:den>
                        <m:r>
                          <a:rPr lang="en-IN" b="0" i="1" smtClean="0">
                            <a:latin typeface="Cambria Math" panose="02040503050406030204" pitchFamily="18" charset="0"/>
                          </a:rPr>
                          <m:t>𝑑𝑡</m:t>
                        </m:r>
                      </m:den>
                    </m:f>
                  </m:oMath>
                </a14:m>
                <a:endParaRPr lang="en-IN" dirty="0"/>
              </a:p>
              <a:p>
                <a:pPr>
                  <a:lnSpc>
                    <a:spcPct val="150000"/>
                  </a:lnSpc>
                </a:pP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𝐽</m:t>
                            </m:r>
                          </m:e>
                          <m:sub>
                            <m:r>
                              <a:rPr lang="en-IN" b="0" i="1" smtClean="0">
                                <a:latin typeface="Cambria Math" panose="02040503050406030204" pitchFamily="18" charset="0"/>
                              </a:rPr>
                              <m:t>𝑒𝑤</m:t>
                            </m:r>
                          </m:sub>
                        </m:sSub>
                        <m:f>
                          <m:fPr>
                            <m:ctrlPr>
                              <a:rPr lang="en-IN" b="0" i="1" smtClean="0">
                                <a:latin typeface="Cambria Math" panose="02040503050406030204" pitchFamily="18" charset="0"/>
                              </a:rPr>
                            </m:ctrlPr>
                          </m:fPr>
                          <m:num>
                            <m:r>
                              <a:rPr lang="en-IN" b="0" i="1" smtClean="0">
                                <a:latin typeface="Cambria Math" panose="02040503050406030204" pitchFamily="18" charset="0"/>
                              </a:rPr>
                              <m:t>𝑑</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𝑤</m:t>
                                </m:r>
                              </m:sub>
                            </m:sSub>
                          </m:num>
                          <m:den>
                            <m:r>
                              <a:rPr lang="en-IN" b="0" i="1" smtClean="0">
                                <a:latin typeface="Cambria Math" panose="02040503050406030204" pitchFamily="18" charset="0"/>
                              </a:rPr>
                              <m:t>𝑑𝑡</m:t>
                            </m:r>
                          </m:den>
                        </m:f>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𝑅</m:t>
                            </m:r>
                          </m:sub>
                        </m:sSub>
                      </m:num>
                      <m:den>
                        <m:r>
                          <a:rPr lang="en-IN" b="0" i="1" smtClean="0">
                            <a:latin typeface="Cambria Math" panose="02040503050406030204" pitchFamily="18" charset="0"/>
                          </a:rPr>
                          <m:t>𝑛𝐺</m:t>
                        </m:r>
                      </m:den>
                    </m:f>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𝐷𝑦𝑛𝑜</m:t>
                        </m:r>
                      </m:sub>
                    </m:sSub>
                    <m:r>
                      <a:rPr lang="en-IN" b="0" i="1" smtClean="0">
                        <a:latin typeface="Cambria Math" panose="02040503050406030204" pitchFamily="18" charset="0"/>
                      </a:rPr>
                      <m:t>−</m:t>
                    </m:r>
                  </m:oMath>
                </a14:m>
                <a:r>
                  <a:rPr lang="en-IN" dirty="0"/>
                  <a:t> </a:t>
                </a:r>
                <a14:m>
                  <m:oMath xmlns:m="http://schemas.openxmlformats.org/officeDocument/2006/math">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𝐷𝑀</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𝐷𝑦𝑛𝑜</m:t>
                            </m:r>
                          </m:sub>
                        </m:sSub>
                      </m:e>
                    </m:d>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i="1">
                            <a:latin typeface="Cambria Math" panose="02040503050406030204" pitchFamily="18" charset="0"/>
                          </a:rPr>
                          <m:t>𝑚</m:t>
                        </m:r>
                      </m:sub>
                    </m:sSub>
                  </m:oMath>
                </a14:m>
                <a:r>
                  <a:rPr lang="en-IN" dirty="0"/>
                  <a:t>= </a:t>
                </a:r>
                <a14:m>
                  <m:oMath xmlns:m="http://schemas.openxmlformats.org/officeDocument/2006/math">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𝐽</m:t>
                        </m:r>
                      </m:e>
                      <m:sub>
                        <m:r>
                          <a:rPr lang="en-IN" i="1">
                            <a:latin typeface="Cambria Math" panose="02040503050406030204" pitchFamily="18" charset="0"/>
                          </a:rPr>
                          <m:t>𝐷𝑀</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𝐽</m:t>
                        </m:r>
                      </m:e>
                      <m:sub>
                        <m:r>
                          <a:rPr lang="en-IN" i="1">
                            <a:latin typeface="Cambria Math" panose="02040503050406030204" pitchFamily="18" charset="0"/>
                          </a:rPr>
                          <m:t>𝐶𝑜𝑢𝑝𝑙𝑖𝑛𝑔</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𝐽</m:t>
                        </m:r>
                      </m:e>
                      <m:sub>
                        <m:r>
                          <a:rPr lang="en-IN" i="1">
                            <a:latin typeface="Cambria Math" panose="02040503050406030204" pitchFamily="18" charset="0"/>
                          </a:rPr>
                          <m:t>𝐷𝑦𝑛𝑜</m:t>
                        </m:r>
                      </m:sub>
                    </m:sSub>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i="1">
                                <a:latin typeface="Cambria Math" panose="02040503050406030204" pitchFamily="18" charset="0"/>
                              </a:rPr>
                              <m:t>𝑤</m:t>
                            </m:r>
                          </m:sub>
                        </m:sSub>
                      </m:num>
                      <m:den>
                        <m:r>
                          <a:rPr lang="en-IN" i="1">
                            <a:latin typeface="Cambria Math" panose="02040503050406030204" pitchFamily="18" charset="0"/>
                          </a:rPr>
                          <m:t>𝑑𝑡</m:t>
                        </m:r>
                      </m:den>
                    </m:f>
                  </m:oMath>
                </a14:m>
                <a:endParaRPr lang="en-IN" dirty="0"/>
              </a:p>
            </p:txBody>
          </p:sp>
        </mc:Choice>
        <mc:Fallback xmlns="">
          <p:sp>
            <p:nvSpPr>
              <p:cNvPr id="3" name="TextBox 2">
                <a:extLst>
                  <a:ext uri="{FF2B5EF4-FFF2-40B4-BE49-F238E27FC236}">
                    <a16:creationId xmlns:a16="http://schemas.microsoft.com/office/drawing/2014/main" id="{B59EF231-39B0-76E1-DCBE-50A3A57C47E2}"/>
                  </a:ext>
                </a:extLst>
              </p:cNvPr>
              <p:cNvSpPr txBox="1">
                <a:spLocks noRot="1" noChangeAspect="1" noMove="1" noResize="1" noEditPoints="1" noAdjustHandles="1" noChangeArrowheads="1" noChangeShapeType="1" noTextEdit="1"/>
              </p:cNvSpPr>
              <p:nvPr/>
            </p:nvSpPr>
            <p:spPr>
              <a:xfrm>
                <a:off x="548976" y="973393"/>
                <a:ext cx="8111613" cy="4540474"/>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251989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AC87E6C-05EB-4A79-C924-89C1E468A488}"/>
              </a:ext>
            </a:extLst>
          </p:cNvPr>
          <p:cNvSpPr>
            <a:spLocks noGrp="1"/>
          </p:cNvSpPr>
          <p:nvPr>
            <p:ph type="ftr" sz="quarter" idx="11"/>
          </p:nvPr>
        </p:nvSpPr>
        <p:spPr>
          <a:xfrm>
            <a:off x="3243018" y="6473213"/>
            <a:ext cx="3147955" cy="365125"/>
          </a:xfrm>
        </p:spPr>
        <p:txBody>
          <a:bodyPr/>
          <a:lstStyle/>
          <a:p>
            <a:r>
              <a:rPr lang="en-US" sz="1200" dirty="0"/>
              <a:t>EE 580 Electrical Machines &amp; Drive Systems</a:t>
            </a:r>
            <a:endParaRPr lang="en-IN" sz="1200" dirty="0"/>
          </a:p>
        </p:txBody>
      </p:sp>
      <p:sp>
        <p:nvSpPr>
          <p:cNvPr id="5" name="Slide Number Placeholder 4">
            <a:extLst>
              <a:ext uri="{FF2B5EF4-FFF2-40B4-BE49-F238E27FC236}">
                <a16:creationId xmlns:a16="http://schemas.microsoft.com/office/drawing/2014/main" id="{E672DCC7-931B-C7BD-B2F2-4B8B0FD10496}"/>
              </a:ext>
            </a:extLst>
          </p:cNvPr>
          <p:cNvSpPr>
            <a:spLocks noGrp="1"/>
          </p:cNvSpPr>
          <p:nvPr>
            <p:ph type="sldNum" sz="quarter" idx="12"/>
          </p:nvPr>
        </p:nvSpPr>
        <p:spPr>
          <a:xfrm>
            <a:off x="8475450" y="6473214"/>
            <a:ext cx="565159" cy="365125"/>
          </a:xfrm>
        </p:spPr>
        <p:txBody>
          <a:bodyPr/>
          <a:lstStyle/>
          <a:p>
            <a:fld id="{34F7189B-1BDF-4858-BFEA-F613A9421912}" type="slidenum">
              <a:rPr lang="en-IN" smtClean="0"/>
              <a:t>9</a:t>
            </a:fld>
            <a:endParaRPr lang="en-IN"/>
          </a:p>
        </p:txBody>
      </p:sp>
      <p:pic>
        <p:nvPicPr>
          <p:cNvPr id="6" name="Picture 2" descr="Linguistic">
            <a:extLst>
              <a:ext uri="{FF2B5EF4-FFF2-40B4-BE49-F238E27FC236}">
                <a16:creationId xmlns:a16="http://schemas.microsoft.com/office/drawing/2014/main" id="{1123618C-E92A-D5AE-6506-D0D8D48F5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3934" y="134210"/>
            <a:ext cx="970451" cy="97045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2CF505D-D31F-22BC-5A57-6D5ACAB7AB2E}"/>
                  </a:ext>
                </a:extLst>
              </p:cNvPr>
              <p:cNvSpPr txBox="1"/>
              <p:nvPr/>
            </p:nvSpPr>
            <p:spPr>
              <a:xfrm>
                <a:off x="589934" y="1258529"/>
                <a:ext cx="8450675" cy="3989682"/>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𝐽</m:t>
                              </m:r>
                            </m:e>
                            <m:sub>
                              <m:r>
                                <a:rPr lang="en-IN" b="0" i="1" smtClean="0">
                                  <a:latin typeface="Cambria Math" panose="02040503050406030204" pitchFamily="18" charset="0"/>
                                </a:rPr>
                                <m:t>𝑒𝑤</m:t>
                              </m:r>
                            </m:sub>
                          </m:sSub>
                        </m:num>
                        <m:den>
                          <m:r>
                            <a:rPr lang="en-IN" b="0" i="1" smtClean="0">
                              <a:latin typeface="Cambria Math" panose="02040503050406030204" pitchFamily="18" charset="0"/>
                            </a:rPr>
                            <m:t>𝑛</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𝐺</m:t>
                              </m:r>
                            </m:e>
                            <m:sup>
                              <m:r>
                                <a:rPr lang="en-IN" b="0" i="1" smtClean="0">
                                  <a:latin typeface="Cambria Math" panose="02040503050406030204" pitchFamily="18" charset="0"/>
                                </a:rPr>
                                <m:t>2</m:t>
                              </m:r>
                            </m:sup>
                          </m:sSup>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𝑑</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𝑤</m:t>
                              </m:r>
                            </m:sub>
                          </m:sSub>
                        </m:num>
                        <m:den>
                          <m:r>
                            <a:rPr lang="en-IN" b="0" i="1" smtClean="0">
                              <a:latin typeface="Cambria Math" panose="02040503050406030204" pitchFamily="18" charset="0"/>
                            </a:rPr>
                            <m:t>𝑑𝑡</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𝑅</m:t>
                              </m:r>
                            </m:sub>
                          </m:sSub>
                        </m:num>
                        <m:den>
                          <m:r>
                            <a:rPr lang="en-IN" b="0" i="1" smtClean="0">
                              <a:latin typeface="Cambria Math" panose="02040503050406030204" pitchFamily="18" charset="0"/>
                            </a:rPr>
                            <m:t>𝑛𝐺</m:t>
                          </m:r>
                        </m:den>
                      </m:f>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𝐷𝑦𝑛𝑜</m:t>
                          </m:r>
                        </m:sub>
                      </m:sSub>
                      <m:r>
                        <a:rPr lang="en-IN" b="0" i="1" smtClean="0">
                          <a:latin typeface="Cambria Math" panose="02040503050406030204" pitchFamily="18" charset="0"/>
                        </a:rPr>
                        <m:t>−</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𝐵</m:t>
                              </m:r>
                            </m:e>
                            <m:sub>
                              <m:r>
                                <a:rPr lang="en-IN" b="0" i="1" smtClean="0">
                                  <a:latin typeface="Cambria Math" panose="02040503050406030204" pitchFamily="18" charset="0"/>
                                </a:rPr>
                                <m:t>𝐷𝑀</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𝐵</m:t>
                              </m:r>
                            </m:e>
                            <m:sub>
                              <m:r>
                                <a:rPr lang="en-IN" b="0" i="1" smtClean="0">
                                  <a:latin typeface="Cambria Math" panose="02040503050406030204" pitchFamily="18" charset="0"/>
                                </a:rPr>
                                <m:t>𝐷𝑦𝑛𝑜</m:t>
                              </m:r>
                            </m:sub>
                          </m:sSub>
                        </m:e>
                      </m:d>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𝑚</m:t>
                          </m:r>
                        </m:sub>
                      </m:sSub>
                      <m:r>
                        <a:rPr lang="en-IN" b="0" i="1" smtClean="0">
                          <a:latin typeface="Cambria Math" panose="02040503050406030204" pitchFamily="18" charset="0"/>
                        </a:rPr>
                        <m:t>=</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𝐽</m:t>
                          </m:r>
                        </m:e>
                        <m:sub>
                          <m:r>
                            <a:rPr lang="en-IN" i="1">
                              <a:latin typeface="Cambria Math" panose="02040503050406030204" pitchFamily="18" charset="0"/>
                            </a:rPr>
                            <m:t>𝐷𝑀</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𝐽</m:t>
                          </m:r>
                        </m:e>
                        <m:sub>
                          <m:r>
                            <a:rPr lang="en-IN" i="1">
                              <a:latin typeface="Cambria Math" panose="02040503050406030204" pitchFamily="18" charset="0"/>
                            </a:rPr>
                            <m:t>𝐶𝑜𝑢𝑝𝑙𝑖𝑛𝑔</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𝐽</m:t>
                          </m:r>
                        </m:e>
                        <m:sub>
                          <m:r>
                            <a:rPr lang="en-IN" i="1">
                              <a:latin typeface="Cambria Math" panose="02040503050406030204" pitchFamily="18" charset="0"/>
                            </a:rPr>
                            <m:t>𝐷𝑦𝑛𝑜</m:t>
                          </m:r>
                        </m:sub>
                      </m:sSub>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i="1">
                                  <a:latin typeface="Cambria Math" panose="02040503050406030204" pitchFamily="18" charset="0"/>
                                </a:rPr>
                                <m:t>𝑤</m:t>
                              </m:r>
                            </m:sub>
                          </m:sSub>
                        </m:num>
                        <m:den>
                          <m:r>
                            <a:rPr lang="en-IN" i="1">
                              <a:latin typeface="Cambria Math" panose="02040503050406030204" pitchFamily="18" charset="0"/>
                            </a:rPr>
                            <m:t>𝑑𝑡</m:t>
                          </m:r>
                        </m:den>
                      </m:f>
                    </m:oMath>
                  </m:oMathPara>
                </a14:m>
                <a:endParaRPr lang="en-IN" dirty="0"/>
              </a:p>
              <a:p>
                <a:pPr>
                  <a:lnSpc>
                    <a:spcPct val="150000"/>
                  </a:lnSpc>
                </a:pPr>
                <a:endParaRPr lang="en-IN" b="0" i="1" dirty="0">
                  <a:latin typeface="Cambria Math" panose="02040503050406030204" pitchFamily="18" charset="0"/>
                </a:endParaRPr>
              </a:p>
              <a:p>
                <a:pPr>
                  <a:lnSpc>
                    <a:spcPct val="200000"/>
                  </a:lnSpc>
                </a:pP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𝐷𝑦𝑛𝑜</m:t>
                        </m:r>
                      </m:sub>
                    </m:sSub>
                    <m:r>
                      <a:rPr lang="en-IN" b="0" i="1" smtClean="0">
                        <a:latin typeface="Cambria Math" panose="02040503050406030204" pitchFamily="18" charset="0"/>
                      </a:rPr>
                      <m:t>=</m:t>
                    </m:r>
                  </m:oMath>
                </a14:m>
                <a:r>
                  <a:rPr lang="en-IN" dirty="0"/>
                  <a:t> </a:t>
                </a:r>
                <a14:m>
                  <m:oMath xmlns:m="http://schemas.openxmlformats.org/officeDocument/2006/math">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𝑇</m:t>
                            </m:r>
                          </m:e>
                          <m:sub>
                            <m:r>
                              <a:rPr lang="en-IN" i="1">
                                <a:latin typeface="Cambria Math" panose="02040503050406030204" pitchFamily="18" charset="0"/>
                              </a:rPr>
                              <m:t>𝑅</m:t>
                            </m:r>
                          </m:sub>
                        </m:sSub>
                      </m:num>
                      <m:den>
                        <m:r>
                          <a:rPr lang="en-IN" i="1">
                            <a:latin typeface="Cambria Math" panose="02040503050406030204" pitchFamily="18" charset="0"/>
                          </a:rPr>
                          <m:t>𝑛𝐺</m:t>
                        </m:r>
                      </m:den>
                    </m:f>
                    <m:r>
                      <a:rPr lang="en-IN" b="0" i="1" smtClean="0">
                        <a:latin typeface="Cambria Math" panose="02040503050406030204" pitchFamily="18" charset="0"/>
                      </a:rPr>
                      <m:t>−</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𝐷𝑀</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𝐷𝑦𝑛𝑜</m:t>
                            </m:r>
                          </m:sub>
                        </m:sSub>
                      </m:e>
                    </m:d>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i="1">
                            <a:latin typeface="Cambria Math" panose="02040503050406030204" pitchFamily="18" charset="0"/>
                          </a:rPr>
                          <m:t>𝑚</m:t>
                        </m:r>
                      </m:sub>
                    </m:sSub>
                  </m:oMath>
                </a14:m>
                <a:r>
                  <a:rPr lang="en-IN" dirty="0"/>
                  <a:t>+  </a:t>
                </a:r>
                <a14:m>
                  <m:oMath xmlns:m="http://schemas.openxmlformats.org/officeDocument/2006/math">
                    <m:r>
                      <a:rPr lang="en-IN" b="0" i="0" smtClean="0">
                        <a:latin typeface="Cambria Math" panose="02040503050406030204" pitchFamily="18" charset="0"/>
                      </a:rPr>
                      <m:t>( </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𝐽</m:t>
                            </m:r>
                          </m:e>
                          <m:sub>
                            <m:r>
                              <a:rPr lang="en-IN" i="1">
                                <a:latin typeface="Cambria Math" panose="02040503050406030204" pitchFamily="18" charset="0"/>
                              </a:rPr>
                              <m:t>𝑒𝑤</m:t>
                            </m:r>
                          </m:sub>
                        </m:sSub>
                      </m:num>
                      <m:den>
                        <m:r>
                          <a:rPr lang="en-IN" i="1">
                            <a:latin typeface="Cambria Math" panose="02040503050406030204" pitchFamily="18" charset="0"/>
                          </a:rPr>
                          <m:t>𝑛</m:t>
                        </m:r>
                        <m:sSup>
                          <m:sSupPr>
                            <m:ctrlPr>
                              <a:rPr lang="en-IN" i="1">
                                <a:latin typeface="Cambria Math" panose="02040503050406030204" pitchFamily="18" charset="0"/>
                              </a:rPr>
                            </m:ctrlPr>
                          </m:sSupPr>
                          <m:e>
                            <m:r>
                              <a:rPr lang="en-IN" i="1">
                                <a:latin typeface="Cambria Math" panose="02040503050406030204" pitchFamily="18" charset="0"/>
                              </a:rPr>
                              <m:t>𝐺</m:t>
                            </m:r>
                          </m:e>
                          <m:sup>
                            <m:r>
                              <a:rPr lang="en-IN" i="1">
                                <a:latin typeface="Cambria Math" panose="02040503050406030204" pitchFamily="18" charset="0"/>
                              </a:rPr>
                              <m:t>2</m:t>
                            </m:r>
                          </m:sup>
                        </m:sSup>
                      </m:den>
                    </m:f>
                    <m:r>
                      <a:rPr lang="en-IN" b="0" i="0" smtClean="0">
                        <a:latin typeface="Cambria Math" panose="02040503050406030204" pitchFamily="18" charset="0"/>
                      </a:rPr>
                      <m:t> − </m:t>
                    </m:r>
                    <m:sSub>
                      <m:sSubPr>
                        <m:ctrlPr>
                          <a:rPr lang="en-IN" i="1">
                            <a:latin typeface="Cambria Math" panose="02040503050406030204" pitchFamily="18" charset="0"/>
                          </a:rPr>
                        </m:ctrlPr>
                      </m:sSubPr>
                      <m:e>
                        <m:r>
                          <a:rPr lang="en-IN" i="1">
                            <a:latin typeface="Cambria Math" panose="02040503050406030204" pitchFamily="18" charset="0"/>
                          </a:rPr>
                          <m:t>𝐽</m:t>
                        </m:r>
                      </m:e>
                      <m:sub>
                        <m:r>
                          <a:rPr lang="en-IN" i="1">
                            <a:latin typeface="Cambria Math" panose="02040503050406030204" pitchFamily="18" charset="0"/>
                          </a:rPr>
                          <m:t>𝐷𝑀</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𝐽</m:t>
                        </m:r>
                      </m:e>
                      <m:sub>
                        <m:r>
                          <a:rPr lang="en-IN" i="1">
                            <a:latin typeface="Cambria Math" panose="02040503050406030204" pitchFamily="18" charset="0"/>
                          </a:rPr>
                          <m:t>𝐶𝑜𝑢𝑝𝑙𝑖𝑛𝑔</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𝐽</m:t>
                        </m:r>
                      </m:e>
                      <m:sub>
                        <m:r>
                          <a:rPr lang="en-IN" i="1">
                            <a:latin typeface="Cambria Math" panose="02040503050406030204" pitchFamily="18" charset="0"/>
                          </a:rPr>
                          <m:t>𝐷𝑦𝑛𝑜</m:t>
                        </m:r>
                      </m:sub>
                    </m:sSub>
                    <m:r>
                      <a:rPr lang="en-IN" b="0" i="1" smtClean="0">
                        <a:latin typeface="Cambria Math" panose="02040503050406030204" pitchFamily="18" charset="0"/>
                      </a:rPr>
                      <m:t>)</m:t>
                    </m:r>
                  </m:oMath>
                </a14:m>
                <a:r>
                  <a:rPr lang="en-IN" dirty="0"/>
                  <a:t>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𝑑</m:t>
                        </m:r>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b="0" i="1" smtClean="0">
                                <a:latin typeface="Cambria Math" panose="02040503050406030204" pitchFamily="18" charset="0"/>
                              </a:rPr>
                              <m:t>𝑚</m:t>
                            </m:r>
                          </m:sub>
                        </m:sSub>
                      </m:num>
                      <m:den>
                        <m:r>
                          <a:rPr lang="en-IN" i="1">
                            <a:latin typeface="Cambria Math" panose="02040503050406030204" pitchFamily="18" charset="0"/>
                          </a:rPr>
                          <m:t>𝑑𝑡</m:t>
                        </m:r>
                      </m:den>
                    </m:f>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m:t>
                        </m:r>
                        <m:r>
                          <a:rPr lang="en-IN" i="1">
                            <a:latin typeface="Cambria Math" panose="02040503050406030204" pitchFamily="18" charset="0"/>
                          </a:rPr>
                          <m:t>𝐹</m:t>
                        </m:r>
                      </m:e>
                      <m:sub>
                        <m:r>
                          <a:rPr lang="en-IN" i="1">
                            <a:latin typeface="Cambria Math" panose="02040503050406030204" pitchFamily="18" charset="0"/>
                          </a:rPr>
                          <m:t>𝑅</m:t>
                        </m:r>
                      </m:sub>
                    </m:sSub>
                    <m:sSub>
                      <m:sSubPr>
                        <m:ctrlPr>
                          <a:rPr lang="en-IN" i="1">
                            <a:latin typeface="Cambria Math" panose="02040503050406030204" pitchFamily="18" charset="0"/>
                          </a:rPr>
                        </m:ctrlPr>
                      </m:sSubPr>
                      <m:e>
                        <m:r>
                          <a:rPr lang="en-IN" i="1">
                            <a:latin typeface="Cambria Math" panose="02040503050406030204" pitchFamily="18" charset="0"/>
                          </a:rPr>
                          <m:t>𝑟</m:t>
                        </m:r>
                      </m:e>
                      <m:sub>
                        <m:r>
                          <a:rPr lang="en-IN" i="1">
                            <a:latin typeface="Cambria Math" panose="02040503050406030204" pitchFamily="18" charset="0"/>
                          </a:rPr>
                          <m:t>𝑑</m:t>
                        </m:r>
                      </m:sub>
                    </m:sSub>
                    <m:r>
                      <a:rPr lang="en-IN" i="1">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0.9∗2.3</m:t>
                        </m:r>
                      </m:den>
                    </m:f>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0.0086+0.0133</m:t>
                        </m:r>
                      </m:e>
                    </m:d>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𝑚</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33.029</m:t>
                                </m:r>
                              </m:num>
                              <m:den>
                                <m:r>
                                  <a:rPr lang="en-IN" b="0" i="1" smtClean="0">
                                    <a:latin typeface="Cambria Math" panose="02040503050406030204" pitchFamily="18" charset="0"/>
                                  </a:rPr>
                                  <m:t>0.9∗</m:t>
                                </m:r>
                                <m:sSup>
                                  <m:sSupPr>
                                    <m:ctrlPr>
                                      <a:rPr lang="en-IN" b="0" i="1" smtClean="0">
                                        <a:latin typeface="Cambria Math" panose="02040503050406030204" pitchFamily="18" charset="0"/>
                                      </a:rPr>
                                    </m:ctrlPr>
                                  </m:sSupPr>
                                  <m:e>
                                    <m:r>
                                      <a:rPr lang="en-IN" b="0" i="1" smtClean="0">
                                        <a:latin typeface="Cambria Math" panose="02040503050406030204" pitchFamily="18" charset="0"/>
                                      </a:rPr>
                                      <m:t>2.3</m:t>
                                    </m:r>
                                  </m:e>
                                  <m:sup>
                                    <m:r>
                                      <a:rPr lang="en-IN" b="0" i="1" smtClean="0">
                                        <a:latin typeface="Cambria Math" panose="02040503050406030204" pitchFamily="18" charset="0"/>
                                      </a:rPr>
                                      <m:t>2</m:t>
                                    </m:r>
                                  </m:sup>
                                </m:sSup>
                              </m:den>
                            </m:f>
                          </m:e>
                        </m:d>
                        <m:r>
                          <a:rPr lang="en-IN"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rPr>
                          <m:t>0.016−0.03−0.019</m:t>
                        </m:r>
                      </m:e>
                    </m:d>
                    <m:f>
                      <m:fPr>
                        <m:ctrlPr>
                          <a:rPr lang="en-IN" b="0" i="1" smtClean="0">
                            <a:latin typeface="Cambria Math" panose="02040503050406030204" pitchFamily="18" charset="0"/>
                          </a:rPr>
                        </m:ctrlPr>
                      </m:fPr>
                      <m:num>
                        <m:r>
                          <a:rPr lang="en-IN" b="0" i="1" smtClean="0">
                            <a:latin typeface="Cambria Math" panose="02040503050406030204" pitchFamily="18" charset="0"/>
                          </a:rPr>
                          <m:t> </m:t>
                        </m:r>
                        <m:r>
                          <a:rPr lang="en-IN" b="0" i="1" smtClean="0">
                            <a:latin typeface="Cambria Math" panose="02040503050406030204" pitchFamily="18" charset="0"/>
                          </a:rPr>
                          <m:t>𝑑</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𝑚</m:t>
                            </m:r>
                          </m:sub>
                        </m:sSub>
                      </m:num>
                      <m:den>
                        <m:r>
                          <a:rPr lang="en-IN" b="0" i="1" smtClean="0">
                            <a:latin typeface="Cambria Math" panose="02040503050406030204" pitchFamily="18" charset="0"/>
                          </a:rPr>
                          <m:t>𝑑𝑡</m:t>
                        </m:r>
                      </m:den>
                    </m:f>
                  </m:oMath>
                </a14:m>
                <a:endParaRPr lang="en-IN" dirty="0"/>
              </a:p>
              <a:p>
                <a:pPr>
                  <a:lnSpc>
                    <a:spcPct val="150000"/>
                  </a:lnSpc>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𝐷𝑦𝑛𝑜</m:t>
                          </m:r>
                        </m:sub>
                      </m:sSub>
                      <m:sSub>
                        <m:sSubPr>
                          <m:ctrlPr>
                            <a:rPr lang="en-IN" i="1">
                              <a:latin typeface="Cambria Math" panose="02040503050406030204" pitchFamily="18" charset="0"/>
                            </a:rPr>
                          </m:ctrlPr>
                        </m:sSubPr>
                        <m:e>
                          <m:r>
                            <a:rPr lang="en-IN" b="0" i="1" smtClean="0">
                              <a:latin typeface="Cambria Math" panose="02040503050406030204" pitchFamily="18" charset="0"/>
                            </a:rPr>
                            <m:t>=0.13524 </m:t>
                          </m:r>
                          <m:r>
                            <a:rPr lang="en-IN" b="0" i="1" smtClean="0">
                              <a:latin typeface="Cambria Math" panose="02040503050406030204" pitchFamily="18" charset="0"/>
                            </a:rPr>
                            <m:t>𝐹</m:t>
                          </m:r>
                        </m:e>
                        <m:sub>
                          <m:r>
                            <a:rPr lang="en-IN" i="1">
                              <a:latin typeface="Cambria Math" panose="02040503050406030204" pitchFamily="18" charset="0"/>
                            </a:rPr>
                            <m:t>𝑅</m:t>
                          </m:r>
                        </m:sub>
                      </m:sSub>
                      <m:r>
                        <a:rPr lang="en-IN" b="0" i="1" smtClean="0">
                          <a:latin typeface="Cambria Math" panose="02040503050406030204" pitchFamily="18" charset="0"/>
                        </a:rPr>
                        <m:t>−0.0219</m:t>
                      </m:r>
                      <m:sSub>
                        <m:sSubPr>
                          <m:ctrlPr>
                            <a:rPr lang="en-IN" b="0" i="1" smtClean="0">
                              <a:latin typeface="Cambria Math" panose="02040503050406030204" pitchFamily="18" charset="0"/>
                            </a:rPr>
                          </m:ctrlPr>
                        </m:sSubPr>
                        <m:e>
                          <m:r>
                            <a:rPr lang="en-IN" b="0" i="1" smtClean="0">
                              <a:latin typeface="Cambria Math" panose="02040503050406030204" pitchFamily="18" charset="0"/>
                            </a:rPr>
                            <m:t> </m:t>
                          </m:r>
                          <m:r>
                            <a:rPr lang="en-IN" b="0" i="1" smtClean="0">
                              <a:latin typeface="Cambria Math" panose="02040503050406030204" pitchFamily="18" charset="0"/>
                            </a:rPr>
                            <m:t>𝑤</m:t>
                          </m:r>
                        </m:e>
                        <m:sub>
                          <m:r>
                            <a:rPr lang="en-IN" b="0" i="1" smtClean="0">
                              <a:latin typeface="Cambria Math" panose="02040503050406030204" pitchFamily="18" charset="0"/>
                            </a:rPr>
                            <m:t>𝑚</m:t>
                          </m:r>
                        </m:sub>
                      </m:sSub>
                      <m:r>
                        <a:rPr lang="en-IN" b="0" i="1" smtClean="0">
                          <a:latin typeface="Cambria Math" panose="02040503050406030204" pitchFamily="18" charset="0"/>
                        </a:rPr>
                        <m:t>+6.872</m:t>
                      </m:r>
                      <m:f>
                        <m:fPr>
                          <m:ctrlPr>
                            <a:rPr lang="en-IN" i="1">
                              <a:latin typeface="Cambria Math" panose="02040503050406030204" pitchFamily="18" charset="0"/>
                            </a:rPr>
                          </m:ctrlPr>
                        </m:fPr>
                        <m:num>
                          <m:r>
                            <a:rPr lang="en-IN" i="1">
                              <a:latin typeface="Cambria Math" panose="02040503050406030204" pitchFamily="18" charset="0"/>
                            </a:rPr>
                            <m:t> </m:t>
                          </m:r>
                          <m:r>
                            <a:rPr lang="en-IN" i="1">
                              <a:latin typeface="Cambria Math" panose="02040503050406030204" pitchFamily="18" charset="0"/>
                            </a:rPr>
                            <m:t>𝑑</m:t>
                          </m:r>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b="0" i="1" smtClean="0">
                                  <a:latin typeface="Cambria Math" panose="02040503050406030204" pitchFamily="18" charset="0"/>
                                </a:rPr>
                                <m:t>𝑚</m:t>
                              </m:r>
                            </m:sub>
                          </m:sSub>
                        </m:num>
                        <m:den>
                          <m:r>
                            <a:rPr lang="en-IN" i="1">
                              <a:latin typeface="Cambria Math" panose="02040503050406030204" pitchFamily="18" charset="0"/>
                            </a:rPr>
                            <m:t>𝑑𝑡</m:t>
                          </m:r>
                        </m:den>
                      </m:f>
                    </m:oMath>
                  </m:oMathPara>
                </a14:m>
                <a:endParaRPr lang="en-IN" dirty="0"/>
              </a:p>
              <a:p>
                <a:endParaRPr lang="en-IN" dirty="0"/>
              </a:p>
            </p:txBody>
          </p:sp>
        </mc:Choice>
        <mc:Fallback xmlns="">
          <p:sp>
            <p:nvSpPr>
              <p:cNvPr id="3" name="TextBox 2">
                <a:extLst>
                  <a:ext uri="{FF2B5EF4-FFF2-40B4-BE49-F238E27FC236}">
                    <a16:creationId xmlns:a16="http://schemas.microsoft.com/office/drawing/2014/main" id="{92CF505D-D31F-22BC-5A57-6D5ACAB7AB2E}"/>
                  </a:ext>
                </a:extLst>
              </p:cNvPr>
              <p:cNvSpPr txBox="1">
                <a:spLocks noRot="1" noChangeAspect="1" noMove="1" noResize="1" noEditPoints="1" noAdjustHandles="1" noChangeArrowheads="1" noChangeShapeType="1" noTextEdit="1"/>
              </p:cNvSpPr>
              <p:nvPr/>
            </p:nvSpPr>
            <p:spPr>
              <a:xfrm>
                <a:off x="589934" y="1258529"/>
                <a:ext cx="8450675" cy="3989682"/>
              </a:xfrm>
              <a:prstGeom prst="rect">
                <a:avLst/>
              </a:prstGeom>
              <a:blipFill>
                <a:blip r:embed="rId3"/>
                <a:stretch>
                  <a:fillRect/>
                </a:stretch>
              </a:blipFill>
            </p:spPr>
            <p:txBody>
              <a:bodyPr/>
              <a:lstStyle/>
              <a:p>
                <a:r>
                  <a:rPr lang="en-IN">
                    <a:noFill/>
                  </a:rPr>
                  <a:t> </a:t>
                </a:r>
              </a:p>
            </p:txBody>
          </p:sp>
        </mc:Fallback>
      </mc:AlternateContent>
      <p:sp>
        <p:nvSpPr>
          <p:cNvPr id="2" name="TextBox 1">
            <a:extLst>
              <a:ext uri="{FF2B5EF4-FFF2-40B4-BE49-F238E27FC236}">
                <a16:creationId xmlns:a16="http://schemas.microsoft.com/office/drawing/2014/main" id="{327283C6-C653-2126-59BA-D4E7750FEED8}"/>
              </a:ext>
            </a:extLst>
          </p:cNvPr>
          <p:cNvSpPr txBox="1"/>
          <p:nvPr/>
        </p:nvSpPr>
        <p:spPr>
          <a:xfrm>
            <a:off x="806245" y="707923"/>
            <a:ext cx="2821858" cy="461665"/>
          </a:xfrm>
          <a:prstGeom prst="rect">
            <a:avLst/>
          </a:prstGeom>
          <a:noFill/>
        </p:spPr>
        <p:txBody>
          <a:bodyPr wrap="square" rtlCol="0">
            <a:spAutoFit/>
          </a:bodyPr>
          <a:lstStyle/>
          <a:p>
            <a:r>
              <a:rPr lang="en-IN" sz="2400" dirty="0">
                <a:solidFill>
                  <a:srgbClr val="FFFF00"/>
                </a:solidFill>
              </a:rPr>
              <a:t>Controller Design:</a:t>
            </a:r>
          </a:p>
        </p:txBody>
      </p:sp>
    </p:spTree>
    <p:extLst>
      <p:ext uri="{BB962C8B-B14F-4D97-AF65-F5344CB8AC3E}">
        <p14:creationId xmlns:p14="http://schemas.microsoft.com/office/powerpoint/2010/main" val="36185874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1895</TotalTime>
  <Words>1018</Words>
  <Application>Microsoft Office PowerPoint</Application>
  <PresentationFormat>On-screen Show (4:3)</PresentationFormat>
  <Paragraphs>118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Calisto MT</vt:lpstr>
      <vt:lpstr>Cambria Math</vt:lpstr>
      <vt:lpstr>Times New Roman</vt:lpstr>
      <vt:lpstr>Wingdings</vt:lpstr>
      <vt:lpstr>Wingdings 2</vt:lpstr>
      <vt:lpstr>Slate</vt:lpstr>
      <vt:lpstr>EE 580 Electrical Machines &amp; Drive Systems Dr. A.Ravindranath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KOTNANA AKESH</dc:creator>
  <cp:lastModifiedBy>KOTNANA AKESH</cp:lastModifiedBy>
  <cp:revision>31</cp:revision>
  <dcterms:created xsi:type="dcterms:W3CDTF">2023-03-10T19:14:37Z</dcterms:created>
  <dcterms:modified xsi:type="dcterms:W3CDTF">2023-04-28T18:19:38Z</dcterms:modified>
</cp:coreProperties>
</file>