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6558-547A-8CFF-64D2-9B7DEDEF0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1A3A1-1C9E-A79F-9E67-C28D498E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533F2-7031-FAB8-517B-303D97D5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3664-9AE6-4FE5-1E89-41FFE206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3063-4F3F-0DFC-8E0F-6C98D071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5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410E-5874-4E66-7BF1-4165E3FB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F6E5C-B5FB-A7A1-EF93-9F965DD26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B94D-430B-A938-F97D-AECE25C5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B026-0609-06BC-FD3A-308A017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095D-AB37-0C8F-243A-5B157C5D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7435B-824E-8F23-8923-304E2148C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D7CE2-F4AA-C05F-B5EB-C70594556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58D3-3DA5-7E97-1D54-7E506B4F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389E-EF95-BD2A-ACEC-7C87F9C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3EB5-3EF0-FC66-CEEE-DF2FD695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9E51-D5AA-1B4A-4F64-3C404D24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9BCE-C3A7-1208-4958-DCADACA7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E4F3-30B7-FE6C-D6B0-ED10C475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EAA5-26A6-172C-1626-027B6AF7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E1DE-EC1E-C161-C2E2-EEE180D4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2E97-D9A4-D218-2D97-FFA8EDDC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4BDC1-D927-D7D9-C4B3-61FE5717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44587-A21F-9A63-3FAA-117967EF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D4F28-DDA1-68E5-5769-30E41294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199F-424E-D1C9-6439-514C5704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2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F275-196F-7115-F441-7C500F2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96C9-974B-B67A-5D92-B4CAD7746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22FA4-212A-8138-4C96-5B81159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5F03B-36D7-51B0-6671-EA428DD0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3BA88-2E17-A4B2-112B-6E28F3AC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B846-6405-86EC-6047-B3E4E543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9243-FAF0-A321-AE8C-749501B8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7DE1-079D-8097-8457-B240D9A9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59E68-F4CF-5135-F6B2-ECF0D9F0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14E53-23AF-EBD4-81DC-A7DCF9541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74DBA-F194-B598-3F87-6BADAFEA5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7B8E4-29AF-95CE-FD1D-09E4F30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2A24D-D224-EB39-88D1-6E954801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EBFDB-1E87-2FF3-DB5F-F5D97F41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4A10-7FC3-D80F-137D-E78EFAFF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2E755-CE56-094F-5AAC-09C5F761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ABDC5-31B6-3B2F-E01F-5AE92FE9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2FA35-F152-E5BB-A39D-5418C025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65750-2D20-46A1-E9CD-ED198E20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1F358-22A1-6128-BBBC-99397EC9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668A-7C48-74F0-CA1C-715E6EF3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F988-529A-B152-1BE8-F1E27013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AA1B-7304-9900-AB7D-E1346F7B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CA86-E807-8E49-6C18-1DBCF1172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94C71-5AAC-563D-94F0-40E2232E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0EBD-ACFC-D6CE-2198-B37B6ECE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B876-884C-9099-675F-8DF8C405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FFAB-35FD-A497-BBCA-C062B1B0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E97B3-6BA5-3F79-6303-82CEF435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E6BCC-1005-2164-9FB9-5D746B80B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9C8A-9DD8-B97A-25C8-8CAA1147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EC06-5D4A-F73C-8607-CBBF3287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5492A-934C-19BA-9FFA-2D73D7CF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938D5-7168-6082-3C91-B3BF69EF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A095-E27B-5005-F8F4-7179ED566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EF05-81E9-57FE-BB09-8869084EA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5A78-2BF7-4889-A450-2D673094DC8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401B-AAB7-CC55-DD37-330D6AA54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70EC-28A0-B0E5-FD78-0CB2445A0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8C83-A219-447E-8886-4A3AFF3C9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B520-ACC9-1B98-5876-29B9C71A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548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+mn-lt"/>
              </a:rPr>
              <a:t>Retail Apparel Sales Analysis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AA78-EDD2-32D4-4C6F-9C1A5282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4538"/>
            <a:ext cx="10515600" cy="2028923"/>
          </a:xfrm>
        </p:spPr>
        <p:txBody>
          <a:bodyPr/>
          <a:lstStyle/>
          <a:p>
            <a:r>
              <a:rPr lang="en-US" dirty="0"/>
              <a:t>The business objectives are to clean and analyze the data, calculate key performance indicators (KPIs), and provide actionable insights to improve sales across customer segments, products, and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B0CD8-2ECD-773F-62E2-85857F410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117" y="654807"/>
            <a:ext cx="1505243" cy="94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20B56-DF46-3EF0-9B10-224F91B46E78}"/>
              </a:ext>
            </a:extLst>
          </p:cNvPr>
          <p:cNvSpPr txBox="1"/>
          <p:nvPr/>
        </p:nvSpPr>
        <p:spPr>
          <a:xfrm>
            <a:off x="3907301" y="242489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1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0609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0B7D-0972-6887-D994-C08DE291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F7FB-0C71-CD1C-61E7-482000CC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This is about analyzing the sales performance in a retail apparel company.</a:t>
            </a:r>
          </a:p>
          <a:p>
            <a:r>
              <a:rPr lang="en-US" sz="2200" dirty="0"/>
              <a:t>This dataset contains variables like Invoice Number, Customer ID, Product ID, Total Sales etc.</a:t>
            </a:r>
          </a:p>
          <a:p>
            <a:r>
              <a:rPr lang="en-US" sz="2200" dirty="0"/>
              <a:t>16898 rows and 12 columns are included in this dataset.</a:t>
            </a:r>
          </a:p>
          <a:p>
            <a:r>
              <a:rPr lang="en-US" sz="2200" dirty="0"/>
              <a:t>Dataset contains data from January 1</a:t>
            </a:r>
            <a:r>
              <a:rPr lang="en-US" sz="2200" baseline="30000" dirty="0"/>
              <a:t>st</a:t>
            </a:r>
            <a:r>
              <a:rPr lang="en-US" sz="2200" dirty="0"/>
              <a:t> 2021 to January 11</a:t>
            </a:r>
            <a:r>
              <a:rPr lang="en-US" sz="2200" baseline="30000" dirty="0"/>
              <a:t>th</a:t>
            </a:r>
            <a:r>
              <a:rPr lang="en-US" sz="2200" dirty="0"/>
              <a:t> 2021.</a:t>
            </a:r>
          </a:p>
          <a:p>
            <a:r>
              <a:rPr lang="en-US" sz="2200" dirty="0"/>
              <a:t>KPIs have been calculated such as  Average Invoice Value, Rate of Retuned Products, etc.</a:t>
            </a:r>
          </a:p>
          <a:p>
            <a:r>
              <a:rPr lang="en-US" sz="2200" dirty="0"/>
              <a:t>Data Preprocessing, Data Analysis, Data Visualization parts have been done in this analysis.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9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767A-056A-0F0F-3B58-E495C1EE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B2BF-5593-896E-424F-E4678C11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Date Time column has been converted into proper datetime format(Year,  Month, Day) for the easiness of date-based operations.</a:t>
            </a:r>
          </a:p>
          <a:p>
            <a:r>
              <a:rPr lang="en-US" sz="2200" dirty="0"/>
              <a:t>A row with an invalid Date Time was removed from the dataset. </a:t>
            </a:r>
          </a:p>
          <a:p>
            <a:r>
              <a:rPr lang="en-US" sz="2200" dirty="0"/>
              <a:t>346 null values from the Customer Age Group column have been dropped.</a:t>
            </a:r>
          </a:p>
          <a:p>
            <a:r>
              <a:rPr lang="en-US" sz="2200" dirty="0"/>
              <a:t>No duplicate values were found in this dataset.</a:t>
            </a:r>
          </a:p>
          <a:p>
            <a:r>
              <a:rPr lang="en-US" sz="2200" dirty="0"/>
              <a:t>There were misspelled values in the ‘Product Category’ and ‘Sales Channel’ variables and found using the value_counts() method in pandas and renamed to the correct name.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2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433B-BD04-0DFC-8E3E-601085EB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923" y="424620"/>
            <a:ext cx="7713369" cy="800100"/>
          </a:xfrm>
        </p:spPr>
        <p:txBody>
          <a:bodyPr>
            <a:noAutofit/>
          </a:bodyPr>
          <a:lstStyle/>
          <a:p>
            <a:r>
              <a:rPr lang="en-US" sz="4400" b="1" dirty="0"/>
              <a:t>Detecting and removing outliers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48917A5-BD3B-0F95-74E4-2A2ABD24B3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r="3891"/>
          <a:stretch>
            <a:fillRect/>
          </a:stretch>
        </p:blipFill>
        <p:spPr>
          <a:xfrm>
            <a:off x="203200" y="1495425"/>
            <a:ext cx="7346877" cy="5243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778D5-54CB-85BD-4FB5-C95E7772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0077" y="1224719"/>
            <a:ext cx="4337122" cy="54011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Boxplots were used to detect the outliers of numerical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Outliers in the Quantity and Total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IQR method has been used to detect the 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numerical dataset without the outliers have been taken.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Renamed the numerical variables with a new name and concatenated to the original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old numerical name columns and the null values from the dataset have been removed.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Again, renamed the numerical variables to previous names and     reorder it as previous dataset.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554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A32E-B2FB-07B7-4B30-7586255E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Product Penetration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AD1D0-B836-CDCE-4485-9C625150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9" y="1491688"/>
            <a:ext cx="8497665" cy="43529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042CD5-FBF9-9F35-3AA5-CFA30A8FB558}"/>
              </a:ext>
            </a:extLst>
          </p:cNvPr>
          <p:cNvSpPr txBox="1"/>
          <p:nvPr/>
        </p:nvSpPr>
        <p:spPr>
          <a:xfrm>
            <a:off x="8947052" y="1364566"/>
            <a:ext cx="324494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products over 2% penetration are most preferred products of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Product ID 50 has the lowest penetration just above 1.5%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Lower penetration can happen due to lack of awareness.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is no significant upward or downward trends and products may have similar segments.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11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DB61-2E1C-C923-C8E5-66C35CAE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45" y="189913"/>
            <a:ext cx="10674618" cy="921434"/>
          </a:xfrm>
        </p:spPr>
        <p:txBody>
          <a:bodyPr>
            <a:noAutofit/>
          </a:bodyPr>
          <a:lstStyle/>
          <a:p>
            <a:r>
              <a:rPr lang="en-US" sz="4400" b="1" dirty="0"/>
              <a:t>Average Invoice Value by Customer Age Group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7057D04-A76B-3E95-B8B8-D28AAAC974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5" r="9285"/>
          <a:stretch>
            <a:fillRect/>
          </a:stretch>
        </p:blipFill>
        <p:spPr>
          <a:xfrm>
            <a:off x="512714" y="1209821"/>
            <a:ext cx="6172200" cy="52472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832B2-D12A-47FC-F94E-2C31484AA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4914" y="1209821"/>
            <a:ext cx="3932237" cy="545826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Age Group have been divided into 5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age group 56+ have the highest average per invoice this suggest older customers make larger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18-25 age group has the 2</a:t>
            </a:r>
            <a:r>
              <a:rPr lang="en-US" sz="2400" baseline="30000" dirty="0"/>
              <a:t>nd</a:t>
            </a:r>
            <a:r>
              <a:rPr lang="en-US" sz="2400" dirty="0"/>
              <a:t> highest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Young customers want to spend significant amount when they make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46-55 age group has the lowest values indicates less expensive items or smaller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26-35 and 36-45 age groups are middle aged adults and have a balance of spending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85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42088-4F7A-FF06-B678-D5753CCFC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8561-2063-AB7E-F09D-E57E7485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Rate Of Returned Products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9F00C9-85EC-56EC-8625-D2ACB5BF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1213686"/>
            <a:ext cx="7343335" cy="49799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B85DD4-C056-98E9-EDFC-F9DCF798E0CF}"/>
              </a:ext>
            </a:extLst>
          </p:cNvPr>
          <p:cNvSpPr txBox="1"/>
          <p:nvPr/>
        </p:nvSpPr>
        <p:spPr>
          <a:xfrm>
            <a:off x="7610622" y="1213686"/>
            <a:ext cx="426251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Clothing has the highest return rate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Clothing return rate maybe higher due to sizing issues, fabric damages, style preference.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Accessories have the lowest return rate because they are less likely to have sizing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Customers may feel confident in purchasing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Footwear returns can happen due to uncomfortable and sizing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037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50D01-B7D8-B25A-C135-8D61996A7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93F1-34CA-5C4E-899F-E2196B0A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Sales Growth by Region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0CA9F3F-2D54-6F41-2EDE-426DAB95A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8" y="1213686"/>
            <a:ext cx="6410646" cy="48776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C481DA-C91D-6AD5-DA41-98873B56374F}"/>
              </a:ext>
            </a:extLst>
          </p:cNvPr>
          <p:cNvSpPr txBox="1"/>
          <p:nvPr/>
        </p:nvSpPr>
        <p:spPr>
          <a:xfrm>
            <a:off x="7610622" y="1059906"/>
            <a:ext cx="426251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All four regions have significant fluctuations in sales growth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North region have the most significant increases and decreases due to demand and supply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South region have more smoother trend compared to other regions due to stable market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East and West regions have fluctuations less extreme than the North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sharp peaks and drops can happen due to sales trend and promotions.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42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4B6B-3F1C-42F6-3321-482A8BAE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DA39-07BE-0740-83AA-60A1313B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DD6D-9E66-0D5B-EEC7-87F61B83B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200" dirty="0"/>
              <a:t>People prefer online shopping over in-store shopping, with 60.4% of sales coming from online purchases and 39.6% from in-store sales.</a:t>
            </a:r>
          </a:p>
          <a:p>
            <a:r>
              <a:rPr lang="en-US" sz="2200" dirty="0"/>
              <a:t>There is a high positive relationship between the Quantity and Total Sales and moderate positive relationship between Price Per Unit and Total Sales.</a:t>
            </a:r>
          </a:p>
          <a:p>
            <a:r>
              <a:rPr lang="en-US" sz="2200" dirty="0"/>
              <a:t>Most of the Invoices are for the Footwear and second for the Clothing and third for the Accessories.</a:t>
            </a:r>
          </a:p>
          <a:p>
            <a:r>
              <a:rPr lang="en-US" sz="2200" dirty="0"/>
              <a:t>There were 1.1% of products have been returned from the sold products.</a:t>
            </a:r>
          </a:p>
          <a:p>
            <a:r>
              <a:rPr lang="en-US" sz="2200" dirty="0"/>
              <a:t>Most of the sales are from the East region and least are from North region.</a:t>
            </a:r>
          </a:p>
          <a:p>
            <a:r>
              <a:rPr lang="en-US" sz="2200" dirty="0"/>
              <a:t>Most of the sales are being happened before the 9</a:t>
            </a:r>
            <a:r>
              <a:rPr lang="en-US" sz="2200" baseline="30000" dirty="0"/>
              <a:t>th</a:t>
            </a:r>
            <a:r>
              <a:rPr lang="en-US" sz="2200" dirty="0"/>
              <a:t> hour o the day and after the 9</a:t>
            </a:r>
            <a:r>
              <a:rPr lang="en-US" sz="2200" baseline="30000" dirty="0"/>
              <a:t>th</a:t>
            </a:r>
            <a:r>
              <a:rPr lang="en-US" sz="2200" dirty="0"/>
              <a:t> hour the sales have gone down.</a:t>
            </a:r>
          </a:p>
          <a:p>
            <a:r>
              <a:rPr lang="en-US" sz="2200" dirty="0"/>
              <a:t>Customers in the 46-55 age group have the highest total sales but the lowest average invoice value, possibly due to purchasing lower-priced items with high turnover.</a:t>
            </a:r>
          </a:p>
        </p:txBody>
      </p:sp>
    </p:spTree>
    <p:extLst>
      <p:ext uri="{BB962C8B-B14F-4D97-AF65-F5344CB8AC3E}">
        <p14:creationId xmlns:p14="http://schemas.microsoft.com/office/powerpoint/2010/main" val="6221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753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Retail Apparel Sales Analysis </vt:lpstr>
      <vt:lpstr>Introduction</vt:lpstr>
      <vt:lpstr>Data Preprocessing</vt:lpstr>
      <vt:lpstr>Detecting and removing outliers</vt:lpstr>
      <vt:lpstr>Product Penetration  </vt:lpstr>
      <vt:lpstr>Average Invoice Value by Customer Age Group</vt:lpstr>
      <vt:lpstr>Rate Of Returned Products </vt:lpstr>
      <vt:lpstr>Sales Growth by Region </vt:lpstr>
      <vt:lpstr>Insights and 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akesh mark</dc:creator>
  <cp:lastModifiedBy>akesh mark</cp:lastModifiedBy>
  <cp:revision>20</cp:revision>
  <dcterms:created xsi:type="dcterms:W3CDTF">2025-02-09T02:12:04Z</dcterms:created>
  <dcterms:modified xsi:type="dcterms:W3CDTF">2025-02-09T10:21:29Z</dcterms:modified>
</cp:coreProperties>
</file>