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3" r:id="rId2"/>
    <p:sldId id="257" r:id="rId3"/>
    <p:sldId id="566" r:id="rId4"/>
    <p:sldId id="564" r:id="rId5"/>
    <p:sldId id="565" r:id="rId6"/>
    <p:sldId id="5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赫" initials="赵" lastIdx="2" clrIdx="0">
    <p:extLst>
      <p:ext uri="{19B8F6BF-5375-455C-9EA6-DF929625EA0E}">
        <p15:presenceInfo xmlns:p15="http://schemas.microsoft.com/office/powerpoint/2012/main" userId="ecc751c0c9ecc923" providerId="Windows Live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2"/>
    <a:srgbClr val="3B383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65889" autoAdjust="0"/>
  </p:normalViewPr>
  <p:slideViewPr>
    <p:cSldViewPr snapToGrid="0">
      <p:cViewPr varScale="1">
        <p:scale>
          <a:sx n="76" d="100"/>
          <a:sy n="76" d="100"/>
        </p:scale>
        <p:origin x="1776" y="5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2"/>
    </p:cViewPr>
  </p:sorterViewPr>
  <p:notesViewPr>
    <p:cSldViewPr snapToGrid="0">
      <p:cViewPr varScale="1">
        <p:scale>
          <a:sx n="71" d="100"/>
          <a:sy n="71" d="100"/>
        </p:scale>
        <p:origin x="2808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A0A4F-DEEC-4AD2-8B3B-65441DF9ED1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3E7DC-6DB4-4880-80E2-B38934956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3E7DC-6DB4-4880-80E2-B389349562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5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3E7DC-6DB4-4880-80E2-B389349562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4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3E7DC-6DB4-4880-80E2-B389349562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3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7D47-4967-41FC-9473-A676BC3CC8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7D47-4967-41FC-9473-A676BC3CC8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6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3E7DC-6DB4-4880-80E2-B389349562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BCBA8-5AAC-4537-9A20-8586EA64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CD08D-3983-40D6-B84E-3544AB85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8B5C8-4291-4B2A-B7D5-6E167CC9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4CD43-9427-4548-B2BC-6EFE0BA8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DF2D7-9F1E-46B3-AF53-70CCD48C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EC2D-8526-44B0-A7FE-4695C022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7D2CC-1E8A-4A20-8A95-4210B1A2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7422F-CE3D-4AD8-B0E4-BB1EF9FA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F2DD4-9C54-4CB2-846C-F22E16FD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6935A-9FC5-48B6-865E-A773A109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030B1-3B1C-4DB1-ACD1-78E3A5643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4D536-7126-418A-9D6F-979B8092D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FAE1-3ECE-4D32-96C1-0633FDFF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7CC3B-53DE-4EF3-8985-D54C7375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D3C9C-2024-4864-9AFB-4107E86E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C121-5C1B-4C57-8DBB-F5FDDB0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6978F-EAF3-4128-89B4-B1A95D4C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0EA1F-8694-4A82-9ABF-C9F740E5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1FDA-66F5-4848-AD56-27833D1F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F2E0D-0666-41C6-A88E-576DF407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C3EB-CAFE-4F67-8084-A47CAAA8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55314-39D6-473E-AF8E-3D2311C3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A2C05-207A-4310-921B-5046809D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14378-BE11-4B1F-973F-E980F9DC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737FB-13D9-466C-9A73-997F3EE1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4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B296B-2F7B-4BE3-9FA0-A8C5F87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7D4C-9E4F-439E-9279-2364D833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7300E-7A95-4B58-B359-9556BFBA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E52D0-A95F-4860-8DB0-076986BD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D0742-FADF-469C-901E-024BF22B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4A8FB-61C0-423E-B440-167F15A5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284A-4722-4012-8FE5-B179FD35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BA891-40F1-4A8F-BCF0-E04FEA80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8DFE9-512C-48F4-A248-9187C2F3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F83598-E256-48B1-A4D8-0F86349AD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09A2B9-2A9A-40FA-9CE9-3325E91C1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01E69D-B9A0-4581-BF0C-03AA90B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8B9D3F-15D2-470E-B1E3-E9274572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7851F-5660-4B63-9483-C7AAC81C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7778C-750A-4D9B-A52A-1BC9F583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E1945A-17E1-4816-8B48-AA1ED58E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8B3C2-0BAE-4F20-B387-34D34485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9177A1-BCD5-4148-9E70-BC8139D2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2C84B8-B17A-4CCC-8EB7-36441D09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4956F0-63A1-4814-B51C-7AC940D9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DA600-D777-43F4-85AD-0F09C6D3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F72B-13F2-49B0-BE95-0F92AD9D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0F4B9-EEEE-4EEB-8323-A8B1C4A8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021D4-AED6-435C-A7DF-B121D03C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91855-DF87-48C0-A71B-E225EEBF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D7075-05F8-4427-8DFC-F585BF58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934B0-E061-43C0-B7E4-AF6EB534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D642-4B64-48BD-99CE-D2390792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41EA93-2829-4EA8-9CF9-B34BD1D2C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A6415-8CD6-4FF8-A785-90AE29FD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3A10C-F069-44D7-98D6-24B7F040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AEAF7-4F99-4850-B8EC-69C500FA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DCD06-81EF-4333-9055-6FDFF2E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3BED5-65C5-4EF6-8845-9923BCC8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95D6E-5E64-4F7F-8B13-CAFD5BA6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C9CA4-A2CD-4949-AAD0-7AC2DA4C5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FFF8-F4CA-4E23-9770-513F665F740D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529B3-11E0-40BA-A254-B48BFC610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4A00-E532-4279-95D0-04534E912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881F-9F84-4537-A90C-4A760902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39"/>
            <a:lum/>
          </a:blip>
          <a:srcRect/>
          <a:stretch>
            <a:fillRect l="-27000" t="1000" r="-2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0E0EB6-EE7C-41DE-BA1D-FC1D5560249A}"/>
              </a:ext>
            </a:extLst>
          </p:cNvPr>
          <p:cNvSpPr txBox="1"/>
          <p:nvPr/>
        </p:nvSpPr>
        <p:spPr>
          <a:xfrm>
            <a:off x="-1" y="0"/>
            <a:ext cx="11622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8B0012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Pandas</a:t>
            </a:r>
            <a:r>
              <a:rPr lang="zh-CN" altLang="en-US" sz="8000" b="1" dirty="0">
                <a:solidFill>
                  <a:srgbClr val="8B0012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 时间序列分析与可视化</a:t>
            </a:r>
            <a:r>
              <a:rPr lang="en-US" altLang="zh-CN" sz="8000" b="1" dirty="0">
                <a:solidFill>
                  <a:srgbClr val="8B0012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——</a:t>
            </a:r>
            <a:r>
              <a:rPr lang="zh-CN" altLang="en-US" sz="8000" b="1" dirty="0">
                <a:solidFill>
                  <a:srgbClr val="8B0012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能源案例分析</a:t>
            </a:r>
            <a:endParaRPr lang="zh-CN" altLang="en-US" sz="5400" dirty="0">
              <a:solidFill>
                <a:srgbClr val="8B0012"/>
              </a:solidFill>
              <a:latin typeface="Times New Roman" panose="02020603050405020304" pitchFamily="18" charset="0"/>
              <a:ea typeface="造字工房悦黑体验版纤细体" pitchFamily="50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1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211C34-D5F8-4A2C-820D-FAB995B3B064}"/>
              </a:ext>
            </a:extLst>
          </p:cNvPr>
          <p:cNvSpPr/>
          <p:nvPr/>
        </p:nvSpPr>
        <p:spPr>
          <a:xfrm>
            <a:off x="0" y="0"/>
            <a:ext cx="12192000" cy="2489200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873C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0E0EB6-EE7C-41DE-BA1D-FC1D5560249A}"/>
              </a:ext>
            </a:extLst>
          </p:cNvPr>
          <p:cNvSpPr txBox="1"/>
          <p:nvPr/>
        </p:nvSpPr>
        <p:spPr>
          <a:xfrm>
            <a:off x="318085" y="760578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C</a:t>
            </a:r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ontents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ea typeface="造字工房悦黑体验版纤细体" pitchFamily="50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938F8-1A91-41B2-AC9F-89738EF89768}"/>
              </a:ext>
            </a:extLst>
          </p:cNvPr>
          <p:cNvSpPr txBox="1"/>
          <p:nvPr/>
        </p:nvSpPr>
        <p:spPr>
          <a:xfrm>
            <a:off x="3802730" y="3011274"/>
            <a:ext cx="33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elix Titling" panose="04060505060202020A04" pitchFamily="82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Felix Titling" panose="04060505060202020A04" pitchFamily="82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C91972-FFBC-4567-A5AC-94C7D899D249}"/>
              </a:ext>
            </a:extLst>
          </p:cNvPr>
          <p:cNvSpPr txBox="1"/>
          <p:nvPr/>
        </p:nvSpPr>
        <p:spPr>
          <a:xfrm>
            <a:off x="4483448" y="3220886"/>
            <a:ext cx="274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Baskerville Old Face" panose="02020602080505020303" pitchFamily="18" charset="0"/>
                <a:ea typeface="方正清刻本悦宋简体" panose="02010600030101010101" charset="-122"/>
                <a:cs typeface="Angsana New" panose="02020603050405020304" pitchFamily="18" charset="-34"/>
              </a:rPr>
              <a:t>案例介绍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9E3CE33-2AAA-49E7-AE1B-0297786A8335}"/>
              </a:ext>
            </a:extLst>
          </p:cNvPr>
          <p:cNvCxnSpPr>
            <a:cxnSpLocks/>
          </p:cNvCxnSpPr>
          <p:nvPr/>
        </p:nvCxnSpPr>
        <p:spPr>
          <a:xfrm>
            <a:off x="4555677" y="3196786"/>
            <a:ext cx="0" cy="671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6DDFDDE-1111-4D5A-96B9-8D3C5B68F925}"/>
              </a:ext>
            </a:extLst>
          </p:cNvPr>
          <p:cNvSpPr txBox="1"/>
          <p:nvPr/>
        </p:nvSpPr>
        <p:spPr>
          <a:xfrm>
            <a:off x="3656032" y="4205973"/>
            <a:ext cx="33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elix Titling" panose="04060505060202020A04" pitchFamily="82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Felix Titling" panose="04060505060202020A04" pitchFamily="82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45142-42C9-4177-AA46-253EBD615762}"/>
              </a:ext>
            </a:extLst>
          </p:cNvPr>
          <p:cNvSpPr txBox="1"/>
          <p:nvPr/>
        </p:nvSpPr>
        <p:spPr>
          <a:xfrm>
            <a:off x="4477210" y="4415585"/>
            <a:ext cx="275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Baskerville Old Face" panose="02020602080505020303" pitchFamily="18" charset="0"/>
                <a:ea typeface="方正清刻本悦宋简体" panose="02000000000000000000" pitchFamily="2" charset="-122"/>
              </a:rPr>
              <a:t>代码讲解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0C8779-6771-421B-B2E8-965C9494827C}"/>
              </a:ext>
            </a:extLst>
          </p:cNvPr>
          <p:cNvCxnSpPr>
            <a:cxnSpLocks/>
          </p:cNvCxnSpPr>
          <p:nvPr/>
        </p:nvCxnSpPr>
        <p:spPr>
          <a:xfrm>
            <a:off x="4565991" y="4391485"/>
            <a:ext cx="0" cy="671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7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B91B2F-D5D5-435E-8B81-98BC02AC9DD9}"/>
              </a:ext>
            </a:extLst>
          </p:cNvPr>
          <p:cNvSpPr/>
          <p:nvPr/>
        </p:nvSpPr>
        <p:spPr>
          <a:xfrm>
            <a:off x="0" y="-5378"/>
            <a:ext cx="12192000" cy="2605703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1C716-AB9E-44C8-8AB7-93FD435B636A}"/>
              </a:ext>
            </a:extLst>
          </p:cNvPr>
          <p:cNvSpPr txBox="1"/>
          <p:nvPr/>
        </p:nvSpPr>
        <p:spPr>
          <a:xfrm>
            <a:off x="486229" y="3078732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Book Antiqua" panose="02040602050305030304" pitchFamily="18" charset="0"/>
              </a:rPr>
              <a:t>案例介绍</a:t>
            </a:r>
            <a:endParaRPr lang="en-US" altLang="zh-CN" sz="4000" dirty="0">
              <a:latin typeface="Book Antiqua" panose="02040602050305030304" pitchFamily="18" charset="0"/>
              <a:ea typeface="微软雅黑 Light" panose="020B0502040204020203" pitchFamily="34" charset="-122"/>
            </a:endParaRPr>
          </a:p>
        </p:txBody>
      </p:sp>
      <p:pic>
        <p:nvPicPr>
          <p:cNvPr id="15" name="图片 14" descr="在地上&#10;&#10;描述已自动生成">
            <a:extLst>
              <a:ext uri="{FF2B5EF4-FFF2-40B4-BE49-F238E27FC236}">
                <a16:creationId xmlns:a16="http://schemas.microsoft.com/office/drawing/2014/main" id="{AA600389-B1D7-4C85-9857-AF3C75C4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17" y="241603"/>
            <a:ext cx="1282398" cy="12823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0B9486-EE1C-44E4-B2A7-05FC09EE28CC}"/>
              </a:ext>
            </a:extLst>
          </p:cNvPr>
          <p:cNvSpPr/>
          <p:nvPr/>
        </p:nvSpPr>
        <p:spPr>
          <a:xfrm>
            <a:off x="0" y="6459394"/>
            <a:ext cx="12192000" cy="29700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3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842E5-620A-46C4-93F2-25EC15B45BFC}"/>
              </a:ext>
            </a:extLst>
          </p:cNvPr>
          <p:cNvSpPr/>
          <p:nvPr/>
        </p:nvSpPr>
        <p:spPr>
          <a:xfrm>
            <a:off x="0" y="1"/>
            <a:ext cx="12192000" cy="584775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190B08A-588A-4888-A287-33B9C325B1BB}"/>
              </a:ext>
            </a:extLst>
          </p:cNvPr>
          <p:cNvSpPr txBox="1"/>
          <p:nvPr/>
        </p:nvSpPr>
        <p:spPr>
          <a:xfrm>
            <a:off x="-50800" y="14871"/>
            <a:ext cx="738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课程介绍：使用</a:t>
            </a:r>
            <a:r>
              <a:rPr lang="en-US" altLang="zh-CN" sz="3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Pandas</a:t>
            </a:r>
            <a:r>
              <a:rPr lang="zh-CN" altLang="en-US" sz="3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探索能源数据集</a:t>
            </a:r>
            <a:endParaRPr lang="en-US" altLang="zh-CN" sz="32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0D85228-DA2E-4B6C-8ABD-F696587D74BC}"/>
              </a:ext>
            </a:extLst>
          </p:cNvPr>
          <p:cNvSpPr/>
          <p:nvPr/>
        </p:nvSpPr>
        <p:spPr>
          <a:xfrm>
            <a:off x="0" y="6459394"/>
            <a:ext cx="12192000" cy="29700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865C19-CFA8-7B41-BBE7-12BA24460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2" y="1375724"/>
            <a:ext cx="11405156" cy="25612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8CB99E-0977-B946-BE65-7BFE0F82C3B5}"/>
              </a:ext>
            </a:extLst>
          </p:cNvPr>
          <p:cNvSpPr/>
          <p:nvPr/>
        </p:nvSpPr>
        <p:spPr>
          <a:xfrm>
            <a:off x="66138" y="720661"/>
            <a:ext cx="584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能源数据集</a:t>
            </a:r>
            <a:endParaRPr lang="en-US" altLang="zh-CN" sz="2800" b="1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D88747-1AD2-8242-9291-16E94A335AE0}"/>
              </a:ext>
            </a:extLst>
          </p:cNvPr>
          <p:cNvSpPr txBox="1"/>
          <p:nvPr/>
        </p:nvSpPr>
        <p:spPr>
          <a:xfrm>
            <a:off x="7178568" y="4272676"/>
            <a:ext cx="79425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400" b="1" dirty="0">
                <a:solidFill>
                  <a:srgbClr val="FF0000"/>
                </a:solidFill>
              </a:rPr>
              <a:t>数据集</a:t>
            </a:r>
            <a:r>
              <a:rPr lang="zh-CN" altLang="en-US" sz="2400" b="1" dirty="0">
                <a:solidFill>
                  <a:srgbClr val="FF0000"/>
                </a:solidFill>
              </a:rPr>
              <a:t>介绍</a:t>
            </a:r>
            <a:endParaRPr lang="en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400" b="1" dirty="0">
                <a:solidFill>
                  <a:srgbClr val="FF0000"/>
                </a:solidFill>
              </a:rPr>
              <a:t>创建</a:t>
            </a:r>
            <a:r>
              <a:rPr lang="zh-CN" altLang="en-US" sz="2400" b="1" dirty="0">
                <a:solidFill>
                  <a:srgbClr val="FF0000"/>
                </a:solidFill>
              </a:rPr>
              <a:t>时间序列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400" b="1" dirty="0">
                <a:solidFill>
                  <a:srgbClr val="FF0000"/>
                </a:solidFill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</a:rPr>
              <a:t>时间的检索</a:t>
            </a:r>
            <a:endParaRPr lang="en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400" b="1" dirty="0">
                <a:solidFill>
                  <a:srgbClr val="FF0000"/>
                </a:solidFill>
              </a:rPr>
              <a:t>时间序列</a:t>
            </a:r>
            <a:r>
              <a:rPr lang="zh-CN" altLang="en-US" sz="2400" b="1" dirty="0">
                <a:solidFill>
                  <a:srgbClr val="FF0000"/>
                </a:solidFill>
              </a:rPr>
              <a:t>的分析与可视化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D2C058-12D1-4E85-8D48-F557F9511CB1}"/>
              </a:ext>
            </a:extLst>
          </p:cNvPr>
          <p:cNvSpPr txBox="1"/>
          <p:nvPr/>
        </p:nvSpPr>
        <p:spPr>
          <a:xfrm>
            <a:off x="500629" y="4111025"/>
            <a:ext cx="4512805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-apple-system"/>
              </a:defRPr>
            </a:lvl1pPr>
          </a:lstStyle>
          <a:p>
            <a:r>
              <a:rPr lang="zh-CN" altLang="en-US" sz="2800" dirty="0"/>
              <a:t>德国的开放式电力系统数据（</a:t>
            </a:r>
            <a:r>
              <a:rPr lang="en" altLang="zh-CN" sz="2800" dirty="0"/>
              <a:t>OPSD</a:t>
            </a:r>
            <a:r>
              <a:rPr lang="zh-CN" altLang="en" sz="2800" dirty="0"/>
              <a:t>）</a:t>
            </a:r>
            <a:r>
              <a:rPr lang="zh-CN" altLang="en-US" sz="2800" dirty="0"/>
              <a:t>的每日时间序列，数据集包括</a:t>
            </a:r>
            <a:r>
              <a:rPr lang="en-US" altLang="zh-CN" sz="2800" dirty="0"/>
              <a:t>2006-2017</a:t>
            </a:r>
            <a:r>
              <a:rPr lang="zh-CN" altLang="en-US" sz="2800" dirty="0"/>
              <a:t>年全国范围的用电量，风力发电和太阳能发电总量。</a:t>
            </a:r>
          </a:p>
        </p:txBody>
      </p:sp>
    </p:spTree>
    <p:extLst>
      <p:ext uri="{BB962C8B-B14F-4D97-AF65-F5344CB8AC3E}">
        <p14:creationId xmlns:p14="http://schemas.microsoft.com/office/powerpoint/2010/main" val="328586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842E5-620A-46C4-93F2-25EC15B45BFC}"/>
              </a:ext>
            </a:extLst>
          </p:cNvPr>
          <p:cNvSpPr/>
          <p:nvPr/>
        </p:nvSpPr>
        <p:spPr>
          <a:xfrm>
            <a:off x="0" y="1"/>
            <a:ext cx="12192000" cy="584775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190B08A-588A-4888-A287-33B9C325B1BB}"/>
              </a:ext>
            </a:extLst>
          </p:cNvPr>
          <p:cNvSpPr txBox="1"/>
          <p:nvPr/>
        </p:nvSpPr>
        <p:spPr>
          <a:xfrm>
            <a:off x="-50801" y="14871"/>
            <a:ext cx="796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课程介绍</a:t>
            </a:r>
            <a:endParaRPr lang="en-US" altLang="zh-CN" sz="32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0D85228-DA2E-4B6C-8ABD-F696587D74BC}"/>
              </a:ext>
            </a:extLst>
          </p:cNvPr>
          <p:cNvSpPr/>
          <p:nvPr/>
        </p:nvSpPr>
        <p:spPr>
          <a:xfrm>
            <a:off x="0" y="6459394"/>
            <a:ext cx="12192000" cy="29700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E2BADE-B65F-5F4F-B326-7E0D8755D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075608"/>
            <a:ext cx="5314613" cy="47067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3FB3B9-DA56-3A42-B5BB-23B15A7EE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99" y="1075608"/>
            <a:ext cx="6369100" cy="47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B91B2F-D5D5-435E-8B81-98BC02AC9DD9}"/>
              </a:ext>
            </a:extLst>
          </p:cNvPr>
          <p:cNvSpPr/>
          <p:nvPr/>
        </p:nvSpPr>
        <p:spPr>
          <a:xfrm>
            <a:off x="0" y="-5378"/>
            <a:ext cx="12192000" cy="2605703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1C716-AB9E-44C8-8AB7-93FD435B636A}"/>
              </a:ext>
            </a:extLst>
          </p:cNvPr>
          <p:cNvSpPr txBox="1"/>
          <p:nvPr/>
        </p:nvSpPr>
        <p:spPr>
          <a:xfrm>
            <a:off x="486229" y="3078732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Book Antiqua" panose="02040602050305030304" pitchFamily="18" charset="0"/>
                <a:ea typeface="微软雅黑 Light" panose="020B0502040204020203" pitchFamily="34" charset="-122"/>
              </a:rPr>
              <a:t>代码介绍</a:t>
            </a:r>
            <a:endParaRPr lang="en-US" altLang="zh-CN" sz="4000" dirty="0">
              <a:latin typeface="Book Antiqua" panose="02040602050305030304" pitchFamily="18" charset="0"/>
              <a:ea typeface="微软雅黑 Light" panose="020B0502040204020203" pitchFamily="34" charset="-122"/>
            </a:endParaRPr>
          </a:p>
        </p:txBody>
      </p:sp>
      <p:pic>
        <p:nvPicPr>
          <p:cNvPr id="15" name="图片 14" descr="在地上&#10;&#10;描述已自动生成">
            <a:extLst>
              <a:ext uri="{FF2B5EF4-FFF2-40B4-BE49-F238E27FC236}">
                <a16:creationId xmlns:a16="http://schemas.microsoft.com/office/drawing/2014/main" id="{AA600389-B1D7-4C85-9857-AF3C75C4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17" y="241603"/>
            <a:ext cx="1282398" cy="12823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0B9486-EE1C-44E4-B2A7-05FC09EE28CC}"/>
              </a:ext>
            </a:extLst>
          </p:cNvPr>
          <p:cNvSpPr/>
          <p:nvPr/>
        </p:nvSpPr>
        <p:spPr>
          <a:xfrm>
            <a:off x="0" y="6459394"/>
            <a:ext cx="12192000" cy="29700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13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102662</TotalTime>
  <Words>82</Words>
  <Application>Microsoft Office PowerPoint</Application>
  <PresentationFormat>宽屏</PresentationFormat>
  <Paragraphs>22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-apple-system</vt:lpstr>
      <vt:lpstr>等线</vt:lpstr>
      <vt:lpstr>等线 Light</vt:lpstr>
      <vt:lpstr>方正清刻本悦宋简体</vt:lpstr>
      <vt:lpstr>Arial</vt:lpstr>
      <vt:lpstr>Baskerville Old Face</vt:lpstr>
      <vt:lpstr>Book Antiqua</vt:lpstr>
      <vt:lpstr>Felix Titling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赫</dc:creator>
  <cp:lastModifiedBy>王 睿彬</cp:lastModifiedBy>
  <cp:revision>511</cp:revision>
  <dcterms:created xsi:type="dcterms:W3CDTF">2020-04-04T04:43:06Z</dcterms:created>
  <dcterms:modified xsi:type="dcterms:W3CDTF">2023-06-06T06:38:46Z</dcterms:modified>
</cp:coreProperties>
</file>