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ra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ra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rai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rai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train!$B$1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train!$A$2:$A$16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train!$B$2:$B$16</c:f>
              <c:numCache>
                <c:formatCode>General</c:formatCode>
                <c:ptCount val="15"/>
                <c:pt idx="0">
                  <c:v>0.24199999999999999</c:v>
                </c:pt>
                <c:pt idx="1">
                  <c:v>0.153</c:v>
                </c:pt>
                <c:pt idx="2">
                  <c:v>0.13300000000000001</c:v>
                </c:pt>
                <c:pt idx="3">
                  <c:v>0.11899999999999999</c:v>
                </c:pt>
                <c:pt idx="4">
                  <c:v>0.108</c:v>
                </c:pt>
                <c:pt idx="5">
                  <c:v>9.9000000000000005E-2</c:v>
                </c:pt>
                <c:pt idx="6">
                  <c:v>9.0999999999999998E-2</c:v>
                </c:pt>
                <c:pt idx="7">
                  <c:v>8.5000000000000006E-2</c:v>
                </c:pt>
                <c:pt idx="8">
                  <c:v>7.9000000000000001E-2</c:v>
                </c:pt>
                <c:pt idx="9">
                  <c:v>7.3999999999999996E-2</c:v>
                </c:pt>
                <c:pt idx="10">
                  <c:v>6.9000000000000006E-2</c:v>
                </c:pt>
                <c:pt idx="11">
                  <c:v>6.5000000000000002E-2</c:v>
                </c:pt>
                <c:pt idx="12">
                  <c:v>6.0999999999999999E-2</c:v>
                </c:pt>
                <c:pt idx="13">
                  <c:v>5.8000000000000003E-2</c:v>
                </c:pt>
                <c:pt idx="14">
                  <c:v>5.3999999999999999E-2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F7-4A3B-A7E6-553111DF8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52048"/>
        <c:axId val="24863088"/>
      </c:scatterChart>
      <c:valAx>
        <c:axId val="24852048"/>
        <c:scaling>
          <c:orientation val="minMax"/>
          <c:max val="1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Epoch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63088"/>
        <c:crosses val="autoZero"/>
        <c:crossBetween val="midCat"/>
      </c:valAx>
      <c:valAx>
        <c:axId val="2486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Loss</a:t>
                </a:r>
                <a:endParaRPr lang="en-US" altLang="zh-C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5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train!$D$1</c:f>
              <c:strCache>
                <c:ptCount val="1"/>
                <c:pt idx="0">
                  <c:v>BLEU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train!$A$2:$A$16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train!$D$2:$D$16</c:f>
              <c:numCache>
                <c:formatCode>General</c:formatCode>
                <c:ptCount val="15"/>
                <c:pt idx="0">
                  <c:v>27.9</c:v>
                </c:pt>
                <c:pt idx="1">
                  <c:v>28.95</c:v>
                </c:pt>
                <c:pt idx="2">
                  <c:v>31.58</c:v>
                </c:pt>
                <c:pt idx="3">
                  <c:v>32.450000000000003</c:v>
                </c:pt>
                <c:pt idx="4">
                  <c:v>32.799999999999997</c:v>
                </c:pt>
                <c:pt idx="5">
                  <c:v>32.979999999999997</c:v>
                </c:pt>
                <c:pt idx="6">
                  <c:v>32.42</c:v>
                </c:pt>
                <c:pt idx="7">
                  <c:v>32.56</c:v>
                </c:pt>
                <c:pt idx="8">
                  <c:v>33.75</c:v>
                </c:pt>
                <c:pt idx="9">
                  <c:v>33.76</c:v>
                </c:pt>
                <c:pt idx="10">
                  <c:v>34.369999999999997</c:v>
                </c:pt>
                <c:pt idx="11">
                  <c:v>33.78</c:v>
                </c:pt>
                <c:pt idx="12">
                  <c:v>34.53</c:v>
                </c:pt>
                <c:pt idx="13">
                  <c:v>34.11</c:v>
                </c:pt>
                <c:pt idx="14">
                  <c:v>33.93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7C-4BF6-A6F5-DF88251BE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950144"/>
        <c:axId val="84947744"/>
      </c:scatterChart>
      <c:valAx>
        <c:axId val="8495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947744"/>
        <c:crosses val="autoZero"/>
        <c:crossBetween val="midCat"/>
      </c:valAx>
      <c:valAx>
        <c:axId val="84947744"/>
        <c:scaling>
          <c:orientation val="minMax"/>
          <c:min val="2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BLEU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950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train!$C$1</c:f>
              <c:strCache>
                <c:ptCount val="1"/>
                <c:pt idx="0">
                  <c:v>eval_ppl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train!$A$2:$A$16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train!$C$2:$C$16</c:f>
              <c:numCache>
                <c:formatCode>General</c:formatCode>
                <c:ptCount val="15"/>
                <c:pt idx="0">
                  <c:v>1.2501199999999999</c:v>
                </c:pt>
                <c:pt idx="1">
                  <c:v>1.23922</c:v>
                </c:pt>
                <c:pt idx="2">
                  <c:v>1.23689</c:v>
                </c:pt>
                <c:pt idx="3">
                  <c:v>1.23532</c:v>
                </c:pt>
                <c:pt idx="4">
                  <c:v>1.2372700000000001</c:v>
                </c:pt>
                <c:pt idx="5">
                  <c:v>1.24125</c:v>
                </c:pt>
                <c:pt idx="6">
                  <c:v>1.2424900000000001</c:v>
                </c:pt>
                <c:pt idx="7">
                  <c:v>1.2441899999999999</c:v>
                </c:pt>
                <c:pt idx="8">
                  <c:v>1.2495099999999999</c:v>
                </c:pt>
                <c:pt idx="9">
                  <c:v>1.2548600000000001</c:v>
                </c:pt>
                <c:pt idx="10">
                  <c:v>1.2561</c:v>
                </c:pt>
                <c:pt idx="11">
                  <c:v>1.26424</c:v>
                </c:pt>
                <c:pt idx="12">
                  <c:v>1.2628900000000001</c:v>
                </c:pt>
                <c:pt idx="13">
                  <c:v>1.2680499999999999</c:v>
                </c:pt>
                <c:pt idx="14">
                  <c:v>1.27546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9F-4977-B85D-97372A70F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960287"/>
        <c:axId val="381962687"/>
      </c:scatterChart>
      <c:valAx>
        <c:axId val="381960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Epoch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1962687"/>
        <c:crosses val="autoZero"/>
        <c:crossBetween val="midCat"/>
      </c:valAx>
      <c:valAx>
        <c:axId val="38196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 err="1"/>
                  <a:t>eval_loss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1960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train!$F$1</c:f>
              <c:strCache>
                <c:ptCount val="1"/>
                <c:pt idx="0">
                  <c:v>EM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train!$A$2:$A$16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train!$F$2:$F$16</c:f>
              <c:numCache>
                <c:formatCode>General</c:formatCode>
                <c:ptCount val="15"/>
                <c:pt idx="0">
                  <c:v>16.649999999999999</c:v>
                </c:pt>
                <c:pt idx="1">
                  <c:v>17.3</c:v>
                </c:pt>
                <c:pt idx="2">
                  <c:v>17.600000000000001</c:v>
                </c:pt>
                <c:pt idx="3">
                  <c:v>17.649999999999999</c:v>
                </c:pt>
                <c:pt idx="4">
                  <c:v>17.95</c:v>
                </c:pt>
                <c:pt idx="5">
                  <c:v>18.25</c:v>
                </c:pt>
                <c:pt idx="6">
                  <c:v>18.100000000000001</c:v>
                </c:pt>
                <c:pt idx="7">
                  <c:v>18.5</c:v>
                </c:pt>
                <c:pt idx="8">
                  <c:v>17.5</c:v>
                </c:pt>
                <c:pt idx="9">
                  <c:v>17.95</c:v>
                </c:pt>
                <c:pt idx="10">
                  <c:v>18</c:v>
                </c:pt>
                <c:pt idx="11">
                  <c:v>17.95</c:v>
                </c:pt>
                <c:pt idx="12">
                  <c:v>17.600000000000001</c:v>
                </c:pt>
                <c:pt idx="13">
                  <c:v>17.45</c:v>
                </c:pt>
                <c:pt idx="14">
                  <c:v>17.45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38-466F-B684-24FAF1833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52048"/>
        <c:axId val="24864048"/>
      </c:scatterChart>
      <c:valAx>
        <c:axId val="2485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64048"/>
        <c:crosses val="autoZero"/>
        <c:crossBetween val="midCat"/>
      </c:valAx>
      <c:valAx>
        <c:axId val="248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EM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5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train!$G$1</c:f>
              <c:strCache>
                <c:ptCount val="1"/>
                <c:pt idx="0">
                  <c:v>BLEU+EM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train!$A$2:$A$16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train!$G$2:$G$16</c:f>
              <c:numCache>
                <c:formatCode>General</c:formatCode>
                <c:ptCount val="15"/>
                <c:pt idx="0">
                  <c:v>44.55</c:v>
                </c:pt>
                <c:pt idx="1">
                  <c:v>46.25</c:v>
                </c:pt>
                <c:pt idx="2">
                  <c:v>49.18</c:v>
                </c:pt>
                <c:pt idx="3">
                  <c:v>50.1</c:v>
                </c:pt>
                <c:pt idx="4">
                  <c:v>50.75</c:v>
                </c:pt>
                <c:pt idx="5">
                  <c:v>51.23</c:v>
                </c:pt>
                <c:pt idx="6">
                  <c:v>50.52</c:v>
                </c:pt>
                <c:pt idx="7">
                  <c:v>51.06</c:v>
                </c:pt>
                <c:pt idx="8">
                  <c:v>51.25</c:v>
                </c:pt>
                <c:pt idx="9">
                  <c:v>51.709999999999994</c:v>
                </c:pt>
                <c:pt idx="10">
                  <c:v>52.37</c:v>
                </c:pt>
                <c:pt idx="11">
                  <c:v>51.730000000000004</c:v>
                </c:pt>
                <c:pt idx="12">
                  <c:v>52.13</c:v>
                </c:pt>
                <c:pt idx="13">
                  <c:v>51.56</c:v>
                </c:pt>
                <c:pt idx="14">
                  <c:v>51.379999999999995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20-41CC-8A6B-E2F65ADE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52048"/>
        <c:axId val="24855888"/>
      </c:scatterChart>
      <c:valAx>
        <c:axId val="2485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Epoch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55888"/>
        <c:crosses val="autoZero"/>
        <c:crossBetween val="midCat"/>
      </c:valAx>
      <c:valAx>
        <c:axId val="2485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BLEU+EM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5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F085-4876-3002-4D9A-AF77BFDE3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ACA9A-263A-6110-F3AE-C6965E78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D224D-7E6B-82B5-5092-B2E819F7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1887-759C-79A1-133F-66BE626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6BF6E-E676-4122-EFB3-FFC42A39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8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DB567-CEAD-D39A-6C11-B36A1A6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19FAD-4E95-61E8-9C21-CEDE7487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F088D-F148-E17B-AF09-C4B9BE36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1744F-02C8-E4B6-923D-E58398DE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5713A-7BEB-8CE3-7F73-663BE45C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CD75E-4477-5BDC-1C5F-BBD42881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C8F1C-0454-FC60-0927-4C0BF123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5CE27-C47A-10F1-B82C-492FFEAF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C58FF-7783-03F2-ED91-5A1E622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7BAAD-7E1C-3620-926D-F11B0B2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34933-C7E6-F78C-9DD2-BEF1A234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ADCC-356D-53D2-86ED-C8BA31C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0B3B7-3070-8D2E-2959-F1F35084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67BC7-D772-EB96-6C01-16348AD1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A9EDB-5758-FE90-7D1D-CC18243A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445D8-42A4-52FB-690F-17BEDE92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34806-A119-E5C7-892B-65759148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8DAD0-E745-22E4-83F0-C2B447AD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8D902-9351-6D2C-F99E-9DBBD3AB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58F20-F506-2E82-CBE7-ECBF9F1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0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A992-C722-679F-6FAB-8EB21F50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D5E24-109D-F7A8-2F10-1E4EADC7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1037"/>
            <a:ext cx="5181600" cy="5495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DEB9E-F7E8-8835-ADA9-A84A14CA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7"/>
            <a:ext cx="5181600" cy="549592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F796F-210C-EFA6-B3CB-7021098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5820F-9350-8C3F-A6D9-9E4DD79F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80FDC-D4C1-E5A9-80A8-8FEF493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CEE49-C4B8-7852-E2FC-7D73D015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22"/>
            <a:ext cx="10515600" cy="679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011B3-DDE0-E11A-7411-FD57784A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683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8104C-2228-2004-D322-EBF1340F0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92249"/>
            <a:ext cx="5157787" cy="4697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BCEB4-74E4-573B-E2ED-30606EC88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6683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C89DD0-3513-43AF-D40E-2D7BC6F22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92249"/>
            <a:ext cx="5183188" cy="469741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7708A-29C3-8202-C2F1-6CC4CE7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B6A8FB-B3CF-1F68-588F-F41E3935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CE52D-C916-3695-2783-5C0CB213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1E48-07FC-A264-0430-AD703427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BA437-6ACF-9383-A244-78AF7AE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0FBC45-AFE5-B3B5-17DF-3320D3A3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E9EB8-CB4C-C2A1-2734-18016C06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7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0E1893-CED5-03A9-C6A5-7DBB6CCA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74A30-67AA-2537-37D2-95BA1441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CE875-06E9-DF05-FBFA-2AA74457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3326-E624-DD70-E712-780D38A7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464A-D450-8A39-A82F-70209830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F19E6-903C-0B56-6DDF-4000D283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1F8E0-5937-18D1-6C3A-1221DCE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8B65F-C471-1404-76C6-080E16F4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76DD4-255F-3771-7251-1E6AE3DC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20458-F6F8-7007-C9B8-33206834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4FDA5-FABC-BD35-6ABE-951557332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19B66-87E9-075E-58BB-13A1E1F01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47918-22C6-91DB-3B79-999AE57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77804-795D-B632-9975-1D5DB9A8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EA9D1-4D56-E0F5-DF3D-4BA3A9EA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5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ADDAFC-FBD0-76B8-00C0-9058D33F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C667E-8BC7-CA2F-C355-50C9D434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7"/>
            <a:ext cx="105156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4AFEB-9AFA-4AC1-10E8-91192D90A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71E4-E919-4846-AB8B-8150106944C1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D3083-A194-B458-915C-C1AA46F12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53E60-76E8-265D-F04D-172C5FD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A292-2A33-44E9-8D49-8966B85E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4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AA343-FA4F-F8F1-F31E-22F109F0B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CodeT5</a:t>
            </a:r>
            <a:r>
              <a:rPr lang="zh-CN" altLang="en-US" dirty="0"/>
              <a:t>进行代码生成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8EDA5-F7F6-FE5E-BA5A-DD26DE5F5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李锦韬 </a:t>
            </a:r>
            <a:r>
              <a:rPr lang="en-US" altLang="zh-CN" dirty="0"/>
              <a:t>2201213292</a:t>
            </a: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深度学习技术与应用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第四次作业</a:t>
            </a:r>
          </a:p>
        </p:txBody>
      </p:sp>
    </p:spTree>
    <p:extLst>
      <p:ext uri="{BB962C8B-B14F-4D97-AF65-F5344CB8AC3E}">
        <p14:creationId xmlns:p14="http://schemas.microsoft.com/office/powerpoint/2010/main" val="4776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4E03B-5D2E-648C-DABE-85474433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Concode</a:t>
            </a:r>
            <a:r>
              <a:rPr lang="zh-CN" altLang="en-US" dirty="0"/>
              <a:t>数据集情况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66037-A75C-B4D4-249B-8506854B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100,000 examples consisting of </a:t>
            </a:r>
            <a:r>
              <a:rPr lang="en-US" altLang="zh-CN" b="1" dirty="0"/>
              <a:t>Java</a:t>
            </a:r>
            <a:r>
              <a:rPr lang="en-US" altLang="zh-CN" dirty="0"/>
              <a:t> classes from online code repositories</a:t>
            </a:r>
          </a:p>
          <a:p>
            <a:r>
              <a:rPr lang="zh-CN" altLang="en-US" dirty="0"/>
              <a:t>较为经典的</a:t>
            </a:r>
            <a:r>
              <a:rPr lang="en-US" altLang="zh-CN" dirty="0"/>
              <a:t>Code Generation</a:t>
            </a:r>
            <a:r>
              <a:rPr lang="zh-CN" altLang="en-US" dirty="0"/>
              <a:t>任务的数据集</a:t>
            </a:r>
            <a:endParaRPr lang="en-US" altLang="zh-CN" dirty="0"/>
          </a:p>
          <a:p>
            <a:r>
              <a:rPr lang="zh-CN" altLang="en-US" dirty="0"/>
              <a:t>源自论文</a:t>
            </a:r>
            <a:r>
              <a:rPr lang="en-US" altLang="zh-CN" dirty="0"/>
              <a:t>Mapping Language to Code in Programmatic Context</a:t>
            </a:r>
          </a:p>
          <a:p>
            <a:r>
              <a:rPr lang="zh-CN" altLang="en-US" sz="2400" dirty="0"/>
              <a:t>数据集内容（均为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文件格式）</a:t>
            </a:r>
            <a:endParaRPr lang="en-US" altLang="zh-CN" sz="2400" dirty="0"/>
          </a:p>
          <a:p>
            <a:pPr lvl="1"/>
            <a:r>
              <a:rPr lang="zh-CN" altLang="en-US" dirty="0"/>
              <a:t>训练集</a:t>
            </a:r>
            <a:r>
              <a:rPr lang="en-US" altLang="zh-CN" dirty="0"/>
              <a:t>train:</a:t>
            </a:r>
            <a:r>
              <a:rPr lang="zh-CN" altLang="en-US" dirty="0"/>
              <a:t> </a:t>
            </a:r>
            <a:r>
              <a:rPr lang="en-US" altLang="zh-CN" dirty="0"/>
              <a:t>100k rows  </a:t>
            </a:r>
            <a:r>
              <a:rPr lang="zh-CN" altLang="en-US" dirty="0"/>
              <a:t>验证集</a:t>
            </a:r>
            <a:r>
              <a:rPr lang="en-US" altLang="zh-CN" dirty="0"/>
              <a:t>validation:</a:t>
            </a:r>
            <a:r>
              <a:rPr lang="zh-CN" altLang="en-US" dirty="0"/>
              <a:t> </a:t>
            </a:r>
            <a:r>
              <a:rPr lang="en-US" altLang="zh-CN" dirty="0"/>
              <a:t>2k rows  </a:t>
            </a:r>
            <a:r>
              <a:rPr lang="zh-CN" altLang="en-US" dirty="0"/>
              <a:t>测试集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2k rows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50B494-0ADC-FCDC-E82F-8B9C88B0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0" y="2846992"/>
            <a:ext cx="9503000" cy="39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7EC7-AC58-662F-18ED-FF17B659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训练目标与模型选择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EF385-14D9-B87E-5A22-E8D2C981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7"/>
            <a:ext cx="10968613" cy="5495926"/>
          </a:xfrm>
        </p:spPr>
        <p:txBody>
          <a:bodyPr/>
          <a:lstStyle/>
          <a:p>
            <a:r>
              <a:rPr lang="zh-CN" altLang="en-US" dirty="0"/>
              <a:t>代码生成</a:t>
            </a:r>
            <a:r>
              <a:rPr lang="en-US" altLang="zh-CN" dirty="0"/>
              <a:t>Text-to-code generation: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Objective: generating class member functions given English documentation and the programmatic context provided by the rest of the class</a:t>
            </a:r>
          </a:p>
          <a:p>
            <a:pPr lvl="1"/>
            <a:r>
              <a:rPr lang="en-US" altLang="zh-CN" dirty="0"/>
              <a:t>Challenge: desired code can vary greatly depending on the functionality the class provides</a:t>
            </a:r>
          </a:p>
          <a:p>
            <a:r>
              <a:rPr lang="zh-CN" altLang="en-US" dirty="0"/>
              <a:t>训练集统计量：</a:t>
            </a:r>
            <a:endParaRPr lang="en-US" altLang="zh-CN" dirty="0"/>
          </a:p>
          <a:p>
            <a:pPr lvl="1"/>
            <a:r>
              <a:rPr lang="en-US" altLang="zh-CN" dirty="0"/>
              <a:t>avg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71, avg </a:t>
            </a:r>
            <a:r>
              <a:rPr lang="en-US" altLang="zh-CN" dirty="0" err="1"/>
              <a:t>trg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26, max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567, max </a:t>
            </a:r>
            <a:r>
              <a:rPr lang="en-US" altLang="zh-CN" dirty="0" err="1"/>
              <a:t>trg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140</a:t>
            </a:r>
          </a:p>
          <a:p>
            <a:pPr lvl="1"/>
            <a:r>
              <a:rPr lang="en-US" altLang="zh-CN" dirty="0"/>
              <a:t>After tokenized:</a:t>
            </a:r>
          </a:p>
          <a:p>
            <a:pPr lvl="1"/>
            <a:r>
              <a:rPr lang="en-US" altLang="zh-CN" dirty="0"/>
              <a:t>avg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213, avg </a:t>
            </a:r>
            <a:r>
              <a:rPr lang="en-US" altLang="zh-CN" dirty="0" err="1"/>
              <a:t>trg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33, max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2246, max </a:t>
            </a:r>
            <a:r>
              <a:rPr lang="en-US" altLang="zh-CN" dirty="0" err="1"/>
              <a:t>trg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264</a:t>
            </a:r>
          </a:p>
          <a:p>
            <a:r>
              <a:rPr lang="zh-CN" altLang="en-US" dirty="0"/>
              <a:t>模型选择：</a:t>
            </a:r>
            <a:endParaRPr lang="en-US" altLang="zh-CN" dirty="0"/>
          </a:p>
          <a:p>
            <a:pPr lvl="1"/>
            <a:r>
              <a:rPr lang="zh-CN" altLang="en-US" dirty="0"/>
              <a:t>考虑到实验设备有限（</a:t>
            </a:r>
            <a:r>
              <a:rPr lang="en-US" altLang="zh-CN" dirty="0"/>
              <a:t>GPU</a:t>
            </a:r>
            <a:r>
              <a:rPr lang="zh-CN" altLang="en-US" dirty="0"/>
              <a:t>算力不足难以训练大模型）</a:t>
            </a:r>
            <a:endParaRPr lang="en-US" altLang="zh-CN" dirty="0"/>
          </a:p>
          <a:p>
            <a:pPr lvl="1"/>
            <a:r>
              <a:rPr lang="zh-CN" altLang="en-US" dirty="0"/>
              <a:t>模型结构选择</a:t>
            </a:r>
            <a:r>
              <a:rPr lang="en-US" altLang="zh-CN" dirty="0"/>
              <a:t>CodeT5</a:t>
            </a:r>
          </a:p>
          <a:p>
            <a:pPr lvl="2"/>
            <a:r>
              <a:rPr lang="zh-CN" altLang="en-US" dirty="0"/>
              <a:t>使用预训练模型</a:t>
            </a:r>
            <a:r>
              <a:rPr lang="en-US" altLang="zh-CN" dirty="0"/>
              <a:t>CodeT5_small</a:t>
            </a:r>
            <a:r>
              <a:rPr lang="zh-CN" altLang="en-US" dirty="0"/>
              <a:t>进行迁移学习</a:t>
            </a:r>
            <a:endParaRPr lang="en-US" altLang="zh-CN" dirty="0"/>
          </a:p>
          <a:p>
            <a:pPr lvl="2"/>
            <a:r>
              <a:rPr lang="zh-CN" altLang="en-US" dirty="0"/>
              <a:t>预训练模型文件大小：</a:t>
            </a:r>
            <a:r>
              <a:rPr lang="en-US" altLang="zh-CN" dirty="0" err="1"/>
              <a:t>pytorch_model.bin</a:t>
            </a:r>
            <a:r>
              <a:rPr lang="en-US" altLang="zh-CN" dirty="0"/>
              <a:t> 242 MB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FC22C2-A618-4798-D26E-BB6BEFB1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795" y="2104608"/>
            <a:ext cx="2757508" cy="47101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5F7BFC-B5F8-BBCA-8359-40797DEB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51" y="5348276"/>
            <a:ext cx="4895886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AD06-3620-A49B-61F2-CB406676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环境参数和训练参数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C1C53-C60E-402A-ED4C-165CC24961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System Hardware:</a:t>
            </a:r>
          </a:p>
          <a:p>
            <a:pPr lvl="1"/>
            <a:r>
              <a:rPr lang="en-US" altLang="zh-CN" dirty="0"/>
              <a:t>CPU count: 16</a:t>
            </a:r>
          </a:p>
          <a:p>
            <a:pPr lvl="1"/>
            <a:r>
              <a:rPr lang="en-US" altLang="zh-CN" dirty="0"/>
              <a:t>GPU count: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GPU Type: NVIDIA GeForce GTX 1080Ti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System OS:</a:t>
            </a:r>
          </a:p>
          <a:p>
            <a:pPr lvl="1"/>
            <a:r>
              <a:rPr lang="en-US" altLang="zh-CN" dirty="0"/>
              <a:t>Ubuntu 18.0.4 LTS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odule version:</a:t>
            </a:r>
          </a:p>
          <a:p>
            <a:pPr lvl="1"/>
            <a:r>
              <a:rPr lang="en-US" altLang="zh-CN" dirty="0"/>
              <a:t>CUDA 10.2</a:t>
            </a:r>
          </a:p>
          <a:p>
            <a:pPr lvl="1"/>
            <a:r>
              <a:rPr lang="en-US" altLang="zh-CN" dirty="0"/>
              <a:t>Python 3.8</a:t>
            </a:r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 1.7.1</a:t>
            </a:r>
          </a:p>
          <a:p>
            <a:pPr lvl="1"/>
            <a:r>
              <a:rPr lang="en-US" altLang="zh-CN" dirty="0" err="1"/>
              <a:t>tensorboard</a:t>
            </a:r>
            <a:r>
              <a:rPr lang="en-US" altLang="zh-CN" dirty="0"/>
              <a:t> 2.13.0</a:t>
            </a:r>
          </a:p>
          <a:p>
            <a:pPr lvl="1"/>
            <a:r>
              <a:rPr lang="en-US" altLang="zh-CN" dirty="0"/>
              <a:t>transformers 4.6.1</a:t>
            </a:r>
          </a:p>
          <a:p>
            <a:pPr lvl="1"/>
            <a:r>
              <a:rPr lang="en-US" altLang="zh-CN" dirty="0"/>
              <a:t>tree-sitter 0.2.2</a:t>
            </a:r>
          </a:p>
          <a:p>
            <a:pPr lvl="1"/>
            <a:r>
              <a:rPr lang="en-US" altLang="zh-CN" dirty="0" err="1"/>
              <a:t>gsutil</a:t>
            </a:r>
            <a:r>
              <a:rPr lang="en-US" altLang="zh-CN" dirty="0"/>
              <a:t> 5.24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643DE-A689-31A5-F95E-F509ED1FD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 parameters:</a:t>
            </a:r>
          </a:p>
          <a:p>
            <a:pPr lvl="1"/>
            <a:r>
              <a:rPr lang="en-US" altLang="zh-CN" dirty="0" err="1"/>
              <a:t>train_batch_size</a:t>
            </a:r>
            <a:r>
              <a:rPr lang="en-US" altLang="zh-CN" dirty="0"/>
              <a:t>=</a:t>
            </a:r>
            <a:r>
              <a:rPr lang="en-US" altLang="zh-CN" b="1" dirty="0"/>
              <a:t>25</a:t>
            </a:r>
          </a:p>
          <a:p>
            <a:pPr lvl="1"/>
            <a:r>
              <a:rPr lang="en-US" altLang="zh-CN" dirty="0" err="1"/>
              <a:t>num_train_epochs</a:t>
            </a:r>
            <a:r>
              <a:rPr lang="en-US" altLang="zh-CN" dirty="0"/>
              <a:t>=</a:t>
            </a:r>
            <a:r>
              <a:rPr lang="en-US" altLang="zh-CN" b="1" dirty="0"/>
              <a:t>30</a:t>
            </a:r>
          </a:p>
          <a:p>
            <a:pPr lvl="1"/>
            <a:r>
              <a:rPr lang="en-US" altLang="zh-CN" dirty="0" err="1"/>
              <a:t>learning_rate</a:t>
            </a:r>
            <a:r>
              <a:rPr lang="en-US" altLang="zh-CN" dirty="0"/>
              <a:t>=0.0001</a:t>
            </a:r>
          </a:p>
          <a:p>
            <a:pPr lvl="1"/>
            <a:r>
              <a:rPr lang="en-US" altLang="zh-CN" dirty="0" err="1"/>
              <a:t>adam_epsilon</a:t>
            </a:r>
            <a:r>
              <a:rPr lang="en-US" altLang="zh-CN" dirty="0"/>
              <a:t>=1e-08</a:t>
            </a:r>
          </a:p>
          <a:p>
            <a:pPr lvl="1"/>
            <a:r>
              <a:rPr lang="en-US" altLang="zh-CN" dirty="0" err="1"/>
              <a:t>max_grad_norm</a:t>
            </a:r>
            <a:r>
              <a:rPr lang="en-US" altLang="zh-CN" dirty="0"/>
              <a:t>=1.0</a:t>
            </a:r>
          </a:p>
          <a:p>
            <a:pPr lvl="1"/>
            <a:r>
              <a:rPr lang="en-US" altLang="zh-CN" dirty="0" err="1"/>
              <a:t>max_source_length</a:t>
            </a:r>
            <a:r>
              <a:rPr lang="en-US" altLang="zh-CN" dirty="0"/>
              <a:t>=320</a:t>
            </a:r>
          </a:p>
          <a:p>
            <a:pPr lvl="1"/>
            <a:r>
              <a:rPr lang="en-US" altLang="zh-CN" dirty="0" err="1"/>
              <a:t>max_target_length</a:t>
            </a:r>
            <a:r>
              <a:rPr lang="en-US" altLang="zh-CN" dirty="0"/>
              <a:t>=150</a:t>
            </a:r>
          </a:p>
          <a:p>
            <a:pPr lvl="1"/>
            <a:r>
              <a:rPr lang="en-US" altLang="zh-CN" dirty="0"/>
              <a:t>patience=3</a:t>
            </a:r>
          </a:p>
          <a:p>
            <a:pPr lvl="1"/>
            <a:r>
              <a:rPr lang="en-US" altLang="zh-CN" dirty="0" err="1"/>
              <a:t>warmup_steps</a:t>
            </a:r>
            <a:r>
              <a:rPr lang="en-US" altLang="zh-CN" dirty="0"/>
              <a:t>=1000</a:t>
            </a:r>
          </a:p>
          <a:p>
            <a:r>
              <a:rPr lang="zh-CN" altLang="en-US" sz="2200" dirty="0"/>
              <a:t>训练其他命令：</a:t>
            </a:r>
            <a:endParaRPr lang="en-US" altLang="zh-CN" sz="2200" dirty="0"/>
          </a:p>
          <a:p>
            <a:pPr lvl="1"/>
            <a:r>
              <a:rPr lang="zh-CN" altLang="en-US" sz="1800" dirty="0"/>
              <a:t>使用早停法选择最优模型</a:t>
            </a:r>
            <a:endParaRPr lang="en-US" altLang="zh-CN" sz="1800" dirty="0"/>
          </a:p>
          <a:p>
            <a:pPr lvl="1"/>
            <a:r>
              <a:rPr lang="zh-CN" altLang="en-US" sz="1800" dirty="0"/>
              <a:t>保留</a:t>
            </a:r>
            <a:r>
              <a:rPr lang="en-US" altLang="zh-CN" sz="1800" dirty="0"/>
              <a:t>BLUE+EM</a:t>
            </a:r>
            <a:r>
              <a:rPr lang="zh-CN" altLang="en-US" sz="1800" dirty="0"/>
              <a:t>最高值的模型</a:t>
            </a:r>
            <a:endParaRPr lang="en-US" altLang="zh-CN" sz="1800" dirty="0"/>
          </a:p>
          <a:p>
            <a:pPr lvl="1"/>
            <a:r>
              <a:rPr lang="zh-CN" altLang="en-US" sz="1800" dirty="0"/>
              <a:t>训练中模型评估：</a:t>
            </a:r>
            <a:endParaRPr lang="en-US" altLang="zh-CN" sz="1800" dirty="0"/>
          </a:p>
          <a:p>
            <a:pPr lvl="2"/>
            <a:r>
              <a:rPr lang="zh-CN" altLang="en-US" sz="1600" dirty="0"/>
              <a:t>每个</a:t>
            </a:r>
            <a:r>
              <a:rPr lang="en-US" altLang="zh-CN" sz="1600" dirty="0"/>
              <a:t>epoch</a:t>
            </a:r>
            <a:r>
              <a:rPr lang="zh-CN" altLang="en-US" sz="1600" dirty="0"/>
              <a:t>中使用验证集评估模型</a:t>
            </a:r>
            <a:endParaRPr lang="en-US" altLang="zh-CN" sz="1600" dirty="0"/>
          </a:p>
          <a:p>
            <a:pPr lvl="2"/>
            <a:r>
              <a:rPr lang="zh-CN" altLang="en-US" sz="1600" dirty="0"/>
              <a:t>衡量指标选择：</a:t>
            </a:r>
            <a:r>
              <a:rPr lang="en-US" altLang="zh-CN" sz="1600" dirty="0"/>
              <a:t>Exact-Match</a:t>
            </a:r>
            <a:r>
              <a:rPr lang="zh-CN" altLang="en-US" sz="1600" dirty="0"/>
              <a:t> </a:t>
            </a:r>
            <a:r>
              <a:rPr lang="en-US" altLang="zh-CN" sz="1600" dirty="0"/>
              <a:t>and BLEU</a:t>
            </a:r>
          </a:p>
        </p:txBody>
      </p:sp>
    </p:spTree>
    <p:extLst>
      <p:ext uri="{BB962C8B-B14F-4D97-AF65-F5344CB8AC3E}">
        <p14:creationId xmlns:p14="http://schemas.microsoft.com/office/powerpoint/2010/main" val="8992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5F405-CF1F-B08B-176B-18E1C087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训练过程与测试结果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76965-DE25-6C8A-9D87-5A8E0E00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根据验证集情况，训练在第</a:t>
            </a:r>
            <a:r>
              <a:rPr lang="en-US" altLang="zh-CN" sz="2000" dirty="0"/>
              <a:t>15</a:t>
            </a:r>
            <a:r>
              <a:rPr lang="zh-CN" altLang="en-US" sz="2000" dirty="0"/>
              <a:t>个</a:t>
            </a:r>
            <a:r>
              <a:rPr lang="en-US" altLang="zh-CN" sz="2000" dirty="0"/>
              <a:t>epoch</a:t>
            </a:r>
            <a:r>
              <a:rPr lang="zh-CN" altLang="en-US" sz="2000" dirty="0"/>
              <a:t>早停，总用时</a:t>
            </a:r>
            <a:r>
              <a:rPr lang="en-US" altLang="zh-CN" sz="2000" dirty="0"/>
              <a:t>11h18m</a:t>
            </a:r>
            <a:endParaRPr lang="zh-CN" altLang="en-US" sz="2000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3CC6055-F58B-5497-3F5F-C6E35C596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024719"/>
              </p:ext>
            </p:extLst>
          </p:nvPr>
        </p:nvGraphicFramePr>
        <p:xfrm>
          <a:off x="0" y="1145857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AD015E6-63E2-C644-2FB8-CD8E30475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466023"/>
              </p:ext>
            </p:extLst>
          </p:nvPr>
        </p:nvGraphicFramePr>
        <p:xfrm>
          <a:off x="3923300" y="1145857"/>
          <a:ext cx="4104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7AA19B4-2625-EF9C-0341-91512FE6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482808"/>
              </p:ext>
            </p:extLst>
          </p:nvPr>
        </p:nvGraphicFramePr>
        <p:xfrm>
          <a:off x="7816580" y="1145857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A9CA801-2EBB-7CE7-61B6-8D95DF46E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46842"/>
              </p:ext>
            </p:extLst>
          </p:nvPr>
        </p:nvGraphicFramePr>
        <p:xfrm>
          <a:off x="-90000" y="39780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AB5B4D5-AC47-D316-FD76-6D0E6E26B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756342"/>
              </p:ext>
            </p:extLst>
          </p:nvPr>
        </p:nvGraphicFramePr>
        <p:xfrm>
          <a:off x="3936000" y="39780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72D0A5-B343-59C9-D528-84A081091295}"/>
              </a:ext>
            </a:extLst>
          </p:cNvPr>
          <p:cNvSpPr txBox="1"/>
          <p:nvPr/>
        </p:nvSpPr>
        <p:spPr>
          <a:xfrm>
            <a:off x="8135520" y="4117297"/>
            <a:ext cx="3887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测试情况：</a:t>
            </a:r>
            <a:endParaRPr lang="en-US" altLang="zh-CN" sz="1400" b="1" dirty="0"/>
          </a:p>
          <a:p>
            <a:r>
              <a:rPr lang="zh-CN" altLang="en-US" sz="1400" dirty="0"/>
              <a:t>Num examples = 2000</a:t>
            </a:r>
          </a:p>
          <a:p>
            <a:r>
              <a:rPr lang="zh-CN" altLang="en-US" sz="1400" dirty="0"/>
              <a:t>Batch size = 25</a:t>
            </a:r>
          </a:p>
          <a:p>
            <a:r>
              <a:rPr lang="zh-CN" altLang="en-US" sz="1400" dirty="0"/>
              <a:t>Read 2000 examples, avg src len: 68, avg trg len: 29, max src len: 333, max trg len: 123</a:t>
            </a:r>
          </a:p>
          <a:p>
            <a:r>
              <a:rPr lang="zh-CN" altLang="en-US" sz="1400" dirty="0"/>
              <a:t>最佳模型[</a:t>
            </a:r>
            <a:r>
              <a:rPr lang="en-US" altLang="zh-CN" sz="1400" dirty="0"/>
              <a:t>B</a:t>
            </a:r>
            <a:r>
              <a:rPr lang="zh-CN" altLang="en-US" sz="1400" dirty="0"/>
              <a:t>est-</a:t>
            </a:r>
            <a:r>
              <a:rPr lang="en-US" altLang="zh-CN" sz="1400" dirty="0"/>
              <a:t>BLEU+EM</a:t>
            </a:r>
            <a:r>
              <a:rPr lang="zh-CN" altLang="en-US" sz="1400" dirty="0"/>
              <a:t>: 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poch1</a:t>
            </a:r>
            <a:r>
              <a:rPr lang="en-US" altLang="zh-CN" sz="1400" b="1" dirty="0"/>
              <a:t>1</a:t>
            </a:r>
            <a:r>
              <a:rPr lang="zh-CN" altLang="en-US" sz="1400" dirty="0"/>
              <a:t>]</a:t>
            </a:r>
            <a:endParaRPr lang="en-US" altLang="zh-CN" sz="1400" dirty="0"/>
          </a:p>
          <a:p>
            <a:r>
              <a:rPr lang="zh-CN" altLang="en-US" sz="1400" dirty="0"/>
              <a:t>测试集上的结果：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BLEU</a:t>
            </a:r>
            <a:r>
              <a:rPr lang="zh-CN" altLang="en-US" sz="1400" dirty="0"/>
              <a:t> = 37.78  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code</a:t>
            </a:r>
            <a:r>
              <a:rPr lang="en-US" altLang="zh-CN" sz="1400" dirty="0"/>
              <a:t>BLEU</a:t>
            </a:r>
            <a:r>
              <a:rPr lang="zh-CN" altLang="en-US" sz="1400" dirty="0"/>
              <a:t> = 41.0918  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EM</a:t>
            </a:r>
            <a:r>
              <a:rPr lang="zh-CN" altLang="en-US" sz="1400" dirty="0"/>
              <a:t> = 21.15</a:t>
            </a:r>
          </a:p>
        </p:txBody>
      </p:sp>
    </p:spTree>
    <p:extLst>
      <p:ext uri="{BB962C8B-B14F-4D97-AF65-F5344CB8AC3E}">
        <p14:creationId xmlns:p14="http://schemas.microsoft.com/office/powerpoint/2010/main" val="148243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464</Words>
  <Application>Microsoft Office PowerPoint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黑体</vt:lpstr>
      <vt:lpstr>Arial</vt:lpstr>
      <vt:lpstr>Office 主题​​</vt:lpstr>
      <vt:lpstr>基于CodeT5进行代码生成</vt:lpstr>
      <vt:lpstr>Concode数据集情况</vt:lpstr>
      <vt:lpstr>训练目标与模型选择</vt:lpstr>
      <vt:lpstr>环境参数和训练参数</vt:lpstr>
      <vt:lpstr>训练过程与测试结果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M10918</dc:creator>
  <cp:lastModifiedBy>M10918</cp:lastModifiedBy>
  <cp:revision>28</cp:revision>
  <dcterms:created xsi:type="dcterms:W3CDTF">2023-05-30T06:51:17Z</dcterms:created>
  <dcterms:modified xsi:type="dcterms:W3CDTF">2023-05-31T05:13:50Z</dcterms:modified>
</cp:coreProperties>
</file>