
<file path=[Content_Types].xml><?xml version="1.0" encoding="utf-8"?>
<Types xmlns="http://schemas.openxmlformats.org/package/2006/content-types">
  <Default Extension="emf" ContentType="image/x-emf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  <p:sldMasterId id="2147483688" r:id="rId2"/>
  </p:sldMasterIdLst>
  <p:notesMasterIdLst>
    <p:notesMasterId r:id="rId21"/>
  </p:notesMasterIdLst>
  <p:sldIdLst>
    <p:sldId id="308" r:id="rId3"/>
    <p:sldId id="257" r:id="rId4"/>
    <p:sldId id="259" r:id="rId5"/>
    <p:sldId id="260" r:id="rId6"/>
    <p:sldId id="292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6" r:id="rId18"/>
    <p:sldId id="305" r:id="rId19"/>
    <p:sldId id="307" r:id="rId20"/>
  </p:sldIdLst>
  <p:sldSz cx="12192000" cy="6858000"/>
  <p:notesSz cx="7004050" cy="929005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276" y="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6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38" y="0"/>
            <a:ext cx="3035088" cy="466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211FB-5D3B-4E9E-8EF4-E265C12BD63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160463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5" y="4470839"/>
            <a:ext cx="5603240" cy="365795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3399"/>
            <a:ext cx="3035088" cy="466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38" y="8823399"/>
            <a:ext cx="3035088" cy="466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9F20C-1F02-4B4B-85D6-F4C7C431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0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852" y="5949410"/>
            <a:ext cx="18288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54" y="6487457"/>
            <a:ext cx="3233727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" y="4006085"/>
            <a:ext cx="3045737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723958" y="600453"/>
            <a:ext cx="10506420" cy="2641756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Data Science 510</a:t>
            </a:r>
          </a:p>
        </p:txBody>
      </p:sp>
    </p:spTree>
    <p:extLst>
      <p:ext uri="{BB962C8B-B14F-4D97-AF65-F5344CB8AC3E}">
        <p14:creationId xmlns:p14="http://schemas.microsoft.com/office/powerpoint/2010/main" val="289839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5" y="2320239"/>
            <a:ext cx="10929485" cy="3810086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677" y="1730667"/>
            <a:ext cx="10912883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31201" y="6354234"/>
            <a:ext cx="3386667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7" y="365069"/>
            <a:ext cx="10912883" cy="998440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53120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53" y="5945854"/>
            <a:ext cx="18288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3" y="1736726"/>
            <a:ext cx="10769275" cy="4015497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7" y="371511"/>
            <a:ext cx="10752673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76383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31201" y="6354234"/>
            <a:ext cx="3386667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1022351" y="1736725"/>
            <a:ext cx="10695516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5" y="371511"/>
            <a:ext cx="10822192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24051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53" y="5945854"/>
            <a:ext cx="18288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3113" y="6354234"/>
            <a:ext cx="3386667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" y="4006085"/>
            <a:ext cx="3045737" cy="112770"/>
          </a:xfrm>
          <a:prstGeom prst="rect">
            <a:avLst/>
          </a:prstGeom>
        </p:spPr>
      </p:pic>
      <p:sp>
        <p:nvSpPr>
          <p:cNvPr id="8" name="Title 2"/>
          <p:cNvSpPr txBox="1">
            <a:spLocks/>
          </p:cNvSpPr>
          <p:nvPr userDrawn="1"/>
        </p:nvSpPr>
        <p:spPr>
          <a:xfrm>
            <a:off x="903113" y="3200400"/>
            <a:ext cx="10086860" cy="524128"/>
          </a:xfrm>
          <a:prstGeom prst="rect">
            <a:avLst/>
          </a:prstGeom>
          <a:ln>
            <a:solidFill>
              <a:srgbClr val="4B2E83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200" b="1" i="0" u="none" kern="1200" baseline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sz="3600" b="1" dirty="0">
                <a:latin typeface="Encode Sans Normal Black" panose="02000000000000000000" pitchFamily="2" charset="0"/>
              </a:rPr>
              <a:t>Processes and Tools</a:t>
            </a:r>
          </a:p>
        </p:txBody>
      </p:sp>
      <p:sp>
        <p:nvSpPr>
          <p:cNvPr id="10" name="Title 2"/>
          <p:cNvSpPr txBox="1">
            <a:spLocks/>
          </p:cNvSpPr>
          <p:nvPr userDrawn="1"/>
        </p:nvSpPr>
        <p:spPr>
          <a:xfrm>
            <a:off x="903111" y="2648564"/>
            <a:ext cx="10086860" cy="524128"/>
          </a:xfrm>
          <a:prstGeom prst="rect">
            <a:avLst/>
          </a:prstGeom>
          <a:ln>
            <a:solidFill>
              <a:srgbClr val="4B2E83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200" b="1" i="0" u="none" kern="1200" baseline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sz="3200" b="1" dirty="0">
                <a:latin typeface="Encode Sans Normal Black" panose="02000000000000000000" pitchFamily="2" charset="0"/>
              </a:rPr>
              <a:t>Data Science 510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 hasCustomPrompt="1"/>
          </p:nvPr>
        </p:nvSpPr>
        <p:spPr>
          <a:xfrm>
            <a:off x="1084784" y="4724400"/>
            <a:ext cx="8534400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baseline="0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 dirty="0"/>
              <a:t>Lesson #: Lesson Title</a:t>
            </a:r>
          </a:p>
        </p:txBody>
      </p:sp>
    </p:spTree>
    <p:extLst>
      <p:ext uri="{BB962C8B-B14F-4D97-AF65-F5344CB8AC3E}">
        <p14:creationId xmlns:p14="http://schemas.microsoft.com/office/powerpoint/2010/main" val="2083751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3" y="2364262"/>
            <a:ext cx="10928280" cy="3387963"/>
          </a:xfrm>
          <a:prstGeom prst="rect">
            <a:avLst/>
          </a:prstGeo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2400" b="0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 marL="557213" indent="-214313">
              <a:buFont typeface="Arial" panose="020B0604020202020204" pitchFamily="34" charset="0"/>
              <a:buChar char="•"/>
              <a:defRPr sz="1800" b="0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Arial" panose="020B0604020202020204" pitchFamily="34" charset="0"/>
              <a:buChar char="•"/>
              <a:defRPr sz="1600" b="0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 marL="1200150" indent="-171450">
              <a:buFont typeface="Arial" panose="020B0604020202020204" pitchFamily="34" charset="0"/>
              <a:buChar char="•"/>
              <a:defRPr sz="1600" b="0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Arial" panose="020B0604020202020204" pitchFamily="34" charset="0"/>
              <a:buChar char="•"/>
              <a:defRPr sz="1200" b="0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852" y="5949410"/>
            <a:ext cx="18288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7" y="371511"/>
            <a:ext cx="10911679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 baseline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Learning Objectives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79073" y="1736727"/>
            <a:ext cx="10928280" cy="56163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 marL="557213" indent="-214313">
              <a:buFont typeface="Arial" panose="020B0604020202020204" pitchFamily="34" charset="0"/>
              <a:buChar char="•"/>
              <a:defRPr sz="1500" b="0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Arial" panose="020B0604020202020204" pitchFamily="34" charset="0"/>
              <a:buChar char="•"/>
              <a:defRPr sz="1350" b="0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 marL="1200150" indent="-171450">
              <a:buFont typeface="Arial" panose="020B0604020202020204" pitchFamily="34" charset="0"/>
              <a:buChar char="•"/>
              <a:defRPr sz="1200" b="0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Arial" panose="020B0604020202020204" pitchFamily="34" charset="0"/>
              <a:buChar char="•"/>
              <a:defRPr sz="1050" b="0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By the end of this session, students will be able to:</a:t>
            </a:r>
          </a:p>
        </p:txBody>
      </p:sp>
    </p:spTree>
    <p:extLst>
      <p:ext uri="{BB962C8B-B14F-4D97-AF65-F5344CB8AC3E}">
        <p14:creationId xmlns:p14="http://schemas.microsoft.com/office/powerpoint/2010/main" val="16199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5" y="2320239"/>
            <a:ext cx="10929485" cy="3810086"/>
          </a:xfrm>
          <a:prstGeom prst="rect">
            <a:avLst/>
          </a:prstGeo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2400" b="0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 marL="557213" indent="-214313">
              <a:buFont typeface="Arial" panose="020B0604020202020204" pitchFamily="34" charset="0"/>
              <a:buChar char="•"/>
              <a:defRPr sz="1800" b="0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Arial" panose="020B0604020202020204" pitchFamily="34" charset="0"/>
              <a:buChar char="•"/>
              <a:defRPr sz="1600" b="0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 marL="1200150" indent="-171450">
              <a:buFont typeface="Arial" panose="020B0604020202020204" pitchFamily="34" charset="0"/>
              <a:buChar char="•"/>
              <a:defRPr sz="1600" b="0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Arial" panose="020B0604020202020204" pitchFamily="34" charset="0"/>
              <a:buChar char="•"/>
              <a:defRPr sz="1200" b="0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677" y="1730667"/>
            <a:ext cx="10912883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542" y="6487457"/>
            <a:ext cx="3233727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5" y="371511"/>
            <a:ext cx="10912884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06869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3" y="1736726"/>
            <a:ext cx="10928280" cy="4015497"/>
          </a:xfrm>
          <a:prstGeom prst="rect">
            <a:avLst/>
          </a:prstGeo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2400" b="0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 marL="557213" indent="-214313">
              <a:buFont typeface="Arial" panose="020B0604020202020204" pitchFamily="34" charset="0"/>
              <a:buChar char="•"/>
              <a:defRPr sz="1800" b="0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Arial" panose="020B0604020202020204" pitchFamily="34" charset="0"/>
              <a:buChar char="•"/>
              <a:defRPr sz="1600" b="0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 marL="1200150" indent="-171450">
              <a:buFont typeface="Arial" panose="020B0604020202020204" pitchFamily="34" charset="0"/>
              <a:buChar char="•"/>
              <a:defRPr sz="1600" b="0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Arial" panose="020B0604020202020204" pitchFamily="34" charset="0"/>
              <a:buChar char="•"/>
              <a:defRPr sz="1200" b="0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852" y="5949410"/>
            <a:ext cx="18288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7" y="371511"/>
            <a:ext cx="10911679" cy="991998"/>
          </a:xfrm>
          <a:prstGeom prst="rect">
            <a:avLst/>
          </a:prstGeom>
        </p:spPr>
        <p:txBody>
          <a:bodyPr anchor="b"/>
          <a:lstStyle>
            <a:lvl1pPr algn="l">
              <a:defRPr sz="32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3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852" y="5949410"/>
            <a:ext cx="18288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5634" y="2667000"/>
            <a:ext cx="10911679" cy="991998"/>
          </a:xfrm>
          <a:prstGeom prst="rect">
            <a:avLst/>
          </a:prstGeom>
        </p:spPr>
        <p:txBody>
          <a:bodyPr anchor="b"/>
          <a:lstStyle>
            <a:lvl1pPr algn="l">
              <a:defRPr sz="32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0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3" y="1736726"/>
            <a:ext cx="10928280" cy="4015497"/>
          </a:xfrm>
          <a:prstGeom prst="rect">
            <a:avLst/>
          </a:prstGeo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2400" b="0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 marL="557213" indent="-214313">
              <a:buFont typeface="Arial" panose="020B0604020202020204" pitchFamily="34" charset="0"/>
              <a:buChar char="•"/>
              <a:defRPr sz="1800" b="0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Arial" panose="020B0604020202020204" pitchFamily="34" charset="0"/>
              <a:buChar char="•"/>
              <a:defRPr sz="1600" b="0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 marL="1200150" indent="-171450">
              <a:buFont typeface="Arial" panose="020B0604020202020204" pitchFamily="34" charset="0"/>
              <a:buChar char="•"/>
              <a:defRPr sz="1600" b="0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Arial" panose="020B0604020202020204" pitchFamily="34" charset="0"/>
              <a:buChar char="•"/>
              <a:defRPr sz="1200" b="0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852" y="5949410"/>
            <a:ext cx="18288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7" y="371511"/>
            <a:ext cx="10911679" cy="99199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2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</a:p>
        </p:txBody>
      </p:sp>
    </p:spTree>
    <p:extLst>
      <p:ext uri="{BB962C8B-B14F-4D97-AF65-F5344CB8AC3E}">
        <p14:creationId xmlns:p14="http://schemas.microsoft.com/office/powerpoint/2010/main" val="159765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1022351" y="1736725"/>
            <a:ext cx="10695516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42" y="6487457"/>
            <a:ext cx="3233727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5" y="371511"/>
            <a:ext cx="10822192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64426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77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903114" y="1924364"/>
            <a:ext cx="10086860" cy="1255307"/>
          </a:xfrm>
          <a:prstGeom prst="rect">
            <a:avLst/>
          </a:prstGeom>
          <a:ln>
            <a:solidFill>
              <a:srgbClr val="4B2E83"/>
            </a:solidFill>
          </a:ln>
        </p:spPr>
        <p:txBody>
          <a:bodyPr anchor="b">
            <a:noAutofit/>
          </a:bodyPr>
          <a:lstStyle>
            <a:lvl1pPr algn="l">
              <a:defRPr sz="2700" b="0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Data Science 510: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53" y="5945854"/>
            <a:ext cx="18288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3113" y="6354234"/>
            <a:ext cx="3386667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" y="4006085"/>
            <a:ext cx="3045737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4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50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93" r:id="rId5"/>
    <p:sldLayoutId id="2147483683" r:id="rId6"/>
    <p:sldLayoutId id="2147483684" r:id="rId7"/>
    <p:sldLayoutId id="2147483694" r:id="rId8"/>
  </p:sldLayoutIdLst>
  <p:txStyles>
    <p:titleStyle>
      <a:lvl1pPr algn="ctr" defTabSz="342900" rtl="0" eaLnBrk="1" latinLnBrk="0" hangingPunct="1"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156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5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337588" y="4724400"/>
            <a:ext cx="7720812" cy="457200"/>
          </a:xfrm>
        </p:spPr>
        <p:txBody>
          <a:bodyPr/>
          <a:lstStyle/>
          <a:p>
            <a:r>
              <a:rPr lang="en-US" dirty="0"/>
              <a:t>Lesson 8: </a:t>
            </a:r>
            <a:r>
              <a:rPr lang="en-US" b="1" dirty="0"/>
              <a:t>Unsupervised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3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10246127" cy="4015497"/>
          </a:xfrm>
        </p:spPr>
        <p:txBody>
          <a:bodyPr/>
          <a:lstStyle/>
          <a:p>
            <a:r>
              <a:rPr lang="en-US" sz="3200" b="1" dirty="0"/>
              <a:t>Euclidean distance </a:t>
            </a:r>
            <a:r>
              <a:rPr lang="en-US" sz="3200" dirty="0"/>
              <a:t>means that</a:t>
            </a:r>
          </a:p>
          <a:p>
            <a:pPr lvl="1"/>
            <a:r>
              <a:rPr lang="en-US" sz="2400" dirty="0"/>
              <a:t>Categorical data must be represented numerically</a:t>
            </a:r>
          </a:p>
          <a:p>
            <a:pPr lvl="1"/>
            <a:r>
              <a:rPr lang="en-US" sz="2400" dirty="0"/>
              <a:t>Numeric data must be normalized</a:t>
            </a:r>
          </a:p>
          <a:p>
            <a:r>
              <a:rPr lang="en-US" sz="3200" dirty="0"/>
              <a:t>We want to maximize variability </a:t>
            </a:r>
            <a:r>
              <a:rPr lang="en-US" sz="3200" b="1" dirty="0"/>
              <a:t>between clusters</a:t>
            </a:r>
          </a:p>
          <a:p>
            <a:pPr lvl="1"/>
            <a:r>
              <a:rPr lang="en-US" sz="2400" dirty="0"/>
              <a:t>i.e. cluster centroids should be far away from each other</a:t>
            </a:r>
          </a:p>
          <a:p>
            <a:r>
              <a:rPr lang="en-US" sz="3200" dirty="0"/>
              <a:t>We want to minimize variability </a:t>
            </a:r>
            <a:r>
              <a:rPr lang="en-US" sz="3200" b="1" dirty="0"/>
              <a:t>within clusters</a:t>
            </a:r>
          </a:p>
          <a:p>
            <a:pPr lvl="1"/>
            <a:r>
              <a:rPr lang="en-US" sz="2400" dirty="0"/>
              <a:t>i.e. points belonging to the same cluster should be close to the centroid of their cluster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assumption</a:t>
            </a:r>
          </a:p>
        </p:txBody>
      </p:sp>
    </p:spTree>
    <p:extLst>
      <p:ext uri="{BB962C8B-B14F-4D97-AF65-F5344CB8AC3E}">
        <p14:creationId xmlns:p14="http://schemas.microsoft.com/office/powerpoint/2010/main" val="1655718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879073" y="1736726"/>
                <a:ext cx="10703327" cy="4015497"/>
              </a:xfrm>
            </p:spPr>
            <p:txBody>
              <a:bodyPr/>
              <a:lstStyle/>
              <a:p>
                <a:r>
                  <a:rPr lang="en-US" sz="2800" dirty="0"/>
                  <a:t>Let 𝑢=(𝑢_1,𝑢_2,…,𝑢_𝑛) and 𝑣=(𝑣_1,𝑣_2,…,𝑣_𝑛).</a:t>
                </a:r>
              </a:p>
              <a:p>
                <a:r>
                  <a:rPr lang="en-US" sz="2800" dirty="0"/>
                  <a:t>Euclidean and Manhattan distance are part of a larger family called </a:t>
                </a:r>
                <a:r>
                  <a:rPr lang="en-US" sz="2800" dirty="0" err="1"/>
                  <a:t>Minkowski</a:t>
                </a:r>
                <a:r>
                  <a:rPr lang="en-US" sz="2800" dirty="0"/>
                  <a:t> distance:</a:t>
                </a:r>
              </a:p>
              <a:p>
                <a:pPr lvl="1"/>
                <a:r>
                  <a:rPr lang="en-US" sz="2000" dirty="0"/>
                  <a:t>the </a:t>
                </a:r>
                <a:r>
                  <a:rPr lang="en-US" sz="2000" b="1" dirty="0"/>
                  <a:t>Euclidean distance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smtClean="0"/>
                      <m:t>dist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 sz="20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ar-AE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also called the </a:t>
                </a:r>
                <a:r>
                  <a:rPr lang="en-US" sz="2000" b="1" dirty="0"/>
                  <a:t>L2-metric</a:t>
                </a:r>
              </a:p>
              <a:p>
                <a:pPr lvl="1"/>
                <a:r>
                  <a:rPr lang="en-US" sz="2000" dirty="0"/>
                  <a:t>the </a:t>
                </a:r>
                <a:r>
                  <a:rPr lang="en-US" sz="2000" b="1" dirty="0"/>
                  <a:t>Manhattan distance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smtClean="0"/>
                      <m:t>dist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 sz="20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| is also called the </a:t>
                </a:r>
                <a:r>
                  <a:rPr lang="en-US" sz="2000" b="1" dirty="0"/>
                  <a:t>L1-metric</a:t>
                </a:r>
              </a:p>
              <a:p>
                <a:r>
                  <a:rPr lang="en-US" sz="2800" dirty="0"/>
                  <a:t>Cosine similarity is a measure of the angle made between the vectors 𝑢 and 𝑣. It is a good choice when directionality matters more than position (e.g. word vectors):</a:t>
                </a:r>
              </a:p>
              <a:p>
                <a:pPr lvl="1"/>
                <a:r>
                  <a:rPr lang="en-US" sz="2000" dirty="0"/>
                  <a:t>the </a:t>
                </a:r>
                <a:r>
                  <a:rPr lang="en-US" sz="2000" b="1" dirty="0"/>
                  <a:t>cosine similarity </a:t>
                </a:r>
                <a:r>
                  <a:rPr lang="en-US" sz="2000" dirty="0"/>
                  <a:t>is given by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smtClean="0"/>
                      <m:t>dist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ar-AE" sz="200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||⋅||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||</m:t>
                        </m:r>
                      </m:den>
                    </m:f>
                    <m:r>
                      <a:rPr lang="ar-A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where the product at the numerator is a </a:t>
                </a:r>
                <a:r>
                  <a:rPr lang="en-US" sz="2000" b="1" dirty="0"/>
                  <a:t>dot product </a:t>
                </a:r>
                <a:r>
                  <a:rPr lang="en-US" sz="2000" dirty="0"/>
                  <a:t>but the product in the denominator is a simple product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879073" y="1736726"/>
                <a:ext cx="10703327" cy="4015497"/>
              </a:xfrm>
              <a:blipFill>
                <a:blip r:embed="rId2"/>
                <a:stretch>
                  <a:fillRect l="-1025" t="-1669" r="-1082" b="-12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Distance Metrics</a:t>
            </a:r>
          </a:p>
        </p:txBody>
      </p:sp>
    </p:spTree>
    <p:extLst>
      <p:ext uri="{BB962C8B-B14F-4D97-AF65-F5344CB8AC3E}">
        <p14:creationId xmlns:p14="http://schemas.microsoft.com/office/powerpoint/2010/main" val="2172888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879073" y="1736726"/>
                <a:ext cx="9407927" cy="4015497"/>
              </a:xfrm>
            </p:spPr>
            <p:txBody>
              <a:bodyPr/>
              <a:lstStyle/>
              <a:p>
                <a:r>
                  <a:rPr lang="en-US" sz="2800" b="1" dirty="0"/>
                  <a:t>Hamming distance </a:t>
                </a:r>
                <a:r>
                  <a:rPr lang="en-US" sz="2800" dirty="0"/>
                  <a:t>lines up strings (same length) and counts the number of positions that don’t match</a:t>
                </a:r>
              </a:p>
              <a:p>
                <a:r>
                  <a:rPr lang="en-US" sz="2800" b="1" dirty="0" err="1"/>
                  <a:t>Levenshtein</a:t>
                </a:r>
                <a:r>
                  <a:rPr lang="en-US" sz="2800" b="1" dirty="0"/>
                  <a:t> distance </a:t>
                </a:r>
                <a:r>
                  <a:rPr lang="en-US" sz="2800" dirty="0"/>
                  <a:t>(also called the </a:t>
                </a:r>
                <a:r>
                  <a:rPr lang="en-US" sz="2800" b="1" dirty="0"/>
                  <a:t>edit distance</a:t>
                </a:r>
                <a:r>
                  <a:rPr lang="en-US" sz="2800" dirty="0"/>
                  <a:t>) between any two strings is the total cost of the number of insertions (costs 1), deletions (costs 1), substitutions (costs 2) needed to convert one string into the other</a:t>
                </a:r>
              </a:p>
              <a:p>
                <a:r>
                  <a:rPr lang="en-US" sz="2800" b="1" dirty="0"/>
                  <a:t>Jaccard index </a:t>
                </a:r>
                <a:r>
                  <a:rPr lang="en-US" sz="2800" dirty="0"/>
                  <a:t>measures the size of the </a:t>
                </a:r>
                <a:r>
                  <a:rPr lang="en-US" sz="2800" b="1" dirty="0"/>
                  <a:t>intersection</a:t>
                </a:r>
                <a:r>
                  <a:rPr lang="en-US" sz="2800" dirty="0"/>
                  <a:t> of characters divided by size of the </a:t>
                </a:r>
                <a:r>
                  <a:rPr lang="en-US" sz="2800" b="1" dirty="0"/>
                  <a:t>union</a:t>
                </a:r>
                <a:r>
                  <a:rPr lang="en-US" sz="2800" dirty="0"/>
                  <a:t> of characters</a:t>
                </a:r>
                <a:r>
                  <a:rPr lang="ar-AE" sz="2800" dirty="0"/>
                  <a:t> : </a:t>
                </a:r>
                <a14:m>
                  <m:oMath xmlns:m="http://schemas.openxmlformats.org/officeDocument/2006/math">
                    <m:r>
                      <a:rPr lang="ar-AE" sz="2800">
                        <a:latin typeface="Cambria Math" panose="02040503050406030204" pitchFamily="18" charset="0"/>
                      </a:rPr>
                      <m:t>𝐽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)=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8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 sz="280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 sz="280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ar-AE" sz="28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ar-AE" sz="280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ar-AE" sz="28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 sz="280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 sz="280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ar-AE" sz="28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ar-AE" sz="280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ar-AE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, for example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/>
                      <m:t>beer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800"/>
                      <m:t>bear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80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ar-AE" sz="280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879073" y="1736726"/>
                <a:ext cx="9407927" cy="4015497"/>
              </a:xfrm>
              <a:blipFill>
                <a:blip r:embed="rId2"/>
                <a:stretch>
                  <a:fillRect l="-1166" t="-1669" b="-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Distance Metrics</a:t>
            </a:r>
          </a:p>
        </p:txBody>
      </p:sp>
    </p:spTree>
    <p:extLst>
      <p:ext uri="{BB962C8B-B14F-4D97-AF65-F5344CB8AC3E}">
        <p14:creationId xmlns:p14="http://schemas.microsoft.com/office/powerpoint/2010/main" val="60058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879073" y="1736726"/>
                <a:ext cx="9407927" cy="4015497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sz="2800" dirty="0"/>
                  <a:t>The </a:t>
                </a:r>
                <a:r>
                  <a:rPr lang="en-US" sz="2800" b="1" dirty="0"/>
                  <a:t>weighted Jaccard index</a:t>
                </a:r>
                <a:r>
                  <a:rPr lang="en-US" sz="2800" dirty="0"/>
                  <a:t> is based on the minimum number of times (denoted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ar-AE" sz="2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) that a letter appears in either word and the number of times it appears in both words </a:t>
                </a:r>
                <a:r>
                  <a:rPr lang="en-US" sz="2800" b="1" dirty="0"/>
                  <a:t>combined</a:t>
                </a:r>
                <a:r>
                  <a:rPr lang="en-US" sz="2800" dirty="0"/>
                  <a:t> (denoted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ar-AE" sz="2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)</a:t>
                </a:r>
                <a:r>
                  <a:rPr lang="ar-AE" sz="2800" dirty="0"/>
                  <a:t> </a:t>
                </a:r>
                <a:r>
                  <a:rPr lang="en-US" sz="2800" dirty="0"/>
                  <a:t>It is given by: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2800" dirty="0"/>
              </a:p>
              <a:p>
                <a:pPr marL="0" lvl="0" indent="0">
                  <a:buNone/>
                </a:pPr>
                <a:r>
                  <a:rPr lang="en-US" sz="2800" dirty="0"/>
                  <a:t>What is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/>
                      <m:t>beer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800"/>
                      <m:t>bear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879073" y="1736726"/>
                <a:ext cx="9407927" cy="4015497"/>
              </a:xfrm>
              <a:blipFill>
                <a:blip r:embed="rId2"/>
                <a:stretch>
                  <a:fillRect l="-1295" t="-1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010138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Time</a:t>
            </a:r>
          </a:p>
        </p:txBody>
      </p:sp>
    </p:spTree>
    <p:extLst>
      <p:ext uri="{BB962C8B-B14F-4D97-AF65-F5344CB8AC3E}">
        <p14:creationId xmlns:p14="http://schemas.microsoft.com/office/powerpoint/2010/main" val="3140428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79073" y="1736727"/>
            <a:ext cx="9407927" cy="1920874"/>
          </a:xfrm>
        </p:spPr>
        <p:txBody>
          <a:bodyPr/>
          <a:lstStyle/>
          <a:p>
            <a:r>
              <a:rPr lang="en-US" sz="1800" dirty="0"/>
              <a:t>You are presented with 3 different situations where k-means </a:t>
            </a:r>
            <a:r>
              <a:rPr lang="en-US" sz="1800" b="1" dirty="0"/>
              <a:t>didn’t work as intended</a:t>
            </a:r>
          </a:p>
          <a:p>
            <a:r>
              <a:rPr lang="en-US" sz="1800" dirty="0"/>
              <a:t>Look at the scatter plot and do your best to </a:t>
            </a:r>
            <a:r>
              <a:rPr lang="en-US" sz="1800" b="1" dirty="0"/>
              <a:t>explain</a:t>
            </a:r>
            <a:r>
              <a:rPr lang="en-US" sz="1800" dirty="0"/>
              <a:t> why k-means didn’t work as intended in each situation</a:t>
            </a:r>
          </a:p>
          <a:p>
            <a:r>
              <a:rPr lang="en-US" sz="1800" dirty="0"/>
              <a:t>Propose an </a:t>
            </a:r>
            <a:r>
              <a:rPr lang="en-US" sz="1800" b="1" dirty="0"/>
              <a:t>approach</a:t>
            </a:r>
            <a:r>
              <a:rPr lang="en-US" sz="1800" dirty="0"/>
              <a:t> for what to do to </a:t>
            </a:r>
            <a:r>
              <a:rPr lang="en-US" sz="1800" b="1" dirty="0"/>
              <a:t>avoid</a:t>
            </a:r>
            <a:r>
              <a:rPr lang="en-US" sz="1800" dirty="0"/>
              <a:t> getting in such a trap</a:t>
            </a:r>
          </a:p>
          <a:p>
            <a:r>
              <a:rPr lang="en-US" sz="1800" dirty="0"/>
              <a:t>Even though the examples are 2 dimensional, your approach should work even when we have more than 2 features and </a:t>
            </a:r>
            <a:r>
              <a:rPr lang="en-US" sz="1800" b="1" dirty="0"/>
              <a:t>cannot</a:t>
            </a:r>
            <a:r>
              <a:rPr lang="en-US" sz="1800" dirty="0"/>
              <a:t> rely on </a:t>
            </a:r>
            <a:r>
              <a:rPr lang="en-US" sz="1800" b="1" dirty="0"/>
              <a:t>data visualization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pic>
        <p:nvPicPr>
          <p:cNvPr id="4" name="Picture 3" descr="../images/k-means-noncircular-shapes.jpg">
            <a:extLst>
              <a:ext uri="{FF2B5EF4-FFF2-40B4-BE49-F238E27FC236}">
                <a16:creationId xmlns:a16="http://schemas.microsoft.com/office/drawing/2014/main" id="{F8C59E4E-E1FA-41AE-AF4D-8C12AFA1713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3590468"/>
            <a:ext cx="2971800" cy="311989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4" descr="../images/k-means-incorrect-k.jpg">
            <a:extLst>
              <a:ext uri="{FF2B5EF4-FFF2-40B4-BE49-F238E27FC236}">
                <a16:creationId xmlns:a16="http://schemas.microsoft.com/office/drawing/2014/main" id="{95E0177B-3616-4229-A2EC-88FA41B8BE6D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733800" y="3657601"/>
            <a:ext cx="3004460" cy="305276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1CE758-8251-475E-B372-CCFD241429D1}"/>
              </a:ext>
            </a:extLst>
          </p:cNvPr>
          <p:cNvSpPr txBox="1"/>
          <p:nvPr/>
        </p:nvSpPr>
        <p:spPr>
          <a:xfrm>
            <a:off x="4191000" y="6525698"/>
            <a:ext cx="327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dirty="0"/>
              <a:t>image source: [scikit-learn.org]</a:t>
            </a:r>
          </a:p>
        </p:txBody>
      </p:sp>
      <p:pic>
        <p:nvPicPr>
          <p:cNvPr id="8" name="Picture 7" descr="../images/k-means-unequal-variance.jpg">
            <a:extLst>
              <a:ext uri="{FF2B5EF4-FFF2-40B4-BE49-F238E27FC236}">
                <a16:creationId xmlns:a16="http://schemas.microsoft.com/office/drawing/2014/main" id="{F2F01512-F4D7-4358-BEEB-7B983033D87F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23099" y="3657602"/>
            <a:ext cx="2768257" cy="286809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885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7A523B-94C4-4CB0-8E81-C74EFE7CA1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5674127" cy="4015497"/>
          </a:xfrm>
        </p:spPr>
        <p:txBody>
          <a:bodyPr/>
          <a:lstStyle/>
          <a:p>
            <a:r>
              <a:rPr lang="en-US" sz="2800" dirty="0"/>
              <a:t>Data distributions follow slanted shapes</a:t>
            </a:r>
          </a:p>
          <a:p>
            <a:r>
              <a:rPr lang="en-US" sz="2800" dirty="0"/>
              <a:t>Avoid this by excluding </a:t>
            </a:r>
            <a:r>
              <a:rPr lang="en-US" sz="2800" b="1" dirty="0"/>
              <a:t>highly correlated</a:t>
            </a:r>
            <a:r>
              <a:rPr lang="en-US" sz="2800" dirty="0"/>
              <a:t> features</a:t>
            </a:r>
          </a:p>
          <a:p>
            <a:r>
              <a:rPr lang="en-US" sz="2800" dirty="0"/>
              <a:t>We can try certain </a:t>
            </a:r>
            <a:r>
              <a:rPr lang="en-US" sz="2800" b="1" dirty="0"/>
              <a:t>transformations</a:t>
            </a:r>
            <a:r>
              <a:rPr lang="en-US" sz="2800" dirty="0"/>
              <a:t>, e.g. rotation or PCA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8F7FCC-B65E-4EA9-BC61-4193FAEB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Fail # 1</a:t>
            </a:r>
          </a:p>
        </p:txBody>
      </p:sp>
      <p:pic>
        <p:nvPicPr>
          <p:cNvPr id="5" name="Picture 4" descr="../images/k-means-noncircular-shapes.jpg">
            <a:extLst>
              <a:ext uri="{FF2B5EF4-FFF2-40B4-BE49-F238E27FC236}">
                <a16:creationId xmlns:a16="http://schemas.microsoft.com/office/drawing/2014/main" id="{D77DEAA4-88B3-477C-AE94-74C4DDFF6BC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161" y="1600200"/>
            <a:ext cx="382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5071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7A523B-94C4-4CB0-8E81-C74EFE7CA1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5674127" cy="4015497"/>
          </a:xfrm>
        </p:spPr>
        <p:txBody>
          <a:bodyPr/>
          <a:lstStyle/>
          <a:p>
            <a:r>
              <a:rPr lang="en-US" sz="2800" dirty="0"/>
              <a:t>We are too </a:t>
            </a:r>
            <a:r>
              <a:rPr lang="en-US" sz="2800" b="1" dirty="0"/>
              <a:t>conservative</a:t>
            </a:r>
            <a:r>
              <a:rPr lang="en-US" sz="2800" dirty="0"/>
              <a:t> in our choice of 𝑘</a:t>
            </a:r>
          </a:p>
          <a:p>
            <a:r>
              <a:rPr lang="en-US" sz="2800" dirty="0"/>
              <a:t>We can catch this by </a:t>
            </a:r>
            <a:r>
              <a:rPr lang="en-US" sz="2800" b="1" dirty="0"/>
              <a:t>increasing</a:t>
            </a:r>
            <a:r>
              <a:rPr lang="en-US" sz="2800" dirty="0"/>
              <a:t> 𝑘 and noticing a big drop in within-cluster </a:t>
            </a:r>
            <a:r>
              <a:rPr lang="en-US" sz="2800" b="1" dirty="0"/>
              <a:t>variability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8F7FCC-B65E-4EA9-BC61-4193FAEB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Fail # 2</a:t>
            </a:r>
          </a:p>
        </p:txBody>
      </p:sp>
      <p:pic>
        <p:nvPicPr>
          <p:cNvPr id="4" name="Picture 3" descr="../images/k-means-incorrect-k.jpg">
            <a:extLst>
              <a:ext uri="{FF2B5EF4-FFF2-40B4-BE49-F238E27FC236}">
                <a16:creationId xmlns:a16="http://schemas.microsoft.com/office/drawing/2014/main" id="{3EF5D7F3-61E9-40F6-BD95-AF5A90967ED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1400" y="1736726"/>
            <a:ext cx="4114800" cy="418095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6403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7A523B-94C4-4CB0-8E81-C74EFE7CA1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5674127" cy="4015497"/>
          </a:xfrm>
        </p:spPr>
        <p:txBody>
          <a:bodyPr/>
          <a:lstStyle/>
          <a:p>
            <a:r>
              <a:rPr lang="en-US" sz="2800" dirty="0"/>
              <a:t>The middle cluster looks like it should own more of the points around it</a:t>
            </a:r>
          </a:p>
          <a:p>
            <a:r>
              <a:rPr lang="en-US" sz="2800" dirty="0"/>
              <a:t>This is a </a:t>
            </a:r>
            <a:r>
              <a:rPr lang="en-US" sz="2800" b="1" dirty="0"/>
              <a:t>tough</a:t>
            </a:r>
            <a:r>
              <a:rPr lang="en-US" sz="2800" dirty="0"/>
              <a:t> one</a:t>
            </a:r>
          </a:p>
          <a:p>
            <a:r>
              <a:rPr lang="en-US" sz="2800" dirty="0"/>
              <a:t>Re-running with different seeds can help identify </a:t>
            </a:r>
            <a:r>
              <a:rPr lang="en-US" sz="2800" b="1" dirty="0"/>
              <a:t>borderline points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8F7FCC-B65E-4EA9-BC61-4193FAEB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Fail # 3</a:t>
            </a:r>
          </a:p>
        </p:txBody>
      </p:sp>
      <p:pic>
        <p:nvPicPr>
          <p:cNvPr id="6" name="Picture 5" descr="../images/k-means-unequal-variance.jpg">
            <a:extLst>
              <a:ext uri="{FF2B5EF4-FFF2-40B4-BE49-F238E27FC236}">
                <a16:creationId xmlns:a16="http://schemas.microsoft.com/office/drawing/2014/main" id="{FADBF1F4-CE3E-4339-8AA3-0BB18EF4226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14182" y="1342299"/>
            <a:ext cx="387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320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06" rIns="0" bIns="0" rtlCol="0" anchor="b">
            <a:spAutoFit/>
          </a:bodyPr>
          <a:lstStyle/>
          <a:p>
            <a:pPr marL="9525">
              <a:spcBef>
                <a:spcPts val="94"/>
              </a:spcBef>
            </a:pPr>
            <a:r>
              <a:rPr lang="en-US" spc="-56" dirty="0"/>
              <a:t>Today's</a:t>
            </a:r>
            <a:r>
              <a:rPr lang="en-US" spc="-53" dirty="0"/>
              <a:t> </a:t>
            </a:r>
            <a:r>
              <a:rPr lang="en-US" spc="-38" dirty="0"/>
              <a:t>Agenda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  <a:p>
            <a:r>
              <a:rPr lang="en-US" dirty="0"/>
              <a:t>Supervised vs Unsupervised</a:t>
            </a:r>
          </a:p>
          <a:p>
            <a:r>
              <a:rPr lang="en-US" dirty="0"/>
              <a:t>k-means Clustering</a:t>
            </a:r>
          </a:p>
          <a:p>
            <a:r>
              <a:rPr lang="en-US" dirty="0"/>
              <a:t>k-means vs. k-nearest neighbor</a:t>
            </a:r>
          </a:p>
          <a:p>
            <a:r>
              <a:rPr lang="en-US" dirty="0"/>
              <a:t>k-means assumptions</a:t>
            </a:r>
          </a:p>
          <a:p>
            <a:r>
              <a:rPr lang="en-US" dirty="0"/>
              <a:t>where k-means fails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800" dirty="0"/>
              <a:t>The goal is to </a:t>
            </a:r>
            <a:r>
              <a:rPr lang="en-US" sz="2800" b="1" dirty="0"/>
              <a:t>find structure </a:t>
            </a:r>
            <a:r>
              <a:rPr lang="en-US" sz="2800" dirty="0"/>
              <a:t>in the data</a:t>
            </a:r>
          </a:p>
          <a:p>
            <a:r>
              <a:rPr lang="en-US" sz="2800" dirty="0"/>
              <a:t>Look at </a:t>
            </a:r>
            <a:r>
              <a:rPr lang="en-US" sz="2800" b="1" dirty="0"/>
              <a:t>unlabeled data </a:t>
            </a:r>
            <a:r>
              <a:rPr lang="en-US" sz="2800" dirty="0"/>
              <a:t>and find general patterns</a:t>
            </a:r>
          </a:p>
          <a:p>
            <a:r>
              <a:rPr lang="en-US" sz="2800" dirty="0"/>
              <a:t>More subjective and difficult to evaluate and interpret, and hence it is far </a:t>
            </a:r>
            <a:r>
              <a:rPr lang="en-US" sz="2800" b="1" dirty="0"/>
              <a:t>less common</a:t>
            </a:r>
            <a:r>
              <a:rPr lang="en-US" sz="2800" dirty="0"/>
              <a:t> than supervised learning</a:t>
            </a:r>
          </a:p>
          <a:p>
            <a:r>
              <a:rPr lang="en-US" sz="2800" b="1" dirty="0"/>
              <a:t>Clustering</a:t>
            </a:r>
            <a:r>
              <a:rPr lang="en-US" sz="2800" dirty="0"/>
              <a:t> is the most common example</a:t>
            </a:r>
          </a:p>
          <a:p>
            <a:pPr lvl="1"/>
            <a:r>
              <a:rPr lang="en-US" sz="2000" dirty="0"/>
              <a:t>k-means clustering</a:t>
            </a:r>
          </a:p>
          <a:p>
            <a:pPr lvl="1"/>
            <a:r>
              <a:rPr lang="en-US" sz="2000" dirty="0"/>
              <a:t>Variable clustering / dimensionality reduction</a:t>
            </a:r>
          </a:p>
          <a:p>
            <a:pPr lvl="1"/>
            <a:r>
              <a:rPr lang="en-US" sz="2000" dirty="0"/>
              <a:t>Word clouds (kind of)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40435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 Unsupervised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200" dirty="0"/>
              <a:t>let’s take </a:t>
            </a:r>
            <a:r>
              <a:rPr lang="en-US" sz="3200" b="1" dirty="0"/>
              <a:t>anomaly detection </a:t>
            </a:r>
            <a:r>
              <a:rPr lang="en-US" sz="3200" dirty="0"/>
              <a:t>as an example, such as </a:t>
            </a:r>
            <a:r>
              <a:rPr lang="en-US" sz="3200" b="1" dirty="0"/>
              <a:t>fraud detection</a:t>
            </a:r>
            <a:r>
              <a:rPr lang="en-US" sz="3200" dirty="0"/>
              <a:t>, </a:t>
            </a:r>
            <a:r>
              <a:rPr lang="en-US" sz="3200" b="1" dirty="0"/>
              <a:t>intrusion detection</a:t>
            </a:r>
            <a:r>
              <a:rPr lang="en-US" sz="3200" dirty="0"/>
              <a:t>, </a:t>
            </a:r>
            <a:r>
              <a:rPr lang="en-US" sz="3200" b="1" dirty="0"/>
              <a:t>health monitoring</a:t>
            </a:r>
          </a:p>
          <a:p>
            <a:pPr lvl="1"/>
            <a:r>
              <a:rPr lang="en-US" sz="2400" dirty="0"/>
              <a:t>If we have historical data where past anomalies are </a:t>
            </a:r>
            <a:r>
              <a:rPr lang="en-US" sz="2400" b="1" dirty="0"/>
              <a:t>labeled</a:t>
            </a:r>
            <a:r>
              <a:rPr lang="en-US" sz="2400" dirty="0"/>
              <a:t>, we can use </a:t>
            </a:r>
            <a:r>
              <a:rPr lang="en-US" sz="2400" b="1" dirty="0"/>
              <a:t>supervised learning </a:t>
            </a:r>
            <a:r>
              <a:rPr lang="en-US" sz="2400" dirty="0"/>
              <a:t>to predict future anomalies</a:t>
            </a:r>
          </a:p>
          <a:p>
            <a:pPr lvl="1"/>
            <a:r>
              <a:rPr lang="en-US" sz="2400" dirty="0"/>
              <a:t>if the data is </a:t>
            </a:r>
            <a:r>
              <a:rPr lang="en-US" sz="2400" b="1" dirty="0"/>
              <a:t>unlabeled</a:t>
            </a:r>
            <a:r>
              <a:rPr lang="en-US" sz="2400" dirty="0"/>
              <a:t>, we can use </a:t>
            </a:r>
            <a:r>
              <a:rPr lang="en-US" sz="2400" b="1" dirty="0"/>
              <a:t>unsupervised learning </a:t>
            </a:r>
            <a:r>
              <a:rPr lang="en-US" sz="2400" dirty="0"/>
              <a:t>such as </a:t>
            </a:r>
            <a:r>
              <a:rPr lang="en-US" sz="2400" b="1" dirty="0"/>
              <a:t>k-means</a:t>
            </a:r>
            <a:r>
              <a:rPr lang="en-US" sz="2400" dirty="0"/>
              <a:t> to detect clusters that look suspicious</a:t>
            </a:r>
          </a:p>
          <a:p>
            <a:r>
              <a:rPr lang="en-US" sz="3200" b="1" dirty="0"/>
              <a:t>No free lunch</a:t>
            </a:r>
            <a:r>
              <a:rPr lang="en-US" sz="3200" dirty="0"/>
              <a:t>: labeling data can be expensive and time-consuming, but so is examining and interpreting clusters</a:t>
            </a:r>
          </a:p>
        </p:txBody>
      </p:sp>
    </p:spTree>
    <p:extLst>
      <p:ext uri="{BB962C8B-B14F-4D97-AF65-F5344CB8AC3E}">
        <p14:creationId xmlns:p14="http://schemas.microsoft.com/office/powerpoint/2010/main" val="256336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9407927" cy="4015497"/>
          </a:xfrm>
        </p:spPr>
        <p:txBody>
          <a:bodyPr/>
          <a:lstStyle/>
          <a:p>
            <a:r>
              <a:rPr lang="en-US" sz="2800" dirty="0"/>
              <a:t>There are </a:t>
            </a:r>
            <a:r>
              <a:rPr lang="en-US" sz="2800" b="1" dirty="0"/>
              <a:t>no labels</a:t>
            </a:r>
            <a:r>
              <a:rPr lang="en-US" sz="2800" dirty="0"/>
              <a:t>: k-means is </a:t>
            </a:r>
            <a:r>
              <a:rPr lang="en-US" sz="2800" b="1" dirty="0"/>
              <a:t>unsupervised</a:t>
            </a:r>
          </a:p>
          <a:p>
            <a:r>
              <a:rPr lang="en-US" sz="2800" dirty="0"/>
              <a:t>Clusters are a </a:t>
            </a:r>
            <a:r>
              <a:rPr lang="en-US" sz="2800" b="1" dirty="0"/>
              <a:t>construct</a:t>
            </a:r>
            <a:r>
              <a:rPr lang="en-US" sz="2800" dirty="0"/>
              <a:t> we create, not something set in stone</a:t>
            </a:r>
          </a:p>
          <a:p>
            <a:r>
              <a:rPr lang="en-US" sz="2800" dirty="0"/>
              <a:t>Clusters can be hard to interpret</a:t>
            </a:r>
          </a:p>
          <a:p>
            <a:pPr lvl="1"/>
            <a:r>
              <a:rPr lang="en-US" sz="2000" dirty="0"/>
              <a:t>lots of </a:t>
            </a:r>
            <a:r>
              <a:rPr lang="en-US" sz="2000" b="1" dirty="0"/>
              <a:t>gray areas </a:t>
            </a:r>
            <a:r>
              <a:rPr lang="en-US" sz="2000" dirty="0"/>
              <a:t>when comparing clusters</a:t>
            </a:r>
          </a:p>
          <a:p>
            <a:pPr lvl="1"/>
            <a:r>
              <a:rPr lang="en-US" sz="2000" dirty="0"/>
              <a:t>k-means provides </a:t>
            </a:r>
            <a:r>
              <a:rPr lang="en-US" sz="2000" b="1" dirty="0"/>
              <a:t>hard clusters</a:t>
            </a:r>
            <a:endParaRPr lang="en-US" sz="2000" dirty="0"/>
          </a:p>
          <a:p>
            <a:r>
              <a:rPr lang="en-US" sz="2800" dirty="0"/>
              <a:t>There is a </a:t>
            </a:r>
            <a:r>
              <a:rPr lang="en-US" sz="2800" b="1" dirty="0"/>
              <a:t>supervised learning </a:t>
            </a:r>
            <a:r>
              <a:rPr lang="en-US" sz="2800" dirty="0"/>
              <a:t>algorithm that is very similar to k-means in how it works, called </a:t>
            </a:r>
            <a:r>
              <a:rPr lang="en-US" sz="2800" b="1" dirty="0"/>
              <a:t>k-nearest neighbors</a:t>
            </a:r>
          </a:p>
          <a:p>
            <a:pPr lvl="1"/>
            <a:r>
              <a:rPr lang="en-US" sz="2000" dirty="0"/>
              <a:t>unlike k-means, it can be easily evaluated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5247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5216927" cy="4015497"/>
          </a:xfrm>
        </p:spPr>
        <p:txBody>
          <a:bodyPr/>
          <a:lstStyle/>
          <a:p>
            <a:r>
              <a:rPr lang="en-US" dirty="0"/>
              <a:t>Here we chose 𝑘=10</a:t>
            </a:r>
          </a:p>
          <a:p>
            <a:r>
              <a:rPr lang="en-US" dirty="0"/>
              <a:t>We have two </a:t>
            </a:r>
            <a:r>
              <a:rPr lang="en-US" b="1" dirty="0"/>
              <a:t>numeric features</a:t>
            </a:r>
          </a:p>
          <a:p>
            <a:r>
              <a:rPr lang="en-US" dirty="0"/>
              <a:t>The white crosses are </a:t>
            </a:r>
            <a:r>
              <a:rPr lang="en-US" b="1" dirty="0"/>
              <a:t>cluster centroids</a:t>
            </a:r>
          </a:p>
          <a:p>
            <a:r>
              <a:rPr lang="en-US" dirty="0"/>
              <a:t>The colors show cluster </a:t>
            </a:r>
            <a:r>
              <a:rPr lang="en-US" b="1" dirty="0"/>
              <a:t>assignments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9E8E8505-365B-4230-AD83-9474F74B5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549909"/>
            <a:ext cx="5852172" cy="4389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F0FCEE-AE60-478F-9C22-2433C1B17BA1}"/>
              </a:ext>
            </a:extLst>
          </p:cNvPr>
          <p:cNvSpPr txBox="1"/>
          <p:nvPr/>
        </p:nvSpPr>
        <p:spPr>
          <a:xfrm>
            <a:off x="7696200" y="5562600"/>
            <a:ext cx="327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dirty="0"/>
              <a:t>image source: [scikit-learn.org]</a:t>
            </a:r>
          </a:p>
        </p:txBody>
      </p:sp>
    </p:spTree>
    <p:extLst>
      <p:ext uri="{BB962C8B-B14F-4D97-AF65-F5344CB8AC3E}">
        <p14:creationId xmlns:p14="http://schemas.microsoft.com/office/powerpoint/2010/main" val="72082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5216927" cy="4015497"/>
          </a:xfrm>
        </p:spPr>
        <p:txBody>
          <a:bodyPr/>
          <a:lstStyle/>
          <a:p>
            <a:r>
              <a:rPr lang="en-US" dirty="0"/>
              <a:t>𝑘 is the number of </a:t>
            </a:r>
            <a:r>
              <a:rPr lang="en-US" b="1" dirty="0"/>
              <a:t>neighbors</a:t>
            </a:r>
            <a:r>
              <a:rPr lang="en-US" dirty="0"/>
              <a:t> to consider</a:t>
            </a:r>
          </a:p>
          <a:p>
            <a:r>
              <a:rPr lang="en-US" dirty="0"/>
              <a:t>Colors show the </a:t>
            </a:r>
            <a:r>
              <a:rPr lang="en-US" b="1" dirty="0"/>
              <a:t>labels</a:t>
            </a:r>
          </a:p>
          <a:p>
            <a:r>
              <a:rPr lang="en-US" dirty="0"/>
              <a:t>The colors of regions show </a:t>
            </a:r>
            <a:r>
              <a:rPr lang="en-US" b="1" dirty="0"/>
              <a:t>decision boundaries</a:t>
            </a:r>
          </a:p>
          <a:p>
            <a:r>
              <a:rPr lang="en-US" dirty="0"/>
              <a:t>Larger 𝑘 makes decision boundary </a:t>
            </a:r>
            <a:r>
              <a:rPr lang="en-US" b="1" dirty="0"/>
              <a:t>smoother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</a:t>
            </a:r>
          </a:p>
        </p:txBody>
      </p:sp>
      <p:pic>
        <p:nvPicPr>
          <p:cNvPr id="6" name="Picture 5" descr="../images/k-nearest-neighbor.jpg">
            <a:extLst>
              <a:ext uri="{FF2B5EF4-FFF2-40B4-BE49-F238E27FC236}">
                <a16:creationId xmlns:a16="http://schemas.microsoft.com/office/drawing/2014/main" id="{12F51C8E-7C41-4C5C-A032-7B281CACA27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26091" y="10668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D02A2C-6A5D-4A2B-9BE4-61D2E9E4D2A8}"/>
              </a:ext>
            </a:extLst>
          </p:cNvPr>
          <p:cNvSpPr txBox="1"/>
          <p:nvPr/>
        </p:nvSpPr>
        <p:spPr>
          <a:xfrm>
            <a:off x="7696200" y="5059947"/>
            <a:ext cx="327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dirty="0"/>
              <a:t>image source: [scikit-learn.org]</a:t>
            </a:r>
          </a:p>
        </p:txBody>
      </p:sp>
    </p:spTree>
    <p:extLst>
      <p:ext uri="{BB962C8B-B14F-4D97-AF65-F5344CB8AC3E}">
        <p14:creationId xmlns:p14="http://schemas.microsoft.com/office/powerpoint/2010/main" val="279415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 Time</a:t>
            </a:r>
          </a:p>
        </p:txBody>
      </p:sp>
    </p:spTree>
    <p:extLst>
      <p:ext uri="{BB962C8B-B14F-4D97-AF65-F5344CB8AC3E}">
        <p14:creationId xmlns:p14="http://schemas.microsoft.com/office/powerpoint/2010/main" val="53038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9407927" cy="40154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Start with 𝑘 random </a:t>
            </a:r>
            <a:r>
              <a:rPr lang="en-US" sz="2800" b="1" dirty="0"/>
              <a:t>centroids</a:t>
            </a:r>
            <a:r>
              <a:rPr lang="en-US" sz="2800" dirty="0"/>
              <a:t> in the </a:t>
            </a:r>
            <a:r>
              <a:rPr lang="en-US" sz="2800" b="1" dirty="0"/>
              <a:t>feature space</a:t>
            </a:r>
            <a:r>
              <a:rPr lang="en-US" sz="2800" dirty="0"/>
              <a:t>, preferably spread out well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Calculate the </a:t>
            </a:r>
            <a:r>
              <a:rPr lang="en-US" sz="2800" b="1" dirty="0"/>
              <a:t>Euclidean distance </a:t>
            </a:r>
            <a:r>
              <a:rPr lang="en-US" sz="2800" dirty="0"/>
              <a:t>of every row to each of the 𝑘 centroids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Assign</a:t>
            </a:r>
            <a:r>
              <a:rPr lang="en-US" sz="2800" dirty="0"/>
              <a:t> each row to whichever centroid it is closest to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Recalculate</a:t>
            </a:r>
            <a:r>
              <a:rPr lang="en-US" sz="2800" dirty="0"/>
              <a:t> cluster centroids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Repeat</a:t>
            </a:r>
            <a:r>
              <a:rPr lang="en-US" sz="2800" dirty="0"/>
              <a:t> steps 2 through 4 until results stabilize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306102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Lesson 7: Feature Engineering, Part 2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Today's Agenda&amp;quot;&quot;/&gt;&lt;property id=&quot;20307&quot; value=&quot;257&quot;/&gt;&lt;/object&gt;&lt;object type=&quot;3&quot; unique_id=&quot;12062&quot;&gt;&lt;property id=&quot;20148&quot; value=&quot;5&quot;/&gt;&lt;property id=&quot;20300&quot; value=&quot;Slide 4 - &amp;quot;Curse of Dimensionality&amp;quot;&quot;/&gt;&lt;property id=&quot;20307&quot; value=&quot;259&quot;/&gt;&lt;/object&gt;&lt;object type=&quot;3&quot; unique_id=&quot;12063&quot;&gt;&lt;property id=&quot;20148&quot; value=&quot;5&quot;/&gt;&lt;property id=&quot;20300&quot; value=&quot;Slide 5 - &amp;quot;Feature Engineering vs Feature Selection&amp;quot;&quot;/&gt;&lt;property id=&quot;20307&quot; value=&quot;260&quot;/&gt;&lt;/object&gt;&lt;object type=&quot;3&quot; unique_id=&quot;12064&quot;&gt;&lt;property id=&quot;20148&quot; value=&quot;5&quot;/&gt;&lt;property id=&quot;20300&quot; value=&quot;Slide 10 - &amp;quot;Notebook Time&amp;quot;&quot;/&gt;&lt;property id=&quot;20307&quot; value=&quot;261&quot;/&gt;&lt;/object&gt;&lt;object type=&quot;3&quot; unique_id=&quot;12327&quot;&gt;&lt;property id=&quot;20148&quot; value=&quot;5&quot;/&gt;&lt;property id=&quot;20300&quot; value=&quot;Slide 3 - &amp;quot;Learning Objectives&amp;quot;&quot;/&gt;&lt;property id=&quot;20307&quot; value=&quot;280&quot;/&gt;&lt;/object&gt;&lt;object type=&quot;3&quot; unique_id=&quot;12689&quot;&gt;&lt;property id=&quot;20148&quot; value=&quot;5&quot;/&gt;&lt;property id=&quot;20300&quot; value=&quot;Slide 9 - &amp;quot;Calculating TF-IDF&amp;quot;&quot;/&gt;&lt;property id=&quot;20307&quot; value=&quot;283&quot;/&gt;&lt;/object&gt;&lt;object type=&quot;3&quot; unique_id=&quot;12690&quot;&gt;&lt;property id=&quot;20148&quot; value=&quot;5&quot;/&gt;&lt;property id=&quot;20300&quot; value=&quot;Slide 11 - &amp;quot;FE Example: RFM&amp;quot;&quot;/&gt;&lt;property id=&quot;20307&quot; value=&quot;284&quot;/&gt;&lt;/object&gt;&lt;object type=&quot;3&quot; unique_id=&quot;12691&quot;&gt;&lt;property id=&quot;20148&quot; value=&quot;5&quot;/&gt;&lt;property id=&quot;20300&quot; value=&quot;Slide 12 - &amp;quot;Calculating RFMs&amp;quot;&quot;/&gt;&lt;property id=&quot;20307&quot; value=&quot;285&quot;/&gt;&lt;/object&gt;&lt;object type=&quot;3&quot; unique_id=&quot;12692&quot;&gt;&lt;property id=&quot;20148&quot; value=&quot;5&quot;/&gt;&lt;property id=&quot;20300&quot; value=&quot;Slide 13 - &amp;quot;FE More Practical Examples&amp;quot;&quot;/&gt;&lt;property id=&quot;20307&quot; value=&quot;286&quot;/&gt;&lt;/object&gt;&lt;object type=&quot;3&quot; unique_id=&quot;13072&quot;&gt;&lt;property id=&quot;20148&quot; value=&quot;5&quot;/&gt;&lt;property id=&quot;20300&quot; value=&quot;Slide 6 - &amp;quot;Break Time&amp;quot;&quot;/&gt;&lt;property id=&quot;20307&quot; value=&quot;293&quot;/&gt;&lt;/object&gt;&lt;object type=&quot;3&quot; unique_id=&quot;13073&quot;&gt;&lt;property id=&quot;20148&quot; value=&quot;5&quot;/&gt;&lt;property id=&quot;20300&quot; value=&quot;Slide 7 - &amp;quot;FE Example: TF-IDF&amp;quot;&quot;/&gt;&lt;property id=&quot;20307&quot; value=&quot;292&quot;/&gt;&lt;/object&gt;&lt;object type=&quot;3&quot; unique_id=&quot;13074&quot;&gt;&lt;property id=&quot;20148&quot; value=&quot;5&quot;/&gt;&lt;property id=&quot;20300&quot; value=&quot;Slide 8&quot;/&gt;&lt;property id=&quot;20307&quot; value=&quot;294&quot;/&gt;&lt;/object&gt;&lt;/object&gt;&lt;object type=&quot;8&quot; unique_id=&quot;1005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UW">
      <a:majorFont>
        <a:latin typeface="Encode Sans Compresse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3713</TotalTime>
  <Words>903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Encode Sans Compressed</vt:lpstr>
      <vt:lpstr>Encode Sans Normal</vt:lpstr>
      <vt:lpstr>Encode Sans Normal Black</vt:lpstr>
      <vt:lpstr>Lucida Grande</vt:lpstr>
      <vt:lpstr>Open Sans</vt:lpstr>
      <vt:lpstr>Open Sans Light</vt:lpstr>
      <vt:lpstr>Uni Sans Regular</vt:lpstr>
      <vt:lpstr>Arial</vt:lpstr>
      <vt:lpstr>Calibri</vt:lpstr>
      <vt:lpstr>Cambria Math</vt:lpstr>
      <vt:lpstr>1_Custom Design</vt:lpstr>
      <vt:lpstr>Custom Design</vt:lpstr>
      <vt:lpstr>PowerPoint Presentation</vt:lpstr>
      <vt:lpstr>Today's Agenda</vt:lpstr>
      <vt:lpstr>Unsupervised Learning</vt:lpstr>
      <vt:lpstr>Supervised vs Unsupervised</vt:lpstr>
      <vt:lpstr>k-means characteristics</vt:lpstr>
      <vt:lpstr>k-means Clustering</vt:lpstr>
      <vt:lpstr>k-nearest neighbor</vt:lpstr>
      <vt:lpstr>Notebook Time</vt:lpstr>
      <vt:lpstr>k-means algorithm implementation</vt:lpstr>
      <vt:lpstr>k-means assumption</vt:lpstr>
      <vt:lpstr>Numeric Distance Metrics</vt:lpstr>
      <vt:lpstr>Categorical Distance Metrics</vt:lpstr>
      <vt:lpstr>discussion</vt:lpstr>
      <vt:lpstr>Break Time</vt:lpstr>
      <vt:lpstr>Discussion</vt:lpstr>
      <vt:lpstr>k-means Fail # 1</vt:lpstr>
      <vt:lpstr>k-means Fail # 2</vt:lpstr>
      <vt:lpstr>k-means Fail #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Cohen</dc:creator>
  <cp:lastModifiedBy>dougklos</cp:lastModifiedBy>
  <cp:revision>90</cp:revision>
  <cp:lastPrinted>2021-02-25T03:06:30Z</cp:lastPrinted>
  <dcterms:created xsi:type="dcterms:W3CDTF">2020-10-02T19:26:11Z</dcterms:created>
  <dcterms:modified xsi:type="dcterms:W3CDTF">2021-02-25T03:06:33Z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2020-09-30T00:00:00Z</vt:filetime>
  </property>
  <property fmtid="{D5CDD505-2E9C-101B-9397-08002B2CF9AE}" pid="3" name="Creator">
    <vt:lpwstr>Chromium</vt:lpwstr>
  </property>
  <property fmtid="{D5CDD505-2E9C-101B-9397-08002B2CF9AE}" pid="4" name="LastSaved">
    <vt:filetime>2020-10-02T00:00:00Z</vt:filetime>
  </property>
</Properties>
</file>