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E016B1-E6F0-4F24-D596-D58421E30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70B8D0B-102D-E6FD-EB20-5FFCFA288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DEF102-4979-CBC3-BBC5-0BD7591C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633F6F-5F01-B375-A5A6-AE28947C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31261C-1EEC-C886-974B-0F956EA6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91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F3C93A-6A49-1CB2-3AED-AD693527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6A8FDF9-849E-B70F-AA25-D645EC60D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167935-BE6C-F45C-B0F0-DEA0C8B5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A26CD7-6B86-E787-FD1F-9F2CDCE3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261212-A73C-4E20-A60B-27AD6176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59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17125EF-E9FD-A10F-A010-F24FD1C17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DEB60B2-DD78-60E6-2D6F-50F5A851E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5B7D75-1329-8477-3958-13904B53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6AF641-6AA8-E3B0-01E8-AD12B0B2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51B5E0-36FC-1245-F72A-8B6BCFBA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483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C5D932-5A56-3A7A-1AA4-EED7504A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E87FB8-7CA7-A4A5-286E-FAFD3951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A7FB11-3B1E-1090-FC9B-E1F57237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99C6BD-36E5-F629-D507-DD3A6B3F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80CBEA-9663-87F8-7826-3CB9A78F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1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43B85-53F8-4DA3-4D08-92110EAB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891356E-C28C-05DC-14AC-C487A1F1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0A66CF-7870-2395-3C20-2560DC21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8DFB86-D96F-21C0-8E8D-49CB5F5F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220539-9838-BFD4-4E8F-4556EDA2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13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56B29-81AA-D87F-CBB2-9F839E1D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DDF137-7764-186B-BE93-60B7DFEE4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95F74B0-63F6-67A3-EE54-751CC0433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8EBFFB-4795-ED5B-4288-4C81B033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A59A02-4283-EFFD-81DE-5A80A2CC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24D1AC-589E-C443-C023-69873838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11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34CB5A-216A-6C0F-7739-574A2181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88CAFC5-035A-9EFC-08B0-1AD77AA5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F9A6E21-19EF-D85D-22C0-0DDCD4497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65CEE40-434B-3EEC-AA24-8E4E95957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B505631-FC6E-E3B0-68DA-6A4DE8719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6835A9-CFA0-45A2-9852-C4FD64C5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B89E91C-A311-7044-EF8B-93A52119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3673315-9004-012C-7A99-188BD518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90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E5361F-CFBF-A630-6A88-FBA7B6ED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8D8976C-EB28-959A-D10C-2BBA77AA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634D82B-25BC-907C-4949-84F6BD04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458228C-8E7D-645F-CC54-1EA91294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774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5F0584D-F84A-91A8-2168-E4E47379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B48BF32-B846-AAB7-A1B2-B47FB1EB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2EE7F92-7FDC-04D0-5B2E-E320C13B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5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E89B9F-C7B3-AC6A-0900-8BFAD84D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2D81DF-9A11-7F86-A8DB-63A6272AF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6E71EF-A0BE-4A98-E776-D69BEFD85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1D391A5-523C-26B2-E71A-E69BCF6F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6A5D54-DC17-79F8-9573-9FB766AA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77B522-9C72-96EA-5CD4-632D3920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4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CBD971-38CB-A913-0864-91633373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E0C7959-40AE-B365-8F22-529FCB81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8BCED1C-2BEC-A6E1-4283-E8678C616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CDCD3CC-07AE-B06B-B296-AA4273E3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CDDB425-7431-CB4A-B23A-F7630709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1573BDA-4286-EC72-7F99-70CC2284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55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686E017-72A9-ED89-7EB7-BEC8F0E7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D8F1320-5AB1-0506-08B7-4422C952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4AD14E-7A91-4578-222C-8F50BA0D8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17ED36-4346-7D43-A936-A587876DCA0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1D9B0B-C22A-91AB-1467-F914786BD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EA73FC-2A72-563D-B1E6-6106A8E8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6510A-2B9C-0943-8FCC-B507B97CA5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76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9517CE-162E-557A-ECA6-EA924A84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02091"/>
            <a:ext cx="3291840" cy="27702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700" dirty="0" err="1">
                <a:solidFill>
                  <a:srgbClr val="1377D0"/>
                </a:solidFill>
              </a:rPr>
              <a:t>Trading</a:t>
            </a:r>
            <a:r>
              <a:rPr lang="tr-TR" sz="3700" dirty="0">
                <a:solidFill>
                  <a:srgbClr val="1377D0"/>
                </a:solidFill>
              </a:rPr>
              <a:t> </a:t>
            </a:r>
            <a:r>
              <a:rPr lang="tr-TR" sz="3700" dirty="0" err="1">
                <a:solidFill>
                  <a:srgbClr val="1377D0"/>
                </a:solidFill>
              </a:rPr>
              <a:t>With</a:t>
            </a:r>
            <a:r>
              <a:rPr lang="tr-TR" sz="3700" dirty="0">
                <a:solidFill>
                  <a:srgbClr val="1377D0"/>
                </a:solidFill>
              </a:rPr>
              <a:t> ML: </a:t>
            </a:r>
            <a:r>
              <a:rPr lang="tr-TR" sz="3700" dirty="0" err="1">
                <a:solidFill>
                  <a:srgbClr val="1377D0"/>
                </a:solidFill>
              </a:rPr>
              <a:t>Classification</a:t>
            </a:r>
            <a:r>
              <a:rPr lang="tr-TR" sz="3700" dirty="0">
                <a:solidFill>
                  <a:srgbClr val="1377D0"/>
                </a:solidFill>
              </a:rPr>
              <a:t> </a:t>
            </a:r>
            <a:r>
              <a:rPr lang="tr-TR" sz="3700" dirty="0" err="1">
                <a:solidFill>
                  <a:srgbClr val="1377D0"/>
                </a:solidFill>
              </a:rPr>
              <a:t>and</a:t>
            </a:r>
            <a:r>
              <a:rPr lang="tr-TR" sz="3700" dirty="0">
                <a:solidFill>
                  <a:srgbClr val="1377D0"/>
                </a:solidFill>
              </a:rPr>
              <a:t> SVM</a:t>
            </a:r>
            <a:br>
              <a:rPr lang="tr-TR" sz="3700" dirty="0">
                <a:solidFill>
                  <a:srgbClr val="1377D0"/>
                </a:solidFill>
              </a:rPr>
            </a:br>
            <a:endParaRPr lang="tr-TR" sz="3700" dirty="0">
              <a:solidFill>
                <a:srgbClr val="1377D0"/>
              </a:solidFill>
            </a:endParaRPr>
          </a:p>
        </p:txBody>
      </p:sp>
      <p:pic>
        <p:nvPicPr>
          <p:cNvPr id="4" name="Resim 3" descr="metin, grafik, yazı tipi, logo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ED4BC70-5CBC-A187-AF92-24035ADA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1029286"/>
            <a:ext cx="7086600" cy="47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3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E27336-A551-9F3E-E88F-7E0204DD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2. </a:t>
            </a:r>
            <a:r>
              <a:rPr lang="tr-TR" dirty="0" err="1">
                <a:solidFill>
                  <a:srgbClr val="1377D0"/>
                </a:solidFill>
              </a:rPr>
              <a:t>One</a:t>
            </a:r>
            <a:r>
              <a:rPr lang="tr-TR" dirty="0">
                <a:solidFill>
                  <a:srgbClr val="1377D0"/>
                </a:solidFill>
              </a:rPr>
              <a:t>-Hot </a:t>
            </a:r>
            <a:r>
              <a:rPr lang="tr-TR" dirty="0" err="1">
                <a:solidFill>
                  <a:srgbClr val="1377D0"/>
                </a:solidFill>
              </a:rPr>
              <a:t>Encoding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DFE833-4388-23CB-8DB7-3A28DD89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377D0"/>
              </a:buClr>
            </a:pPr>
            <a:r>
              <a:rPr lang="tr-TR" dirty="0" err="1"/>
              <a:t>Converts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a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.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 </a:t>
            </a:r>
            <a:r>
              <a:rPr lang="tr-TR" dirty="0" err="1"/>
              <a:t>becomes</a:t>
            </a:r>
            <a:r>
              <a:rPr lang="tr-TR" dirty="0"/>
              <a:t> a </a:t>
            </a:r>
            <a:r>
              <a:rPr lang="tr-TR" dirty="0" err="1"/>
              <a:t>separate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0s </a:t>
            </a:r>
            <a:r>
              <a:rPr lang="tr-TR" dirty="0" err="1"/>
              <a:t>and</a:t>
            </a:r>
            <a:r>
              <a:rPr lang="tr-TR" dirty="0"/>
              <a:t> 1s.</a:t>
            </a:r>
          </a:p>
          <a:p>
            <a:pPr marL="0" indent="0">
              <a:buClr>
                <a:srgbClr val="1377D0"/>
              </a:buClr>
              <a:buNone/>
            </a:pPr>
            <a:r>
              <a:rPr lang="tr-TR" b="1" dirty="0" err="1">
                <a:solidFill>
                  <a:srgbClr val="1377D0"/>
                </a:solidFill>
              </a:rPr>
              <a:t>Example</a:t>
            </a:r>
            <a:r>
              <a:rPr lang="tr-TR" dirty="0">
                <a:solidFill>
                  <a:srgbClr val="1377D0"/>
                </a:solidFill>
              </a:rPr>
              <a:t>: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25 </a:t>
            </a:r>
            <a:r>
              <a:rPr lang="tr-TR" dirty="0" err="1"/>
              <a:t>sectors</a:t>
            </a:r>
            <a:r>
              <a:rPr lang="tr-TR" dirty="0"/>
              <a:t>,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 </a:t>
            </a:r>
            <a:r>
              <a:rPr lang="tr-TR" dirty="0" err="1"/>
              <a:t>gets</a:t>
            </a:r>
            <a:r>
              <a:rPr lang="tr-TR" dirty="0"/>
              <a:t> a 25-length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“1”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rest “0”.</a:t>
            </a:r>
          </a:p>
          <a:p>
            <a:pPr marL="0" indent="0">
              <a:buClr>
                <a:srgbClr val="1377D0"/>
              </a:buClr>
              <a:buNone/>
            </a:pPr>
            <a:br>
              <a:rPr lang="tr-TR" dirty="0"/>
            </a:br>
            <a:endParaRPr lang="tr-TR" dirty="0"/>
          </a:p>
          <a:p>
            <a:pPr>
              <a:buClr>
                <a:srgbClr val="1377D0"/>
              </a:buClr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implying</a:t>
            </a:r>
            <a:r>
              <a:rPr lang="tr-TR" dirty="0"/>
              <a:t> ordinal </a:t>
            </a:r>
            <a:r>
              <a:rPr lang="tr-TR" dirty="0" err="1"/>
              <a:t>relationships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928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AF184A-5360-C559-361D-EFDAD36B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3. </a:t>
            </a:r>
            <a:r>
              <a:rPr lang="tr-TR" dirty="0" err="1">
                <a:solidFill>
                  <a:srgbClr val="1377D0"/>
                </a:solidFill>
              </a:rPr>
              <a:t>Softmax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Regression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F25B51-DE7D-D0FE-3B8B-693D7BD0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/>
              <a:t>Softmax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(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 </a:t>
            </a:r>
            <a:r>
              <a:rPr lang="tr-TR" dirty="0" err="1"/>
              <a:t>Multinomial</a:t>
            </a:r>
            <a:r>
              <a:rPr lang="tr-TR" dirty="0"/>
              <a:t>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) is a </a:t>
            </a:r>
            <a:r>
              <a:rPr lang="tr-TR" dirty="0" err="1"/>
              <a:t>generalization</a:t>
            </a:r>
            <a:r>
              <a:rPr lang="tr-TR" dirty="0"/>
              <a:t> of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has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two </a:t>
            </a:r>
            <a:r>
              <a:rPr lang="tr-TR" dirty="0" err="1"/>
              <a:t>classes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softmax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a </a:t>
            </a:r>
            <a:r>
              <a:rPr lang="tr-TR" b="1" dirty="0" err="1"/>
              <a:t>probability</a:t>
            </a:r>
            <a:r>
              <a:rPr lang="tr-TR" b="1" dirty="0"/>
              <a:t> </a:t>
            </a:r>
            <a:r>
              <a:rPr lang="tr-TR" b="1" dirty="0" err="1"/>
              <a:t>distribution</a:t>
            </a:r>
            <a:r>
              <a:rPr lang="tr-TR" dirty="0"/>
              <a:t> </a:t>
            </a:r>
            <a:r>
              <a:rPr lang="tr-TR" dirty="0" err="1"/>
              <a:t>across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sum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, </a:t>
            </a:r>
            <a:r>
              <a:rPr lang="tr-TR" dirty="0" err="1"/>
              <a:t>Softmax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transforms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vectors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a </a:t>
            </a:r>
            <a:r>
              <a:rPr lang="tr-TR" b="1" dirty="0" err="1"/>
              <a:t>probability</a:t>
            </a:r>
            <a:r>
              <a:rPr lang="tr-TR" b="1" dirty="0"/>
              <a:t> </a:t>
            </a:r>
            <a:r>
              <a:rPr lang="tr-TR" b="1" dirty="0" err="1"/>
              <a:t>distribution</a:t>
            </a:r>
            <a:r>
              <a:rPr lang="tr-TR" b="1" dirty="0"/>
              <a:t> </a:t>
            </a:r>
            <a:r>
              <a:rPr lang="tr-TR" b="1" dirty="0" err="1"/>
              <a:t>over</a:t>
            </a:r>
            <a:r>
              <a:rPr lang="tr-TR" b="1" dirty="0"/>
              <a:t> multiple </a:t>
            </a:r>
            <a:r>
              <a:rPr lang="tr-TR" b="1" dirty="0" err="1"/>
              <a:t>classes</a:t>
            </a:r>
            <a:r>
              <a:rPr lang="tr-TR" dirty="0"/>
              <a:t> 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selects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probability</a:t>
            </a:r>
            <a:r>
              <a:rPr lang="tr-TR" dirty="0"/>
              <a:t>, </a:t>
            </a:r>
            <a:r>
              <a:rPr lang="tr-TR" dirty="0" err="1"/>
              <a:t>making</a:t>
            </a:r>
            <a:r>
              <a:rPr lang="tr-TR" dirty="0"/>
              <a:t> it ideal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multi-class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783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B45B4-4018-09F3-8503-8D2EE498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1377D0"/>
                </a:solidFill>
              </a:rPr>
              <a:t>3. Softmax Regression</a:t>
            </a:r>
            <a:br>
              <a:rPr lang="tr-TR" b="1"/>
            </a:br>
            <a:endParaRPr lang="tr-TR" dirty="0"/>
          </a:p>
        </p:txBody>
      </p:sp>
      <p:pic>
        <p:nvPicPr>
          <p:cNvPr id="4" name="İçerik Yer Tutucusu 3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CDA496A-EB76-A8C6-C80A-EFA92472F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653" y="1087211"/>
            <a:ext cx="3640337" cy="2790925"/>
          </a:xfrm>
          <a:prstGeom prst="rect">
            <a:avLst/>
          </a:prstGeom>
        </p:spPr>
      </p:pic>
      <p:pic>
        <p:nvPicPr>
          <p:cNvPr id="6" name="Resim 5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432FD5B-3393-51FF-756D-C00A7041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085" y="1027906"/>
            <a:ext cx="3710478" cy="2790925"/>
          </a:xfrm>
          <a:prstGeom prst="rect">
            <a:avLst/>
          </a:prstGeom>
        </p:spPr>
      </p:pic>
      <p:pic>
        <p:nvPicPr>
          <p:cNvPr id="8" name="Resim 7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D1C8421-4D5E-B2E3-813F-0541AAE2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839" y="3923401"/>
            <a:ext cx="3906468" cy="286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A5653-7783-587B-E8A4-C8C64409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Multiclass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Classification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68A569-7A70-B283-FF57-0FEC62B7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377D0"/>
              </a:buClr>
            </a:pPr>
            <a:r>
              <a:rPr lang="tr-TR" dirty="0" err="1"/>
              <a:t>Mutually</a:t>
            </a:r>
            <a:r>
              <a:rPr lang="tr-TR" dirty="0"/>
              <a:t> </a:t>
            </a:r>
            <a:r>
              <a:rPr lang="tr-TR" dirty="0" err="1"/>
              <a:t>exclusive</a:t>
            </a:r>
            <a:r>
              <a:rPr lang="tr-TR" dirty="0"/>
              <a:t>: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either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‘</a:t>
            </a:r>
            <a:r>
              <a:rPr lang="tr-TR" dirty="0" err="1"/>
              <a:t>long</a:t>
            </a:r>
            <a:r>
              <a:rPr lang="tr-TR" dirty="0"/>
              <a:t>’ </a:t>
            </a:r>
            <a:r>
              <a:rPr lang="tr-TR" dirty="0" err="1"/>
              <a:t>or</a:t>
            </a:r>
            <a:r>
              <a:rPr lang="tr-TR" dirty="0"/>
              <a:t> ‘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sell</a:t>
            </a:r>
            <a:r>
              <a:rPr lang="tr-TR" dirty="0"/>
              <a:t>’ </a:t>
            </a:r>
            <a:r>
              <a:rPr lang="tr-TR" dirty="0" err="1"/>
              <a:t>or</a:t>
            </a:r>
            <a:r>
              <a:rPr lang="tr-TR" dirty="0"/>
              <a:t> not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actions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cannot</a:t>
            </a:r>
            <a:r>
              <a:rPr lang="tr-TR" dirty="0"/>
              <a:t> do </a:t>
            </a:r>
            <a:r>
              <a:rPr lang="tr-TR" dirty="0" err="1"/>
              <a:t>these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time.</a:t>
            </a:r>
          </a:p>
          <a:p>
            <a:pPr>
              <a:buClr>
                <a:srgbClr val="1377D0"/>
              </a:buClr>
            </a:pPr>
            <a:r>
              <a:rPr lang="tr-TR" dirty="0"/>
              <a:t>Not </a:t>
            </a:r>
            <a:r>
              <a:rPr lang="tr-TR" dirty="0" err="1"/>
              <a:t>mutually</a:t>
            </a:r>
            <a:r>
              <a:rPr lang="tr-TR" dirty="0"/>
              <a:t> </a:t>
            </a:r>
            <a:r>
              <a:rPr lang="tr-TR" dirty="0" err="1"/>
              <a:t>exclusive</a:t>
            </a:r>
            <a:r>
              <a:rPr lang="tr-TR" dirty="0"/>
              <a:t>=</a:t>
            </a:r>
            <a:r>
              <a:rPr lang="tr-TR" dirty="0" err="1"/>
              <a:t>Multilabel</a:t>
            </a:r>
            <a:r>
              <a:rPr lang="tr-TR" dirty="0"/>
              <a:t> </a:t>
            </a:r>
            <a:r>
              <a:rPr lang="tr-TR" dirty="0" err="1"/>
              <a:t>Multiclass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68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821931-90D0-D428-07EE-F6FEABF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One</a:t>
            </a:r>
            <a:r>
              <a:rPr lang="tr-TR" dirty="0">
                <a:solidFill>
                  <a:srgbClr val="1377D0"/>
                </a:solidFill>
              </a:rPr>
              <a:t> vs. </a:t>
            </a:r>
            <a:r>
              <a:rPr lang="tr-TR" dirty="0" err="1">
                <a:solidFill>
                  <a:srgbClr val="1377D0"/>
                </a:solidFill>
              </a:rPr>
              <a:t>All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Algorithm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29012D-0B34-8775-01A6-22EAC63F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err="1"/>
              <a:t>Let’s</a:t>
            </a:r>
            <a:r>
              <a:rPr lang="tr-TR" dirty="0"/>
              <a:t> say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b="1" dirty="0"/>
              <a:t>K </a:t>
            </a:r>
            <a:r>
              <a:rPr lang="tr-TR" b="1" dirty="0" err="1"/>
              <a:t>classes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C₁, C₂, ..., Cₖ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  <a:p>
            <a:pPr marL="0" indent="0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One-vs-All</a:t>
            </a:r>
            <a:r>
              <a:rPr lang="tr-TR" dirty="0"/>
              <a:t> </a:t>
            </a:r>
            <a:r>
              <a:rPr lang="tr-TR" dirty="0" err="1"/>
              <a:t>strategy</a:t>
            </a:r>
            <a:r>
              <a:rPr lang="tr-TR" dirty="0"/>
              <a:t> </a:t>
            </a:r>
            <a:r>
              <a:rPr lang="tr-TR" dirty="0" err="1"/>
              <a:t>trains</a:t>
            </a:r>
            <a:r>
              <a:rPr lang="tr-TR" dirty="0"/>
              <a:t> </a:t>
            </a:r>
            <a:r>
              <a:rPr lang="tr-TR" b="1" dirty="0"/>
              <a:t>K </a:t>
            </a:r>
            <a:r>
              <a:rPr lang="tr-TR" b="1" dirty="0" err="1"/>
              <a:t>binary</a:t>
            </a:r>
            <a:r>
              <a:rPr lang="tr-TR" b="1" dirty="0"/>
              <a:t> </a:t>
            </a:r>
            <a:r>
              <a:rPr lang="tr-TR" b="1" dirty="0" err="1"/>
              <a:t>classifiers</a:t>
            </a:r>
            <a:r>
              <a:rPr lang="tr-TR" dirty="0"/>
              <a:t>,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on </a:t>
            </a:r>
            <a:r>
              <a:rPr lang="tr-TR" b="1" dirty="0" err="1"/>
              <a:t>one</a:t>
            </a:r>
            <a:r>
              <a:rPr lang="tr-TR" b="1" dirty="0"/>
              <a:t> </a:t>
            </a:r>
            <a:r>
              <a:rPr lang="tr-TR" b="1" dirty="0" err="1"/>
              <a:t>class</a:t>
            </a:r>
            <a:r>
              <a:rPr lang="tr-TR" b="1" dirty="0"/>
              <a:t> vs. </a:t>
            </a:r>
            <a:r>
              <a:rPr lang="tr-TR" b="1" dirty="0" err="1"/>
              <a:t>the</a:t>
            </a:r>
            <a:r>
              <a:rPr lang="tr-TR" b="1" dirty="0"/>
              <a:t> rest</a:t>
            </a:r>
            <a:r>
              <a:rPr lang="tr-TR" dirty="0"/>
              <a:t>.</a:t>
            </a:r>
          </a:p>
          <a:p>
            <a:pPr marL="0" indent="0">
              <a:buNone/>
            </a:pPr>
            <a:br>
              <a:rPr lang="tr-TR" dirty="0"/>
            </a:b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each</a:t>
            </a:r>
            <a:r>
              <a:rPr lang="tr-TR" b="1" dirty="0"/>
              <a:t> </a:t>
            </a:r>
            <a:r>
              <a:rPr lang="tr-TR" b="1" dirty="0" err="1"/>
              <a:t>class</a:t>
            </a:r>
            <a:r>
              <a:rPr lang="tr-TR" b="1" dirty="0"/>
              <a:t> Cᵢ:</a:t>
            </a:r>
          </a:p>
          <a:p>
            <a:pPr marL="0" indent="0">
              <a:buNone/>
            </a:pP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of </a:t>
            </a:r>
            <a:r>
              <a:rPr lang="tr-TR" dirty="0" err="1"/>
              <a:t>class</a:t>
            </a:r>
            <a:r>
              <a:rPr lang="tr-TR" dirty="0"/>
              <a:t> Cᵢ as </a:t>
            </a:r>
            <a:r>
              <a:rPr lang="tr-TR" b="1" dirty="0" err="1"/>
              <a:t>positive</a:t>
            </a:r>
            <a:r>
              <a:rPr lang="tr-TR" dirty="0"/>
              <a:t> (1)</a:t>
            </a:r>
          </a:p>
          <a:p>
            <a:pPr marL="0" indent="0">
              <a:buNone/>
            </a:pP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as </a:t>
            </a:r>
            <a:r>
              <a:rPr lang="tr-TR" b="1" dirty="0" err="1"/>
              <a:t>negative</a:t>
            </a:r>
            <a:r>
              <a:rPr lang="tr-TR" dirty="0"/>
              <a:t> (0)</a:t>
            </a:r>
          </a:p>
          <a:p>
            <a:pPr marL="0" indent="0">
              <a:buNone/>
            </a:pPr>
            <a:r>
              <a:rPr lang="tr-TR" dirty="0"/>
              <a:t>Train a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on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076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5F74E8-3789-810B-DDD7-3E1CF849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Confusion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Matrix</a:t>
            </a:r>
            <a:endParaRPr lang="tr-TR" dirty="0">
              <a:solidFill>
                <a:srgbClr val="1377D0"/>
              </a:solidFill>
            </a:endParaRPr>
          </a:p>
        </p:txBody>
      </p:sp>
      <p:pic>
        <p:nvPicPr>
          <p:cNvPr id="5" name="İçerik Yer Tutucusu 4" descr="metin, yazı tipi, ekran görüntüsü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E59AC91-E0CD-1F09-A82B-4DC0ECB66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17674"/>
            <a:ext cx="6381576" cy="2631085"/>
          </a:xfrm>
        </p:spPr>
      </p:pic>
      <p:pic>
        <p:nvPicPr>
          <p:cNvPr id="7" name="Resim 6" descr="metin, ekran görüntüsü, yazı tipi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CEEB152-0D9F-2F8D-55E3-AF9B7744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315" y="2536352"/>
            <a:ext cx="5010672" cy="2193727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03B16D5B-AF95-A805-344C-4D858569164C}"/>
              </a:ext>
            </a:extLst>
          </p:cNvPr>
          <p:cNvCxnSpPr/>
          <p:nvPr/>
        </p:nvCxnSpPr>
        <p:spPr>
          <a:xfrm>
            <a:off x="5887233" y="3429000"/>
            <a:ext cx="926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7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4DB27A-7050-DE89-2172-B1D8957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Accuracy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9B73B7-E154-3157-6788-A971F8DB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Accuracy</a:t>
            </a:r>
            <a:r>
              <a:rPr lang="tr-TR" dirty="0"/>
              <a:t> is </a:t>
            </a:r>
            <a:r>
              <a:rPr lang="tr-TR" dirty="0" err="1"/>
              <a:t>simply</a:t>
            </a:r>
            <a:r>
              <a:rPr lang="tr-TR" dirty="0"/>
              <a:t> a </a:t>
            </a:r>
            <a:r>
              <a:rPr lang="tr-TR" dirty="0" err="1"/>
              <a:t>measure</a:t>
            </a:r>
            <a:r>
              <a:rPr lang="tr-TR" dirty="0"/>
              <a:t> of how </a:t>
            </a:r>
            <a:r>
              <a:rPr lang="tr-TR" dirty="0" err="1"/>
              <a:t>good</a:t>
            </a:r>
            <a:r>
              <a:rPr lang="tr-TR" dirty="0"/>
              <a:t> a model is in </a:t>
            </a: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model’s</a:t>
            </a:r>
            <a:r>
              <a:rPr lang="tr-TR" dirty="0"/>
              <a:t> </a:t>
            </a:r>
            <a:r>
              <a:rPr lang="tr-TR" dirty="0" err="1"/>
              <a:t>ability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‘hit’ </a:t>
            </a:r>
            <a:r>
              <a:rPr lang="tr-TR" dirty="0" err="1"/>
              <a:t>or</a:t>
            </a:r>
            <a:r>
              <a:rPr lang="tr-TR" dirty="0"/>
              <a:t> ‘</a:t>
            </a:r>
            <a:r>
              <a:rPr lang="tr-TR" dirty="0" err="1"/>
              <a:t>correctly</a:t>
            </a:r>
            <a:r>
              <a:rPr lang="tr-TR" dirty="0"/>
              <a:t> </a:t>
            </a:r>
            <a:r>
              <a:rPr lang="tr-TR" dirty="0" err="1"/>
              <a:t>reject</a:t>
            </a:r>
            <a:r>
              <a:rPr lang="tr-TR" dirty="0"/>
              <a:t>’ </a:t>
            </a:r>
            <a:r>
              <a:rPr lang="tr-TR" dirty="0" err="1"/>
              <a:t>observations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classifying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observations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It</a:t>
            </a:r>
            <a:r>
              <a:rPr lang="tr-TR" dirty="0"/>
              <a:t> can be </a:t>
            </a:r>
            <a:r>
              <a:rPr lang="tr-TR" dirty="0" err="1"/>
              <a:t>understood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formula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 err="1"/>
              <a:t>Accuracy</a:t>
            </a:r>
            <a:r>
              <a:rPr lang="tr-TR" dirty="0"/>
              <a:t> = (TP + TN) / (TP + FN + FP + TN)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226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ACCDA6-02C4-1F37-641A-DC58B934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Precision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BD8287-DC46-9195-0307-39CA44C9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Precision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correctly</a:t>
            </a:r>
            <a:r>
              <a:rPr lang="tr-TR" dirty="0"/>
              <a:t> </a:t>
            </a:r>
            <a:r>
              <a:rPr lang="tr-TR" dirty="0" err="1"/>
              <a:t>predicted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observations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total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in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measure</a:t>
            </a:r>
            <a:r>
              <a:rPr lang="tr-TR" dirty="0"/>
              <a:t> of how </a:t>
            </a:r>
            <a:r>
              <a:rPr lang="tr-TR" dirty="0" err="1"/>
              <a:t>many</a:t>
            </a:r>
            <a:r>
              <a:rPr lang="tr-TR" dirty="0"/>
              <a:t> ‘</a:t>
            </a:r>
            <a:r>
              <a:rPr lang="tr-TR" dirty="0" err="1"/>
              <a:t>hits</a:t>
            </a:r>
            <a:r>
              <a:rPr lang="tr-TR" dirty="0"/>
              <a:t>’ </a:t>
            </a:r>
            <a:r>
              <a:rPr lang="tr-TR" dirty="0" err="1"/>
              <a:t>predicted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actually</a:t>
            </a:r>
            <a:r>
              <a:rPr lang="tr-TR" dirty="0"/>
              <a:t> ‘</a:t>
            </a:r>
            <a:r>
              <a:rPr lang="tr-TR" dirty="0" err="1"/>
              <a:t>hits</a:t>
            </a:r>
            <a:r>
              <a:rPr lang="tr-TR" dirty="0"/>
              <a:t>’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Precision = TP / (TP + FP)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50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D85DD8-FC9A-B540-BF08-D001038E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Recall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771162-80A2-29A7-6F39-F4C4E984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Recall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 ‘</a:t>
            </a:r>
            <a:r>
              <a:rPr lang="tr-TR" dirty="0" err="1"/>
              <a:t>sensitivity</a:t>
            </a:r>
            <a:r>
              <a:rPr lang="tr-TR" dirty="0"/>
              <a:t>’ of </a:t>
            </a:r>
            <a:r>
              <a:rPr lang="tr-TR" dirty="0" err="1"/>
              <a:t>the</a:t>
            </a:r>
            <a:r>
              <a:rPr lang="tr-TR" dirty="0"/>
              <a:t> model,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correctly</a:t>
            </a:r>
            <a:r>
              <a:rPr lang="tr-TR" dirty="0"/>
              <a:t> </a:t>
            </a:r>
            <a:r>
              <a:rPr lang="tr-TR" dirty="0" err="1"/>
              <a:t>predicted</a:t>
            </a:r>
            <a:r>
              <a:rPr lang="tr-TR" dirty="0"/>
              <a:t> </a:t>
            </a:r>
            <a:r>
              <a:rPr lang="tr-TR" dirty="0" err="1"/>
              <a:t>positiveevents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total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actual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observations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measure</a:t>
            </a:r>
            <a:r>
              <a:rPr lang="tr-TR" dirty="0"/>
              <a:t> of how </a:t>
            </a:r>
            <a:r>
              <a:rPr lang="tr-TR" dirty="0" err="1"/>
              <a:t>many</a:t>
            </a:r>
            <a:r>
              <a:rPr lang="tr-TR" dirty="0"/>
              <a:t> ‘</a:t>
            </a:r>
            <a:r>
              <a:rPr lang="tr-TR" dirty="0" err="1"/>
              <a:t>hits</a:t>
            </a:r>
            <a:r>
              <a:rPr lang="tr-TR" dirty="0"/>
              <a:t>’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predicted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total </a:t>
            </a:r>
            <a:r>
              <a:rPr lang="tr-TR" dirty="0" err="1"/>
              <a:t>hits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misses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Recall</a:t>
            </a:r>
            <a:r>
              <a:rPr lang="tr-TR" dirty="0"/>
              <a:t> = TP / (TP + FN)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454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611B11-6F5D-555B-1DF9-A7E51778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F – </a:t>
            </a:r>
            <a:r>
              <a:rPr lang="tr-TR" dirty="0" err="1">
                <a:solidFill>
                  <a:srgbClr val="1377D0"/>
                </a:solidFill>
              </a:rPr>
              <a:t>measure</a:t>
            </a:r>
            <a:br>
              <a:rPr lang="tr-TR" dirty="0">
                <a:solidFill>
                  <a:srgbClr val="1377D0"/>
                </a:solidFill>
              </a:rPr>
            </a:b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C9FF71-4370-3BA4-567E-B615ED78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F-</a:t>
            </a:r>
            <a:r>
              <a:rPr lang="tr-TR" dirty="0" err="1"/>
              <a:t>measure</a:t>
            </a:r>
            <a:r>
              <a:rPr lang="tr-TR" dirty="0"/>
              <a:t> is a </a:t>
            </a:r>
            <a:r>
              <a:rPr lang="tr-TR" dirty="0" err="1"/>
              <a:t>measure</a:t>
            </a:r>
            <a:r>
              <a:rPr lang="tr-TR" dirty="0"/>
              <a:t> of </a:t>
            </a:r>
            <a:r>
              <a:rPr lang="tr-TR" dirty="0" err="1"/>
              <a:t>test’s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considers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precision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recall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compute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score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test.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nothing</a:t>
            </a:r>
            <a:r>
              <a:rPr lang="tr-TR" dirty="0"/>
              <a:t> but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harmonic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of </a:t>
            </a:r>
            <a:r>
              <a:rPr lang="tr-TR" dirty="0" err="1"/>
              <a:t>precision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recall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F1 </a:t>
            </a:r>
            <a:r>
              <a:rPr lang="tr-TR" dirty="0" err="1"/>
              <a:t>Score</a:t>
            </a:r>
            <a:r>
              <a:rPr lang="tr-TR" dirty="0"/>
              <a:t> = 2* [(Precision * </a:t>
            </a:r>
            <a:r>
              <a:rPr lang="tr-TR" dirty="0" err="1"/>
              <a:t>Recall</a:t>
            </a:r>
            <a:r>
              <a:rPr lang="tr-TR" dirty="0"/>
              <a:t>) / (Precision + </a:t>
            </a:r>
            <a:r>
              <a:rPr lang="tr-TR" dirty="0" err="1"/>
              <a:t>Recall</a:t>
            </a:r>
            <a:r>
              <a:rPr lang="tr-TR" dirty="0"/>
              <a:t>)]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65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4DF48B-7707-C1BC-07D5-02CFA4A3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1. </a:t>
            </a:r>
            <a:r>
              <a:rPr lang="tr-TR" dirty="0" err="1">
                <a:solidFill>
                  <a:srgbClr val="1377D0"/>
                </a:solidFill>
              </a:rPr>
              <a:t>Encoding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Categorical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Features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028B5A-EE21-4CD0-6177-840E7DEC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1377D0"/>
              </a:buClr>
            </a:pPr>
            <a:r>
              <a:rPr lang="tr-TR" b="1" dirty="0" err="1">
                <a:solidFill>
                  <a:srgbClr val="1377D0"/>
                </a:solidFill>
              </a:rPr>
              <a:t>Goal</a:t>
            </a:r>
            <a:r>
              <a:rPr lang="tr-TR" dirty="0">
                <a:solidFill>
                  <a:srgbClr val="1377D0"/>
                </a:solidFill>
              </a:rPr>
              <a:t>: </a:t>
            </a:r>
            <a:r>
              <a:rPr lang="tr-TR" dirty="0" err="1"/>
              <a:t>Convert</a:t>
            </a:r>
            <a:r>
              <a:rPr lang="tr-TR" dirty="0"/>
              <a:t> </a:t>
            </a:r>
            <a:r>
              <a:rPr lang="tr-TR" dirty="0" err="1"/>
              <a:t>non-numeric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data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format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.</a:t>
            </a:r>
          </a:p>
          <a:p>
            <a:pPr marL="0" indent="0">
              <a:buClr>
                <a:srgbClr val="1377D0"/>
              </a:buClr>
              <a:buNone/>
            </a:pPr>
            <a:r>
              <a:rPr lang="tr-TR" b="1" dirty="0" err="1">
                <a:solidFill>
                  <a:srgbClr val="1377D0"/>
                </a:solidFill>
              </a:rPr>
              <a:t>Examples</a:t>
            </a:r>
            <a:r>
              <a:rPr lang="tr-TR" dirty="0">
                <a:solidFill>
                  <a:srgbClr val="1377D0"/>
                </a:solidFill>
              </a:rPr>
              <a:t>:</a:t>
            </a:r>
          </a:p>
          <a:p>
            <a:pPr>
              <a:buClr>
                <a:srgbClr val="1377D0"/>
              </a:buClr>
            </a:pPr>
            <a:r>
              <a:rPr lang="tr-TR" b="1" dirty="0" err="1">
                <a:solidFill>
                  <a:srgbClr val="1377D0"/>
                </a:solidFill>
              </a:rPr>
              <a:t>Numeric</a:t>
            </a:r>
            <a:r>
              <a:rPr lang="tr-TR" dirty="0">
                <a:solidFill>
                  <a:srgbClr val="1377D0"/>
                </a:solidFill>
              </a:rPr>
              <a:t>: </a:t>
            </a:r>
            <a:r>
              <a:rPr lang="tr-TR" dirty="0"/>
              <a:t>Open, High, </a:t>
            </a:r>
            <a:r>
              <a:rPr lang="tr-TR" dirty="0" err="1"/>
              <a:t>Low</a:t>
            </a:r>
            <a:r>
              <a:rPr lang="tr-TR" dirty="0"/>
              <a:t>, Close, Volume</a:t>
            </a:r>
          </a:p>
          <a:p>
            <a:pPr>
              <a:buClr>
                <a:srgbClr val="1377D0"/>
              </a:buClr>
            </a:pPr>
            <a:r>
              <a:rPr lang="tr-TR" b="1" dirty="0" err="1">
                <a:solidFill>
                  <a:srgbClr val="1377D0"/>
                </a:solidFill>
              </a:rPr>
              <a:t>Non-numeric</a:t>
            </a:r>
            <a:r>
              <a:rPr lang="tr-TR" dirty="0">
                <a:solidFill>
                  <a:srgbClr val="1377D0"/>
                </a:solidFill>
              </a:rPr>
              <a:t>: </a:t>
            </a:r>
            <a:r>
              <a:rPr lang="tr-TR" dirty="0" err="1"/>
              <a:t>Sector</a:t>
            </a:r>
            <a:r>
              <a:rPr lang="tr-TR" dirty="0"/>
              <a:t> (</a:t>
            </a:r>
            <a:r>
              <a:rPr lang="tr-TR" dirty="0" err="1"/>
              <a:t>e.g</a:t>
            </a:r>
            <a:r>
              <a:rPr lang="tr-TR" dirty="0"/>
              <a:t>. </a:t>
            </a:r>
            <a:r>
              <a:rPr lang="tr-TR" dirty="0" err="1"/>
              <a:t>Banking</a:t>
            </a:r>
            <a:r>
              <a:rPr lang="tr-TR" dirty="0"/>
              <a:t>, </a:t>
            </a:r>
            <a:r>
              <a:rPr lang="tr-TR" dirty="0" err="1"/>
              <a:t>Tech</a:t>
            </a:r>
            <a:r>
              <a:rPr lang="tr-TR" dirty="0"/>
              <a:t>), </a:t>
            </a:r>
            <a:r>
              <a:rPr lang="tr-TR" dirty="0" err="1"/>
              <a:t>Type</a:t>
            </a:r>
            <a:r>
              <a:rPr lang="tr-TR" dirty="0"/>
              <a:t> (</a:t>
            </a:r>
            <a:r>
              <a:rPr lang="tr-TR" dirty="0" err="1"/>
              <a:t>Public</a:t>
            </a:r>
            <a:r>
              <a:rPr lang="tr-TR" dirty="0"/>
              <a:t>/</a:t>
            </a:r>
            <a:r>
              <a:rPr lang="tr-TR" dirty="0" err="1"/>
              <a:t>Private</a:t>
            </a:r>
            <a:r>
              <a:rPr lang="tr-TR" dirty="0"/>
              <a:t>), Nature (</a:t>
            </a:r>
            <a:r>
              <a:rPr lang="tr-TR" dirty="0" err="1"/>
              <a:t>Cyclical</a:t>
            </a:r>
            <a:r>
              <a:rPr lang="tr-TR" dirty="0"/>
              <a:t>/</a:t>
            </a:r>
            <a:r>
              <a:rPr lang="tr-TR" dirty="0" err="1"/>
              <a:t>Non-cyclical</a:t>
            </a:r>
            <a:r>
              <a:rPr lang="tr-TR" dirty="0"/>
              <a:t>)</a:t>
            </a:r>
          </a:p>
          <a:p>
            <a:pPr marL="0" indent="0">
              <a:buClr>
                <a:srgbClr val="1377D0"/>
              </a:buClr>
              <a:buNone/>
            </a:pPr>
            <a:br>
              <a:rPr lang="tr-TR" dirty="0"/>
            </a:br>
            <a:endParaRPr lang="tr-TR" dirty="0"/>
          </a:p>
          <a:p>
            <a:pPr>
              <a:buClr>
                <a:srgbClr val="1377D0"/>
              </a:buClr>
            </a:pPr>
            <a:r>
              <a:rPr lang="tr-TR" b="1" dirty="0" err="1">
                <a:solidFill>
                  <a:srgbClr val="1377D0"/>
                </a:solidFill>
              </a:rPr>
              <a:t>Numeric</a:t>
            </a:r>
            <a:r>
              <a:rPr lang="tr-TR" b="1" dirty="0">
                <a:solidFill>
                  <a:srgbClr val="1377D0"/>
                </a:solidFill>
              </a:rPr>
              <a:t> </a:t>
            </a:r>
            <a:r>
              <a:rPr lang="tr-TR" b="1" dirty="0" err="1">
                <a:solidFill>
                  <a:srgbClr val="1377D0"/>
                </a:solidFill>
              </a:rPr>
              <a:t>Encoding</a:t>
            </a:r>
            <a:r>
              <a:rPr lang="tr-TR" dirty="0">
                <a:solidFill>
                  <a:srgbClr val="1377D0"/>
                </a:solidFill>
              </a:rPr>
              <a:t>: </a:t>
            </a:r>
            <a:r>
              <a:rPr lang="tr-TR" dirty="0" err="1"/>
              <a:t>Assigns</a:t>
            </a:r>
            <a:r>
              <a:rPr lang="tr-TR" dirty="0"/>
              <a:t> a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.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Example</a:t>
            </a:r>
            <a:r>
              <a:rPr lang="tr-TR" dirty="0"/>
              <a:t>: [</a:t>
            </a:r>
            <a:r>
              <a:rPr lang="tr-TR" dirty="0" err="1"/>
              <a:t>Public</a:t>
            </a:r>
            <a:r>
              <a:rPr lang="tr-TR" dirty="0"/>
              <a:t>=0, </a:t>
            </a:r>
            <a:r>
              <a:rPr lang="tr-TR" dirty="0" err="1"/>
              <a:t>Private</a:t>
            </a:r>
            <a:r>
              <a:rPr lang="tr-TR" dirty="0"/>
              <a:t>=1], [</a:t>
            </a:r>
            <a:r>
              <a:rPr lang="tr-TR" dirty="0" err="1"/>
              <a:t>Technology</a:t>
            </a:r>
            <a:r>
              <a:rPr lang="tr-TR" dirty="0"/>
              <a:t>=3],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754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600</Words>
  <Application>Microsoft Macintosh PowerPoint</Application>
  <PresentationFormat>Geniş ekran</PresentationFormat>
  <Paragraphs>54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Teması</vt:lpstr>
      <vt:lpstr>Trading With ML: Classification and SVM </vt:lpstr>
      <vt:lpstr>Multiclass Classification</vt:lpstr>
      <vt:lpstr>One vs. All Algorithm</vt:lpstr>
      <vt:lpstr>Confusion Matrix</vt:lpstr>
      <vt:lpstr>Accuracy</vt:lpstr>
      <vt:lpstr>Precision</vt:lpstr>
      <vt:lpstr>Recall</vt:lpstr>
      <vt:lpstr>F – measure </vt:lpstr>
      <vt:lpstr>1. Encoding Categorical Features </vt:lpstr>
      <vt:lpstr>2. One-Hot Encoding </vt:lpstr>
      <vt:lpstr>3. Softmax Regression </vt:lpstr>
      <vt:lpstr>3. Softmax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İrem Aslı Baş</dc:creator>
  <cp:lastModifiedBy>İrem Aslı Baş</cp:lastModifiedBy>
  <cp:revision>1</cp:revision>
  <dcterms:created xsi:type="dcterms:W3CDTF">2025-07-17T09:28:48Z</dcterms:created>
  <dcterms:modified xsi:type="dcterms:W3CDTF">2025-07-17T10:41:47Z</dcterms:modified>
</cp:coreProperties>
</file>