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DD4AC3-C9C3-4CAC-9940-579DE9F83C42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AEC3E61-FCB8-4661-A756-7ACE05A4D936}">
      <dgm:prSet/>
      <dgm:spPr>
        <a:solidFill>
          <a:srgbClr val="1377D0">
            <a:alpha val="90000"/>
          </a:srgbClr>
        </a:solidFill>
      </dgm:spPr>
      <dgm:t>
        <a:bodyPr/>
        <a:lstStyle/>
        <a:p>
          <a:r>
            <a:rPr lang="tr-TR" dirty="0" err="1"/>
            <a:t>Used</a:t>
          </a:r>
          <a:r>
            <a:rPr lang="tr-TR" dirty="0"/>
            <a:t> in </a:t>
          </a:r>
          <a:r>
            <a:rPr lang="tr-TR" dirty="0" err="1"/>
            <a:t>situation</a:t>
          </a:r>
          <a:r>
            <a:rPr lang="tr-TR" dirty="0"/>
            <a:t> </a:t>
          </a:r>
          <a:r>
            <a:rPr lang="tr-TR" dirty="0" err="1"/>
            <a:t>you</a:t>
          </a:r>
          <a:r>
            <a:rPr lang="tr-TR" dirty="0"/>
            <a:t> </a:t>
          </a:r>
          <a:r>
            <a:rPr lang="tr-TR" dirty="0" err="1"/>
            <a:t>need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predict</a:t>
          </a:r>
          <a:r>
            <a:rPr lang="tr-TR" dirty="0"/>
            <a:t> an </a:t>
          </a:r>
          <a:r>
            <a:rPr lang="tr-TR" dirty="0" err="1"/>
            <a:t>outcome</a:t>
          </a:r>
          <a:r>
            <a:rPr lang="tr-TR" dirty="0"/>
            <a:t> in </a:t>
          </a:r>
          <a:r>
            <a:rPr lang="tr-TR" dirty="0" err="1"/>
            <a:t>which</a:t>
          </a:r>
          <a:r>
            <a:rPr lang="tr-TR" dirty="0"/>
            <a:t> can </a:t>
          </a:r>
          <a:r>
            <a:rPr lang="tr-TR" dirty="0" err="1"/>
            <a:t>take</a:t>
          </a:r>
          <a:r>
            <a:rPr lang="tr-TR" dirty="0"/>
            <a:t> two </a:t>
          </a:r>
          <a:r>
            <a:rPr lang="tr-TR" dirty="0" err="1"/>
            <a:t>distinct</a:t>
          </a:r>
          <a:r>
            <a:rPr lang="tr-TR" dirty="0"/>
            <a:t> </a:t>
          </a:r>
          <a:r>
            <a:rPr lang="tr-TR" dirty="0" err="1"/>
            <a:t>values</a:t>
          </a:r>
          <a:endParaRPr lang="en-US" dirty="0"/>
        </a:p>
      </dgm:t>
    </dgm:pt>
    <dgm:pt modelId="{329B81DB-75D4-439A-B6F7-86C0E157EA58}" type="parTrans" cxnId="{B20FB613-8FC8-464E-A3FD-7CF2EC1E9C31}">
      <dgm:prSet/>
      <dgm:spPr/>
      <dgm:t>
        <a:bodyPr/>
        <a:lstStyle/>
        <a:p>
          <a:endParaRPr lang="en-US"/>
        </a:p>
      </dgm:t>
    </dgm:pt>
    <dgm:pt modelId="{701250F3-4C4F-40F5-BABC-FA8ECAB6A10B}" type="sibTrans" cxnId="{B20FB613-8FC8-464E-A3FD-7CF2EC1E9C31}">
      <dgm:prSet/>
      <dgm:spPr/>
      <dgm:t>
        <a:bodyPr/>
        <a:lstStyle/>
        <a:p>
          <a:endParaRPr lang="en-US"/>
        </a:p>
      </dgm:t>
    </dgm:pt>
    <dgm:pt modelId="{4F86FA0B-251C-48DA-86F5-FD0046409710}">
      <dgm:prSet/>
      <dgm:spPr/>
      <dgm:t>
        <a:bodyPr/>
        <a:lstStyle/>
        <a:p>
          <a:r>
            <a:rPr lang="tr-TR"/>
            <a:t>Yes or no</a:t>
          </a:r>
          <a:endParaRPr lang="en-US"/>
        </a:p>
      </dgm:t>
    </dgm:pt>
    <dgm:pt modelId="{33E82D3B-0BDA-43B8-B76C-DD4C558075E5}" type="parTrans" cxnId="{4BFA46D1-4404-41C6-8F6B-44BA42515374}">
      <dgm:prSet/>
      <dgm:spPr/>
      <dgm:t>
        <a:bodyPr/>
        <a:lstStyle/>
        <a:p>
          <a:endParaRPr lang="en-US"/>
        </a:p>
      </dgm:t>
    </dgm:pt>
    <dgm:pt modelId="{67CE5D7A-01F5-4753-831F-11039D47FE00}" type="sibTrans" cxnId="{4BFA46D1-4404-41C6-8F6B-44BA42515374}">
      <dgm:prSet/>
      <dgm:spPr/>
      <dgm:t>
        <a:bodyPr/>
        <a:lstStyle/>
        <a:p>
          <a:endParaRPr lang="en-US"/>
        </a:p>
      </dgm:t>
    </dgm:pt>
    <dgm:pt modelId="{5A10D746-B4F5-4654-A716-427540B2D859}">
      <dgm:prSet/>
      <dgm:spPr/>
      <dgm:t>
        <a:bodyPr/>
        <a:lstStyle/>
        <a:p>
          <a:r>
            <a:rPr lang="tr-TR"/>
            <a:t>Positive or negative</a:t>
          </a:r>
          <a:endParaRPr lang="en-US"/>
        </a:p>
      </dgm:t>
    </dgm:pt>
    <dgm:pt modelId="{3C9E4DF0-E821-4B93-BD93-AE44F45429A6}" type="parTrans" cxnId="{EABA5212-B840-4231-82F7-A2B4EB44D211}">
      <dgm:prSet/>
      <dgm:spPr/>
      <dgm:t>
        <a:bodyPr/>
        <a:lstStyle/>
        <a:p>
          <a:endParaRPr lang="en-US"/>
        </a:p>
      </dgm:t>
    </dgm:pt>
    <dgm:pt modelId="{E18C9F7B-BE04-4B86-88C7-031573BD6E13}" type="sibTrans" cxnId="{EABA5212-B840-4231-82F7-A2B4EB44D211}">
      <dgm:prSet/>
      <dgm:spPr/>
      <dgm:t>
        <a:bodyPr/>
        <a:lstStyle/>
        <a:p>
          <a:endParaRPr lang="en-US"/>
        </a:p>
      </dgm:t>
    </dgm:pt>
    <dgm:pt modelId="{9205C298-6108-44BF-A46D-4E233BCAD937}">
      <dgm:prSet/>
      <dgm:spPr/>
      <dgm:t>
        <a:bodyPr/>
        <a:lstStyle/>
        <a:p>
          <a:r>
            <a:rPr lang="tr-TR"/>
            <a:t>0 or 1</a:t>
          </a:r>
          <a:endParaRPr lang="en-US"/>
        </a:p>
      </dgm:t>
    </dgm:pt>
    <dgm:pt modelId="{3C99457D-D9F5-43E0-AF8A-EAA6EF8A62B5}" type="parTrans" cxnId="{E0975F86-2E74-4698-8DC0-304501B6AF74}">
      <dgm:prSet/>
      <dgm:spPr/>
      <dgm:t>
        <a:bodyPr/>
        <a:lstStyle/>
        <a:p>
          <a:endParaRPr lang="en-US"/>
        </a:p>
      </dgm:t>
    </dgm:pt>
    <dgm:pt modelId="{7DC62C73-EAA8-43FE-90DA-67358A9B2C77}" type="sibTrans" cxnId="{E0975F86-2E74-4698-8DC0-304501B6AF74}">
      <dgm:prSet/>
      <dgm:spPr/>
      <dgm:t>
        <a:bodyPr/>
        <a:lstStyle/>
        <a:p>
          <a:endParaRPr lang="en-US"/>
        </a:p>
      </dgm:t>
    </dgm:pt>
    <dgm:pt modelId="{21367A18-8F96-0E4F-B4EA-B252C8762B66}" type="pres">
      <dgm:prSet presAssocID="{87DD4AC3-C9C3-4CAC-9940-579DE9F83C42}" presName="linear" presStyleCnt="0">
        <dgm:presLayoutVars>
          <dgm:animLvl val="lvl"/>
          <dgm:resizeHandles val="exact"/>
        </dgm:presLayoutVars>
      </dgm:prSet>
      <dgm:spPr/>
    </dgm:pt>
    <dgm:pt modelId="{A1A201BF-43ED-C240-8C74-DAA921EC4E02}" type="pres">
      <dgm:prSet presAssocID="{FAEC3E61-FCB8-4661-A756-7ACE05A4D93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A33019-691F-3A4D-BDBA-B5DAAE8AC257}" type="pres">
      <dgm:prSet presAssocID="{FAEC3E61-FCB8-4661-A756-7ACE05A4D9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ABA5212-B840-4231-82F7-A2B4EB44D211}" srcId="{FAEC3E61-FCB8-4661-A756-7ACE05A4D936}" destId="{5A10D746-B4F5-4654-A716-427540B2D859}" srcOrd="1" destOrd="0" parTransId="{3C9E4DF0-E821-4B93-BD93-AE44F45429A6}" sibTransId="{E18C9F7B-BE04-4B86-88C7-031573BD6E13}"/>
    <dgm:cxn modelId="{B20FB613-8FC8-464E-A3FD-7CF2EC1E9C31}" srcId="{87DD4AC3-C9C3-4CAC-9940-579DE9F83C42}" destId="{FAEC3E61-FCB8-4661-A756-7ACE05A4D936}" srcOrd="0" destOrd="0" parTransId="{329B81DB-75D4-439A-B6F7-86C0E157EA58}" sibTransId="{701250F3-4C4F-40F5-BABC-FA8ECAB6A10B}"/>
    <dgm:cxn modelId="{B159FB43-FA78-B246-9C80-F62FAC8C5554}" type="presOf" srcId="{87DD4AC3-C9C3-4CAC-9940-579DE9F83C42}" destId="{21367A18-8F96-0E4F-B4EA-B252C8762B66}" srcOrd="0" destOrd="0" presId="urn:microsoft.com/office/officeart/2005/8/layout/vList2"/>
    <dgm:cxn modelId="{E0975F86-2E74-4698-8DC0-304501B6AF74}" srcId="{FAEC3E61-FCB8-4661-A756-7ACE05A4D936}" destId="{9205C298-6108-44BF-A46D-4E233BCAD937}" srcOrd="2" destOrd="0" parTransId="{3C99457D-D9F5-43E0-AF8A-EAA6EF8A62B5}" sibTransId="{7DC62C73-EAA8-43FE-90DA-67358A9B2C77}"/>
    <dgm:cxn modelId="{95E258AF-0B34-8141-954E-FFFA7DD8EBC4}" type="presOf" srcId="{FAEC3E61-FCB8-4661-A756-7ACE05A4D936}" destId="{A1A201BF-43ED-C240-8C74-DAA921EC4E02}" srcOrd="0" destOrd="0" presId="urn:microsoft.com/office/officeart/2005/8/layout/vList2"/>
    <dgm:cxn modelId="{4BFA46D1-4404-41C6-8F6B-44BA42515374}" srcId="{FAEC3E61-FCB8-4661-A756-7ACE05A4D936}" destId="{4F86FA0B-251C-48DA-86F5-FD0046409710}" srcOrd="0" destOrd="0" parTransId="{33E82D3B-0BDA-43B8-B76C-DD4C558075E5}" sibTransId="{67CE5D7A-01F5-4753-831F-11039D47FE00}"/>
    <dgm:cxn modelId="{10C964D2-5711-2B4F-8230-FA9A72328EEC}" type="presOf" srcId="{4F86FA0B-251C-48DA-86F5-FD0046409710}" destId="{E1A33019-691F-3A4D-BDBA-B5DAAE8AC257}" srcOrd="0" destOrd="0" presId="urn:microsoft.com/office/officeart/2005/8/layout/vList2"/>
    <dgm:cxn modelId="{F97EB8DA-9E1C-A441-8E33-4872220BC79E}" type="presOf" srcId="{9205C298-6108-44BF-A46D-4E233BCAD937}" destId="{E1A33019-691F-3A4D-BDBA-B5DAAE8AC257}" srcOrd="0" destOrd="2" presId="urn:microsoft.com/office/officeart/2005/8/layout/vList2"/>
    <dgm:cxn modelId="{912E6CF4-0314-3A49-92B0-A89432DCB68D}" type="presOf" srcId="{5A10D746-B4F5-4654-A716-427540B2D859}" destId="{E1A33019-691F-3A4D-BDBA-B5DAAE8AC257}" srcOrd="0" destOrd="1" presId="urn:microsoft.com/office/officeart/2005/8/layout/vList2"/>
    <dgm:cxn modelId="{617AF31F-DB9E-304A-BCE4-33FAB803BD4F}" type="presParOf" srcId="{21367A18-8F96-0E4F-B4EA-B252C8762B66}" destId="{A1A201BF-43ED-C240-8C74-DAA921EC4E02}" srcOrd="0" destOrd="0" presId="urn:microsoft.com/office/officeart/2005/8/layout/vList2"/>
    <dgm:cxn modelId="{2A3FB216-691C-E44F-A68D-9CB33EF3814F}" type="presParOf" srcId="{21367A18-8F96-0E4F-B4EA-B252C8762B66}" destId="{E1A33019-691F-3A4D-BDBA-B5DAAE8AC25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201BF-43ED-C240-8C74-DAA921EC4E02}">
      <dsp:nvSpPr>
        <dsp:cNvPr id="0" name=""/>
        <dsp:cNvSpPr/>
      </dsp:nvSpPr>
      <dsp:spPr>
        <a:xfrm>
          <a:off x="0" y="9"/>
          <a:ext cx="4727532" cy="2943720"/>
        </a:xfrm>
        <a:prstGeom prst="roundRect">
          <a:avLst/>
        </a:prstGeom>
        <a:solidFill>
          <a:srgbClr val="1377D0">
            <a:alpha val="9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 dirty="0" err="1"/>
            <a:t>Used</a:t>
          </a:r>
          <a:r>
            <a:rPr lang="tr-TR" sz="3400" kern="1200" dirty="0"/>
            <a:t> in </a:t>
          </a:r>
          <a:r>
            <a:rPr lang="tr-TR" sz="3400" kern="1200" dirty="0" err="1"/>
            <a:t>situation</a:t>
          </a:r>
          <a:r>
            <a:rPr lang="tr-TR" sz="3400" kern="1200" dirty="0"/>
            <a:t> </a:t>
          </a:r>
          <a:r>
            <a:rPr lang="tr-TR" sz="3400" kern="1200" dirty="0" err="1"/>
            <a:t>you</a:t>
          </a:r>
          <a:r>
            <a:rPr lang="tr-TR" sz="3400" kern="1200" dirty="0"/>
            <a:t> </a:t>
          </a:r>
          <a:r>
            <a:rPr lang="tr-TR" sz="3400" kern="1200" dirty="0" err="1"/>
            <a:t>need</a:t>
          </a:r>
          <a:r>
            <a:rPr lang="tr-TR" sz="3400" kern="1200" dirty="0"/>
            <a:t> </a:t>
          </a:r>
          <a:r>
            <a:rPr lang="tr-TR" sz="3400" kern="1200" dirty="0" err="1"/>
            <a:t>to</a:t>
          </a:r>
          <a:r>
            <a:rPr lang="tr-TR" sz="3400" kern="1200" dirty="0"/>
            <a:t> </a:t>
          </a:r>
          <a:r>
            <a:rPr lang="tr-TR" sz="3400" kern="1200" dirty="0" err="1"/>
            <a:t>predict</a:t>
          </a:r>
          <a:r>
            <a:rPr lang="tr-TR" sz="3400" kern="1200" dirty="0"/>
            <a:t> an </a:t>
          </a:r>
          <a:r>
            <a:rPr lang="tr-TR" sz="3400" kern="1200" dirty="0" err="1"/>
            <a:t>outcome</a:t>
          </a:r>
          <a:r>
            <a:rPr lang="tr-TR" sz="3400" kern="1200" dirty="0"/>
            <a:t> in </a:t>
          </a:r>
          <a:r>
            <a:rPr lang="tr-TR" sz="3400" kern="1200" dirty="0" err="1"/>
            <a:t>which</a:t>
          </a:r>
          <a:r>
            <a:rPr lang="tr-TR" sz="3400" kern="1200" dirty="0"/>
            <a:t> can </a:t>
          </a:r>
          <a:r>
            <a:rPr lang="tr-TR" sz="3400" kern="1200" dirty="0" err="1"/>
            <a:t>take</a:t>
          </a:r>
          <a:r>
            <a:rPr lang="tr-TR" sz="3400" kern="1200" dirty="0"/>
            <a:t> two </a:t>
          </a:r>
          <a:r>
            <a:rPr lang="tr-TR" sz="3400" kern="1200" dirty="0" err="1"/>
            <a:t>distinct</a:t>
          </a:r>
          <a:r>
            <a:rPr lang="tr-TR" sz="3400" kern="1200" dirty="0"/>
            <a:t> </a:t>
          </a:r>
          <a:r>
            <a:rPr lang="tr-TR" sz="3400" kern="1200" dirty="0" err="1"/>
            <a:t>values</a:t>
          </a:r>
          <a:endParaRPr lang="en-US" sz="3400" kern="1200" dirty="0"/>
        </a:p>
      </dsp:txBody>
      <dsp:txXfrm>
        <a:off x="143701" y="143710"/>
        <a:ext cx="4440130" cy="2656318"/>
      </dsp:txXfrm>
    </dsp:sp>
    <dsp:sp modelId="{E1A33019-691F-3A4D-BDBA-B5DAAE8AC257}">
      <dsp:nvSpPr>
        <dsp:cNvPr id="0" name=""/>
        <dsp:cNvSpPr/>
      </dsp:nvSpPr>
      <dsp:spPr>
        <a:xfrm>
          <a:off x="0" y="2943729"/>
          <a:ext cx="4727532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99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700" kern="1200"/>
            <a:t>Yes or no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700" kern="1200"/>
            <a:t>Positive or negative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700" kern="1200"/>
            <a:t>0 or 1</a:t>
          </a:r>
          <a:endParaRPr lang="en-US" sz="2700" kern="1200"/>
        </a:p>
      </dsp:txBody>
      <dsp:txXfrm>
        <a:off x="0" y="2943729"/>
        <a:ext cx="4727532" cy="140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EBE3D-66B1-94C2-9078-93CB52CAF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B8D2F81-B4B3-EF04-8688-C051FF707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60870B-4B5A-975A-E099-65430FB7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C441-8A0B-4C45-8FAA-6A5014717F15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ADBAFD-B078-6DA3-F983-7D440998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32E6BA-6A59-6244-1687-9AEE120D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B5F9-1E0B-824B-B2A4-525122C737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909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012900-229A-10B9-843C-67ADF832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8853B2C-B536-C783-3490-B0487E58A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CA0924-21C0-E16B-2DD8-FC6FD1A8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C441-8A0B-4C45-8FAA-6A5014717F15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4FC811-EBA7-6DF3-98A3-4D2D7D15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F839FB-20F8-3938-CDCD-FB3225EA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B5F9-1E0B-824B-B2A4-525122C737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84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3FA45B9-D8EB-04FD-8DFE-3DB7A954C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3F70EB1-7FE3-B86B-C543-2ED1F1261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32243D-8657-126A-8EB9-402D3376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C441-8A0B-4C45-8FAA-6A5014717F15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4EF998-6AD2-AA2F-D120-0C5D90C5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5364B8-6BC2-F5FE-4C26-2A4B391E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B5F9-1E0B-824B-B2A4-525122C737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98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51A478-9B5F-B430-2066-2C2A132B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239E8D-748F-F2DD-CF05-08C04FF9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5C9C33-9B57-BDE7-32D4-F01ABD20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C441-8A0B-4C45-8FAA-6A5014717F15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9CEC95-A903-7F3D-5422-33633F55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E76EF1-A3CD-D8FA-A37F-1EFCE2F1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B5F9-1E0B-824B-B2A4-525122C737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141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3BE55E-3ED3-F630-74AB-CD92E687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1CFCC4-9349-F379-70BE-DF62269E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617523-6EBB-D73C-7E60-B89067B0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C441-8A0B-4C45-8FAA-6A5014717F15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7CEA73-CB49-5D4C-685C-05603CF0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3CE338A-1AE1-A260-3A48-5D53828A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B5F9-1E0B-824B-B2A4-525122C737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256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6DD3BF-33D0-799A-EB92-AF7C6B0E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C1EEE3-D229-FB32-B7D4-02F243603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73F22A9-DAFC-0E4C-D136-C65BF0AB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33C862-7645-826A-B076-0C24F491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C441-8A0B-4C45-8FAA-6A5014717F15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AD1C2E8-8BB5-5207-BA0E-FCA98BA1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6823-055F-7AB5-28F0-C931B070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B5F9-1E0B-824B-B2A4-525122C737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53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215838-C862-79E9-1A42-0475CE19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44B36E3-95D8-B4CC-9421-D1C20A2D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DA43ACE-1A78-4441-F423-0C87D1134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772B77D-A3D3-26D4-D724-3983F4F75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442B429-0D80-0230-DD2B-0E8E69868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62E48C1-CBA6-4DA9-4DBA-15B24123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C441-8A0B-4C45-8FAA-6A5014717F15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C4B661E-B9A7-BD3A-58CB-9135135B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46668BC-4702-86F0-171B-85D9B0C9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B5F9-1E0B-824B-B2A4-525122C737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77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1344E6-2FB6-B37F-46A1-51C300AC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2A4A8F2-00C7-0908-67AA-66841A4D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C441-8A0B-4C45-8FAA-6A5014717F15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0262B84-AC97-5010-33CA-43B54EE0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077C759-9DAC-FCA9-B817-FD344393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B5F9-1E0B-824B-B2A4-525122C737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75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D5C7740-36F6-6E0D-F820-D817F14E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C441-8A0B-4C45-8FAA-6A5014717F15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B207B74-CD3C-E0B0-9ABD-11BC5D9E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4B7C814-65ED-F972-EA96-EB23F0C8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B5F9-1E0B-824B-B2A4-525122C737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52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08C1EA-18D4-554C-BAB8-4B293330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627FC8-D0AF-BD68-6093-BFE3E26A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D369C43-565F-E6F8-AE64-BFF55B48D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AD43EA-DB61-E250-1F76-0DC6B4D1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C441-8A0B-4C45-8FAA-6A5014717F15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3444465-4DA4-0513-2268-4979A349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62C6BCE-BA81-2609-607E-8E7AC46F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B5F9-1E0B-824B-B2A4-525122C737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64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EC8CA8-1687-D0E4-39F8-0365E338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614C4A8-9D9C-9838-1ABF-CF3699914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8D24679-474E-73B5-97B6-1B74C7832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0A0F73-3E7C-6C01-7463-E3132CC8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6C441-8A0B-4C45-8FAA-6A5014717F15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EE2157B-D99E-4762-DA73-911719FC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02563AE-B135-B8F3-B0BE-4C455656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B5F9-1E0B-824B-B2A4-525122C737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9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37A4747-E791-6710-E9D1-04BB0B0F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362E55D-3833-8B17-DB58-735BB3515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956615-BA7D-27D4-DB01-908CD9CFB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56C441-8A0B-4C45-8FAA-6A5014717F15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E3907C-0976-EA42-217E-C216020D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496D7C-A935-97FE-A8A5-DE2C12E50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FB5F9-1E0B-824B-B2A4-525122C737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091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9517CE-162E-557A-ECA6-EA924A84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02091"/>
            <a:ext cx="3291840" cy="27702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700" dirty="0" err="1">
                <a:solidFill>
                  <a:srgbClr val="1377D0"/>
                </a:solidFill>
              </a:rPr>
              <a:t>Trading</a:t>
            </a:r>
            <a:r>
              <a:rPr lang="tr-TR" sz="3700" dirty="0">
                <a:solidFill>
                  <a:srgbClr val="1377D0"/>
                </a:solidFill>
              </a:rPr>
              <a:t> </a:t>
            </a:r>
            <a:r>
              <a:rPr lang="tr-TR" sz="3700" dirty="0" err="1">
                <a:solidFill>
                  <a:srgbClr val="1377D0"/>
                </a:solidFill>
              </a:rPr>
              <a:t>With</a:t>
            </a:r>
            <a:r>
              <a:rPr lang="tr-TR" sz="3700" dirty="0">
                <a:solidFill>
                  <a:srgbClr val="1377D0"/>
                </a:solidFill>
              </a:rPr>
              <a:t> ML: </a:t>
            </a:r>
            <a:r>
              <a:rPr lang="tr-TR" sz="3700" dirty="0" err="1">
                <a:solidFill>
                  <a:srgbClr val="1377D0"/>
                </a:solidFill>
              </a:rPr>
              <a:t>Classification</a:t>
            </a:r>
            <a:r>
              <a:rPr lang="tr-TR" sz="3700" dirty="0">
                <a:solidFill>
                  <a:srgbClr val="1377D0"/>
                </a:solidFill>
              </a:rPr>
              <a:t> </a:t>
            </a:r>
            <a:r>
              <a:rPr lang="tr-TR" sz="3700" dirty="0" err="1">
                <a:solidFill>
                  <a:srgbClr val="1377D0"/>
                </a:solidFill>
              </a:rPr>
              <a:t>and</a:t>
            </a:r>
            <a:r>
              <a:rPr lang="tr-TR" sz="3700" dirty="0">
                <a:solidFill>
                  <a:srgbClr val="1377D0"/>
                </a:solidFill>
              </a:rPr>
              <a:t> SVM</a:t>
            </a:r>
            <a:br>
              <a:rPr lang="tr-TR" sz="3700" dirty="0">
                <a:solidFill>
                  <a:srgbClr val="1377D0"/>
                </a:solidFill>
              </a:rPr>
            </a:br>
            <a:endParaRPr lang="tr-TR" sz="3700" dirty="0">
              <a:solidFill>
                <a:srgbClr val="1377D0"/>
              </a:solidFill>
            </a:endParaRPr>
          </a:p>
        </p:txBody>
      </p:sp>
      <p:pic>
        <p:nvPicPr>
          <p:cNvPr id="4" name="Resim 3" descr="metin, grafik, yazı tipi, logo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ED4BC70-5CBC-A187-AF92-24035ADA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1029286"/>
            <a:ext cx="7086600" cy="47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3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C74F77-B7A3-FDC1-138C-2EC84B43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Gradient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Descent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77BB15-3B30-A7C7-A437-6D2DB27E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b="1" dirty="0">
                <a:solidFill>
                  <a:srgbClr val="1377D0"/>
                </a:solidFill>
              </a:rPr>
              <a:t>minimize </a:t>
            </a:r>
            <a:r>
              <a:rPr lang="tr-TR" b="1" dirty="0" err="1">
                <a:solidFill>
                  <a:srgbClr val="1377D0"/>
                </a:solidFill>
              </a:rPr>
              <a:t>the</a:t>
            </a:r>
            <a:r>
              <a:rPr lang="tr-TR" b="1" dirty="0">
                <a:solidFill>
                  <a:srgbClr val="1377D0"/>
                </a:solidFill>
              </a:rPr>
              <a:t> </a:t>
            </a:r>
            <a:r>
              <a:rPr lang="tr-TR" b="1" dirty="0" err="1">
                <a:solidFill>
                  <a:srgbClr val="1377D0"/>
                </a:solidFill>
              </a:rPr>
              <a:t>cost</a:t>
            </a:r>
            <a:r>
              <a:rPr lang="tr-TR" b="1" dirty="0">
                <a:solidFill>
                  <a:srgbClr val="1377D0"/>
                </a:solidFill>
              </a:rPr>
              <a:t> </a:t>
            </a:r>
            <a:r>
              <a:rPr lang="tr-TR" b="1" dirty="0" err="1">
                <a:solidFill>
                  <a:srgbClr val="1377D0"/>
                </a:solidFill>
              </a:rPr>
              <a:t>function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updating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el-GR" dirty="0"/>
              <a:t>θ </a:t>
            </a:r>
            <a:r>
              <a:rPr lang="tr-TR" dirty="0" err="1"/>
              <a:t>value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el-GR" dirty="0"/>
              <a:t>θ</a:t>
            </a:r>
            <a:r>
              <a:rPr lang="tr-TR" dirty="0"/>
              <a:t>ⱼ := </a:t>
            </a:r>
            <a:r>
              <a:rPr lang="el-GR" dirty="0"/>
              <a:t>θ</a:t>
            </a:r>
            <a:r>
              <a:rPr lang="tr-TR" dirty="0"/>
              <a:t>ⱼ − </a:t>
            </a:r>
            <a:r>
              <a:rPr lang="el-GR" dirty="0"/>
              <a:t>α × (∂/∂θ</a:t>
            </a:r>
            <a:r>
              <a:rPr lang="tr-TR" dirty="0"/>
              <a:t>ⱼ) J(</a:t>
            </a:r>
            <a:r>
              <a:rPr lang="el-GR" dirty="0"/>
              <a:t>θ)</a:t>
            </a:r>
            <a:endParaRPr lang="tr-TR" dirty="0"/>
          </a:p>
          <a:p>
            <a:pPr marL="0" indent="0">
              <a:buNone/>
            </a:pPr>
            <a:r>
              <a:rPr lang="el-GR" b="1" dirty="0"/>
              <a:t>α</a:t>
            </a:r>
            <a:r>
              <a:rPr lang="el-GR" dirty="0"/>
              <a:t> </a:t>
            </a:r>
            <a:r>
              <a:rPr lang="tr-TR" dirty="0"/>
              <a:t>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rate:</a:t>
            </a:r>
          </a:p>
          <a:p>
            <a:pPr marL="0" indent="0">
              <a:buNone/>
            </a:pP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 → </a:t>
            </a:r>
            <a:r>
              <a:rPr lang="tr-TR" dirty="0" err="1"/>
              <a:t>slow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Too</a:t>
            </a:r>
            <a:r>
              <a:rPr lang="tr-TR" dirty="0"/>
              <a:t> </a:t>
            </a:r>
            <a:r>
              <a:rPr lang="tr-TR" dirty="0" err="1"/>
              <a:t>big</a:t>
            </a:r>
            <a:r>
              <a:rPr lang="tr-TR" dirty="0"/>
              <a:t> → </a:t>
            </a:r>
            <a:r>
              <a:rPr lang="tr-TR" dirty="0" err="1"/>
              <a:t>unstable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divergence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reach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>
                <a:solidFill>
                  <a:srgbClr val="1377D0"/>
                </a:solidFill>
              </a:rPr>
              <a:t>minimum of </a:t>
            </a:r>
            <a:r>
              <a:rPr lang="tr-TR" b="1" dirty="0" err="1">
                <a:solidFill>
                  <a:srgbClr val="1377D0"/>
                </a:solidFill>
              </a:rPr>
              <a:t>the</a:t>
            </a:r>
            <a:r>
              <a:rPr lang="tr-TR" b="1" dirty="0">
                <a:solidFill>
                  <a:srgbClr val="1377D0"/>
                </a:solidFill>
              </a:rPr>
              <a:t> </a:t>
            </a:r>
            <a:r>
              <a:rPr lang="tr-TR" b="1" dirty="0" err="1">
                <a:solidFill>
                  <a:srgbClr val="1377D0"/>
                </a:solidFill>
              </a:rPr>
              <a:t>cost</a:t>
            </a:r>
            <a:r>
              <a:rPr lang="tr-TR" b="1" dirty="0">
                <a:solidFill>
                  <a:srgbClr val="1377D0"/>
                </a:solidFill>
              </a:rPr>
              <a:t> </a:t>
            </a:r>
            <a:r>
              <a:rPr lang="tr-TR" b="1" dirty="0" err="1">
                <a:solidFill>
                  <a:srgbClr val="1377D0"/>
                </a:solidFill>
              </a:rPr>
              <a:t>function</a:t>
            </a:r>
            <a:r>
              <a:rPr lang="tr-TR" dirty="0"/>
              <a:t>,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performs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201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">
            <a:extLst>
              <a:ext uri="{FF2B5EF4-FFF2-40B4-BE49-F238E27FC236}">
                <a16:creationId xmlns:a16="http://schemas.microsoft.com/office/drawing/2014/main" id="{29928EBA-1D4E-45A0-9954-0E7F62738F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err="1">
                <a:solidFill>
                  <a:srgbClr val="1377D0"/>
                </a:solidFill>
              </a:rPr>
              <a:t>Predicting</a:t>
            </a:r>
            <a:r>
              <a:rPr lang="tr-TR" dirty="0">
                <a:solidFill>
                  <a:srgbClr val="1377D0"/>
                </a:solidFill>
              </a:rPr>
              <a:t> Market </a:t>
            </a:r>
            <a:r>
              <a:rPr lang="tr-TR" dirty="0" err="1">
                <a:solidFill>
                  <a:srgbClr val="1377D0"/>
                </a:solidFill>
              </a:rPr>
              <a:t>Movement</a:t>
            </a:r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016CBDFD-2875-2BFA-6F45-FE9B29EBAC33}"/>
              </a:ext>
            </a:extLst>
          </p:cNvPr>
          <p:cNvSpPr txBox="1"/>
          <p:nvPr/>
        </p:nvSpPr>
        <p:spPr>
          <a:xfrm>
            <a:off x="513848" y="2598183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Historical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data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708A544-13AD-B2FC-02C5-AAA8D1A1FA23}"/>
              </a:ext>
            </a:extLst>
          </p:cNvPr>
          <p:cNvSpPr txBox="1"/>
          <p:nvPr/>
        </p:nvSpPr>
        <p:spPr>
          <a:xfrm>
            <a:off x="3658102" y="2621220"/>
            <a:ext cx="21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vector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99D3343C-638C-5E14-20D3-E13A277713B7}"/>
              </a:ext>
            </a:extLst>
          </p:cNvPr>
          <p:cNvSpPr txBox="1"/>
          <p:nvPr/>
        </p:nvSpPr>
        <p:spPr>
          <a:xfrm>
            <a:off x="7065169" y="2533262"/>
            <a:ext cx="198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classsification</a:t>
            </a:r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AADF5A86-10F2-9471-CF90-E687DA4431D2}"/>
              </a:ext>
            </a:extLst>
          </p:cNvPr>
          <p:cNvSpPr txBox="1"/>
          <p:nvPr/>
        </p:nvSpPr>
        <p:spPr>
          <a:xfrm>
            <a:off x="9986963" y="2214563"/>
            <a:ext cx="18716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1: market </a:t>
            </a:r>
            <a:r>
              <a:rPr lang="tr-TR" dirty="0" err="1"/>
              <a:t>moved</a:t>
            </a:r>
            <a:r>
              <a:rPr lang="tr-TR" dirty="0"/>
              <a:t> </a:t>
            </a:r>
            <a:r>
              <a:rPr lang="tr-TR" dirty="0" err="1"/>
              <a:t>upward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-1 :market </a:t>
            </a:r>
            <a:r>
              <a:rPr lang="tr-TR" dirty="0" err="1"/>
              <a:t>moved</a:t>
            </a:r>
            <a:r>
              <a:rPr lang="tr-TR" dirty="0"/>
              <a:t> </a:t>
            </a:r>
            <a:r>
              <a:rPr lang="tr-TR" dirty="0" err="1"/>
              <a:t>downward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9B06E414-5E4C-750E-3B8E-DE505AAFE89C}"/>
              </a:ext>
            </a:extLst>
          </p:cNvPr>
          <p:cNvCxnSpPr>
            <a:cxnSpLocks/>
          </p:cNvCxnSpPr>
          <p:nvPr/>
        </p:nvCxnSpPr>
        <p:spPr>
          <a:xfrm>
            <a:off x="2657475" y="2856428"/>
            <a:ext cx="8286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FF89A4BA-32B0-6D80-FE22-103CB9CFF356}"/>
              </a:ext>
            </a:extLst>
          </p:cNvPr>
          <p:cNvCxnSpPr>
            <a:cxnSpLocks/>
          </p:cNvCxnSpPr>
          <p:nvPr/>
        </p:nvCxnSpPr>
        <p:spPr>
          <a:xfrm>
            <a:off x="5672138" y="2856429"/>
            <a:ext cx="13930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3C131DAF-C0A3-6517-2372-74DB860BA66D}"/>
              </a:ext>
            </a:extLst>
          </p:cNvPr>
          <p:cNvCxnSpPr/>
          <p:nvPr/>
        </p:nvCxnSpPr>
        <p:spPr>
          <a:xfrm flipV="1">
            <a:off x="8658225" y="2386013"/>
            <a:ext cx="1328738" cy="470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E28FCB35-B549-2621-B9D6-31C1283B753F}"/>
              </a:ext>
            </a:extLst>
          </p:cNvPr>
          <p:cNvCxnSpPr/>
          <p:nvPr/>
        </p:nvCxnSpPr>
        <p:spPr>
          <a:xfrm>
            <a:off x="8658225" y="3041095"/>
            <a:ext cx="1328738" cy="387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2DCBE3EB-AEB9-827A-E502-E5A4060DEE11}"/>
              </a:ext>
            </a:extLst>
          </p:cNvPr>
          <p:cNvSpPr txBox="1"/>
          <p:nvPr/>
        </p:nvSpPr>
        <p:spPr>
          <a:xfrm>
            <a:off x="957263" y="2214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552A21C4-B0E6-A7A2-4F48-FEE49DD8609C}"/>
              </a:ext>
            </a:extLst>
          </p:cNvPr>
          <p:cNvCxnSpPr/>
          <p:nvPr/>
        </p:nvCxnSpPr>
        <p:spPr>
          <a:xfrm>
            <a:off x="5672138" y="4559474"/>
            <a:ext cx="540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19A115D1-153C-BE08-3EA6-B9D58B502E84}"/>
              </a:ext>
            </a:extLst>
          </p:cNvPr>
          <p:cNvCxnSpPr/>
          <p:nvPr/>
        </p:nvCxnSpPr>
        <p:spPr>
          <a:xfrm>
            <a:off x="5672138" y="5336088"/>
            <a:ext cx="615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2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C5C187-1BD1-7736-9DF3-FD59F4AB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Feature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Vector</a:t>
            </a:r>
            <a:endParaRPr lang="tr-TR" dirty="0">
              <a:solidFill>
                <a:srgbClr val="1377D0"/>
              </a:solidFill>
            </a:endParaRPr>
          </a:p>
        </p:txBody>
      </p:sp>
      <p:pic>
        <p:nvPicPr>
          <p:cNvPr id="5" name="İçerik Yer Tutucusu 4" descr="metin, yazı tipi, diyagram, sayı, numar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54FC1A3-A58C-29B3-BADF-D85D09BEF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551" y="1690688"/>
            <a:ext cx="6604000" cy="4064000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7B4E333A-7A41-EFEC-26CF-B9422FCDA6BE}"/>
              </a:ext>
            </a:extLst>
          </p:cNvPr>
          <p:cNvSpPr txBox="1"/>
          <p:nvPr/>
        </p:nvSpPr>
        <p:spPr>
          <a:xfrm>
            <a:off x="7100167" y="2065596"/>
            <a:ext cx="4478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High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:            </a:t>
            </a:r>
            <a:r>
              <a:rPr lang="tr-TR" dirty="0" err="1"/>
              <a:t>upward</a:t>
            </a:r>
            <a:r>
              <a:rPr lang="tr-TR" dirty="0"/>
              <a:t> </a:t>
            </a:r>
            <a:r>
              <a:rPr lang="tr-TR" dirty="0" err="1"/>
              <a:t>movement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High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:               </a:t>
            </a:r>
            <a:r>
              <a:rPr lang="tr-TR" dirty="0" err="1"/>
              <a:t>downward</a:t>
            </a:r>
            <a:r>
              <a:rPr lang="tr-TR" dirty="0"/>
              <a:t> </a:t>
            </a:r>
            <a:r>
              <a:rPr lang="tr-TR" dirty="0" err="1"/>
              <a:t>movement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9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52FE0E-7842-6E4E-5A34-1EF382AC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Binary</a:t>
            </a:r>
            <a:r>
              <a:rPr lang="tr-TR" dirty="0">
                <a:solidFill>
                  <a:srgbClr val="1377D0"/>
                </a:solidFill>
              </a:rPr>
              <a:t> (</a:t>
            </a:r>
            <a:r>
              <a:rPr lang="tr-TR" dirty="0" err="1">
                <a:solidFill>
                  <a:srgbClr val="1377D0"/>
                </a:solidFill>
              </a:rPr>
              <a:t>Binomial</a:t>
            </a:r>
            <a:r>
              <a:rPr lang="tr-TR" dirty="0">
                <a:solidFill>
                  <a:srgbClr val="1377D0"/>
                </a:solidFill>
              </a:rPr>
              <a:t>) </a:t>
            </a:r>
            <a:r>
              <a:rPr lang="tr-TR" dirty="0" err="1">
                <a:solidFill>
                  <a:srgbClr val="1377D0"/>
                </a:solidFill>
              </a:rPr>
              <a:t>Classification</a:t>
            </a:r>
            <a:endParaRPr lang="tr-TR" dirty="0">
              <a:solidFill>
                <a:srgbClr val="1377D0"/>
              </a:solidFill>
            </a:endParaRPr>
          </a:p>
        </p:txBody>
      </p:sp>
      <p:graphicFrame>
        <p:nvGraphicFramePr>
          <p:cNvPr id="11" name="İçerik Yer Tutucusu 6">
            <a:extLst>
              <a:ext uri="{FF2B5EF4-FFF2-40B4-BE49-F238E27FC236}">
                <a16:creationId xmlns:a16="http://schemas.microsoft.com/office/drawing/2014/main" id="{E582F21F-7320-ED97-5E4B-A6F5CC679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415713"/>
              </p:ext>
            </p:extLst>
          </p:nvPr>
        </p:nvGraphicFramePr>
        <p:xfrm>
          <a:off x="6626268" y="1825625"/>
          <a:ext cx="47275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Resim 8" descr="metin, diyagram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DDD4343-EEEA-5627-D6A6-1208A6E64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005" y="1825625"/>
            <a:ext cx="6048263" cy="27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CCA4ED-6312-62FE-F066-06BDDED3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Binary</a:t>
            </a:r>
            <a:r>
              <a:rPr lang="tr-TR" dirty="0">
                <a:solidFill>
                  <a:srgbClr val="1377D0"/>
                </a:solidFill>
              </a:rPr>
              <a:t> (</a:t>
            </a:r>
            <a:r>
              <a:rPr lang="tr-TR" dirty="0" err="1">
                <a:solidFill>
                  <a:srgbClr val="1377D0"/>
                </a:solidFill>
              </a:rPr>
              <a:t>Binomial</a:t>
            </a:r>
            <a:r>
              <a:rPr lang="tr-TR" dirty="0">
                <a:solidFill>
                  <a:srgbClr val="1377D0"/>
                </a:solidFill>
              </a:rPr>
              <a:t>) </a:t>
            </a:r>
            <a:r>
              <a:rPr lang="tr-TR" dirty="0" err="1">
                <a:solidFill>
                  <a:srgbClr val="1377D0"/>
                </a:solidFill>
              </a:rPr>
              <a:t>Classification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2197DD5-641E-73B8-0CAB-2E6CA770CB21}"/>
              </a:ext>
            </a:extLst>
          </p:cNvPr>
          <p:cNvSpPr txBox="1"/>
          <p:nvPr/>
        </p:nvSpPr>
        <p:spPr>
          <a:xfrm>
            <a:off x="1100138" y="2671763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Input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DCB3A97-1BB8-196A-6666-E2CF5F2842C9}"/>
              </a:ext>
            </a:extLst>
          </p:cNvPr>
          <p:cNvSpPr txBox="1"/>
          <p:nvPr/>
        </p:nvSpPr>
        <p:spPr>
          <a:xfrm>
            <a:off x="3486150" y="2533263"/>
            <a:ext cx="218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Response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h(x)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7066F7F-79D0-F15F-D854-625A0AAF69F4}"/>
              </a:ext>
            </a:extLst>
          </p:cNvPr>
          <p:cNvSpPr txBox="1"/>
          <p:nvPr/>
        </p:nvSpPr>
        <p:spPr>
          <a:xfrm>
            <a:off x="7065169" y="2671763"/>
            <a:ext cx="1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Treshold</a:t>
            </a:r>
            <a:r>
              <a:rPr lang="tr-TR" dirty="0"/>
              <a:t> Value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6974C74-4F49-291C-B542-E92B70F07476}"/>
              </a:ext>
            </a:extLst>
          </p:cNvPr>
          <p:cNvSpPr txBox="1"/>
          <p:nvPr/>
        </p:nvSpPr>
        <p:spPr>
          <a:xfrm>
            <a:off x="9986963" y="2214563"/>
            <a:ext cx="18716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h(x)&gt;t:+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h(x)&lt;t:-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ACB6017B-5026-F9CD-D02D-CB9195167137}"/>
              </a:ext>
            </a:extLst>
          </p:cNvPr>
          <p:cNvCxnSpPr/>
          <p:nvPr/>
        </p:nvCxnSpPr>
        <p:spPr>
          <a:xfrm>
            <a:off x="1900238" y="2856429"/>
            <a:ext cx="15859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2A050D8D-4329-6713-1922-103C3F37D6F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72138" y="2856429"/>
            <a:ext cx="13930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F25DBA55-ECEF-2033-A8E5-86E6605C45A9}"/>
              </a:ext>
            </a:extLst>
          </p:cNvPr>
          <p:cNvCxnSpPr/>
          <p:nvPr/>
        </p:nvCxnSpPr>
        <p:spPr>
          <a:xfrm flipV="1">
            <a:off x="8658225" y="2386013"/>
            <a:ext cx="1328738" cy="470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DCAEB2D7-934E-0647-4117-E5F6BD4481BB}"/>
              </a:ext>
            </a:extLst>
          </p:cNvPr>
          <p:cNvCxnSpPr/>
          <p:nvPr/>
        </p:nvCxnSpPr>
        <p:spPr>
          <a:xfrm>
            <a:off x="8658225" y="3041095"/>
            <a:ext cx="1328738" cy="387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3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5ADF3E-2192-782F-B088-2EDABF86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Binary</a:t>
            </a:r>
            <a:r>
              <a:rPr lang="tr-TR" dirty="0">
                <a:solidFill>
                  <a:srgbClr val="1377D0"/>
                </a:solidFill>
              </a:rPr>
              <a:t> (</a:t>
            </a:r>
            <a:r>
              <a:rPr lang="tr-TR" dirty="0" err="1">
                <a:solidFill>
                  <a:srgbClr val="1377D0"/>
                </a:solidFill>
              </a:rPr>
              <a:t>Binomial</a:t>
            </a:r>
            <a:r>
              <a:rPr lang="tr-TR" dirty="0">
                <a:solidFill>
                  <a:srgbClr val="1377D0"/>
                </a:solidFill>
              </a:rPr>
              <a:t>) </a:t>
            </a:r>
            <a:r>
              <a:rPr lang="tr-TR" dirty="0" err="1">
                <a:solidFill>
                  <a:srgbClr val="1377D0"/>
                </a:solidFill>
              </a:rPr>
              <a:t>Classification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E5CE32-1895-DB19-BEDF-7D5A0A21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75" y="2854325"/>
            <a:ext cx="3781425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Supervised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since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labelled</a:t>
            </a:r>
            <a:endParaRPr lang="tr-TR" dirty="0"/>
          </a:p>
        </p:txBody>
      </p:sp>
      <p:pic>
        <p:nvPicPr>
          <p:cNvPr id="4" name="Resim 3" descr="metin, ekran görüntüsü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B1265F8-9698-6CF2-A536-40031F7B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37" y="2118649"/>
            <a:ext cx="4532313" cy="291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4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1D1ED4-F7E2-9C75-4949-067B792D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Paradigms</a:t>
            </a:r>
            <a:endParaRPr lang="tr-TR" dirty="0">
              <a:solidFill>
                <a:srgbClr val="1377D0"/>
              </a:solidFill>
            </a:endParaRPr>
          </a:p>
        </p:txBody>
      </p:sp>
      <p:pic>
        <p:nvPicPr>
          <p:cNvPr id="5" name="Resim 4" descr="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C80DF79-A1D0-99D3-3BDD-75599BE0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16" y="1544637"/>
            <a:ext cx="2620890" cy="1347621"/>
          </a:xfrm>
          <a:prstGeom prst="rect">
            <a:avLst/>
          </a:prstGeom>
        </p:spPr>
      </p:pic>
      <p:pic>
        <p:nvPicPr>
          <p:cNvPr id="6" name="Resim 5" descr="metin, ekran görüntüsü, diyagram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1C95CEC-A032-EFCE-0C9F-F06C34FE9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50" y="1222687"/>
            <a:ext cx="2952969" cy="1978488"/>
          </a:xfrm>
          <a:prstGeom prst="rect">
            <a:avLst/>
          </a:prstGeom>
        </p:spPr>
      </p:pic>
      <p:pic>
        <p:nvPicPr>
          <p:cNvPr id="8" name="Resim 7" descr="çizgi, diyagram, renklilik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6DC350E-1B21-8A4E-DF5B-222583051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530" y="3965742"/>
            <a:ext cx="2652713" cy="2047708"/>
          </a:xfrm>
          <a:prstGeom prst="rect">
            <a:avLst/>
          </a:prstGeom>
        </p:spPr>
      </p:pic>
      <p:pic>
        <p:nvPicPr>
          <p:cNvPr id="10" name="Resim 9" descr="diyagram, metin, ekran görüntüsü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300AE71-4DD1-D2B9-9D91-00102CADD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424" y="3860883"/>
            <a:ext cx="3520422" cy="225742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A164376-521E-388F-7760-B65EE805F7DC}"/>
              </a:ext>
            </a:extLst>
          </p:cNvPr>
          <p:cNvSpPr txBox="1"/>
          <p:nvPr/>
        </p:nvSpPr>
        <p:spPr>
          <a:xfrm>
            <a:off x="1366616" y="3286125"/>
            <a:ext cx="314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1377D0"/>
                </a:solidFill>
              </a:rPr>
              <a:t>Decision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trees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A4B613C-7D0D-40A6-6C01-77D8DE0BAB27}"/>
              </a:ext>
            </a:extLst>
          </p:cNvPr>
          <p:cNvSpPr txBox="1"/>
          <p:nvPr/>
        </p:nvSpPr>
        <p:spPr>
          <a:xfrm>
            <a:off x="7229475" y="3201175"/>
            <a:ext cx="3100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1377D0"/>
                </a:solidFill>
              </a:rPr>
              <a:t>Neural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networks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460E1F57-8738-A35A-7BC1-4F5B7CF52E5E}"/>
              </a:ext>
            </a:extLst>
          </p:cNvPr>
          <p:cNvSpPr txBox="1"/>
          <p:nvPr/>
        </p:nvSpPr>
        <p:spPr>
          <a:xfrm>
            <a:off x="7229475" y="6118308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1377D0"/>
                </a:solidFill>
              </a:rPr>
              <a:t>Support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vector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machines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17F98DE-201A-142C-4B01-BC814275429B}"/>
              </a:ext>
            </a:extLst>
          </p:cNvPr>
          <p:cNvSpPr txBox="1"/>
          <p:nvPr/>
        </p:nvSpPr>
        <p:spPr>
          <a:xfrm>
            <a:off x="1366616" y="6135853"/>
            <a:ext cx="345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1377D0"/>
                </a:solidFill>
              </a:rPr>
              <a:t>Bayesian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classification</a:t>
            </a:r>
            <a:endParaRPr lang="tr-TR" dirty="0">
              <a:solidFill>
                <a:srgbClr val="1377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2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3E4925-F0CF-A77B-2FC7-AC9E3812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Linear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Binary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Classifier</a:t>
            </a:r>
            <a:endParaRPr lang="tr-TR" dirty="0">
              <a:solidFill>
                <a:srgbClr val="1377D0"/>
              </a:solidFill>
            </a:endParaRPr>
          </a:p>
        </p:txBody>
      </p:sp>
      <p:pic>
        <p:nvPicPr>
          <p:cNvPr id="5" name="İçerik Yer Tutucusu 4" descr="metin, çizgi, yazı tipi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471DC1D-163C-CADC-E35C-6CCC89C05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6607"/>
            <a:ext cx="7213600" cy="340360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4BE73C6-0614-F73B-B0A9-59C2AE93EEBA}"/>
              </a:ext>
            </a:extLst>
          </p:cNvPr>
          <p:cNvSpPr txBox="1"/>
          <p:nvPr/>
        </p:nvSpPr>
        <p:spPr>
          <a:xfrm>
            <a:off x="8172450" y="2014538"/>
            <a:ext cx="33718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>
                <a:solidFill>
                  <a:srgbClr val="1377D0"/>
                </a:solidFill>
              </a:rPr>
              <a:t>the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linear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classifier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/>
              <a:t>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arrive</a:t>
            </a:r>
            <a:r>
              <a:rPr lang="tr-TR" dirty="0"/>
              <a:t> at a </a:t>
            </a:r>
            <a:r>
              <a:rPr lang="tr-TR" dirty="0" err="1"/>
              <a:t>straight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separating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two </a:t>
            </a:r>
            <a:r>
              <a:rPr lang="tr-TR" dirty="0" err="1"/>
              <a:t>halves</a:t>
            </a:r>
            <a:r>
              <a:rPr lang="tr-TR" dirty="0"/>
              <a:t>, </a:t>
            </a:r>
            <a:r>
              <a:rPr lang="tr-TR" dirty="0" err="1"/>
              <a:t>such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 </a:t>
            </a:r>
            <a:r>
              <a:rPr lang="tr-TR" dirty="0" err="1"/>
              <a:t>lie</a:t>
            </a:r>
            <a:r>
              <a:rPr lang="tr-TR" dirty="0"/>
              <a:t> on </a:t>
            </a:r>
            <a:r>
              <a:rPr lang="tr-TR" dirty="0" err="1"/>
              <a:t>either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of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the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learning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process</a:t>
            </a:r>
            <a:r>
              <a:rPr lang="tr-TR" dirty="0"/>
              <a:t> 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construct</a:t>
            </a:r>
            <a:r>
              <a:rPr lang="tr-TR" dirty="0"/>
              <a:t> a </a:t>
            </a:r>
            <a:r>
              <a:rPr lang="tr-TR" dirty="0" err="1"/>
              <a:t>good</a:t>
            </a:r>
            <a:r>
              <a:rPr lang="tr-TR" dirty="0"/>
              <a:t> </a:t>
            </a:r>
            <a:r>
              <a:rPr lang="tr-TR" dirty="0" err="1"/>
              <a:t>weight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. (</a:t>
            </a:r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probability</a:t>
            </a:r>
            <a:r>
              <a:rPr lang="tr-TR" dirty="0"/>
              <a:t> of </a:t>
            </a:r>
            <a:r>
              <a:rPr lang="tr-TR" dirty="0" err="1"/>
              <a:t>making</a:t>
            </a:r>
            <a:r>
              <a:rPr lang="tr-TR" dirty="0"/>
              <a:t> </a:t>
            </a:r>
            <a:r>
              <a:rPr lang="tr-TR" dirty="0" err="1"/>
              <a:t>correct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067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C3F62D-8BDC-C427-44A7-2D64FE4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Sigmoid </a:t>
            </a:r>
            <a:r>
              <a:rPr lang="tr-TR" dirty="0" err="1">
                <a:solidFill>
                  <a:srgbClr val="1377D0"/>
                </a:solidFill>
              </a:rPr>
              <a:t>Function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CC41F5-4F41-6F48-2C8D-96E9924CF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388" y="1825625"/>
            <a:ext cx="3681412" cy="4351338"/>
          </a:xfrm>
        </p:spPr>
        <p:txBody>
          <a:bodyPr/>
          <a:lstStyle/>
          <a:p>
            <a:pPr>
              <a:buClr>
                <a:srgbClr val="1377D0"/>
              </a:buClr>
            </a:pPr>
            <a:r>
              <a:rPr lang="tr-TR" dirty="0"/>
              <a:t>S </a:t>
            </a:r>
            <a:r>
              <a:rPr lang="tr-TR" dirty="0" err="1"/>
              <a:t>shaped</a:t>
            </a:r>
            <a:endParaRPr lang="tr-TR" dirty="0"/>
          </a:p>
          <a:p>
            <a:pPr>
              <a:buClr>
                <a:srgbClr val="1377D0"/>
              </a:buClr>
            </a:pPr>
            <a:r>
              <a:rPr lang="tr-TR" dirty="0" err="1"/>
              <a:t>Bounded</a:t>
            </a:r>
            <a:endParaRPr lang="tr-TR" dirty="0"/>
          </a:p>
          <a:p>
            <a:pPr>
              <a:buClr>
                <a:srgbClr val="1377D0"/>
              </a:buClr>
            </a:pPr>
            <a:endParaRPr lang="tr-TR" dirty="0"/>
          </a:p>
        </p:txBody>
      </p:sp>
      <p:pic>
        <p:nvPicPr>
          <p:cNvPr id="5" name="Resim 4" descr="çizgi, diyagram, yazı tipi, öykü gelişim çizgisi; kumpas; grafiğini çıkarm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539CD51-2372-1424-41C1-0F54B1FF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132622"/>
            <a:ext cx="5975868" cy="2592755"/>
          </a:xfrm>
          <a:prstGeom prst="rect">
            <a:avLst/>
          </a:prstGeom>
        </p:spPr>
      </p:pic>
      <p:pic>
        <p:nvPicPr>
          <p:cNvPr id="7" name="Resim 6" descr="metin, yazı tipi, beyaz, grafi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4639C92-2831-B823-0096-3C281151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544" y="4124058"/>
            <a:ext cx="2851944" cy="96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80109D-EF20-71E7-8CFF-B53EB35C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Hyperbolic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Tangent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Function</a:t>
            </a:r>
            <a:r>
              <a:rPr lang="tr-TR" dirty="0">
                <a:solidFill>
                  <a:srgbClr val="1377D0"/>
                </a:solidFill>
              </a:rPr>
              <a:t> (</a:t>
            </a:r>
            <a:r>
              <a:rPr lang="tr-TR" dirty="0" err="1">
                <a:solidFill>
                  <a:srgbClr val="1377D0"/>
                </a:solidFill>
              </a:rPr>
              <a:t>tanh</a:t>
            </a:r>
            <a:r>
              <a:rPr lang="tr-TR" dirty="0">
                <a:solidFill>
                  <a:srgbClr val="1377D0"/>
                </a:solidFill>
              </a:rPr>
              <a:t>(x))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910C6251-6D40-1EFC-D0F9-FEC9F796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50" y="1865312"/>
            <a:ext cx="3681412" cy="4351338"/>
          </a:xfrm>
        </p:spPr>
        <p:txBody>
          <a:bodyPr/>
          <a:lstStyle/>
          <a:p>
            <a:pPr marL="0" indent="0">
              <a:buClr>
                <a:srgbClr val="1377D0"/>
              </a:buClr>
              <a:buNone/>
            </a:pPr>
            <a:r>
              <a:rPr lang="tr-TR" dirty="0" err="1"/>
              <a:t>Also</a:t>
            </a:r>
            <a:r>
              <a:rPr lang="tr-TR" dirty="0"/>
              <a:t>:</a:t>
            </a:r>
          </a:p>
          <a:p>
            <a:pPr>
              <a:buClr>
                <a:srgbClr val="1377D0"/>
              </a:buClr>
            </a:pPr>
            <a:r>
              <a:rPr lang="tr-TR" dirty="0"/>
              <a:t>S </a:t>
            </a:r>
            <a:r>
              <a:rPr lang="tr-TR" dirty="0" err="1"/>
              <a:t>shaped</a:t>
            </a:r>
            <a:endParaRPr lang="tr-TR" dirty="0"/>
          </a:p>
          <a:p>
            <a:pPr>
              <a:buClr>
                <a:srgbClr val="1377D0"/>
              </a:buClr>
            </a:pPr>
            <a:r>
              <a:rPr lang="tr-TR" dirty="0" err="1"/>
              <a:t>Bounded</a:t>
            </a:r>
            <a:endParaRPr lang="tr-TR" dirty="0"/>
          </a:p>
          <a:p>
            <a:pPr>
              <a:buClr>
                <a:srgbClr val="1377D0"/>
              </a:buClr>
            </a:pPr>
            <a:endParaRPr lang="tr-TR" dirty="0"/>
          </a:p>
        </p:txBody>
      </p:sp>
      <p:pic>
        <p:nvPicPr>
          <p:cNvPr id="6" name="Resim 5" descr="çizgi, diyagram, öykü gelişim çizgisi; kumpas; grafiğini çıkarma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C9E15EB-AB18-6669-D5C7-D420A856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93874"/>
            <a:ext cx="74041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0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5C3E8F-3B1F-A4FE-B5B7-99EB8C45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Cost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Function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D9C995-8923-452A-FD34-995B80DD9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1377D0"/>
              </a:buClr>
            </a:pPr>
            <a:r>
              <a:rPr lang="tr-TR" dirty="0" err="1"/>
              <a:t>Measures</a:t>
            </a:r>
            <a:r>
              <a:rPr lang="tr-TR" dirty="0"/>
              <a:t> how far </a:t>
            </a:r>
            <a:r>
              <a:rPr lang="tr-TR" dirty="0" err="1"/>
              <a:t>off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actual</a:t>
            </a:r>
            <a:r>
              <a:rPr lang="tr-TR" dirty="0"/>
              <a:t> </a:t>
            </a:r>
            <a:r>
              <a:rPr lang="tr-TR" dirty="0" err="1"/>
              <a:t>outcomes</a:t>
            </a:r>
            <a:r>
              <a:rPr lang="tr-TR" dirty="0"/>
              <a:t>.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>
                <a:solidFill>
                  <a:srgbClr val="1377D0"/>
                </a:solidFill>
              </a:rPr>
              <a:t>best</a:t>
            </a:r>
            <a:r>
              <a:rPr lang="tr-TR" b="1" dirty="0">
                <a:solidFill>
                  <a:srgbClr val="1377D0"/>
                </a:solidFill>
              </a:rPr>
              <a:t> </a:t>
            </a:r>
            <a:r>
              <a:rPr lang="tr-TR" b="1" dirty="0" err="1">
                <a:solidFill>
                  <a:srgbClr val="1377D0"/>
                </a:solidFill>
              </a:rPr>
              <a:t>parameters</a:t>
            </a:r>
            <a:r>
              <a:rPr lang="tr-TR" b="1" dirty="0">
                <a:solidFill>
                  <a:srgbClr val="1377D0"/>
                </a:solidFill>
              </a:rPr>
              <a:t> (</a:t>
            </a:r>
            <a:r>
              <a:rPr lang="el-GR" b="1" dirty="0">
                <a:solidFill>
                  <a:srgbClr val="1377D0"/>
                </a:solidFill>
              </a:rPr>
              <a:t>θ)</a:t>
            </a:r>
            <a:r>
              <a:rPr lang="el-GR" dirty="0">
                <a:solidFill>
                  <a:srgbClr val="1377D0"/>
                </a:solidFill>
              </a:rPr>
              <a:t> </a:t>
            </a:r>
            <a:r>
              <a:rPr lang="tr-TR" dirty="0" err="1"/>
              <a:t>to</a:t>
            </a:r>
            <a:r>
              <a:rPr lang="tr-TR" dirty="0"/>
              <a:t> minimize </a:t>
            </a:r>
            <a:r>
              <a:rPr lang="tr-TR" dirty="0" err="1"/>
              <a:t>prediction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b="1" dirty="0"/>
              <a:t> </a:t>
            </a:r>
            <a:r>
              <a:rPr lang="tr-TR" b="1" dirty="0" err="1">
                <a:solidFill>
                  <a:srgbClr val="1377D0"/>
                </a:solidFill>
              </a:rPr>
              <a:t>Common</a:t>
            </a:r>
            <a:r>
              <a:rPr lang="tr-TR" b="1" dirty="0">
                <a:solidFill>
                  <a:srgbClr val="1377D0"/>
                </a:solidFill>
              </a:rPr>
              <a:t> Forms:</a:t>
            </a:r>
          </a:p>
          <a:p>
            <a:pPr marL="0" indent="0">
              <a:buNone/>
            </a:pPr>
            <a:r>
              <a:rPr lang="tr-TR" b="1" dirty="0" err="1">
                <a:solidFill>
                  <a:srgbClr val="1377D0"/>
                </a:solidFill>
              </a:rPr>
              <a:t>Linear</a:t>
            </a:r>
            <a:r>
              <a:rPr lang="tr-TR" b="1" dirty="0">
                <a:solidFill>
                  <a:srgbClr val="1377D0"/>
                </a:solidFill>
              </a:rPr>
              <a:t> </a:t>
            </a:r>
            <a:r>
              <a:rPr lang="tr-TR" b="1" dirty="0" err="1">
                <a:solidFill>
                  <a:srgbClr val="1377D0"/>
                </a:solidFill>
              </a:rPr>
              <a:t>regression</a:t>
            </a:r>
            <a:r>
              <a:rPr lang="tr-TR" dirty="0">
                <a:solidFill>
                  <a:srgbClr val="1377D0"/>
                </a:solidFill>
              </a:rPr>
              <a:t>:</a:t>
            </a:r>
          </a:p>
          <a:p>
            <a:pPr marL="0" indent="0">
              <a:buNone/>
            </a:pPr>
            <a:r>
              <a:rPr lang="tr-TR" dirty="0" err="1"/>
              <a:t>Cost</a:t>
            </a:r>
            <a:r>
              <a:rPr lang="tr-TR" dirty="0"/>
              <a:t> = ½ (h</a:t>
            </a:r>
            <a:r>
              <a:rPr lang="el-GR" dirty="0"/>
              <a:t>θ(</a:t>
            </a:r>
            <a:r>
              <a:rPr lang="tr-TR" dirty="0"/>
              <a:t>xᵢ) − yᵢ)²</a:t>
            </a:r>
          </a:p>
          <a:p>
            <a:pPr marL="0" indent="0">
              <a:buNone/>
            </a:pPr>
            <a:r>
              <a:rPr lang="tr-TR" b="1" dirty="0" err="1">
                <a:solidFill>
                  <a:srgbClr val="1377D0"/>
                </a:solidFill>
              </a:rPr>
              <a:t>Logistic</a:t>
            </a:r>
            <a:r>
              <a:rPr lang="tr-TR" b="1" dirty="0">
                <a:solidFill>
                  <a:srgbClr val="1377D0"/>
                </a:solidFill>
              </a:rPr>
              <a:t> </a:t>
            </a:r>
            <a:r>
              <a:rPr lang="tr-TR" b="1" dirty="0" err="1">
                <a:solidFill>
                  <a:srgbClr val="1377D0"/>
                </a:solidFill>
              </a:rPr>
              <a:t>regression</a:t>
            </a:r>
            <a:r>
              <a:rPr lang="tr-TR" b="1" dirty="0">
                <a:solidFill>
                  <a:srgbClr val="1377D0"/>
                </a:solidFill>
              </a:rPr>
              <a:t> (</a:t>
            </a:r>
            <a:r>
              <a:rPr lang="tr-TR" b="1" dirty="0" err="1">
                <a:solidFill>
                  <a:srgbClr val="1377D0"/>
                </a:solidFill>
              </a:rPr>
              <a:t>classification</a:t>
            </a:r>
            <a:r>
              <a:rPr lang="tr-TR" b="1" dirty="0">
                <a:solidFill>
                  <a:srgbClr val="1377D0"/>
                </a:solidFill>
              </a:rPr>
              <a:t>)</a:t>
            </a:r>
            <a:r>
              <a:rPr lang="tr-TR" dirty="0">
                <a:solidFill>
                  <a:srgbClr val="1377D0"/>
                </a:solidFill>
              </a:rPr>
              <a:t>:</a:t>
            </a:r>
          </a:p>
          <a:p>
            <a:pPr marL="0" indent="0">
              <a:buNone/>
            </a:pPr>
            <a:r>
              <a:rPr lang="tr-TR" dirty="0" err="1"/>
              <a:t>Cost</a:t>
            </a:r>
            <a:r>
              <a:rPr lang="tr-TR" dirty="0"/>
              <a:t>(h</a:t>
            </a:r>
            <a:r>
              <a:rPr lang="el-GR" dirty="0"/>
              <a:t>θ(</a:t>
            </a:r>
            <a:r>
              <a:rPr lang="tr-TR" dirty="0"/>
              <a:t>x), y) = -</a:t>
            </a:r>
            <a:r>
              <a:rPr lang="tr-TR" dirty="0" err="1"/>
              <a:t>y·log</a:t>
            </a:r>
            <a:r>
              <a:rPr lang="tr-TR" dirty="0"/>
              <a:t>(h</a:t>
            </a:r>
            <a:r>
              <a:rPr lang="el-GR" dirty="0"/>
              <a:t>θ(</a:t>
            </a:r>
            <a:r>
              <a:rPr lang="tr-TR" dirty="0"/>
              <a:t>x)) − (1−y)·log(1−h</a:t>
            </a:r>
            <a:r>
              <a:rPr lang="el-GR" dirty="0"/>
              <a:t>θ(</a:t>
            </a:r>
            <a:r>
              <a:rPr lang="tr-TR" dirty="0"/>
              <a:t>x))</a:t>
            </a:r>
          </a:p>
          <a:p>
            <a:pPr marL="0" indent="0">
              <a:buNone/>
            </a:pPr>
            <a:r>
              <a:rPr lang="tr-TR" dirty="0" err="1"/>
              <a:t>Ensures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>
                <a:solidFill>
                  <a:srgbClr val="1377D0"/>
                </a:solidFill>
              </a:rPr>
              <a:t>cost</a:t>
            </a:r>
            <a:r>
              <a:rPr lang="tr-TR" b="1" dirty="0">
                <a:solidFill>
                  <a:srgbClr val="1377D0"/>
                </a:solidFill>
              </a:rPr>
              <a:t> is </a:t>
            </a:r>
            <a:r>
              <a:rPr lang="tr-TR" b="1" dirty="0" err="1">
                <a:solidFill>
                  <a:srgbClr val="1377D0"/>
                </a:solidFill>
              </a:rPr>
              <a:t>convex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r>
              <a:rPr lang="tr-TR" dirty="0"/>
              <a:t> can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global minimum.</a:t>
            </a:r>
          </a:p>
          <a:p>
            <a:pPr marL="0" indent="0">
              <a:buClr>
                <a:srgbClr val="1377D0"/>
              </a:buClr>
              <a:buNone/>
            </a:pPr>
            <a:endParaRPr lang="tr-TR" dirty="0"/>
          </a:p>
          <a:p>
            <a:pPr marL="0" indent="0">
              <a:buClr>
                <a:srgbClr val="1377D0"/>
              </a:buClr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218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377</Words>
  <Application>Microsoft Macintosh PowerPoint</Application>
  <PresentationFormat>Geniş ekran</PresentationFormat>
  <Paragraphs>70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Teması</vt:lpstr>
      <vt:lpstr>Trading With ML: Classification and SVM </vt:lpstr>
      <vt:lpstr>Binary (Binomial) Classification</vt:lpstr>
      <vt:lpstr>Binary (Binomial) Classification</vt:lpstr>
      <vt:lpstr>Binary (Binomial) Classification</vt:lpstr>
      <vt:lpstr>Paradigms</vt:lpstr>
      <vt:lpstr>Linear Binary Classifier</vt:lpstr>
      <vt:lpstr>Sigmoid Function</vt:lpstr>
      <vt:lpstr>Hyperbolic Tangent Function (tanh(x))</vt:lpstr>
      <vt:lpstr>Cost Function </vt:lpstr>
      <vt:lpstr>Gradient Descent </vt:lpstr>
      <vt:lpstr>PowerPoint Sunusu</vt:lpstr>
      <vt:lpstr>Feature 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İrem Aslı Baş</dc:creator>
  <cp:lastModifiedBy>İrem Aslı Baş</cp:lastModifiedBy>
  <cp:revision>2</cp:revision>
  <dcterms:created xsi:type="dcterms:W3CDTF">2025-07-17T06:14:10Z</dcterms:created>
  <dcterms:modified xsi:type="dcterms:W3CDTF">2025-07-17T09:25:45Z</dcterms:modified>
</cp:coreProperties>
</file>